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7" r:id="rId2"/>
    <p:sldId id="305" r:id="rId3"/>
    <p:sldId id="259" r:id="rId4"/>
    <p:sldId id="273" r:id="rId5"/>
    <p:sldId id="274" r:id="rId6"/>
    <p:sldId id="268" r:id="rId7"/>
    <p:sldId id="275" r:id="rId8"/>
    <p:sldId id="271" r:id="rId9"/>
    <p:sldId id="272" r:id="rId10"/>
    <p:sldId id="316" r:id="rId11"/>
    <p:sldId id="317" r:id="rId12"/>
    <p:sldId id="318" r:id="rId13"/>
    <p:sldId id="319" r:id="rId14"/>
    <p:sldId id="263" r:id="rId15"/>
    <p:sldId id="264" r:id="rId16"/>
    <p:sldId id="265" r:id="rId17"/>
    <p:sldId id="320" r:id="rId18"/>
    <p:sldId id="266" r:id="rId19"/>
    <p:sldId id="267" r:id="rId20"/>
    <p:sldId id="276" r:id="rId21"/>
    <p:sldId id="277" r:id="rId22"/>
    <p:sldId id="278" r:id="rId23"/>
    <p:sldId id="279" r:id="rId24"/>
    <p:sldId id="280" r:id="rId25"/>
    <p:sldId id="281" r:id="rId26"/>
    <p:sldId id="282" r:id="rId27"/>
    <p:sldId id="283" r:id="rId28"/>
    <p:sldId id="284" r:id="rId29"/>
    <p:sldId id="285" r:id="rId30"/>
    <p:sldId id="286" r:id="rId31"/>
    <p:sldId id="294" r:id="rId32"/>
    <p:sldId id="306" r:id="rId33"/>
    <p:sldId id="295" r:id="rId34"/>
    <p:sldId id="296" r:id="rId35"/>
    <p:sldId id="307" r:id="rId36"/>
    <p:sldId id="308" r:id="rId37"/>
    <p:sldId id="309" r:id="rId38"/>
    <p:sldId id="310" r:id="rId39"/>
    <p:sldId id="311" r:id="rId40"/>
    <p:sldId id="312" r:id="rId41"/>
    <p:sldId id="313" r:id="rId42"/>
    <p:sldId id="315" r:id="rId43"/>
    <p:sldId id="314" r:id="rId44"/>
    <p:sldId id="297" r:id="rId45"/>
    <p:sldId id="288" r:id="rId46"/>
    <p:sldId id="289" r:id="rId47"/>
    <p:sldId id="290" r:id="rId48"/>
    <p:sldId id="291" r:id="rId49"/>
    <p:sldId id="298" r:id="rId50"/>
    <p:sldId id="299" r:id="rId51"/>
    <p:sldId id="300" r:id="rId52"/>
    <p:sldId id="301" r:id="rId53"/>
    <p:sldId id="302" r:id="rId54"/>
    <p:sldId id="304" r:id="rId55"/>
    <p:sldId id="292" r:id="rId56"/>
    <p:sldId id="321"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70" y="-102"/>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2F4614-90D2-498D-BF14-FFDAEC821429}" type="datetimeFigureOut">
              <a:rPr lang="en-IN" smtClean="0"/>
              <a:pPr/>
              <a:t>09-12-2024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C51C9D-371F-4C02-A5DE-17D86413735C}" type="slidenum">
              <a:rPr lang="en-IN" smtClean="0"/>
              <a:pPr/>
              <a:t>‹#›</a:t>
            </a:fld>
            <a:endParaRPr lang="en-IN"/>
          </a:p>
        </p:txBody>
      </p:sp>
    </p:spTree>
    <p:extLst>
      <p:ext uri="{BB962C8B-B14F-4D97-AF65-F5344CB8AC3E}">
        <p14:creationId xmlns:p14="http://schemas.microsoft.com/office/powerpoint/2010/main" xmlns="" val="3640792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3158C0A-B4B8-48EA-A419-925DBBB4A73F}" type="slidenum">
              <a:rPr lang="ar-SA" smtClean="0"/>
              <a:pPr eaLnBrk="1" hangingPunct="1"/>
              <a:t>3</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latin typeface="Arial" charset="0"/>
              <a:cs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B74FE0F-5EEE-40DF-9C3B-C3E5A468728C}" type="slidenum">
              <a:rPr lang="ar-SA"/>
              <a:pPr eaLnBrk="1" hangingPunct="1"/>
              <a:t>20</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latin typeface="Arial" charset="0"/>
              <a:cs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1732278-E709-42DA-9D31-E939FAFD4B33}" type="slidenum">
              <a:rPr lang="ar-SA"/>
              <a:pPr eaLnBrk="1" hangingPunct="1"/>
              <a:t>21</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latin typeface="Arial" charset="0"/>
              <a:cs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714637C-0384-4E09-8868-960369B691BE}" type="slidenum">
              <a:rPr lang="ar-SA"/>
              <a:pPr eaLnBrk="1" hangingPunct="1"/>
              <a:t>22</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latin typeface="Arial" charset="0"/>
              <a:cs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C4B6101-75F4-4966-91A1-E3D83F81E181}" type="slidenum">
              <a:rPr lang="ar-SA"/>
              <a:pPr eaLnBrk="1" hangingPunct="1"/>
              <a:t>23</a:t>
            </a:fld>
            <a:endParaRPr 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latin typeface="Arial" charset="0"/>
              <a:cs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4AE139BF-E311-4B0D-BEED-387E2A743C04}" type="slidenum">
              <a:rPr lang="ar-SA"/>
              <a:pPr eaLnBrk="1" hangingPunct="1"/>
              <a:t>24</a:t>
            </a:fld>
            <a:endParaRPr 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latin typeface="Arial" charset="0"/>
              <a:cs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E907BE3-42B0-45C5-9E80-9C7ED7BFBB50}" type="slidenum">
              <a:rPr lang="ar-SA"/>
              <a:pPr eaLnBrk="1" hangingPunct="1"/>
              <a:t>25</a:t>
            </a:fld>
            <a:endParaRPr 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latin typeface="Arial" charset="0"/>
              <a:cs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C45BDAC-5954-41C0-BFC1-D874497B6C3A}" type="slidenum">
              <a:rPr lang="ar-SA"/>
              <a:pPr eaLnBrk="1" hangingPunct="1"/>
              <a:t>26</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latin typeface="Arial" charset="0"/>
              <a:cs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DB9ADAD-EA8F-41BA-A6BC-EADA74698C72}" type="slidenum">
              <a:rPr lang="ar-SA"/>
              <a:pPr eaLnBrk="1" hangingPunct="1"/>
              <a:t>27</a:t>
            </a:fld>
            <a:endParaRPr 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latin typeface="Arial" charset="0"/>
              <a:cs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BB7B043-9A4B-4731-AADB-F35F29600243}" type="slidenum">
              <a:rPr lang="ar-SA"/>
              <a:pPr eaLnBrk="1" hangingPunct="1"/>
              <a:t>28</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latin typeface="Arial" charset="0"/>
              <a:cs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F0DACF4-09EB-4058-993F-F47C05D97A0D}" type="slidenum">
              <a:rPr lang="ar-SA"/>
              <a:pPr eaLnBrk="1" hangingPunct="1"/>
              <a:t>29</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latin typeface="Arial" charset="0"/>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6028FA9-8159-4A31-9515-A01CE4C95FBC}" type="slidenum">
              <a:rPr lang="ar-SA" smtClean="0"/>
              <a:pPr eaLnBrk="1" hangingPunct="1"/>
              <a:t>4</a:t>
            </a:fld>
            <a:endParaRPr lang="en-US"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latin typeface="Arial" charset="0"/>
              <a:cs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FB2D1FE-808E-43C5-8AC7-6CB0F0DD8C3E}" type="slidenum">
              <a:rPr lang="ar-SA"/>
              <a:pPr eaLnBrk="1" hangingPunct="1"/>
              <a:t>30</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latin typeface="Arial" charset="0"/>
              <a:cs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4E88B20-EA3E-491D-9F7B-E2A846F6EAE8}" type="slidenum">
              <a:rPr lang="ar-SA"/>
              <a:pPr eaLnBrk="1" hangingPunct="1"/>
              <a:t>45</a:t>
            </a:fld>
            <a:endParaRPr 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latin typeface="Arial" charset="0"/>
              <a:cs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BFBE3E8-CFEB-4A32-9613-F12DC5ADD60A}" type="slidenum">
              <a:rPr lang="ar-SA"/>
              <a:pPr eaLnBrk="1" hangingPunct="1"/>
              <a:t>46</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latin typeface="Arial" charset="0"/>
              <a:cs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C18E8FA-6F0F-4C09-A868-D6665E4DE459}" type="slidenum">
              <a:rPr lang="ar-SA" smtClean="0"/>
              <a:pPr eaLnBrk="1" hangingPunct="1"/>
              <a:t>5</a:t>
            </a:fld>
            <a:endParaRPr 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latin typeface="Arial" charset="0"/>
              <a:cs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AD35E99-2E69-4FB6-BF7F-BBC14998B09B}" type="slidenum">
              <a:rPr lang="ar-SA" smtClean="0"/>
              <a:pPr eaLnBrk="1" hangingPunct="1"/>
              <a:t>8</a:t>
            </a:fld>
            <a:endParaRPr lang="en-US"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latin typeface="Arial" charset="0"/>
              <a:cs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44DBEB3D-1D6A-465F-9C13-3ED0E5541AEE}" type="slidenum">
              <a:rPr lang="ar-SA" smtClean="0"/>
              <a:pPr eaLnBrk="1" hangingPunct="1"/>
              <a:t>14</a:t>
            </a:fld>
            <a:endParaRPr lang="en-US"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latin typeface="Arial" charset="0"/>
              <a:cs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BBEC73B-5917-4593-8234-C964D73F4AB5}" type="slidenum">
              <a:rPr lang="ar-SA" smtClean="0"/>
              <a:pPr eaLnBrk="1" hangingPunct="1"/>
              <a:t>15</a:t>
            </a:fld>
            <a:endParaRPr lang="en-US"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latin typeface="Arial" charset="0"/>
              <a:cs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5E8395D-3915-421B-8787-D3BC7D63929A}" type="slidenum">
              <a:rPr lang="ar-SA" smtClean="0"/>
              <a:pPr eaLnBrk="1" hangingPunct="1"/>
              <a:t>16</a:t>
            </a:fld>
            <a:endParaRPr 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latin typeface="Arial" charset="0"/>
              <a:cs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57688DE-CC2C-45CB-BDCA-3A26504C20E2}" type="slidenum">
              <a:rPr lang="ar-SA" smtClean="0"/>
              <a:pPr eaLnBrk="1" hangingPunct="1"/>
              <a:t>18</a:t>
            </a:fld>
            <a:endParaRPr lang="en-US"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latin typeface="Arial" charset="0"/>
              <a:cs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7E455B5-20BE-4E19-B9CB-D0B1EFD3F74A}" type="slidenum">
              <a:rPr lang="ar-SA" smtClean="0"/>
              <a:pPr eaLnBrk="1" hangingPunct="1"/>
              <a:t>19</a:t>
            </a:fld>
            <a:endParaRPr lang="en-US"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smtClean="0">
              <a:latin typeface="Arial" charset="0"/>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AEF586B-6964-4B6B-BAB2-ACEC4693B53A}" type="datetimeFigureOut">
              <a:rPr lang="en-IN" smtClean="0"/>
              <a:pPr/>
              <a:t>09-12-2024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38F79D-8A6B-4100-9A80-A05694BCF94C}" type="slidenum">
              <a:rPr lang="en-IN" smtClean="0"/>
              <a:pPr/>
              <a:t>‹#›</a:t>
            </a:fld>
            <a:endParaRPr lang="en-IN"/>
          </a:p>
        </p:txBody>
      </p:sp>
    </p:spTree>
    <p:extLst>
      <p:ext uri="{BB962C8B-B14F-4D97-AF65-F5344CB8AC3E}">
        <p14:creationId xmlns:p14="http://schemas.microsoft.com/office/powerpoint/2010/main" xmlns="" val="4155709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AEF586B-6964-4B6B-BAB2-ACEC4693B53A}" type="datetimeFigureOut">
              <a:rPr lang="en-IN" smtClean="0"/>
              <a:pPr/>
              <a:t>09-12-2024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38F79D-8A6B-4100-9A80-A05694BCF94C}" type="slidenum">
              <a:rPr lang="en-IN" smtClean="0"/>
              <a:pPr/>
              <a:t>‹#›</a:t>
            </a:fld>
            <a:endParaRPr lang="en-IN"/>
          </a:p>
        </p:txBody>
      </p:sp>
    </p:spTree>
    <p:extLst>
      <p:ext uri="{BB962C8B-B14F-4D97-AF65-F5344CB8AC3E}">
        <p14:creationId xmlns:p14="http://schemas.microsoft.com/office/powerpoint/2010/main" xmlns="" val="2461647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AEF586B-6964-4B6B-BAB2-ACEC4693B53A}" type="datetimeFigureOut">
              <a:rPr lang="en-IN" smtClean="0"/>
              <a:pPr/>
              <a:t>09-12-2024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38F79D-8A6B-4100-9A80-A05694BCF94C}" type="slidenum">
              <a:rPr lang="en-IN" smtClean="0"/>
              <a:pPr/>
              <a:t>‹#›</a:t>
            </a:fld>
            <a:endParaRPr lang="en-IN"/>
          </a:p>
        </p:txBody>
      </p:sp>
    </p:spTree>
    <p:extLst>
      <p:ext uri="{BB962C8B-B14F-4D97-AF65-F5344CB8AC3E}">
        <p14:creationId xmlns:p14="http://schemas.microsoft.com/office/powerpoint/2010/main" xmlns="" val="3630414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AEF586B-6964-4B6B-BAB2-ACEC4693B53A}" type="datetimeFigureOut">
              <a:rPr lang="en-IN" smtClean="0"/>
              <a:pPr/>
              <a:t>09-12-2024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38F79D-8A6B-4100-9A80-A05694BCF94C}" type="slidenum">
              <a:rPr lang="en-IN" smtClean="0"/>
              <a:pPr/>
              <a:t>‹#›</a:t>
            </a:fld>
            <a:endParaRPr lang="en-IN"/>
          </a:p>
        </p:txBody>
      </p:sp>
    </p:spTree>
    <p:extLst>
      <p:ext uri="{BB962C8B-B14F-4D97-AF65-F5344CB8AC3E}">
        <p14:creationId xmlns:p14="http://schemas.microsoft.com/office/powerpoint/2010/main" xmlns="" val="2207696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AEF586B-6964-4B6B-BAB2-ACEC4693B53A}" type="datetimeFigureOut">
              <a:rPr lang="en-IN" smtClean="0"/>
              <a:pPr/>
              <a:t>09-12-2024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38F79D-8A6B-4100-9A80-A05694BCF94C}" type="slidenum">
              <a:rPr lang="en-IN" smtClean="0"/>
              <a:pPr/>
              <a:t>‹#›</a:t>
            </a:fld>
            <a:endParaRPr lang="en-IN"/>
          </a:p>
        </p:txBody>
      </p:sp>
    </p:spTree>
    <p:extLst>
      <p:ext uri="{BB962C8B-B14F-4D97-AF65-F5344CB8AC3E}">
        <p14:creationId xmlns:p14="http://schemas.microsoft.com/office/powerpoint/2010/main" xmlns="" val="3267829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AEF586B-6964-4B6B-BAB2-ACEC4693B53A}" type="datetimeFigureOut">
              <a:rPr lang="en-IN" smtClean="0"/>
              <a:pPr/>
              <a:t>09-12-2024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38F79D-8A6B-4100-9A80-A05694BCF94C}" type="slidenum">
              <a:rPr lang="en-IN" smtClean="0"/>
              <a:pPr/>
              <a:t>‹#›</a:t>
            </a:fld>
            <a:endParaRPr lang="en-IN"/>
          </a:p>
        </p:txBody>
      </p:sp>
    </p:spTree>
    <p:extLst>
      <p:ext uri="{BB962C8B-B14F-4D97-AF65-F5344CB8AC3E}">
        <p14:creationId xmlns:p14="http://schemas.microsoft.com/office/powerpoint/2010/main" xmlns="" val="3716281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AEF586B-6964-4B6B-BAB2-ACEC4693B53A}" type="datetimeFigureOut">
              <a:rPr lang="en-IN" smtClean="0"/>
              <a:pPr/>
              <a:t>09-12-2024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38F79D-8A6B-4100-9A80-A05694BCF94C}" type="slidenum">
              <a:rPr lang="en-IN" smtClean="0"/>
              <a:pPr/>
              <a:t>‹#›</a:t>
            </a:fld>
            <a:endParaRPr lang="en-IN"/>
          </a:p>
        </p:txBody>
      </p:sp>
    </p:spTree>
    <p:extLst>
      <p:ext uri="{BB962C8B-B14F-4D97-AF65-F5344CB8AC3E}">
        <p14:creationId xmlns:p14="http://schemas.microsoft.com/office/powerpoint/2010/main" xmlns="" val="3125341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AEF586B-6964-4B6B-BAB2-ACEC4693B53A}" type="datetimeFigureOut">
              <a:rPr lang="en-IN" smtClean="0"/>
              <a:pPr/>
              <a:t>09-12-2024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38F79D-8A6B-4100-9A80-A05694BCF94C}" type="slidenum">
              <a:rPr lang="en-IN" smtClean="0"/>
              <a:pPr/>
              <a:t>‹#›</a:t>
            </a:fld>
            <a:endParaRPr lang="en-IN"/>
          </a:p>
        </p:txBody>
      </p:sp>
    </p:spTree>
    <p:extLst>
      <p:ext uri="{BB962C8B-B14F-4D97-AF65-F5344CB8AC3E}">
        <p14:creationId xmlns:p14="http://schemas.microsoft.com/office/powerpoint/2010/main" xmlns="" val="2034852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EF586B-6964-4B6B-BAB2-ACEC4693B53A}" type="datetimeFigureOut">
              <a:rPr lang="en-IN" smtClean="0"/>
              <a:pPr/>
              <a:t>09-12-2024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038F79D-8A6B-4100-9A80-A05694BCF94C}" type="slidenum">
              <a:rPr lang="en-IN" smtClean="0"/>
              <a:pPr/>
              <a:t>‹#›</a:t>
            </a:fld>
            <a:endParaRPr lang="en-IN"/>
          </a:p>
        </p:txBody>
      </p:sp>
    </p:spTree>
    <p:extLst>
      <p:ext uri="{BB962C8B-B14F-4D97-AF65-F5344CB8AC3E}">
        <p14:creationId xmlns:p14="http://schemas.microsoft.com/office/powerpoint/2010/main" xmlns="" val="44172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EF586B-6964-4B6B-BAB2-ACEC4693B53A}" type="datetimeFigureOut">
              <a:rPr lang="en-IN" smtClean="0"/>
              <a:pPr/>
              <a:t>09-12-2024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38F79D-8A6B-4100-9A80-A05694BCF94C}" type="slidenum">
              <a:rPr lang="en-IN" smtClean="0"/>
              <a:pPr/>
              <a:t>‹#›</a:t>
            </a:fld>
            <a:endParaRPr lang="en-IN"/>
          </a:p>
        </p:txBody>
      </p:sp>
    </p:spTree>
    <p:extLst>
      <p:ext uri="{BB962C8B-B14F-4D97-AF65-F5344CB8AC3E}">
        <p14:creationId xmlns:p14="http://schemas.microsoft.com/office/powerpoint/2010/main" xmlns="" val="3838812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AEF586B-6964-4B6B-BAB2-ACEC4693B53A}" type="datetimeFigureOut">
              <a:rPr lang="en-IN" smtClean="0"/>
              <a:pPr/>
              <a:t>09-12-2024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38F79D-8A6B-4100-9A80-A05694BCF94C}" type="slidenum">
              <a:rPr lang="en-IN" smtClean="0"/>
              <a:pPr/>
              <a:t>‹#›</a:t>
            </a:fld>
            <a:endParaRPr lang="en-IN"/>
          </a:p>
        </p:txBody>
      </p:sp>
    </p:spTree>
    <p:extLst>
      <p:ext uri="{BB962C8B-B14F-4D97-AF65-F5344CB8AC3E}">
        <p14:creationId xmlns:p14="http://schemas.microsoft.com/office/powerpoint/2010/main" xmlns="" val="151790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EF586B-6964-4B6B-BAB2-ACEC4693B53A}" type="datetimeFigureOut">
              <a:rPr lang="en-IN" smtClean="0"/>
              <a:pPr/>
              <a:t>09-12-2024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38F79D-8A6B-4100-9A80-A05694BCF94C}" type="slidenum">
              <a:rPr lang="en-IN" smtClean="0"/>
              <a:pPr/>
              <a:t>‹#›</a:t>
            </a:fld>
            <a:endParaRPr lang="en-IN"/>
          </a:p>
        </p:txBody>
      </p:sp>
    </p:spTree>
    <p:extLst>
      <p:ext uri="{BB962C8B-B14F-4D97-AF65-F5344CB8AC3E}">
        <p14:creationId xmlns:p14="http://schemas.microsoft.com/office/powerpoint/2010/main" xmlns="" val="742189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476672"/>
            <a:ext cx="7704856" cy="3240360"/>
          </a:xfrm>
        </p:spPr>
        <p:txBody>
          <a:bodyPr>
            <a:normAutofit/>
          </a:bodyPr>
          <a:lstStyle/>
          <a:p>
            <a:r>
              <a:rPr lang="en-US" b="1" dirty="0" smtClean="0"/>
              <a:t>19Z602 COMPILER </a:t>
            </a:r>
            <a:r>
              <a:rPr lang="en-US" b="1" dirty="0"/>
              <a:t>DESIGN	</a:t>
            </a:r>
            <a:r>
              <a:rPr lang="en-IN" dirty="0"/>
              <a:t/>
            </a:r>
            <a:br>
              <a:rPr lang="en-IN" dirty="0"/>
            </a:br>
            <a:r>
              <a:rPr lang="en-IN" b="1" dirty="0" smtClean="0"/>
              <a:t>Unit-1</a:t>
            </a:r>
            <a:br>
              <a:rPr lang="en-IN" b="1" dirty="0" smtClean="0"/>
            </a:br>
            <a:endParaRPr lang="en-IN" b="1" dirty="0"/>
          </a:p>
        </p:txBody>
      </p:sp>
      <p:sp>
        <p:nvSpPr>
          <p:cNvPr id="3" name="Subtitle 2"/>
          <p:cNvSpPr>
            <a:spLocks noGrp="1"/>
          </p:cNvSpPr>
          <p:nvPr>
            <p:ph type="subTitle" idx="1"/>
          </p:nvPr>
        </p:nvSpPr>
        <p:spPr>
          <a:xfrm>
            <a:off x="1475656" y="4581128"/>
            <a:ext cx="6400800" cy="1752600"/>
          </a:xfrm>
        </p:spPr>
        <p:txBody>
          <a:bodyPr>
            <a:normAutofit/>
          </a:bodyPr>
          <a:lstStyle/>
          <a:p>
            <a:endParaRPr lang="en-IN" dirty="0"/>
          </a:p>
        </p:txBody>
      </p:sp>
    </p:spTree>
    <p:extLst>
      <p:ext uri="{BB962C8B-B14F-4D97-AF65-F5344CB8AC3E}">
        <p14:creationId xmlns:p14="http://schemas.microsoft.com/office/powerpoint/2010/main" xmlns="" val="21843400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r>
              <a:rPr lang="en-IN" dirty="0" smtClean="0"/>
              <a:t>Linker</a:t>
            </a:r>
            <a:endParaRPr lang="en-IN" dirty="0"/>
          </a:p>
        </p:txBody>
      </p:sp>
      <p:sp>
        <p:nvSpPr>
          <p:cNvPr id="3" name="Content Placeholder 2"/>
          <p:cNvSpPr>
            <a:spLocks noGrp="1"/>
          </p:cNvSpPr>
          <p:nvPr>
            <p:ph idx="1"/>
          </p:nvPr>
        </p:nvSpPr>
        <p:spPr>
          <a:xfrm>
            <a:off x="152400" y="838200"/>
            <a:ext cx="8229600" cy="4525963"/>
          </a:xfrm>
        </p:spPr>
        <p:txBody>
          <a:bodyPr>
            <a:noAutofit/>
          </a:bodyPr>
          <a:lstStyle/>
          <a:p>
            <a:pPr algn="just"/>
            <a:r>
              <a:rPr lang="en-IN" sz="2800" dirty="0" smtClean="0"/>
              <a:t>The </a:t>
            </a:r>
            <a:r>
              <a:rPr lang="en-IN" sz="2800" dirty="0"/>
              <a:t>linker operates </a:t>
            </a:r>
            <a:r>
              <a:rPr lang="en-IN" sz="2800" b="1" dirty="0"/>
              <a:t>after the compilation phase</a:t>
            </a:r>
            <a:r>
              <a:rPr lang="en-IN" sz="2800" dirty="0"/>
              <a:t>. Its primary function is to </a:t>
            </a:r>
            <a:r>
              <a:rPr lang="en-IN" sz="2800" b="1" dirty="0"/>
              <a:t>combine object files</a:t>
            </a:r>
            <a:r>
              <a:rPr lang="en-IN" sz="2800" dirty="0"/>
              <a:t> generated by the compiler and resolve references between them. It connects functions, variables, and other symbols from different files to create the final executable or program.</a:t>
            </a:r>
          </a:p>
          <a:p>
            <a:r>
              <a:rPr lang="en-IN" sz="2800" b="1" dirty="0"/>
              <a:t>Key Tasks</a:t>
            </a:r>
            <a:r>
              <a:rPr lang="en-IN" sz="2800" dirty="0"/>
              <a:t>:</a:t>
            </a:r>
          </a:p>
          <a:p>
            <a:pPr lvl="1" algn="just"/>
            <a:r>
              <a:rPr lang="en-IN" sz="2400" dirty="0"/>
              <a:t>Combining multiple object files into a single executable.</a:t>
            </a:r>
          </a:p>
          <a:p>
            <a:pPr lvl="1" algn="just"/>
            <a:r>
              <a:rPr lang="en-IN" sz="2400" dirty="0"/>
              <a:t>Resolving symbol references between object files (like functions and variables).</a:t>
            </a:r>
          </a:p>
          <a:p>
            <a:pPr lvl="1" algn="just"/>
            <a:r>
              <a:rPr lang="en-IN" sz="2400" dirty="0"/>
              <a:t>Address allocation (assigning memory addresses to code and data).</a:t>
            </a:r>
          </a:p>
          <a:p>
            <a:pPr lvl="1" algn="just"/>
            <a:r>
              <a:rPr lang="en-IN" sz="2400" dirty="0"/>
              <a:t>Linking static libraries with the program.</a:t>
            </a:r>
          </a:p>
          <a:p>
            <a:pPr marL="0" indent="0">
              <a:buNone/>
            </a:pPr>
            <a:endParaRPr lang="en-IN" sz="2800" dirty="0"/>
          </a:p>
        </p:txBody>
      </p:sp>
    </p:spTree>
    <p:extLst>
      <p:ext uri="{BB962C8B-B14F-4D97-AF65-F5344CB8AC3E}">
        <p14:creationId xmlns:p14="http://schemas.microsoft.com/office/powerpoint/2010/main" xmlns="" val="8200162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Linker</a:t>
            </a:r>
            <a:endParaRPr lang="en-IN" dirty="0"/>
          </a:p>
        </p:txBody>
      </p:sp>
      <p:sp>
        <p:nvSpPr>
          <p:cNvPr id="3" name="Content Placeholder 2"/>
          <p:cNvSpPr>
            <a:spLocks noGrp="1"/>
          </p:cNvSpPr>
          <p:nvPr>
            <p:ph idx="1"/>
          </p:nvPr>
        </p:nvSpPr>
        <p:spPr/>
        <p:txBody>
          <a:bodyPr>
            <a:normAutofit fontScale="70000" lnSpcReduction="20000"/>
          </a:bodyPr>
          <a:lstStyle/>
          <a:p>
            <a:r>
              <a:rPr lang="en-IN" dirty="0" err="1"/>
              <a:t>gcc</a:t>
            </a:r>
            <a:r>
              <a:rPr lang="en-IN" dirty="0"/>
              <a:t> -c </a:t>
            </a:r>
            <a:r>
              <a:rPr lang="en-IN" dirty="0" err="1"/>
              <a:t>main.c</a:t>
            </a:r>
            <a:r>
              <a:rPr lang="en-IN" dirty="0"/>
              <a:t> // Produces </a:t>
            </a:r>
            <a:r>
              <a:rPr lang="en-IN" dirty="0" err="1"/>
              <a:t>main.o</a:t>
            </a:r>
            <a:r>
              <a:rPr lang="en-IN" dirty="0"/>
              <a:t> </a:t>
            </a:r>
            <a:endParaRPr lang="en-IN" dirty="0" smtClean="0"/>
          </a:p>
          <a:p>
            <a:r>
              <a:rPr lang="en-IN" dirty="0" err="1"/>
              <a:t>g</a:t>
            </a:r>
            <a:r>
              <a:rPr lang="en-IN" dirty="0" err="1" smtClean="0"/>
              <a:t>cc</a:t>
            </a:r>
            <a:r>
              <a:rPr lang="en-IN" dirty="0" smtClean="0"/>
              <a:t> </a:t>
            </a:r>
            <a:r>
              <a:rPr lang="en-IN" dirty="0"/>
              <a:t>-c </a:t>
            </a:r>
            <a:r>
              <a:rPr lang="en-IN" dirty="0" err="1"/>
              <a:t>math.c</a:t>
            </a:r>
            <a:r>
              <a:rPr lang="en-IN" dirty="0"/>
              <a:t> // Produces </a:t>
            </a:r>
            <a:r>
              <a:rPr lang="en-IN" dirty="0" err="1" smtClean="0"/>
              <a:t>math.o</a:t>
            </a:r>
            <a:endParaRPr lang="en-IN" dirty="0" smtClean="0"/>
          </a:p>
          <a:p>
            <a:pPr marL="0" indent="0">
              <a:buNone/>
            </a:pPr>
            <a:r>
              <a:rPr lang="en-IN" b="1" dirty="0" smtClean="0"/>
              <a:t>Linking step</a:t>
            </a:r>
          </a:p>
          <a:p>
            <a:r>
              <a:rPr lang="pt-BR" dirty="0"/>
              <a:t>g</a:t>
            </a:r>
            <a:r>
              <a:rPr lang="pt-BR" dirty="0" smtClean="0"/>
              <a:t>cc </a:t>
            </a:r>
            <a:r>
              <a:rPr lang="pt-BR" dirty="0"/>
              <a:t>main.o math.o -o </a:t>
            </a:r>
            <a:r>
              <a:rPr lang="pt-BR" dirty="0" smtClean="0"/>
              <a:t>program</a:t>
            </a:r>
          </a:p>
          <a:p>
            <a:pPr algn="just">
              <a:buFont typeface="Wingdings" pitchFamily="2" charset="2"/>
              <a:buChar char="Ø"/>
            </a:pPr>
            <a:r>
              <a:rPr lang="en-IN" dirty="0"/>
              <a:t>The linker takes the object files </a:t>
            </a:r>
            <a:r>
              <a:rPr lang="en-IN" dirty="0" err="1"/>
              <a:t>main.o</a:t>
            </a:r>
            <a:r>
              <a:rPr lang="en-IN" dirty="0"/>
              <a:t> and </a:t>
            </a:r>
            <a:r>
              <a:rPr lang="en-IN" dirty="0" err="1"/>
              <a:t>math.o</a:t>
            </a:r>
            <a:r>
              <a:rPr lang="en-IN" dirty="0"/>
              <a:t> as input</a:t>
            </a:r>
            <a:r>
              <a:rPr lang="en-IN" dirty="0" smtClean="0"/>
              <a:t>.</a:t>
            </a:r>
          </a:p>
          <a:p>
            <a:pPr algn="just">
              <a:buFont typeface="Wingdings" pitchFamily="2" charset="2"/>
              <a:buChar char="Ø"/>
            </a:pPr>
            <a:r>
              <a:rPr lang="en-IN" dirty="0" smtClean="0"/>
              <a:t>It </a:t>
            </a:r>
            <a:r>
              <a:rPr lang="en-IN" dirty="0"/>
              <a:t>looks at all the symbols (functions, variables, etc.) in both object </a:t>
            </a:r>
            <a:r>
              <a:rPr lang="en-IN" dirty="0" err="1" smtClean="0"/>
              <a:t>files.The</a:t>
            </a:r>
            <a:r>
              <a:rPr lang="en-IN" dirty="0" smtClean="0"/>
              <a:t> </a:t>
            </a:r>
            <a:r>
              <a:rPr lang="en-IN" dirty="0"/>
              <a:t>linker will see that </a:t>
            </a:r>
            <a:r>
              <a:rPr lang="en-IN" dirty="0" err="1"/>
              <a:t>main.o</a:t>
            </a:r>
            <a:r>
              <a:rPr lang="en-IN" dirty="0"/>
              <a:t> references a function </a:t>
            </a:r>
            <a:r>
              <a:rPr lang="en-IN" dirty="0" smtClean="0"/>
              <a:t>, </a:t>
            </a:r>
            <a:r>
              <a:rPr lang="en-IN" dirty="0"/>
              <a:t>which is defined in </a:t>
            </a:r>
            <a:r>
              <a:rPr lang="en-IN" dirty="0" err="1"/>
              <a:t>math.o</a:t>
            </a:r>
            <a:r>
              <a:rPr lang="en-IN" dirty="0" smtClean="0"/>
              <a:t>.</a:t>
            </a:r>
          </a:p>
          <a:p>
            <a:pPr algn="just">
              <a:buFont typeface="Wingdings" pitchFamily="2" charset="2"/>
              <a:buChar char="Ø"/>
            </a:pPr>
            <a:r>
              <a:rPr lang="en-IN" dirty="0" smtClean="0"/>
              <a:t>The </a:t>
            </a:r>
            <a:r>
              <a:rPr lang="en-IN" dirty="0"/>
              <a:t>linker resolves the reference to the </a:t>
            </a:r>
            <a:r>
              <a:rPr lang="en-IN" dirty="0" smtClean="0"/>
              <a:t>function </a:t>
            </a:r>
            <a:r>
              <a:rPr lang="en-IN" dirty="0"/>
              <a:t>and links it correctly, replacing </a:t>
            </a:r>
            <a:r>
              <a:rPr lang="en-IN" dirty="0" smtClean="0"/>
              <a:t>the symbol </a:t>
            </a:r>
            <a:r>
              <a:rPr lang="en-IN" dirty="0"/>
              <a:t>in </a:t>
            </a:r>
            <a:r>
              <a:rPr lang="en-IN" dirty="0" err="1"/>
              <a:t>main.o</a:t>
            </a:r>
            <a:r>
              <a:rPr lang="en-IN" dirty="0"/>
              <a:t> with the actual memory address of </a:t>
            </a:r>
            <a:r>
              <a:rPr lang="en-IN" dirty="0" smtClean="0"/>
              <a:t>that function </a:t>
            </a:r>
            <a:r>
              <a:rPr lang="en-IN" dirty="0"/>
              <a:t>from </a:t>
            </a:r>
            <a:r>
              <a:rPr lang="en-IN" dirty="0" err="1"/>
              <a:t>math.o</a:t>
            </a:r>
            <a:r>
              <a:rPr lang="en-IN" dirty="0" smtClean="0"/>
              <a:t>.</a:t>
            </a:r>
          </a:p>
          <a:p>
            <a:pPr algn="just">
              <a:buFont typeface="Wingdings" pitchFamily="2" charset="2"/>
              <a:buChar char="Ø"/>
            </a:pPr>
            <a:r>
              <a:rPr lang="en-IN" dirty="0" smtClean="0"/>
              <a:t>The </a:t>
            </a:r>
            <a:r>
              <a:rPr lang="en-IN" dirty="0"/>
              <a:t>linker combines the object code from </a:t>
            </a:r>
            <a:r>
              <a:rPr lang="en-IN" dirty="0" err="1"/>
              <a:t>main.o</a:t>
            </a:r>
            <a:r>
              <a:rPr lang="en-IN" dirty="0"/>
              <a:t> and </a:t>
            </a:r>
            <a:r>
              <a:rPr lang="en-IN" dirty="0" err="1"/>
              <a:t>math.o</a:t>
            </a:r>
            <a:r>
              <a:rPr lang="en-IN" dirty="0"/>
              <a:t> into a single executable (program</a:t>
            </a:r>
            <a:r>
              <a:rPr lang="en-IN" dirty="0" smtClean="0"/>
              <a:t>)</a:t>
            </a:r>
            <a:endParaRPr lang="pt-BR" dirty="0" smtClean="0"/>
          </a:p>
          <a:p>
            <a:endParaRPr lang="en-IN" dirty="0"/>
          </a:p>
        </p:txBody>
      </p:sp>
    </p:spTree>
    <p:extLst>
      <p:ext uri="{BB962C8B-B14F-4D97-AF65-F5344CB8AC3E}">
        <p14:creationId xmlns:p14="http://schemas.microsoft.com/office/powerpoint/2010/main" xmlns="" val="20693252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Loader</a:t>
            </a:r>
            <a:endParaRPr lang="en-IN" dirty="0"/>
          </a:p>
        </p:txBody>
      </p:sp>
      <p:sp>
        <p:nvSpPr>
          <p:cNvPr id="3" name="Content Placeholder 2"/>
          <p:cNvSpPr>
            <a:spLocks noGrp="1"/>
          </p:cNvSpPr>
          <p:nvPr>
            <p:ph idx="1"/>
          </p:nvPr>
        </p:nvSpPr>
        <p:spPr/>
        <p:txBody>
          <a:bodyPr>
            <a:normAutofit/>
          </a:bodyPr>
          <a:lstStyle/>
          <a:p>
            <a:pPr algn="just"/>
            <a:r>
              <a:rPr lang="en-IN" b="1" dirty="0" smtClean="0"/>
              <a:t>Purpose</a:t>
            </a:r>
            <a:r>
              <a:rPr lang="en-IN" dirty="0"/>
              <a:t>: The loader is responsible for </a:t>
            </a:r>
            <a:r>
              <a:rPr lang="en-IN" b="1" dirty="0"/>
              <a:t>loading the executable</a:t>
            </a:r>
            <a:r>
              <a:rPr lang="en-IN" dirty="0"/>
              <a:t> into memory and </a:t>
            </a:r>
            <a:r>
              <a:rPr lang="en-IN" b="1" dirty="0"/>
              <a:t>preparing it for execution</a:t>
            </a:r>
            <a:r>
              <a:rPr lang="en-IN" dirty="0"/>
              <a:t>. It places the program code and data into the appropriate memory locations, resolving any address references and preparing the process for execution.</a:t>
            </a:r>
          </a:p>
          <a:p>
            <a:pPr algn="just"/>
            <a:r>
              <a:rPr lang="en-IN" dirty="0" smtClean="0"/>
              <a:t>The </a:t>
            </a:r>
            <a:r>
              <a:rPr lang="en-IN" dirty="0"/>
              <a:t>loader works </a:t>
            </a:r>
            <a:r>
              <a:rPr lang="en-IN" b="1" dirty="0"/>
              <a:t>after the linking stage</a:t>
            </a:r>
            <a:r>
              <a:rPr lang="en-IN" dirty="0"/>
              <a:t>, when </a:t>
            </a:r>
            <a:r>
              <a:rPr lang="en-IN" dirty="0" smtClean="0"/>
              <a:t>the user actually </a:t>
            </a:r>
            <a:r>
              <a:rPr lang="en-IN" dirty="0"/>
              <a:t>execute the program.</a:t>
            </a:r>
          </a:p>
          <a:p>
            <a:endParaRPr lang="en-IN" dirty="0"/>
          </a:p>
        </p:txBody>
      </p:sp>
    </p:spTree>
    <p:extLst>
      <p:ext uri="{BB962C8B-B14F-4D97-AF65-F5344CB8AC3E}">
        <p14:creationId xmlns:p14="http://schemas.microsoft.com/office/powerpoint/2010/main" xmlns="" val="38521201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Loader</a:t>
            </a: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IN" b="1" dirty="0"/>
              <a:t>Key Tasks</a:t>
            </a:r>
            <a:r>
              <a:rPr lang="en-IN" dirty="0"/>
              <a:t>:</a:t>
            </a:r>
          </a:p>
          <a:p>
            <a:pPr algn="just"/>
            <a:r>
              <a:rPr lang="en-IN" dirty="0"/>
              <a:t>Loads the program (executable) into the system's memory.</a:t>
            </a:r>
          </a:p>
          <a:p>
            <a:pPr algn="just"/>
            <a:r>
              <a:rPr lang="en-IN" dirty="0"/>
              <a:t>Allocates memory space for the program, including code, data, and stack segments.</a:t>
            </a:r>
          </a:p>
          <a:p>
            <a:pPr algn="just"/>
            <a:r>
              <a:rPr lang="en-IN" dirty="0"/>
              <a:t>Resolves </a:t>
            </a:r>
            <a:r>
              <a:rPr lang="en-IN" b="1" dirty="0"/>
              <a:t>dynamic linking</a:t>
            </a:r>
            <a:r>
              <a:rPr lang="en-IN" dirty="0"/>
              <a:t> </a:t>
            </a:r>
            <a:r>
              <a:rPr lang="en-IN" dirty="0" smtClean="0"/>
              <a:t>which </a:t>
            </a:r>
            <a:r>
              <a:rPr lang="en-IN" dirty="0"/>
              <a:t>includes linking shared libraries at runtime.</a:t>
            </a:r>
          </a:p>
          <a:p>
            <a:pPr algn="just"/>
            <a:r>
              <a:rPr lang="en-IN" dirty="0"/>
              <a:t>Adjusts memory addresses and sets up the </a:t>
            </a:r>
            <a:r>
              <a:rPr lang="en-IN" b="1" dirty="0"/>
              <a:t>program counter</a:t>
            </a:r>
            <a:r>
              <a:rPr lang="en-IN" dirty="0"/>
              <a:t> to start execution at the entry point (e.g., main() function).</a:t>
            </a:r>
          </a:p>
          <a:p>
            <a:endParaRPr lang="en-IN" dirty="0"/>
          </a:p>
        </p:txBody>
      </p:sp>
    </p:spTree>
    <p:extLst>
      <p:ext uri="{BB962C8B-B14F-4D97-AF65-F5344CB8AC3E}">
        <p14:creationId xmlns:p14="http://schemas.microsoft.com/office/powerpoint/2010/main" xmlns="" val="33162441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a:xfrm>
            <a:off x="195263" y="228600"/>
            <a:ext cx="8015287" cy="792163"/>
          </a:xfrm>
        </p:spPr>
        <p:txBody>
          <a:bodyPr/>
          <a:lstStyle/>
          <a:p>
            <a:pPr eaLnBrk="1" hangingPunct="1"/>
            <a:r>
              <a:rPr lang="en-US" sz="2900" b="1" u="sng" smtClean="0">
                <a:latin typeface="Times New Roman" pitchFamily="18" charset="0"/>
                <a:cs typeface="Times New Roman" pitchFamily="18" charset="0"/>
              </a:rPr>
              <a:t>Compilers and Interpreters</a:t>
            </a:r>
          </a:p>
        </p:txBody>
      </p:sp>
      <p:sp>
        <p:nvSpPr>
          <p:cNvPr id="11269" name="Rectangle 3"/>
          <p:cNvSpPr>
            <a:spLocks noGrp="1" noChangeArrowheads="1"/>
          </p:cNvSpPr>
          <p:nvPr>
            <p:ph type="body" idx="1"/>
          </p:nvPr>
        </p:nvSpPr>
        <p:spPr>
          <a:xfrm>
            <a:off x="609600" y="1268413"/>
            <a:ext cx="8153400" cy="4827587"/>
          </a:xfrm>
        </p:spPr>
        <p:txBody>
          <a:bodyPr/>
          <a:lstStyle/>
          <a:p>
            <a:pPr marL="446088" lvl="1" indent="-266700" eaLnBrk="1" hangingPunct="1">
              <a:buFont typeface="Wingdings" pitchFamily="2" charset="2"/>
              <a:buNone/>
            </a:pPr>
            <a:r>
              <a:rPr lang="en-US" b="1" u="sng" dirty="0" smtClean="0">
                <a:latin typeface="Times New Roman" pitchFamily="18" charset="0"/>
                <a:cs typeface="Times New Roman" pitchFamily="18" charset="0"/>
              </a:rPr>
              <a:t>Why Interpretation</a:t>
            </a:r>
            <a:endParaRPr lang="en-US" dirty="0" smtClean="0">
              <a:latin typeface="Times New Roman" pitchFamily="18" charset="0"/>
              <a:cs typeface="Times New Roman" pitchFamily="18" charset="0"/>
            </a:endParaRPr>
          </a:p>
          <a:p>
            <a:pPr marL="446088" lvl="1" indent="-266700" algn="just" eaLnBrk="1" hangingPunct="1">
              <a:buFont typeface="Wingdings" pitchFamily="2" charset="2"/>
              <a:buChar char="v"/>
            </a:pPr>
            <a:r>
              <a:rPr lang="en-US" dirty="0" smtClean="0">
                <a:latin typeface="Times New Roman" pitchFamily="18" charset="0"/>
                <a:cs typeface="Times New Roman" pitchFamily="18" charset="0"/>
              </a:rPr>
              <a:t>A higher degree of machine independence: high portability. </a:t>
            </a:r>
          </a:p>
          <a:p>
            <a:pPr marL="446088" lvl="1" indent="-266700" algn="just" eaLnBrk="1" hangingPunct="1">
              <a:buFont typeface="Wingdings" pitchFamily="2" charset="2"/>
              <a:buChar char="v"/>
            </a:pPr>
            <a:r>
              <a:rPr lang="en-US" b="1" dirty="0" smtClean="0">
                <a:latin typeface="Times New Roman" pitchFamily="18" charset="0"/>
                <a:cs typeface="Times New Roman" pitchFamily="18" charset="0"/>
              </a:rPr>
              <a:t>Dynamic execution</a:t>
            </a:r>
            <a:r>
              <a:rPr lang="en-US" dirty="0" smtClean="0">
                <a:latin typeface="Times New Roman" pitchFamily="18" charset="0"/>
                <a:cs typeface="Times New Roman" pitchFamily="18" charset="0"/>
              </a:rPr>
              <a:t>: modification or addition to user programs as execution proceeds.</a:t>
            </a:r>
          </a:p>
          <a:p>
            <a:pPr marL="446088" lvl="1" indent="-266700" algn="just" eaLnBrk="1" hangingPunct="1">
              <a:buFont typeface="Wingdings" pitchFamily="2" charset="2"/>
              <a:buChar char="v"/>
            </a:pPr>
            <a:r>
              <a:rPr lang="en-US" b="1" dirty="0" smtClean="0">
                <a:latin typeface="Times New Roman" pitchFamily="18" charset="0"/>
                <a:cs typeface="Times New Roman" pitchFamily="18" charset="0"/>
              </a:rPr>
              <a:t>Dynamic data type</a:t>
            </a:r>
            <a:r>
              <a:rPr lang="en-US" dirty="0" smtClean="0">
                <a:latin typeface="Times New Roman" pitchFamily="18" charset="0"/>
                <a:cs typeface="Times New Roman" pitchFamily="18" charset="0"/>
              </a:rPr>
              <a:t>: type of object may change at runtime</a:t>
            </a:r>
          </a:p>
          <a:p>
            <a:pPr marL="446088" lvl="1" indent="-266700" algn="just" eaLnBrk="1" hangingPunct="1">
              <a:buFont typeface="Wingdings" pitchFamily="2" charset="2"/>
              <a:buChar char="v"/>
            </a:pPr>
            <a:r>
              <a:rPr lang="en-US" dirty="0" smtClean="0">
                <a:latin typeface="Times New Roman" pitchFamily="18" charset="0"/>
                <a:cs typeface="Times New Roman" pitchFamily="18" charset="0"/>
              </a:rPr>
              <a:t>Easier to write – no synthesis part.</a:t>
            </a:r>
          </a:p>
          <a:p>
            <a:pPr marL="446088" lvl="1" indent="-266700" algn="just" eaLnBrk="1" hangingPunct="1">
              <a:buFont typeface="Wingdings" pitchFamily="2" charset="2"/>
              <a:buChar char="v"/>
            </a:pPr>
            <a:r>
              <a:rPr lang="en-US" b="1" dirty="0" smtClean="0">
                <a:latin typeface="Times New Roman" pitchFamily="18" charset="0"/>
                <a:cs typeface="Times New Roman" pitchFamily="18" charset="0"/>
              </a:rPr>
              <a:t>Better diagnostics</a:t>
            </a:r>
            <a:r>
              <a:rPr lang="en-US" dirty="0" smtClean="0">
                <a:latin typeface="Times New Roman" pitchFamily="18" charset="0"/>
                <a:cs typeface="Times New Roman" pitchFamily="18" charset="0"/>
              </a:rPr>
              <a:t>: more source text information available</a:t>
            </a:r>
          </a:p>
        </p:txBody>
      </p:sp>
    </p:spTree>
    <p:extLst>
      <p:ext uri="{BB962C8B-B14F-4D97-AF65-F5344CB8AC3E}">
        <p14:creationId xmlns:p14="http://schemas.microsoft.com/office/powerpoint/2010/main" xmlns="" val="11742592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pPr eaLnBrk="1" hangingPunct="1"/>
            <a:r>
              <a:rPr lang="en-US" sz="2900" b="1" smtClean="0"/>
              <a:t>Overview of Compilers</a:t>
            </a:r>
          </a:p>
        </p:txBody>
      </p:sp>
      <p:sp>
        <p:nvSpPr>
          <p:cNvPr id="12293" name="Rectangle 3"/>
          <p:cNvSpPr>
            <a:spLocks noGrp="1" noChangeArrowheads="1"/>
          </p:cNvSpPr>
          <p:nvPr>
            <p:ph type="body" idx="1"/>
          </p:nvPr>
        </p:nvSpPr>
        <p:spPr/>
        <p:txBody>
          <a:bodyPr/>
          <a:lstStyle/>
          <a:p>
            <a:pPr lvl="1" eaLnBrk="1" hangingPunct="1">
              <a:buFont typeface="Wingdings" pitchFamily="2" charset="2"/>
              <a:buNone/>
            </a:pPr>
            <a:r>
              <a:rPr lang="en-US" sz="2000" b="1" dirty="0" smtClean="0">
                <a:latin typeface="Times New Roman" pitchFamily="18" charset="0"/>
                <a:cs typeface="Times New Roman" pitchFamily="18" charset="0"/>
              </a:rPr>
              <a:t>Compilation Process:</a:t>
            </a:r>
          </a:p>
          <a:p>
            <a:pPr lvl="1" eaLnBrk="1" hangingPunct="1">
              <a:buFont typeface="Wingdings" pitchFamily="2" charset="2"/>
              <a:buNone/>
            </a:pPr>
            <a:endParaRPr lang="en-US" sz="2000" b="1" dirty="0" smtClean="0">
              <a:latin typeface="Times New Roman" pitchFamily="18" charset="0"/>
              <a:cs typeface="Times New Roman" pitchFamily="18" charset="0"/>
            </a:endParaRPr>
          </a:p>
          <a:p>
            <a:pPr lvl="1" eaLnBrk="1" hangingPunct="1">
              <a:buFont typeface="Wingdings" pitchFamily="2" charset="2"/>
              <a:buNone/>
            </a:pPr>
            <a:endParaRPr lang="en-US" sz="2000" dirty="0" smtClean="0">
              <a:latin typeface="Times New Roman" pitchFamily="18" charset="0"/>
              <a:cs typeface="Times New Roman" pitchFamily="18" charset="0"/>
            </a:endParaRPr>
          </a:p>
          <a:p>
            <a:pPr lvl="1" eaLnBrk="1" hangingPunct="1">
              <a:buFont typeface="Wingdings" pitchFamily="2" charset="2"/>
              <a:buNone/>
            </a:pPr>
            <a:endParaRPr lang="en-US" sz="2000" dirty="0" smtClean="0">
              <a:latin typeface="Times New Roman" pitchFamily="18" charset="0"/>
              <a:cs typeface="Times New Roman" pitchFamily="18" charset="0"/>
            </a:endParaRPr>
          </a:p>
          <a:p>
            <a:pPr lvl="1" eaLnBrk="1" hangingPunct="1">
              <a:buFont typeface="Wingdings" pitchFamily="2" charset="2"/>
              <a:buNone/>
            </a:pPr>
            <a:endParaRPr lang="en-US" sz="2000" dirty="0" smtClean="0">
              <a:latin typeface="Times New Roman" pitchFamily="18" charset="0"/>
              <a:cs typeface="Times New Roman" pitchFamily="18" charset="0"/>
            </a:endParaRPr>
          </a:p>
          <a:p>
            <a:pPr lvl="1" eaLnBrk="1" hangingPunct="1">
              <a:buFont typeface="Wingdings" pitchFamily="2" charset="2"/>
              <a:buNone/>
            </a:pPr>
            <a:endParaRPr lang="en-US" sz="2000" dirty="0" smtClean="0">
              <a:latin typeface="Times New Roman" pitchFamily="18" charset="0"/>
              <a:cs typeface="Times New Roman" pitchFamily="18" charset="0"/>
            </a:endParaRPr>
          </a:p>
          <a:p>
            <a:pPr lvl="1" eaLnBrk="1" hangingPunct="1">
              <a:buFont typeface="Wingdings" pitchFamily="2" charset="2"/>
              <a:buNone/>
            </a:pPr>
            <a:endParaRPr lang="en-US" sz="2000" dirty="0" smtClean="0">
              <a:latin typeface="Times New Roman" pitchFamily="18" charset="0"/>
              <a:cs typeface="Times New Roman" pitchFamily="18" charset="0"/>
            </a:endParaRPr>
          </a:p>
          <a:p>
            <a:pPr lvl="1" eaLnBrk="1" hangingPunct="1">
              <a:buFont typeface="Wingdings" pitchFamily="2" charset="2"/>
              <a:buNone/>
            </a:pPr>
            <a:r>
              <a:rPr lang="en-US" sz="2000" b="1" dirty="0" smtClean="0">
                <a:latin typeface="Times New Roman" pitchFamily="18" charset="0"/>
                <a:cs typeface="Times New Roman" pitchFamily="18" charset="0"/>
              </a:rPr>
              <a:t>Interpretive Process</a:t>
            </a:r>
            <a:r>
              <a:rPr lang="en-US" sz="2000" dirty="0" smtClean="0">
                <a:latin typeface="Times New Roman" pitchFamily="18" charset="0"/>
                <a:cs typeface="Times New Roman" pitchFamily="18" charset="0"/>
              </a:rPr>
              <a:t>:</a:t>
            </a:r>
          </a:p>
          <a:p>
            <a:pPr lvl="1" eaLnBrk="1" hangingPunct="1">
              <a:buFont typeface="Wingdings" pitchFamily="2" charset="2"/>
              <a:buNone/>
            </a:pPr>
            <a:endParaRPr lang="en-US" sz="2000" dirty="0" smtClean="0">
              <a:latin typeface="Times New Roman" pitchFamily="18" charset="0"/>
              <a:cs typeface="Times New Roman" pitchFamily="18" charset="0"/>
            </a:endParaRPr>
          </a:p>
        </p:txBody>
      </p:sp>
      <p:sp>
        <p:nvSpPr>
          <p:cNvPr id="12294" name="Rectangle 4"/>
          <p:cNvSpPr>
            <a:spLocks noChangeArrowheads="1"/>
          </p:cNvSpPr>
          <p:nvPr/>
        </p:nvSpPr>
        <p:spPr bwMode="auto">
          <a:xfrm>
            <a:off x="1116013" y="2924175"/>
            <a:ext cx="914400" cy="9144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dirty="0">
                <a:latin typeface="Times New Roman" pitchFamily="18" charset="0"/>
                <a:cs typeface="Times New Roman" pitchFamily="18" charset="0"/>
              </a:rPr>
              <a:t>Source</a:t>
            </a:r>
          </a:p>
          <a:p>
            <a:pPr algn="ctr"/>
            <a:r>
              <a:rPr lang="en-US" dirty="0">
                <a:latin typeface="Times New Roman" pitchFamily="18" charset="0"/>
                <a:cs typeface="Times New Roman" pitchFamily="18" charset="0"/>
              </a:rPr>
              <a:t> program</a:t>
            </a:r>
          </a:p>
        </p:txBody>
      </p:sp>
      <p:sp>
        <p:nvSpPr>
          <p:cNvPr id="12295" name="Rectangle 5"/>
          <p:cNvSpPr>
            <a:spLocks noChangeArrowheads="1"/>
          </p:cNvSpPr>
          <p:nvPr/>
        </p:nvSpPr>
        <p:spPr bwMode="auto">
          <a:xfrm>
            <a:off x="5580063" y="1844675"/>
            <a:ext cx="914400" cy="9144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dirty="0"/>
              <a:t>Data</a:t>
            </a:r>
          </a:p>
        </p:txBody>
      </p:sp>
      <p:sp>
        <p:nvSpPr>
          <p:cNvPr id="12296" name="Rectangle 6"/>
          <p:cNvSpPr>
            <a:spLocks noChangeArrowheads="1"/>
          </p:cNvSpPr>
          <p:nvPr/>
        </p:nvSpPr>
        <p:spPr bwMode="auto">
          <a:xfrm>
            <a:off x="4140200" y="2924175"/>
            <a:ext cx="914400" cy="9144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dirty="0">
                <a:latin typeface="Times New Roman" pitchFamily="18" charset="0"/>
                <a:cs typeface="Times New Roman" pitchFamily="18" charset="0"/>
              </a:rPr>
              <a:t>Object</a:t>
            </a:r>
          </a:p>
          <a:p>
            <a:pPr algn="ctr"/>
            <a:r>
              <a:rPr lang="en-US" dirty="0">
                <a:latin typeface="Times New Roman" pitchFamily="18" charset="0"/>
                <a:cs typeface="Times New Roman" pitchFamily="18" charset="0"/>
              </a:rPr>
              <a:t>program</a:t>
            </a:r>
          </a:p>
        </p:txBody>
      </p:sp>
      <p:sp>
        <p:nvSpPr>
          <p:cNvPr id="12297" name="Rectangle 7"/>
          <p:cNvSpPr>
            <a:spLocks noChangeArrowheads="1"/>
          </p:cNvSpPr>
          <p:nvPr/>
        </p:nvSpPr>
        <p:spPr bwMode="auto">
          <a:xfrm>
            <a:off x="7019925" y="2852738"/>
            <a:ext cx="914400" cy="9144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a:t>Results</a:t>
            </a:r>
          </a:p>
        </p:txBody>
      </p:sp>
      <p:sp>
        <p:nvSpPr>
          <p:cNvPr id="12298" name="Rectangle 9"/>
          <p:cNvSpPr>
            <a:spLocks noChangeArrowheads="1"/>
          </p:cNvSpPr>
          <p:nvPr/>
        </p:nvSpPr>
        <p:spPr bwMode="auto">
          <a:xfrm>
            <a:off x="4859338" y="4365625"/>
            <a:ext cx="914400" cy="71913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a:t>Data</a:t>
            </a:r>
          </a:p>
        </p:txBody>
      </p:sp>
      <p:sp>
        <p:nvSpPr>
          <p:cNvPr id="12299" name="AutoShape 11"/>
          <p:cNvSpPr>
            <a:spLocks noChangeArrowheads="1"/>
          </p:cNvSpPr>
          <p:nvPr/>
        </p:nvSpPr>
        <p:spPr bwMode="auto">
          <a:xfrm>
            <a:off x="2411413" y="3068638"/>
            <a:ext cx="1296987" cy="649287"/>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a:t>Compiler</a:t>
            </a:r>
          </a:p>
        </p:txBody>
      </p:sp>
      <p:sp>
        <p:nvSpPr>
          <p:cNvPr id="12300" name="AutoShape 12"/>
          <p:cNvSpPr>
            <a:spLocks noChangeArrowheads="1"/>
          </p:cNvSpPr>
          <p:nvPr/>
        </p:nvSpPr>
        <p:spPr bwMode="auto">
          <a:xfrm>
            <a:off x="5364163" y="3068638"/>
            <a:ext cx="1296987" cy="649287"/>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700" dirty="0"/>
              <a:t>Executing</a:t>
            </a:r>
          </a:p>
          <a:p>
            <a:pPr algn="ctr"/>
            <a:r>
              <a:rPr lang="en-US" sz="1700" dirty="0"/>
              <a:t>Computer</a:t>
            </a:r>
          </a:p>
        </p:txBody>
      </p:sp>
      <p:sp>
        <p:nvSpPr>
          <p:cNvPr id="12301" name="Line 14"/>
          <p:cNvSpPr>
            <a:spLocks noChangeShapeType="1"/>
          </p:cNvSpPr>
          <p:nvPr/>
        </p:nvSpPr>
        <p:spPr bwMode="auto">
          <a:xfrm>
            <a:off x="2051050" y="3429000"/>
            <a:ext cx="433388"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IN"/>
          </a:p>
        </p:txBody>
      </p:sp>
      <p:sp>
        <p:nvSpPr>
          <p:cNvPr id="12302" name="Line 15"/>
          <p:cNvSpPr>
            <a:spLocks noChangeShapeType="1"/>
          </p:cNvSpPr>
          <p:nvPr/>
        </p:nvSpPr>
        <p:spPr bwMode="auto">
          <a:xfrm>
            <a:off x="3708400" y="3357563"/>
            <a:ext cx="503238"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IN"/>
          </a:p>
        </p:txBody>
      </p:sp>
      <p:sp>
        <p:nvSpPr>
          <p:cNvPr id="12303" name="Line 16"/>
          <p:cNvSpPr>
            <a:spLocks noChangeShapeType="1"/>
          </p:cNvSpPr>
          <p:nvPr/>
        </p:nvSpPr>
        <p:spPr bwMode="auto">
          <a:xfrm>
            <a:off x="5076825" y="3357563"/>
            <a:ext cx="287338"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IN"/>
          </a:p>
        </p:txBody>
      </p:sp>
      <p:sp>
        <p:nvSpPr>
          <p:cNvPr id="12304" name="Line 17"/>
          <p:cNvSpPr>
            <a:spLocks noChangeShapeType="1"/>
          </p:cNvSpPr>
          <p:nvPr/>
        </p:nvSpPr>
        <p:spPr bwMode="auto">
          <a:xfrm>
            <a:off x="6659563" y="3357563"/>
            <a:ext cx="360362"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IN"/>
          </a:p>
        </p:txBody>
      </p:sp>
      <p:sp>
        <p:nvSpPr>
          <p:cNvPr id="12305" name="Line 18"/>
          <p:cNvSpPr>
            <a:spLocks noChangeShapeType="1"/>
          </p:cNvSpPr>
          <p:nvPr/>
        </p:nvSpPr>
        <p:spPr bwMode="auto">
          <a:xfrm>
            <a:off x="6011863" y="2708275"/>
            <a:ext cx="0" cy="504825"/>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IN"/>
          </a:p>
        </p:txBody>
      </p:sp>
      <p:sp>
        <p:nvSpPr>
          <p:cNvPr id="12306" name="Rectangle 19"/>
          <p:cNvSpPr>
            <a:spLocks noChangeArrowheads="1"/>
          </p:cNvSpPr>
          <p:nvPr/>
        </p:nvSpPr>
        <p:spPr bwMode="auto">
          <a:xfrm>
            <a:off x="6516688" y="5300663"/>
            <a:ext cx="914400" cy="72072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a:t>Result</a:t>
            </a:r>
          </a:p>
        </p:txBody>
      </p:sp>
      <p:sp>
        <p:nvSpPr>
          <p:cNvPr id="12307" name="Rectangle 20"/>
          <p:cNvSpPr>
            <a:spLocks noChangeArrowheads="1"/>
          </p:cNvSpPr>
          <p:nvPr/>
        </p:nvSpPr>
        <p:spPr bwMode="auto">
          <a:xfrm>
            <a:off x="3419475" y="5300663"/>
            <a:ext cx="914400" cy="72072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rtl="1"/>
            <a:r>
              <a:rPr lang="en-US">
                <a:latin typeface="Times New Roman" pitchFamily="18" charset="0"/>
                <a:cs typeface="Times New Roman" pitchFamily="18" charset="0"/>
              </a:rPr>
              <a:t>Source</a:t>
            </a:r>
          </a:p>
          <a:p>
            <a:pPr algn="ctr" rtl="1"/>
            <a:r>
              <a:rPr lang="en-US">
                <a:latin typeface="Times New Roman" pitchFamily="18" charset="0"/>
                <a:cs typeface="Times New Roman" pitchFamily="18" charset="0"/>
              </a:rPr>
              <a:t> program</a:t>
            </a:r>
          </a:p>
        </p:txBody>
      </p:sp>
      <p:sp>
        <p:nvSpPr>
          <p:cNvPr id="12308" name="AutoShape 21"/>
          <p:cNvSpPr>
            <a:spLocks noChangeArrowheads="1"/>
          </p:cNvSpPr>
          <p:nvPr/>
        </p:nvSpPr>
        <p:spPr bwMode="auto">
          <a:xfrm>
            <a:off x="4716463" y="5372100"/>
            <a:ext cx="1296987" cy="649288"/>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a:t>Compiler</a:t>
            </a:r>
          </a:p>
        </p:txBody>
      </p:sp>
      <p:sp>
        <p:nvSpPr>
          <p:cNvPr id="12309" name="Line 22"/>
          <p:cNvSpPr>
            <a:spLocks noChangeShapeType="1"/>
          </p:cNvSpPr>
          <p:nvPr/>
        </p:nvSpPr>
        <p:spPr bwMode="auto">
          <a:xfrm>
            <a:off x="4356100" y="5661025"/>
            <a:ext cx="43180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IN"/>
          </a:p>
        </p:txBody>
      </p:sp>
      <p:sp>
        <p:nvSpPr>
          <p:cNvPr id="12310" name="Line 23"/>
          <p:cNvSpPr>
            <a:spLocks noChangeShapeType="1"/>
          </p:cNvSpPr>
          <p:nvPr/>
        </p:nvSpPr>
        <p:spPr bwMode="auto">
          <a:xfrm>
            <a:off x="6011863" y="5661025"/>
            <a:ext cx="576262"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IN"/>
          </a:p>
        </p:txBody>
      </p:sp>
      <p:sp>
        <p:nvSpPr>
          <p:cNvPr id="12311" name="Line 24"/>
          <p:cNvSpPr>
            <a:spLocks noChangeShapeType="1"/>
          </p:cNvSpPr>
          <p:nvPr/>
        </p:nvSpPr>
        <p:spPr bwMode="auto">
          <a:xfrm>
            <a:off x="5292725" y="5157788"/>
            <a:ext cx="0"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IN"/>
          </a:p>
        </p:txBody>
      </p:sp>
      <p:sp>
        <p:nvSpPr>
          <p:cNvPr id="12312" name="Rectangle 25"/>
          <p:cNvSpPr>
            <a:spLocks noChangeArrowheads="1"/>
          </p:cNvSpPr>
          <p:nvPr/>
        </p:nvSpPr>
        <p:spPr bwMode="auto">
          <a:xfrm>
            <a:off x="2484438" y="3789363"/>
            <a:ext cx="1150937" cy="2873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r>
              <a:rPr lang="en-US" sz="1600"/>
              <a:t>Compile time</a:t>
            </a:r>
          </a:p>
        </p:txBody>
      </p:sp>
      <p:sp>
        <p:nvSpPr>
          <p:cNvPr id="12313" name="Rectangle 26"/>
          <p:cNvSpPr>
            <a:spLocks noChangeArrowheads="1"/>
          </p:cNvSpPr>
          <p:nvPr/>
        </p:nvSpPr>
        <p:spPr bwMode="auto">
          <a:xfrm>
            <a:off x="5580063" y="3860800"/>
            <a:ext cx="919162"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1600"/>
              <a:t>run time</a:t>
            </a:r>
          </a:p>
        </p:txBody>
      </p:sp>
    </p:spTree>
    <p:extLst>
      <p:ext uri="{BB962C8B-B14F-4D97-AF65-F5344CB8AC3E}">
        <p14:creationId xmlns:p14="http://schemas.microsoft.com/office/powerpoint/2010/main" xmlns="" val="30238031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a:xfrm>
            <a:off x="539750" y="188913"/>
            <a:ext cx="8229600" cy="647700"/>
          </a:xfrm>
        </p:spPr>
        <p:txBody>
          <a:bodyPr/>
          <a:lstStyle/>
          <a:p>
            <a:pPr eaLnBrk="1" hangingPunct="1"/>
            <a:r>
              <a:rPr lang="en-US" sz="2500" b="1" smtClean="0">
                <a:latin typeface="Times New Roman" pitchFamily="18" charset="0"/>
                <a:cs typeface="Times New Roman" pitchFamily="18" charset="0"/>
              </a:rPr>
              <a:t>Example Of Combining Both Interpreter and Compiler</a:t>
            </a:r>
          </a:p>
        </p:txBody>
      </p:sp>
      <p:sp>
        <p:nvSpPr>
          <p:cNvPr id="13317" name="Rectangle 3"/>
          <p:cNvSpPr>
            <a:spLocks noGrp="1" noChangeArrowheads="1"/>
          </p:cNvSpPr>
          <p:nvPr>
            <p:ph type="body" idx="1"/>
          </p:nvPr>
        </p:nvSpPr>
        <p:spPr>
          <a:xfrm>
            <a:off x="684213" y="1412875"/>
            <a:ext cx="8229600" cy="4786313"/>
          </a:xfrm>
        </p:spPr>
        <p:txBody>
          <a:bodyPr/>
          <a:lstStyle/>
          <a:p>
            <a:pPr eaLnBrk="1" hangingPunct="1">
              <a:lnSpc>
                <a:spcPct val="80000"/>
              </a:lnSpc>
            </a:pPr>
            <a:r>
              <a:rPr lang="en-US" sz="1800" dirty="0" smtClean="0">
                <a:latin typeface="Times New Roman" pitchFamily="18" charset="0"/>
                <a:cs typeface="Times New Roman" pitchFamily="18" charset="0"/>
              </a:rPr>
              <a:t>Java language processors combine </a:t>
            </a:r>
          </a:p>
          <a:p>
            <a:pPr eaLnBrk="1" hangingPunct="1">
              <a:lnSpc>
                <a:spcPct val="80000"/>
              </a:lnSpc>
              <a:buFont typeface="Wingdings" pitchFamily="2" charset="2"/>
              <a:buNone/>
            </a:pPr>
            <a:r>
              <a:rPr lang="en-US" sz="1800" dirty="0" smtClean="0">
                <a:latin typeface="Times New Roman" pitchFamily="18" charset="0"/>
                <a:cs typeface="Times New Roman" pitchFamily="18" charset="0"/>
              </a:rPr>
              <a:t>       compilation and interpretation</a:t>
            </a:r>
          </a:p>
          <a:p>
            <a:pPr eaLnBrk="1" hangingPunct="1">
              <a:lnSpc>
                <a:spcPct val="80000"/>
              </a:lnSpc>
            </a:pPr>
            <a:endParaRPr lang="en-US" sz="1800" dirty="0" smtClean="0">
              <a:latin typeface="Times New Roman" pitchFamily="18" charset="0"/>
              <a:cs typeface="Times New Roman" pitchFamily="18" charset="0"/>
            </a:endParaRPr>
          </a:p>
          <a:p>
            <a:pPr eaLnBrk="1" hangingPunct="1">
              <a:lnSpc>
                <a:spcPct val="80000"/>
              </a:lnSpc>
            </a:pPr>
            <a:endParaRPr lang="en-US" sz="1800" dirty="0" smtClean="0">
              <a:latin typeface="Times New Roman" pitchFamily="18" charset="0"/>
              <a:cs typeface="Times New Roman" pitchFamily="18" charset="0"/>
            </a:endParaRPr>
          </a:p>
          <a:p>
            <a:pPr eaLnBrk="1" hangingPunct="1">
              <a:lnSpc>
                <a:spcPct val="80000"/>
              </a:lnSpc>
            </a:pPr>
            <a:endParaRPr lang="en-US" sz="1800" dirty="0" smtClean="0">
              <a:latin typeface="Times New Roman" pitchFamily="18" charset="0"/>
              <a:cs typeface="Times New Roman" pitchFamily="18" charset="0"/>
            </a:endParaRPr>
          </a:p>
          <a:p>
            <a:pPr eaLnBrk="1" hangingPunct="1">
              <a:lnSpc>
                <a:spcPct val="80000"/>
              </a:lnSpc>
            </a:pPr>
            <a:endParaRPr lang="en-US" sz="1800" dirty="0" smtClean="0">
              <a:latin typeface="Times New Roman" pitchFamily="18" charset="0"/>
              <a:cs typeface="Times New Roman" pitchFamily="18" charset="0"/>
            </a:endParaRPr>
          </a:p>
          <a:p>
            <a:pPr eaLnBrk="1" hangingPunct="1">
              <a:lnSpc>
                <a:spcPct val="80000"/>
              </a:lnSpc>
            </a:pPr>
            <a:endParaRPr lang="en-US" sz="1800" dirty="0" smtClean="0">
              <a:latin typeface="Times New Roman" pitchFamily="18" charset="0"/>
              <a:cs typeface="Times New Roman" pitchFamily="18" charset="0"/>
            </a:endParaRPr>
          </a:p>
          <a:p>
            <a:pPr eaLnBrk="1" hangingPunct="1">
              <a:lnSpc>
                <a:spcPct val="80000"/>
              </a:lnSpc>
            </a:pPr>
            <a:endParaRPr lang="en-US" sz="1800" dirty="0" smtClean="0">
              <a:latin typeface="Times New Roman" pitchFamily="18" charset="0"/>
              <a:cs typeface="Times New Roman" pitchFamily="18" charset="0"/>
            </a:endParaRPr>
          </a:p>
          <a:p>
            <a:pPr eaLnBrk="1" hangingPunct="1">
              <a:lnSpc>
                <a:spcPct val="80000"/>
              </a:lnSpc>
            </a:pPr>
            <a:endParaRPr lang="en-US" sz="1800" dirty="0" smtClean="0">
              <a:latin typeface="Times New Roman" pitchFamily="18" charset="0"/>
              <a:cs typeface="Times New Roman" pitchFamily="18" charset="0"/>
            </a:endParaRPr>
          </a:p>
          <a:p>
            <a:pPr eaLnBrk="1" hangingPunct="1">
              <a:lnSpc>
                <a:spcPct val="80000"/>
              </a:lnSpc>
            </a:pPr>
            <a:endParaRPr lang="en-US" sz="1800" dirty="0" smtClean="0">
              <a:latin typeface="Times New Roman" pitchFamily="18" charset="0"/>
              <a:cs typeface="Times New Roman" pitchFamily="18" charset="0"/>
            </a:endParaRPr>
          </a:p>
          <a:p>
            <a:pPr algn="just" eaLnBrk="1" hangingPunct="1">
              <a:lnSpc>
                <a:spcPct val="80000"/>
              </a:lnSpc>
            </a:pPr>
            <a:r>
              <a:rPr lang="en-US" sz="1800" dirty="0" smtClean="0">
                <a:latin typeface="Times New Roman" pitchFamily="18" charset="0"/>
                <a:cs typeface="Times New Roman" pitchFamily="18" charset="0"/>
              </a:rPr>
              <a:t>A Java source program may first be compiled into an intermediate form called </a:t>
            </a:r>
            <a:r>
              <a:rPr lang="en-US" sz="1800" i="1" dirty="0" err="1" smtClean="0">
                <a:latin typeface="Times New Roman" pitchFamily="18" charset="0"/>
                <a:cs typeface="Times New Roman" pitchFamily="18" charset="0"/>
              </a:rPr>
              <a:t>bytecodes</a:t>
            </a:r>
            <a:r>
              <a:rPr lang="en-US" sz="1800" i="1" dirty="0" smtClean="0">
                <a:latin typeface="Times New Roman" pitchFamily="18" charset="0"/>
                <a:cs typeface="Times New Roman" pitchFamily="18" charset="0"/>
              </a:rPr>
              <a:t>. </a:t>
            </a:r>
          </a:p>
          <a:p>
            <a:pPr algn="just" eaLnBrk="1" hangingPunct="1">
              <a:lnSpc>
                <a:spcPct val="80000"/>
              </a:lnSpc>
            </a:pPr>
            <a:r>
              <a:rPr lang="en-US" sz="1800" dirty="0" smtClean="0">
                <a:latin typeface="Times New Roman" pitchFamily="18" charset="0"/>
                <a:cs typeface="Times New Roman" pitchFamily="18" charset="0"/>
              </a:rPr>
              <a:t>The </a:t>
            </a:r>
            <a:r>
              <a:rPr lang="en-US" sz="1800" dirty="0" err="1" smtClean="0">
                <a:latin typeface="Times New Roman" pitchFamily="18" charset="0"/>
                <a:cs typeface="Times New Roman" pitchFamily="18" charset="0"/>
              </a:rPr>
              <a:t>bytecodes</a:t>
            </a:r>
            <a:r>
              <a:rPr lang="en-US" sz="1800" dirty="0" smtClean="0">
                <a:latin typeface="Times New Roman" pitchFamily="18" charset="0"/>
                <a:cs typeface="Times New Roman" pitchFamily="18" charset="0"/>
              </a:rPr>
              <a:t> are then interpreted by a virtual machine. A benefit of this arrangement is that </a:t>
            </a:r>
            <a:r>
              <a:rPr lang="en-US" sz="1800" dirty="0" err="1" smtClean="0">
                <a:latin typeface="Times New Roman" pitchFamily="18" charset="0"/>
                <a:cs typeface="Times New Roman" pitchFamily="18" charset="0"/>
              </a:rPr>
              <a:t>bytecodes</a:t>
            </a:r>
            <a:r>
              <a:rPr lang="en-US" sz="1800" dirty="0" smtClean="0">
                <a:latin typeface="Times New Roman" pitchFamily="18" charset="0"/>
                <a:cs typeface="Times New Roman" pitchFamily="18" charset="0"/>
              </a:rPr>
              <a:t> compiled on one machine can be interpreted on another machine, perhaps across a network.</a:t>
            </a:r>
          </a:p>
          <a:p>
            <a:pPr algn="just" eaLnBrk="1" hangingPunct="1">
              <a:lnSpc>
                <a:spcPct val="80000"/>
              </a:lnSpc>
            </a:pPr>
            <a:r>
              <a:rPr lang="en-US" sz="1800" dirty="0" smtClean="0">
                <a:latin typeface="Times New Roman" pitchFamily="18" charset="0"/>
                <a:cs typeface="Times New Roman" pitchFamily="18" charset="0"/>
              </a:rPr>
              <a:t>In order to achieve faster processing of inputs to outputs, some Java compilers, called </a:t>
            </a:r>
            <a:r>
              <a:rPr lang="en-US" sz="1800" i="1" dirty="0" smtClean="0">
                <a:latin typeface="Times New Roman" pitchFamily="18" charset="0"/>
                <a:cs typeface="Times New Roman" pitchFamily="18" charset="0"/>
              </a:rPr>
              <a:t>just-in-time </a:t>
            </a:r>
            <a:r>
              <a:rPr lang="en-US" sz="1800" dirty="0" smtClean="0">
                <a:latin typeface="Times New Roman" pitchFamily="18" charset="0"/>
                <a:cs typeface="Times New Roman" pitchFamily="18" charset="0"/>
              </a:rPr>
              <a:t>compilers, translate the </a:t>
            </a:r>
            <a:r>
              <a:rPr lang="en-US" sz="1800" dirty="0" err="1" smtClean="0">
                <a:latin typeface="Times New Roman" pitchFamily="18" charset="0"/>
                <a:cs typeface="Times New Roman" pitchFamily="18" charset="0"/>
              </a:rPr>
              <a:t>bytecodes</a:t>
            </a:r>
            <a:r>
              <a:rPr lang="en-US" sz="1800" dirty="0" smtClean="0">
                <a:latin typeface="Times New Roman" pitchFamily="18" charset="0"/>
                <a:cs typeface="Times New Roman" pitchFamily="18" charset="0"/>
              </a:rPr>
              <a:t> into machine language immediately before they run the intermediate program to process the input.</a:t>
            </a:r>
          </a:p>
        </p:txBody>
      </p:sp>
      <p:pic>
        <p:nvPicPr>
          <p:cNvPr id="13318" name="Picture 4"/>
          <p:cNvPicPr>
            <a:picLocks noChangeAspect="1" noChangeArrowheads="1"/>
          </p:cNvPicPr>
          <p:nvPr/>
        </p:nvPicPr>
        <p:blipFill>
          <a:blip r:embed="rId3">
            <a:extLst>
              <a:ext uri="{28A0092B-C50C-407E-A947-70E740481C1C}">
                <a14:useLocalDpi xmlns:a14="http://schemas.microsoft.com/office/drawing/2010/main" xmlns="" val="0"/>
              </a:ext>
            </a:extLst>
          </a:blip>
          <a:srcRect l="16827" t="4874" r="8493" b="5614"/>
          <a:stretch>
            <a:fillRect/>
          </a:stretch>
        </p:blipFill>
        <p:spPr bwMode="auto">
          <a:xfrm>
            <a:off x="4283075" y="1663700"/>
            <a:ext cx="4752975" cy="241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6760908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11162"/>
          </a:xfrm>
        </p:spPr>
        <p:txBody>
          <a:bodyPr>
            <a:normAutofit fontScale="90000"/>
          </a:bodyPr>
          <a:lstStyle/>
          <a:p>
            <a:r>
              <a:rPr lang="en-IN" b="1" dirty="0"/>
              <a:t>Just-In-Time (JIT) compiler</a:t>
            </a:r>
            <a:endParaRPr lang="en-IN" dirty="0"/>
          </a:p>
        </p:txBody>
      </p:sp>
      <p:sp>
        <p:nvSpPr>
          <p:cNvPr id="3" name="Content Placeholder 2"/>
          <p:cNvSpPr>
            <a:spLocks noGrp="1"/>
          </p:cNvSpPr>
          <p:nvPr>
            <p:ph idx="1"/>
          </p:nvPr>
        </p:nvSpPr>
        <p:spPr>
          <a:xfrm>
            <a:off x="0" y="609600"/>
            <a:ext cx="9144000" cy="6096000"/>
          </a:xfrm>
        </p:spPr>
        <p:txBody>
          <a:bodyPr>
            <a:noAutofit/>
          </a:bodyPr>
          <a:lstStyle/>
          <a:p>
            <a:pPr marL="0" indent="0" algn="just">
              <a:buNone/>
            </a:pPr>
            <a:r>
              <a:rPr lang="en-IN" sz="2400" dirty="0"/>
              <a:t>A </a:t>
            </a:r>
            <a:r>
              <a:rPr lang="en-IN" sz="2400" b="1" dirty="0"/>
              <a:t>Just-In-Time (JIT) compiler</a:t>
            </a:r>
            <a:r>
              <a:rPr lang="en-IN" sz="2400" dirty="0"/>
              <a:t> is a component of a runtime environment (like the Java Virtual Machine (JVM</a:t>
            </a:r>
            <a:r>
              <a:rPr lang="en-IN" sz="2400" dirty="0" smtClean="0"/>
              <a:t>)) </a:t>
            </a:r>
            <a:r>
              <a:rPr lang="en-IN" sz="2400" dirty="0"/>
              <a:t>that </a:t>
            </a:r>
            <a:r>
              <a:rPr lang="en-IN" sz="2400" dirty="0" smtClean="0"/>
              <a:t>improves </a:t>
            </a:r>
            <a:r>
              <a:rPr lang="en-IN" sz="2400" dirty="0"/>
              <a:t>the performance of programs by </a:t>
            </a:r>
            <a:r>
              <a:rPr lang="en-IN" sz="2400" b="1" dirty="0"/>
              <a:t>compiling code at runtime</a:t>
            </a:r>
            <a:r>
              <a:rPr lang="en-IN" sz="2400" dirty="0"/>
              <a:t>, just before it is executed, rather than ahead of time (AOT) during the initial compilation process</a:t>
            </a:r>
            <a:r>
              <a:rPr lang="en-IN" sz="2400" dirty="0" smtClean="0"/>
              <a:t>.</a:t>
            </a:r>
          </a:p>
          <a:p>
            <a:pPr marL="0" indent="0">
              <a:buNone/>
            </a:pPr>
            <a:r>
              <a:rPr lang="en-IN" sz="2400" b="1" dirty="0" smtClean="0"/>
              <a:t>Working of JIT Compiler:</a:t>
            </a:r>
            <a:endParaRPr lang="en-IN" sz="2400" b="1" dirty="0"/>
          </a:p>
          <a:p>
            <a:pPr algn="just"/>
            <a:r>
              <a:rPr lang="en-IN" sz="2400" b="1" dirty="0"/>
              <a:t>Initial Execution (Interpretation)</a:t>
            </a:r>
            <a:r>
              <a:rPr lang="en-IN" sz="2400" dirty="0"/>
              <a:t>: When a program is run, the source code or intermediate </a:t>
            </a:r>
            <a:r>
              <a:rPr lang="en-IN" sz="2400" dirty="0" err="1"/>
              <a:t>bytecode</a:t>
            </a:r>
            <a:r>
              <a:rPr lang="en-IN" sz="2400" dirty="0"/>
              <a:t> (for example, Java </a:t>
            </a:r>
            <a:r>
              <a:rPr lang="en-IN" sz="2400" dirty="0" err="1" smtClean="0"/>
              <a:t>bytecode</a:t>
            </a:r>
            <a:r>
              <a:rPr lang="en-IN" sz="2400" dirty="0" smtClean="0"/>
              <a:t>) </a:t>
            </a:r>
            <a:r>
              <a:rPr lang="en-IN" sz="2400" dirty="0"/>
              <a:t>is first interpreted by a runtime environment, like the JVM </a:t>
            </a:r>
            <a:r>
              <a:rPr lang="en-IN" sz="2400" dirty="0" smtClean="0"/>
              <a:t>.</a:t>
            </a:r>
            <a:endParaRPr lang="en-IN" sz="2400" dirty="0"/>
          </a:p>
          <a:p>
            <a:pPr algn="just"/>
            <a:r>
              <a:rPr lang="en-IN" sz="2400" b="1" dirty="0"/>
              <a:t>Compilation to Machine Code</a:t>
            </a:r>
            <a:r>
              <a:rPr lang="en-IN" sz="2400" dirty="0"/>
              <a:t>: While the program runs, the JIT compiler identifies "hot spots" in the code — </a:t>
            </a:r>
            <a:r>
              <a:rPr lang="en-IN" sz="2400" b="1" dirty="0"/>
              <a:t>frequently executed parts that would benefit from being compiled into machine code</a:t>
            </a:r>
            <a:r>
              <a:rPr lang="en-IN" sz="2400" dirty="0"/>
              <a:t>. The JIT compiler compiles these parts into native machine code.</a:t>
            </a:r>
          </a:p>
          <a:p>
            <a:pPr algn="just"/>
            <a:r>
              <a:rPr lang="en-IN" sz="2400" b="1" dirty="0"/>
              <a:t>Execution</a:t>
            </a:r>
            <a:r>
              <a:rPr lang="en-IN" sz="2400" dirty="0"/>
              <a:t>: Once compiled, the machine code is executed directly by the CPU, which is much faster than interpreting it. The compiled machine code is typically cached to avoid recompiling it in the future.</a:t>
            </a:r>
          </a:p>
          <a:p>
            <a:pPr marL="0" indent="0" algn="just">
              <a:buNone/>
            </a:pPr>
            <a:endParaRPr lang="en-IN" sz="2400" dirty="0" smtClean="0"/>
          </a:p>
          <a:p>
            <a:pPr marL="0" indent="0" algn="just">
              <a:buNone/>
            </a:pPr>
            <a:endParaRPr lang="en-IN" sz="2400" dirty="0"/>
          </a:p>
        </p:txBody>
      </p:sp>
    </p:spTree>
    <p:extLst>
      <p:ext uri="{BB962C8B-B14F-4D97-AF65-F5344CB8AC3E}">
        <p14:creationId xmlns:p14="http://schemas.microsoft.com/office/powerpoint/2010/main" xmlns="" val="293337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457200" y="274638"/>
            <a:ext cx="8229600" cy="715962"/>
          </a:xfrm>
        </p:spPr>
        <p:txBody>
          <a:bodyPr>
            <a:normAutofit/>
          </a:bodyPr>
          <a:lstStyle/>
          <a:p>
            <a:pPr eaLnBrk="1" hangingPunct="1"/>
            <a:r>
              <a:rPr lang="en-US" sz="2800" b="1" dirty="0" smtClean="0">
                <a:latin typeface="Times New Roman" pitchFamily="18" charset="0"/>
                <a:cs typeface="Times New Roman" pitchFamily="18" charset="0"/>
              </a:rPr>
              <a:t>Model of A Compiler</a:t>
            </a:r>
          </a:p>
        </p:txBody>
      </p:sp>
      <p:sp>
        <p:nvSpPr>
          <p:cNvPr id="14341" name="Rectangle 3"/>
          <p:cNvSpPr>
            <a:spLocks noGrp="1" noChangeArrowheads="1"/>
          </p:cNvSpPr>
          <p:nvPr>
            <p:ph type="body" idx="1"/>
          </p:nvPr>
        </p:nvSpPr>
        <p:spPr>
          <a:xfrm>
            <a:off x="152400" y="1066800"/>
            <a:ext cx="8763000" cy="5562600"/>
          </a:xfrm>
        </p:spPr>
        <p:txBody>
          <a:bodyPr/>
          <a:lstStyle/>
          <a:p>
            <a:pPr algn="just" eaLnBrk="1" hangingPunct="1"/>
            <a:r>
              <a:rPr lang="en-US" sz="2400" dirty="0" smtClean="0">
                <a:latin typeface="Times New Roman" pitchFamily="18" charset="0"/>
                <a:cs typeface="Times New Roman" pitchFamily="18" charset="0"/>
              </a:rPr>
              <a:t>A compiler must perform two tasks:</a:t>
            </a:r>
          </a:p>
          <a:p>
            <a:pPr algn="just" eaLnBrk="1" hangingPunct="1">
              <a:buFont typeface="Wingdings" pitchFamily="2" charset="2"/>
              <a:buNone/>
            </a:pPr>
            <a:r>
              <a:rPr lang="en-US" sz="2400" dirty="0" smtClean="0">
                <a:latin typeface="Times New Roman" pitchFamily="18" charset="0"/>
                <a:cs typeface="Times New Roman" pitchFamily="18" charset="0"/>
              </a:rPr>
              <a:t>     - </a:t>
            </a:r>
            <a:r>
              <a:rPr lang="en-US" sz="2400" b="1" dirty="0" smtClean="0">
                <a:latin typeface="Times New Roman" pitchFamily="18" charset="0"/>
                <a:cs typeface="Times New Roman" pitchFamily="18" charset="0"/>
              </a:rPr>
              <a:t>Analysis of source program</a:t>
            </a:r>
            <a:r>
              <a:rPr lang="en-US" sz="2400" dirty="0" smtClean="0">
                <a:latin typeface="Times New Roman" pitchFamily="18" charset="0"/>
                <a:cs typeface="Times New Roman" pitchFamily="18" charset="0"/>
              </a:rPr>
              <a:t>: The analysis part breaks up the source program into constituent pieces and imposes a grammatical structure on them. It then uses this structure to create an intermediate representation of the source program.</a:t>
            </a:r>
          </a:p>
          <a:p>
            <a:pPr algn="just" eaLnBrk="1" hangingPunct="1">
              <a:buFont typeface="Wingdings" pitchFamily="2" charset="2"/>
              <a:buNone/>
            </a:pPr>
            <a:r>
              <a:rPr lang="en-US" sz="2400" dirty="0" smtClean="0">
                <a:latin typeface="Times New Roman" pitchFamily="18" charset="0"/>
                <a:cs typeface="Times New Roman" pitchFamily="18" charset="0"/>
              </a:rPr>
              <a:t>	- </a:t>
            </a:r>
            <a:r>
              <a:rPr lang="en-US" sz="2400" b="1" dirty="0" smtClean="0">
                <a:latin typeface="Times New Roman" pitchFamily="18" charset="0"/>
                <a:cs typeface="Times New Roman" pitchFamily="18" charset="0"/>
              </a:rPr>
              <a:t>Synthesis</a:t>
            </a:r>
            <a:r>
              <a:rPr lang="en-US" sz="2400" dirty="0" smtClean="0">
                <a:latin typeface="Times New Roman" pitchFamily="18" charset="0"/>
                <a:cs typeface="Times New Roman" pitchFamily="18" charset="0"/>
              </a:rPr>
              <a:t> of its corresponding program: constructs the desired target program from the intermediate representation and the information in the symbol table. </a:t>
            </a:r>
          </a:p>
          <a:p>
            <a:pPr algn="just" eaLnBrk="1" hangingPunct="1"/>
            <a:r>
              <a:rPr lang="en-US" sz="2400" dirty="0" smtClean="0">
                <a:latin typeface="Times New Roman" pitchFamily="18" charset="0"/>
                <a:cs typeface="Times New Roman" pitchFamily="18" charset="0"/>
              </a:rPr>
              <a:t>The </a:t>
            </a:r>
            <a:r>
              <a:rPr lang="en-US" sz="2400" b="1" i="1" dirty="0" smtClean="0">
                <a:latin typeface="Times New Roman" pitchFamily="18" charset="0"/>
                <a:cs typeface="Times New Roman" pitchFamily="18" charset="0"/>
              </a:rPr>
              <a:t>analysis part</a:t>
            </a:r>
            <a:r>
              <a:rPr lang="en-US" sz="2400" dirty="0" smtClean="0">
                <a:latin typeface="Times New Roman" pitchFamily="18" charset="0"/>
                <a:cs typeface="Times New Roman" pitchFamily="18" charset="0"/>
              </a:rPr>
              <a:t> is often called the </a:t>
            </a:r>
            <a:r>
              <a:rPr lang="en-US" sz="2400" b="1" i="1" dirty="0" smtClean="0">
                <a:latin typeface="Times New Roman" pitchFamily="18" charset="0"/>
                <a:cs typeface="Times New Roman" pitchFamily="18" charset="0"/>
              </a:rPr>
              <a:t>front end</a:t>
            </a:r>
            <a:r>
              <a:rPr lang="en-US" sz="2400" dirty="0" smtClean="0">
                <a:latin typeface="Times New Roman" pitchFamily="18" charset="0"/>
                <a:cs typeface="Times New Roman" pitchFamily="18" charset="0"/>
              </a:rPr>
              <a:t> of the compiler; the </a:t>
            </a:r>
            <a:r>
              <a:rPr lang="en-US" sz="2400" b="1" i="1" dirty="0" smtClean="0">
                <a:latin typeface="Times New Roman" pitchFamily="18" charset="0"/>
                <a:cs typeface="Times New Roman" pitchFamily="18" charset="0"/>
              </a:rPr>
              <a:t>synthesis part</a:t>
            </a:r>
            <a:r>
              <a:rPr lang="en-US" sz="2400" dirty="0" smtClean="0">
                <a:latin typeface="Times New Roman" pitchFamily="18" charset="0"/>
                <a:cs typeface="Times New Roman" pitchFamily="18" charset="0"/>
              </a:rPr>
              <a:t> is the </a:t>
            </a:r>
            <a:r>
              <a:rPr lang="en-US" sz="2400" b="1" i="1" dirty="0" smtClean="0">
                <a:latin typeface="Times New Roman" pitchFamily="18" charset="0"/>
                <a:cs typeface="Times New Roman" pitchFamily="18" charset="0"/>
              </a:rPr>
              <a:t>back end</a:t>
            </a:r>
            <a:r>
              <a:rPr lang="en-US" sz="24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xmlns="" val="37344312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3"/>
          <p:cNvSpPr>
            <a:spLocks noGrp="1" noChangeArrowheads="1"/>
          </p:cNvSpPr>
          <p:nvPr>
            <p:ph type="body" idx="1"/>
          </p:nvPr>
        </p:nvSpPr>
        <p:spPr/>
        <p:txBody>
          <a:bodyPr/>
          <a:lstStyle/>
          <a:p>
            <a:pPr eaLnBrk="1" hangingPunct="1">
              <a:buFont typeface="Wingdings" pitchFamily="2" charset="2"/>
              <a:buNone/>
            </a:pPr>
            <a:r>
              <a:rPr lang="en-US" smtClean="0">
                <a:latin typeface="Times New Roman" pitchFamily="18" charset="0"/>
                <a:cs typeface="Times New Roman" pitchFamily="18" charset="0"/>
              </a:rPr>
              <a:t>source program                         object program</a:t>
            </a:r>
          </a:p>
          <a:p>
            <a:pPr eaLnBrk="1" hangingPunct="1">
              <a:buFont typeface="Wingdings" pitchFamily="2" charset="2"/>
              <a:buNone/>
            </a:pPr>
            <a:endParaRPr lang="en-US" smtClean="0"/>
          </a:p>
        </p:txBody>
      </p:sp>
      <p:grpSp>
        <p:nvGrpSpPr>
          <p:cNvPr id="15366" name="Group 18"/>
          <p:cNvGrpSpPr>
            <a:grpSpLocks/>
          </p:cNvGrpSpPr>
          <p:nvPr/>
        </p:nvGrpSpPr>
        <p:grpSpPr bwMode="auto">
          <a:xfrm>
            <a:off x="1042988" y="2349500"/>
            <a:ext cx="6119812" cy="2592388"/>
            <a:chOff x="703" y="1480"/>
            <a:chExt cx="3855" cy="1633"/>
          </a:xfrm>
        </p:grpSpPr>
        <p:sp>
          <p:nvSpPr>
            <p:cNvPr id="15367" name="Rectangle 4"/>
            <p:cNvSpPr>
              <a:spLocks noChangeArrowheads="1"/>
            </p:cNvSpPr>
            <p:nvPr/>
          </p:nvSpPr>
          <p:spPr bwMode="auto">
            <a:xfrm>
              <a:off x="703" y="1616"/>
              <a:ext cx="1769" cy="90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1400" b="1"/>
                <a:t>Analysis</a:t>
              </a:r>
            </a:p>
            <a:p>
              <a:pPr algn="ctr"/>
              <a:endParaRPr lang="en-US" sz="1400" b="1"/>
            </a:p>
            <a:p>
              <a:pPr algn="ctr"/>
              <a:r>
                <a:rPr lang="en-US" sz="1400" b="1"/>
                <a:t>Lexical     Syntactic     Semantic</a:t>
              </a:r>
            </a:p>
            <a:p>
              <a:pPr algn="ctr"/>
              <a:r>
                <a:rPr lang="en-US" sz="1400" b="1"/>
                <a:t>Analysis   Analysis        Analysis</a:t>
              </a:r>
            </a:p>
          </p:txBody>
        </p:sp>
        <p:sp>
          <p:nvSpPr>
            <p:cNvPr id="15368" name="Rectangle 5"/>
            <p:cNvSpPr>
              <a:spLocks noChangeArrowheads="1"/>
            </p:cNvSpPr>
            <p:nvPr/>
          </p:nvSpPr>
          <p:spPr bwMode="auto">
            <a:xfrm>
              <a:off x="839" y="2750"/>
              <a:ext cx="3583" cy="36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rtl="1"/>
              <a:r>
                <a:rPr lang="en-US"/>
                <a:t>Tables</a:t>
              </a:r>
            </a:p>
          </p:txBody>
        </p:sp>
        <p:sp>
          <p:nvSpPr>
            <p:cNvPr id="15369" name="Rectangle 6"/>
            <p:cNvSpPr>
              <a:spLocks noChangeArrowheads="1"/>
            </p:cNvSpPr>
            <p:nvPr/>
          </p:nvSpPr>
          <p:spPr bwMode="auto">
            <a:xfrm>
              <a:off x="2789" y="1615"/>
              <a:ext cx="1769" cy="908"/>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lang="en-US" sz="1400"/>
            </a:p>
            <a:p>
              <a:pPr algn="ctr"/>
              <a:r>
                <a:rPr lang="en-US" sz="1400" b="1"/>
                <a:t>Synthesis</a:t>
              </a:r>
            </a:p>
            <a:p>
              <a:pPr algn="ctr"/>
              <a:endParaRPr lang="en-US" sz="1400" b="1"/>
            </a:p>
            <a:p>
              <a:pPr algn="ctr"/>
              <a:r>
                <a:rPr lang="en-US" sz="1400" b="1"/>
                <a:t>Code              Code</a:t>
              </a:r>
            </a:p>
            <a:p>
              <a:pPr algn="ctr"/>
              <a:r>
                <a:rPr lang="en-US" sz="1400" b="1"/>
                <a:t>  Generator          optimizer</a:t>
              </a:r>
            </a:p>
            <a:p>
              <a:pPr algn="ctr"/>
              <a:endParaRPr lang="en-US" sz="1400" b="1"/>
            </a:p>
            <a:p>
              <a:pPr algn="ctr"/>
              <a:endParaRPr lang="en-US" sz="1400" b="1"/>
            </a:p>
          </p:txBody>
        </p:sp>
        <p:sp>
          <p:nvSpPr>
            <p:cNvPr id="15370" name="Line 7"/>
            <p:cNvSpPr>
              <a:spLocks noChangeShapeType="1"/>
            </p:cNvSpPr>
            <p:nvPr/>
          </p:nvSpPr>
          <p:spPr bwMode="auto">
            <a:xfrm>
              <a:off x="930" y="1480"/>
              <a:ext cx="0" cy="635"/>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IN"/>
            </a:p>
          </p:txBody>
        </p:sp>
        <p:sp>
          <p:nvSpPr>
            <p:cNvPr id="15371" name="Line 8"/>
            <p:cNvSpPr>
              <a:spLocks noChangeShapeType="1"/>
            </p:cNvSpPr>
            <p:nvPr/>
          </p:nvSpPr>
          <p:spPr bwMode="auto">
            <a:xfrm>
              <a:off x="1202" y="2205"/>
              <a:ext cx="136"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IN"/>
            </a:p>
          </p:txBody>
        </p:sp>
        <p:sp>
          <p:nvSpPr>
            <p:cNvPr id="15372" name="Line 9"/>
            <p:cNvSpPr>
              <a:spLocks noChangeShapeType="1"/>
            </p:cNvSpPr>
            <p:nvPr/>
          </p:nvSpPr>
          <p:spPr bwMode="auto">
            <a:xfrm>
              <a:off x="1746" y="2205"/>
              <a:ext cx="227"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IN"/>
            </a:p>
          </p:txBody>
        </p:sp>
        <p:sp>
          <p:nvSpPr>
            <p:cNvPr id="15373" name="Line 10"/>
            <p:cNvSpPr>
              <a:spLocks noChangeShapeType="1"/>
            </p:cNvSpPr>
            <p:nvPr/>
          </p:nvSpPr>
          <p:spPr bwMode="auto">
            <a:xfrm>
              <a:off x="2381" y="2160"/>
              <a:ext cx="680"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IN"/>
            </a:p>
          </p:txBody>
        </p:sp>
        <p:sp>
          <p:nvSpPr>
            <p:cNvPr id="15374" name="Line 11"/>
            <p:cNvSpPr>
              <a:spLocks noChangeShapeType="1"/>
            </p:cNvSpPr>
            <p:nvPr/>
          </p:nvSpPr>
          <p:spPr bwMode="auto">
            <a:xfrm>
              <a:off x="3606" y="2160"/>
              <a:ext cx="227"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IN"/>
            </a:p>
          </p:txBody>
        </p:sp>
        <p:sp>
          <p:nvSpPr>
            <p:cNvPr id="15375" name="Line 12"/>
            <p:cNvSpPr>
              <a:spLocks noChangeShapeType="1"/>
            </p:cNvSpPr>
            <p:nvPr/>
          </p:nvSpPr>
          <p:spPr bwMode="auto">
            <a:xfrm flipV="1">
              <a:off x="4014" y="1480"/>
              <a:ext cx="0" cy="544"/>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IN"/>
            </a:p>
          </p:txBody>
        </p:sp>
        <p:sp>
          <p:nvSpPr>
            <p:cNvPr id="15376" name="Line 13"/>
            <p:cNvSpPr>
              <a:spLocks noChangeShapeType="1"/>
            </p:cNvSpPr>
            <p:nvPr/>
          </p:nvSpPr>
          <p:spPr bwMode="auto">
            <a:xfrm>
              <a:off x="975" y="2387"/>
              <a:ext cx="0" cy="408"/>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IN"/>
            </a:p>
          </p:txBody>
        </p:sp>
        <p:sp>
          <p:nvSpPr>
            <p:cNvPr id="15377" name="Line 14"/>
            <p:cNvSpPr>
              <a:spLocks noChangeShapeType="1"/>
            </p:cNvSpPr>
            <p:nvPr/>
          </p:nvSpPr>
          <p:spPr bwMode="auto">
            <a:xfrm>
              <a:off x="1519" y="2387"/>
              <a:ext cx="0" cy="408"/>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IN"/>
            </a:p>
          </p:txBody>
        </p:sp>
        <p:sp>
          <p:nvSpPr>
            <p:cNvPr id="15378" name="Line 15"/>
            <p:cNvSpPr>
              <a:spLocks noChangeShapeType="1"/>
            </p:cNvSpPr>
            <p:nvPr/>
          </p:nvSpPr>
          <p:spPr bwMode="auto">
            <a:xfrm>
              <a:off x="2154" y="2387"/>
              <a:ext cx="0" cy="408"/>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IN"/>
            </a:p>
          </p:txBody>
        </p:sp>
        <p:sp>
          <p:nvSpPr>
            <p:cNvPr id="15379" name="Line 16"/>
            <p:cNvSpPr>
              <a:spLocks noChangeShapeType="1"/>
            </p:cNvSpPr>
            <p:nvPr/>
          </p:nvSpPr>
          <p:spPr bwMode="auto">
            <a:xfrm>
              <a:off x="3334" y="2341"/>
              <a:ext cx="0" cy="408"/>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IN"/>
            </a:p>
          </p:txBody>
        </p:sp>
        <p:sp>
          <p:nvSpPr>
            <p:cNvPr id="15380" name="Line 17"/>
            <p:cNvSpPr>
              <a:spLocks noChangeShapeType="1"/>
            </p:cNvSpPr>
            <p:nvPr/>
          </p:nvSpPr>
          <p:spPr bwMode="auto">
            <a:xfrm>
              <a:off x="4059" y="2341"/>
              <a:ext cx="0" cy="408"/>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IN"/>
            </a:p>
          </p:txBody>
        </p:sp>
      </p:grpSp>
    </p:spTree>
    <p:extLst>
      <p:ext uri="{BB962C8B-B14F-4D97-AF65-F5344CB8AC3E}">
        <p14:creationId xmlns:p14="http://schemas.microsoft.com/office/powerpoint/2010/main" xmlns="" val="30875658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411162"/>
          </a:xfrm>
        </p:spPr>
        <p:txBody>
          <a:bodyPr>
            <a:normAutofit fontScale="90000"/>
          </a:bodyPr>
          <a:lstStyle/>
          <a:p>
            <a:r>
              <a:rPr lang="en-IN" b="1" dirty="0" smtClean="0"/>
              <a:t>19Z602 COMPILER DESIGN</a:t>
            </a:r>
            <a:endParaRPr lang="en-IN" dirty="0"/>
          </a:p>
        </p:txBody>
      </p:sp>
      <p:sp>
        <p:nvSpPr>
          <p:cNvPr id="3" name="Content Placeholder 2"/>
          <p:cNvSpPr>
            <a:spLocks noGrp="1"/>
          </p:cNvSpPr>
          <p:nvPr>
            <p:ph idx="1"/>
          </p:nvPr>
        </p:nvSpPr>
        <p:spPr>
          <a:xfrm>
            <a:off x="0" y="457200"/>
            <a:ext cx="9144000" cy="6934200"/>
          </a:xfrm>
        </p:spPr>
        <p:txBody>
          <a:bodyPr>
            <a:normAutofit fontScale="25000" lnSpcReduction="20000"/>
          </a:bodyPr>
          <a:lstStyle/>
          <a:p>
            <a:pPr marL="90488" indent="-90488">
              <a:lnSpc>
                <a:spcPct val="120000"/>
              </a:lnSpc>
              <a:buNone/>
            </a:pPr>
            <a:r>
              <a:rPr lang="en-IN" sz="6400" b="1" dirty="0" smtClean="0"/>
              <a:t>INTRODUCTION TO COMPILERS : </a:t>
            </a:r>
            <a:r>
              <a:rPr lang="en-IN" sz="6400" dirty="0" smtClean="0"/>
              <a:t>Translators - Compilation and Interpretation - The Phases of Compiler – Errors Encountered in Different Phases - The Grouping of Phases - Compiler Construction Tools - JIT. (7 + 2) </a:t>
            </a:r>
          </a:p>
          <a:p>
            <a:pPr>
              <a:lnSpc>
                <a:spcPct val="120000"/>
              </a:lnSpc>
              <a:buNone/>
            </a:pPr>
            <a:r>
              <a:rPr lang="en-IN" sz="6400" b="1" dirty="0" smtClean="0"/>
              <a:t>LEXICAL ANALYSIS : </a:t>
            </a:r>
            <a:r>
              <a:rPr lang="en-IN" sz="6400" dirty="0" smtClean="0"/>
              <a:t>Need and Role of Lexical Analyzer - Input Buffering - Lexical Errors - Expressing Tokens by Regular  Expression - Finite Automata: NFA- DFA - Converting NFA to DFA - Minimization of DFA- Converting Regular Expression to DFA. LEX Tool: Structure of LEX Program – Predefined Variables – Library routines – Design of Lexical Analyzer for a Sample Language. (9 + 3) </a:t>
            </a:r>
          </a:p>
          <a:p>
            <a:pPr>
              <a:lnSpc>
                <a:spcPct val="120000"/>
              </a:lnSpc>
              <a:buNone/>
            </a:pPr>
            <a:r>
              <a:rPr lang="en-IN" sz="6400" b="1" dirty="0" smtClean="0"/>
              <a:t>SYNTAX ANALYSIS : </a:t>
            </a:r>
            <a:r>
              <a:rPr lang="en-IN" sz="6400" dirty="0" smtClean="0"/>
              <a:t>Need and Role of the Parser - Context Free Grammars - Top Down Parsing: Recursive Descent Parser  - Predictive Parser. Bottom Up Parsers: Shift Reduce Parser - LR Parser - LR (0) Item - Construction Of SLR Parsing Table - CLR Parser - LALR Parser. Error Handling and Recovery in Syntax Analyzer – YACC Tool: Structure of YACC Program – Communication between LEX and YACC - Design of a Syntax Analyzer for a Sample Language. (10 + 5) </a:t>
            </a:r>
          </a:p>
          <a:p>
            <a:pPr>
              <a:lnSpc>
                <a:spcPct val="120000"/>
              </a:lnSpc>
              <a:buNone/>
            </a:pPr>
            <a:r>
              <a:rPr lang="en-IN" sz="6400" b="1" dirty="0" smtClean="0"/>
              <a:t>INTERMEDIATE CODE GENERATION : </a:t>
            </a:r>
            <a:r>
              <a:rPr lang="en-IN" sz="6400" dirty="0" smtClean="0"/>
              <a:t>Benefits- Intermediate Languages - Generation of Three Address Code - Declarations  - Assignment Statements - Arrays - Boolean Expressions - </a:t>
            </a:r>
            <a:r>
              <a:rPr lang="en-IN" sz="6400" dirty="0" err="1" smtClean="0"/>
              <a:t>Backpatching</a:t>
            </a:r>
            <a:r>
              <a:rPr lang="en-IN" sz="6400" dirty="0" smtClean="0"/>
              <a:t> - Flow of Control Statements –Procedure calls.  (9+3) </a:t>
            </a:r>
          </a:p>
          <a:p>
            <a:pPr>
              <a:lnSpc>
                <a:spcPct val="120000"/>
              </a:lnSpc>
              <a:buNone/>
            </a:pPr>
            <a:r>
              <a:rPr lang="en-IN" sz="6400" b="1" dirty="0" smtClean="0"/>
              <a:t>RUN-TIME ENVIRONMENT, CODE OPTIMIZATION AND GENERATION : </a:t>
            </a:r>
            <a:r>
              <a:rPr lang="en-IN" sz="6400" dirty="0" smtClean="0"/>
              <a:t>Source Language Issues - Storage Organization - Storage Allocation - Symbol Tables. Principal Sources of Optimization - Optimization of Basic Blocks -  Global Optimization - Global Data Flow Analysis - Issues in Design of A Code Generator - A Simple Code Generator Algorithm. (10 + 2) 				</a:t>
            </a:r>
            <a:r>
              <a:rPr lang="en-IN" sz="5600" b="1" dirty="0" smtClean="0"/>
              <a:t>Total L: 45 +T: 15 = 60 </a:t>
            </a:r>
            <a:endParaRPr lang="en-IN" sz="5600" dirty="0" smtClean="0"/>
          </a:p>
          <a:p>
            <a:pPr>
              <a:buNone/>
            </a:pPr>
            <a:r>
              <a:rPr lang="en-IN" sz="5600" b="1" dirty="0" smtClean="0"/>
              <a:t>TEXT BOOKS: </a:t>
            </a:r>
            <a:endParaRPr lang="en-IN" sz="5600" dirty="0" smtClean="0"/>
          </a:p>
          <a:p>
            <a:pPr>
              <a:buNone/>
            </a:pPr>
            <a:r>
              <a:rPr lang="en-IN" sz="5600" dirty="0" smtClean="0"/>
              <a:t>1. Alfred V </a:t>
            </a:r>
            <a:r>
              <a:rPr lang="en-IN" sz="5600" dirty="0" err="1" smtClean="0"/>
              <a:t>Aho</a:t>
            </a:r>
            <a:r>
              <a:rPr lang="en-IN" sz="5600" dirty="0" smtClean="0"/>
              <a:t>, Monica Lam, Ravi </a:t>
            </a:r>
            <a:r>
              <a:rPr lang="en-IN" sz="5600" dirty="0" err="1" smtClean="0"/>
              <a:t>Sethi</a:t>
            </a:r>
            <a:r>
              <a:rPr lang="en-IN" sz="5600" dirty="0" smtClean="0"/>
              <a:t> , Jeffrey D </a:t>
            </a:r>
            <a:r>
              <a:rPr lang="en-IN" sz="5600" dirty="0" err="1" smtClean="0"/>
              <a:t>Ullman</a:t>
            </a:r>
            <a:r>
              <a:rPr lang="en-IN" sz="5600" dirty="0" smtClean="0"/>
              <a:t> , "Compilers - Principles, Techniques and Tools", Essex  Pearson, Harlow, 2014. </a:t>
            </a:r>
          </a:p>
          <a:p>
            <a:pPr>
              <a:buNone/>
            </a:pPr>
            <a:r>
              <a:rPr lang="en-IN" sz="5600" dirty="0" smtClean="0"/>
              <a:t>2. </a:t>
            </a:r>
            <a:r>
              <a:rPr lang="en-IN" sz="5600" dirty="0" err="1" smtClean="0"/>
              <a:t>Sudha</a:t>
            </a:r>
            <a:r>
              <a:rPr lang="en-IN" sz="5600" dirty="0" smtClean="0"/>
              <a:t> </a:t>
            </a:r>
            <a:r>
              <a:rPr lang="en-IN" sz="5600" dirty="0" err="1" smtClean="0"/>
              <a:t>Sadasivam</a:t>
            </a:r>
            <a:r>
              <a:rPr lang="en-IN" sz="5600" dirty="0" smtClean="0"/>
              <a:t> G , "Compiler Design", </a:t>
            </a:r>
            <a:r>
              <a:rPr lang="en-IN" sz="5600" dirty="0" err="1" smtClean="0"/>
              <a:t>Scitech</a:t>
            </a:r>
            <a:r>
              <a:rPr lang="en-IN" sz="5600" dirty="0" smtClean="0"/>
              <a:t> Publications (India) Private Limited, Chennai, 2010. </a:t>
            </a:r>
          </a:p>
          <a:p>
            <a:pPr>
              <a:buNone/>
            </a:pPr>
            <a:r>
              <a:rPr lang="en-IN" sz="5600" b="1" dirty="0" smtClean="0"/>
              <a:t>REFERENCES: </a:t>
            </a:r>
            <a:endParaRPr lang="en-IN" sz="5600" dirty="0" smtClean="0"/>
          </a:p>
          <a:p>
            <a:pPr>
              <a:buNone/>
            </a:pPr>
            <a:r>
              <a:rPr lang="en-IN" sz="5600" dirty="0" smtClean="0"/>
              <a:t>1. Dick </a:t>
            </a:r>
            <a:r>
              <a:rPr lang="en-IN" sz="5600" dirty="0" err="1" smtClean="0"/>
              <a:t>Grone</a:t>
            </a:r>
            <a:r>
              <a:rPr lang="en-IN" sz="5600" dirty="0" smtClean="0"/>
              <a:t>, Henri E Bal, </a:t>
            </a:r>
            <a:r>
              <a:rPr lang="en-IN" sz="5600" dirty="0" err="1" smtClean="0"/>
              <a:t>Ceriel</a:t>
            </a:r>
            <a:r>
              <a:rPr lang="en-IN" sz="5600" dirty="0" smtClean="0"/>
              <a:t> J H Jacobs , </a:t>
            </a:r>
            <a:r>
              <a:rPr lang="en-IN" sz="5600" dirty="0" err="1" smtClean="0"/>
              <a:t>Koen</a:t>
            </a:r>
            <a:r>
              <a:rPr lang="en-IN" sz="5600" dirty="0" smtClean="0"/>
              <a:t> G </a:t>
            </a:r>
            <a:r>
              <a:rPr lang="en-IN" sz="5600" dirty="0" err="1" smtClean="0"/>
              <a:t>Langendoen</a:t>
            </a:r>
            <a:r>
              <a:rPr lang="en-IN" sz="5600" dirty="0" smtClean="0"/>
              <a:t> , "Modern Compiler Design", John Wiley &amp; Sons, USA, </a:t>
            </a:r>
          </a:p>
          <a:p>
            <a:pPr>
              <a:buNone/>
            </a:pPr>
            <a:r>
              <a:rPr lang="en-IN" sz="5600" dirty="0" smtClean="0"/>
              <a:t>2. </a:t>
            </a:r>
            <a:r>
              <a:rPr lang="en-IN" sz="5600" dirty="0" err="1" smtClean="0"/>
              <a:t>Dhamdhere</a:t>
            </a:r>
            <a:r>
              <a:rPr lang="en-IN" sz="5600" dirty="0" smtClean="0"/>
              <a:t> D M , "Compiler Construction Principles &amp; Practice", Macmillan India Limited, New Delhi, 1997. 3. O.G. </a:t>
            </a:r>
            <a:r>
              <a:rPr lang="en-IN" sz="5600" dirty="0" err="1" smtClean="0"/>
              <a:t>Kakde</a:t>
            </a:r>
            <a:r>
              <a:rPr lang="en-IN" sz="5600" dirty="0" smtClean="0"/>
              <a:t> , "Compiler Design", 5th Edition, An Imprint of </a:t>
            </a:r>
            <a:r>
              <a:rPr lang="en-IN" sz="5600" dirty="0" err="1" smtClean="0"/>
              <a:t>Laxmi</a:t>
            </a:r>
            <a:r>
              <a:rPr lang="en-IN" sz="5600" dirty="0" smtClean="0"/>
              <a:t> Publications Pvt. Ltd., 2015. 4. V </a:t>
            </a:r>
            <a:r>
              <a:rPr lang="en-IN" sz="5600" dirty="0" err="1" smtClean="0"/>
              <a:t>Raghavan</a:t>
            </a:r>
            <a:r>
              <a:rPr lang="en-IN" sz="5600" dirty="0" smtClean="0"/>
              <a:t> , "Principles Of Compiler Design", Tata </a:t>
            </a:r>
            <a:r>
              <a:rPr lang="en-IN" sz="5600" dirty="0" err="1" smtClean="0"/>
              <a:t>Mcgraw</a:t>
            </a:r>
            <a:r>
              <a:rPr lang="en-IN" sz="5600" dirty="0" smtClean="0"/>
              <a:t> Hill Publishing Co Ltd, 2016. </a:t>
            </a:r>
          </a:p>
          <a:p>
            <a:pPr>
              <a:buNone/>
            </a:pPr>
            <a:r>
              <a:rPr lang="en-IN" sz="5600" dirty="0" smtClean="0"/>
              <a:t/>
            </a:r>
            <a:br>
              <a:rPr lang="en-IN" sz="5600" dirty="0" smtClean="0"/>
            </a:b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a:t>Compiler Construction</a:t>
            </a:r>
          </a:p>
        </p:txBody>
      </p:sp>
      <p:sp>
        <p:nvSpPr>
          <p:cNvPr id="16388" name="Rectangle 2"/>
          <p:cNvSpPr>
            <a:spLocks noGrp="1" noChangeArrowheads="1"/>
          </p:cNvSpPr>
          <p:nvPr>
            <p:ph type="title"/>
          </p:nvPr>
        </p:nvSpPr>
        <p:spPr>
          <a:xfrm>
            <a:off x="457200" y="188913"/>
            <a:ext cx="8229600" cy="503237"/>
          </a:xfrm>
        </p:spPr>
        <p:txBody>
          <a:bodyPr/>
          <a:lstStyle/>
          <a:p>
            <a:pPr eaLnBrk="1" hangingPunct="1"/>
            <a:r>
              <a:rPr lang="en-US" sz="2500" b="1" u="sng" dirty="0" smtClean="0"/>
              <a:t>Phases of a Compiler</a:t>
            </a:r>
          </a:p>
        </p:txBody>
      </p:sp>
      <p:pic>
        <p:nvPicPr>
          <p:cNvPr id="16389" name="Picture 24"/>
          <p:cNvPicPr>
            <a:picLocks noGrp="1" noChangeAspect="1" noChangeArrowheads="1"/>
          </p:cNvPicPr>
          <p:nvPr>
            <p:ph type="body" idx="1"/>
          </p:nvPr>
        </p:nvPicPr>
        <p:blipFill>
          <a:blip r:embed="rId3">
            <a:extLst>
              <a:ext uri="{28A0092B-C50C-407E-A947-70E740481C1C}">
                <a14:useLocalDpi xmlns:a14="http://schemas.microsoft.com/office/drawing/2010/main" xmlns="" val="0"/>
              </a:ext>
            </a:extLst>
          </a:blip>
          <a:srcRect l="17094" t="1212" r="4008"/>
          <a:stretch>
            <a:fillRect/>
          </a:stretch>
        </p:blipFill>
        <p:spPr>
          <a:xfrm>
            <a:off x="1835150" y="836613"/>
            <a:ext cx="4249738" cy="5822950"/>
          </a:xfrm>
          <a:noFill/>
        </p:spPr>
      </p:pic>
      <p:sp>
        <p:nvSpPr>
          <p:cNvPr id="16390" name="Line 25"/>
          <p:cNvSpPr>
            <a:spLocks noChangeShapeType="1"/>
          </p:cNvSpPr>
          <p:nvPr/>
        </p:nvSpPr>
        <p:spPr bwMode="auto">
          <a:xfrm flipV="1">
            <a:off x="3059113" y="1484313"/>
            <a:ext cx="792162" cy="187325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IN"/>
          </a:p>
        </p:txBody>
      </p:sp>
      <p:sp>
        <p:nvSpPr>
          <p:cNvPr id="16391" name="Line 26"/>
          <p:cNvSpPr>
            <a:spLocks noChangeShapeType="1"/>
          </p:cNvSpPr>
          <p:nvPr/>
        </p:nvSpPr>
        <p:spPr bwMode="auto">
          <a:xfrm>
            <a:off x="3059113" y="4149725"/>
            <a:ext cx="792162" cy="1150938"/>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IN"/>
          </a:p>
        </p:txBody>
      </p:sp>
      <p:sp>
        <p:nvSpPr>
          <p:cNvPr id="16392" name="Line 27"/>
          <p:cNvSpPr>
            <a:spLocks noChangeShapeType="1"/>
          </p:cNvSpPr>
          <p:nvPr/>
        </p:nvSpPr>
        <p:spPr bwMode="auto">
          <a:xfrm flipV="1">
            <a:off x="3203575" y="2420938"/>
            <a:ext cx="647700" cy="10795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IN"/>
          </a:p>
        </p:txBody>
      </p:sp>
      <p:sp>
        <p:nvSpPr>
          <p:cNvPr id="16393" name="Line 28"/>
          <p:cNvSpPr>
            <a:spLocks noChangeShapeType="1"/>
          </p:cNvSpPr>
          <p:nvPr/>
        </p:nvSpPr>
        <p:spPr bwMode="auto">
          <a:xfrm flipV="1">
            <a:off x="3203575" y="3141663"/>
            <a:ext cx="647700" cy="57467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IN"/>
          </a:p>
        </p:txBody>
      </p:sp>
      <p:sp>
        <p:nvSpPr>
          <p:cNvPr id="16394" name="Line 29"/>
          <p:cNvSpPr>
            <a:spLocks noChangeShapeType="1"/>
          </p:cNvSpPr>
          <p:nvPr/>
        </p:nvSpPr>
        <p:spPr bwMode="auto">
          <a:xfrm>
            <a:off x="3203575" y="3716338"/>
            <a:ext cx="6477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IN"/>
          </a:p>
        </p:txBody>
      </p:sp>
      <p:sp>
        <p:nvSpPr>
          <p:cNvPr id="16395" name="Line 30"/>
          <p:cNvSpPr>
            <a:spLocks noChangeShapeType="1"/>
          </p:cNvSpPr>
          <p:nvPr/>
        </p:nvSpPr>
        <p:spPr bwMode="auto">
          <a:xfrm>
            <a:off x="3203575" y="3789363"/>
            <a:ext cx="720725" cy="863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IN"/>
          </a:p>
        </p:txBody>
      </p:sp>
      <p:sp>
        <p:nvSpPr>
          <p:cNvPr id="16396" name="Text Box 32"/>
          <p:cNvSpPr txBox="1">
            <a:spLocks noChangeArrowheads="1"/>
          </p:cNvSpPr>
          <p:nvPr/>
        </p:nvSpPr>
        <p:spPr bwMode="auto">
          <a:xfrm>
            <a:off x="7019925" y="3357563"/>
            <a:ext cx="1439863" cy="6508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a:t>Error handler</a:t>
            </a:r>
          </a:p>
        </p:txBody>
      </p:sp>
      <p:sp>
        <p:nvSpPr>
          <p:cNvPr id="16397" name="Line 33"/>
          <p:cNvSpPr>
            <a:spLocks noChangeShapeType="1"/>
          </p:cNvSpPr>
          <p:nvPr/>
        </p:nvSpPr>
        <p:spPr bwMode="auto">
          <a:xfrm>
            <a:off x="6084888" y="1557338"/>
            <a:ext cx="1223962" cy="180022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IN"/>
          </a:p>
        </p:txBody>
      </p:sp>
      <p:sp>
        <p:nvSpPr>
          <p:cNvPr id="16398" name="Line 34"/>
          <p:cNvSpPr>
            <a:spLocks noChangeShapeType="1"/>
          </p:cNvSpPr>
          <p:nvPr/>
        </p:nvSpPr>
        <p:spPr bwMode="auto">
          <a:xfrm flipH="1">
            <a:off x="6084888" y="4005263"/>
            <a:ext cx="1295400" cy="136842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IN"/>
          </a:p>
        </p:txBody>
      </p:sp>
      <p:sp>
        <p:nvSpPr>
          <p:cNvPr id="16399" name="Line 35"/>
          <p:cNvSpPr>
            <a:spLocks noChangeShapeType="1"/>
          </p:cNvSpPr>
          <p:nvPr/>
        </p:nvSpPr>
        <p:spPr bwMode="auto">
          <a:xfrm>
            <a:off x="6011863" y="2205038"/>
            <a:ext cx="1081087" cy="115252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IN"/>
          </a:p>
        </p:txBody>
      </p:sp>
      <p:sp>
        <p:nvSpPr>
          <p:cNvPr id="16400" name="Line 36"/>
          <p:cNvSpPr>
            <a:spLocks noChangeShapeType="1"/>
          </p:cNvSpPr>
          <p:nvPr/>
        </p:nvSpPr>
        <p:spPr bwMode="auto">
          <a:xfrm flipH="1">
            <a:off x="6011863" y="3789363"/>
            <a:ext cx="1008062" cy="863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IN"/>
          </a:p>
        </p:txBody>
      </p:sp>
      <p:sp>
        <p:nvSpPr>
          <p:cNvPr id="16401" name="Line 37"/>
          <p:cNvSpPr>
            <a:spLocks noChangeShapeType="1"/>
          </p:cNvSpPr>
          <p:nvPr/>
        </p:nvSpPr>
        <p:spPr bwMode="auto">
          <a:xfrm flipH="1">
            <a:off x="6011863" y="3500438"/>
            <a:ext cx="1008062" cy="2159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IN"/>
          </a:p>
        </p:txBody>
      </p:sp>
    </p:spTree>
    <p:extLst>
      <p:ext uri="{BB962C8B-B14F-4D97-AF65-F5344CB8AC3E}">
        <p14:creationId xmlns:p14="http://schemas.microsoft.com/office/powerpoint/2010/main" xmlns="" val="42400075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a:xfrm>
            <a:off x="195263" y="228600"/>
            <a:ext cx="8015287" cy="565150"/>
          </a:xfrm>
        </p:spPr>
        <p:txBody>
          <a:bodyPr/>
          <a:lstStyle/>
          <a:p>
            <a:pPr eaLnBrk="1" hangingPunct="1"/>
            <a:r>
              <a:rPr lang="en-US" sz="2500" b="1" smtClean="0">
                <a:latin typeface="Times New Roman" charset="0"/>
                <a:cs typeface="Times New Roman" charset="0"/>
              </a:rPr>
              <a:t>Lexical Analysis (scanner): </a:t>
            </a:r>
            <a:r>
              <a:rPr lang="en-US" sz="2500" smtClean="0">
                <a:latin typeface="Times New Roman" charset="0"/>
                <a:cs typeface="Times New Roman" charset="0"/>
              </a:rPr>
              <a:t>The first phase of a compiler</a:t>
            </a:r>
          </a:p>
        </p:txBody>
      </p:sp>
      <p:sp>
        <p:nvSpPr>
          <p:cNvPr id="17413" name="Rectangle 3"/>
          <p:cNvSpPr>
            <a:spLocks noGrp="1" noChangeArrowheads="1"/>
          </p:cNvSpPr>
          <p:nvPr>
            <p:ph type="body" idx="1"/>
          </p:nvPr>
        </p:nvSpPr>
        <p:spPr>
          <a:xfrm>
            <a:off x="323850" y="1628775"/>
            <a:ext cx="8686800" cy="4497388"/>
          </a:xfrm>
        </p:spPr>
        <p:txBody>
          <a:bodyPr/>
          <a:lstStyle/>
          <a:p>
            <a:pPr algn="just" eaLnBrk="1" hangingPunct="1"/>
            <a:r>
              <a:rPr lang="en-US" sz="2400" dirty="0" smtClean="0">
                <a:latin typeface="Times New Roman" charset="0"/>
                <a:cs typeface="Times New Roman" charset="0"/>
              </a:rPr>
              <a:t>Lexical analyzer reads the stream of characters making up the source program and groups the characters into meaningful sequences called </a:t>
            </a:r>
            <a:r>
              <a:rPr lang="en-US" sz="2400" b="1" i="1" dirty="0" smtClean="0">
                <a:latin typeface="Times New Roman" charset="0"/>
                <a:cs typeface="Times New Roman" charset="0"/>
              </a:rPr>
              <a:t>lexeme</a:t>
            </a:r>
          </a:p>
          <a:p>
            <a:pPr algn="just"/>
            <a:r>
              <a:rPr lang="en-US" sz="2400" dirty="0" smtClean="0">
                <a:latin typeface="Times New Roman" charset="0"/>
                <a:cs typeface="Times New Roman" charset="0"/>
              </a:rPr>
              <a:t>For each lexeme, the lexical analyzer produces a token of the form  </a:t>
            </a:r>
            <a:r>
              <a:rPr lang="en-US" sz="2400" dirty="0">
                <a:latin typeface="Times New Roman" charset="0"/>
                <a:cs typeface="Times New Roman" charset="0"/>
              </a:rPr>
              <a:t>(token-name, </a:t>
            </a:r>
            <a:r>
              <a:rPr lang="en-US" sz="2400" dirty="0" smtClean="0">
                <a:latin typeface="Times New Roman" charset="0"/>
                <a:cs typeface="Times New Roman" charset="0"/>
              </a:rPr>
              <a:t>attribute-value) that it passes on to the subsequent phase, syntax analysis</a:t>
            </a:r>
          </a:p>
          <a:p>
            <a:pPr algn="just" eaLnBrk="1" hangingPunct="1"/>
            <a:r>
              <a:rPr lang="en-US" sz="2400" b="1" dirty="0" smtClean="0">
                <a:latin typeface="Times New Roman" charset="0"/>
                <a:cs typeface="Times New Roman" charset="0"/>
              </a:rPr>
              <a:t>Token-name</a:t>
            </a:r>
            <a:r>
              <a:rPr lang="en-US" sz="2400" dirty="0" smtClean="0">
                <a:latin typeface="Times New Roman" charset="0"/>
                <a:cs typeface="Times New Roman" charset="0"/>
              </a:rPr>
              <a:t>: an abstract symbol is used during syntax analysis,</a:t>
            </a:r>
          </a:p>
          <a:p>
            <a:pPr algn="just" eaLnBrk="1" hangingPunct="1"/>
            <a:r>
              <a:rPr lang="en-US" sz="2400" b="1" dirty="0" smtClean="0">
                <a:latin typeface="Times New Roman" charset="0"/>
                <a:cs typeface="Times New Roman" charset="0"/>
              </a:rPr>
              <a:t>attribute-value</a:t>
            </a:r>
            <a:r>
              <a:rPr lang="en-US" sz="2400" dirty="0" smtClean="0">
                <a:latin typeface="Times New Roman" charset="0"/>
                <a:cs typeface="Times New Roman" charset="0"/>
              </a:rPr>
              <a:t>:  points to an entry in the symbol table for this token.</a:t>
            </a:r>
            <a:endParaRPr lang="en-US" dirty="0" smtClean="0"/>
          </a:p>
        </p:txBody>
      </p:sp>
    </p:spTree>
    <p:extLst>
      <p:ext uri="{BB962C8B-B14F-4D97-AF65-F5344CB8AC3E}">
        <p14:creationId xmlns:p14="http://schemas.microsoft.com/office/powerpoint/2010/main" xmlns="" val="18407207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xfrm>
            <a:off x="195263" y="228600"/>
            <a:ext cx="8015287" cy="449263"/>
          </a:xfrm>
        </p:spPr>
        <p:txBody>
          <a:bodyPr/>
          <a:lstStyle/>
          <a:p>
            <a:pPr eaLnBrk="1" hangingPunct="1"/>
            <a:r>
              <a:rPr lang="en-US" sz="2100" b="1" dirty="0" smtClean="0">
                <a:latin typeface="Times New Roman" charset="0"/>
                <a:cs typeface="Times New Roman" charset="0"/>
              </a:rPr>
              <a:t>Example: position =initial  + rate * 60</a:t>
            </a:r>
            <a:endParaRPr lang="en-US" sz="3800" dirty="0" smtClean="0"/>
          </a:p>
        </p:txBody>
      </p:sp>
      <p:sp>
        <p:nvSpPr>
          <p:cNvPr id="18437" name="Rectangle 3"/>
          <p:cNvSpPr>
            <a:spLocks noGrp="1" noChangeArrowheads="1"/>
          </p:cNvSpPr>
          <p:nvPr>
            <p:ph type="body" idx="1"/>
          </p:nvPr>
        </p:nvSpPr>
        <p:spPr>
          <a:xfrm>
            <a:off x="152400" y="838200"/>
            <a:ext cx="8610600" cy="5714999"/>
          </a:xfrm>
        </p:spPr>
        <p:txBody>
          <a:bodyPr>
            <a:normAutofit lnSpcReduction="10000"/>
          </a:bodyPr>
          <a:lstStyle/>
          <a:p>
            <a:pPr algn="just" eaLnBrk="1" hangingPunct="1">
              <a:lnSpc>
                <a:spcPct val="80000"/>
              </a:lnSpc>
              <a:buFont typeface="Wingdings" pitchFamily="2" charset="2"/>
              <a:buNone/>
            </a:pPr>
            <a:r>
              <a:rPr lang="en-US" sz="1800" dirty="0" smtClean="0"/>
              <a:t>1</a:t>
            </a:r>
            <a:r>
              <a:rPr lang="en-US" sz="2000" dirty="0" smtClean="0">
                <a:latin typeface="Times New Roman" charset="0"/>
                <a:cs typeface="Times New Roman" charset="0"/>
              </a:rPr>
              <a:t>.”position” is a lexeme mapped into a token (id, 1), where id is  an abstract symbol standing for identifier and 1 points to the symbol table entry for position. The symbol-table entry for an identifier holds information about the identifier, such as its name and type.</a:t>
            </a:r>
          </a:p>
          <a:p>
            <a:pPr algn="just" eaLnBrk="1" hangingPunct="1">
              <a:lnSpc>
                <a:spcPct val="80000"/>
              </a:lnSpc>
              <a:buFont typeface="Wingdings" pitchFamily="2" charset="2"/>
              <a:buNone/>
            </a:pPr>
            <a:endParaRPr lang="en-US" sz="2000" dirty="0" smtClean="0">
              <a:latin typeface="Times New Roman" charset="0"/>
              <a:cs typeface="Times New Roman" charset="0"/>
            </a:endParaRPr>
          </a:p>
          <a:p>
            <a:pPr algn="just" eaLnBrk="1" hangingPunct="1">
              <a:lnSpc>
                <a:spcPct val="80000"/>
              </a:lnSpc>
              <a:buFont typeface="Wingdings" pitchFamily="2" charset="2"/>
              <a:buNone/>
            </a:pPr>
            <a:r>
              <a:rPr lang="en-US" sz="2000" dirty="0" smtClean="0">
                <a:latin typeface="Times New Roman" charset="0"/>
                <a:cs typeface="Times New Roman" charset="0"/>
              </a:rPr>
              <a:t>2. = is a lexeme that is mapped into the token (=). Since this token needs no attribute-value, omit the second component. For notational convenience, the lexeme itself is used as the name of the abstract symbol.</a:t>
            </a:r>
          </a:p>
          <a:p>
            <a:pPr algn="just" eaLnBrk="1" hangingPunct="1">
              <a:lnSpc>
                <a:spcPct val="80000"/>
              </a:lnSpc>
              <a:buFont typeface="Wingdings" pitchFamily="2" charset="2"/>
              <a:buNone/>
            </a:pPr>
            <a:endParaRPr lang="en-US" sz="2000" dirty="0" smtClean="0">
              <a:latin typeface="Times New Roman" charset="0"/>
              <a:cs typeface="Times New Roman" charset="0"/>
            </a:endParaRPr>
          </a:p>
          <a:p>
            <a:pPr algn="just" eaLnBrk="1" hangingPunct="1">
              <a:lnSpc>
                <a:spcPct val="80000"/>
              </a:lnSpc>
              <a:buFont typeface="Wingdings" pitchFamily="2" charset="2"/>
              <a:buNone/>
            </a:pPr>
            <a:r>
              <a:rPr lang="en-US" sz="2000" dirty="0" smtClean="0">
                <a:latin typeface="Times New Roman" charset="0"/>
                <a:cs typeface="Times New Roman" charset="0"/>
              </a:rPr>
              <a:t>3. “initial” is a lexeme that is mapped into the token (id, 2), where 2 points to the symbol-table entry for initial.</a:t>
            </a:r>
          </a:p>
          <a:p>
            <a:pPr algn="just" eaLnBrk="1" hangingPunct="1">
              <a:lnSpc>
                <a:spcPct val="80000"/>
              </a:lnSpc>
              <a:buFont typeface="Wingdings" pitchFamily="2" charset="2"/>
              <a:buNone/>
            </a:pPr>
            <a:endParaRPr lang="en-US" sz="2000" dirty="0" smtClean="0">
              <a:latin typeface="Times New Roman" charset="0"/>
              <a:cs typeface="Times New Roman" charset="0"/>
            </a:endParaRPr>
          </a:p>
          <a:p>
            <a:pPr algn="just" eaLnBrk="1" hangingPunct="1">
              <a:lnSpc>
                <a:spcPct val="80000"/>
              </a:lnSpc>
              <a:buFont typeface="Wingdings" pitchFamily="2" charset="2"/>
              <a:buNone/>
            </a:pPr>
            <a:r>
              <a:rPr lang="en-US" sz="2000" dirty="0" smtClean="0">
                <a:latin typeface="Times New Roman" charset="0"/>
                <a:cs typeface="Times New Roman" charset="0"/>
              </a:rPr>
              <a:t>4. + is a lexeme that is mapped into the token (+).</a:t>
            </a:r>
          </a:p>
          <a:p>
            <a:pPr algn="just" eaLnBrk="1" hangingPunct="1">
              <a:lnSpc>
                <a:spcPct val="80000"/>
              </a:lnSpc>
              <a:buFont typeface="Wingdings" pitchFamily="2" charset="2"/>
              <a:buNone/>
            </a:pPr>
            <a:endParaRPr lang="en-US" sz="2000" b="1" i="1" dirty="0" smtClean="0">
              <a:latin typeface="Times New Roman" charset="0"/>
              <a:cs typeface="Times New Roman" charset="0"/>
            </a:endParaRPr>
          </a:p>
          <a:p>
            <a:pPr algn="just" eaLnBrk="1" hangingPunct="1">
              <a:lnSpc>
                <a:spcPct val="80000"/>
              </a:lnSpc>
              <a:buFont typeface="Wingdings" pitchFamily="2" charset="2"/>
              <a:buNone/>
            </a:pPr>
            <a:r>
              <a:rPr lang="en-US" sz="2000" dirty="0" smtClean="0">
                <a:latin typeface="Times New Roman" charset="0"/>
                <a:cs typeface="Times New Roman" charset="0"/>
              </a:rPr>
              <a:t>5. “rate” is a lexeme mapped into the token (id, 3), where </a:t>
            </a:r>
            <a:r>
              <a:rPr lang="en-US" sz="2000" b="1" dirty="0" smtClean="0">
                <a:latin typeface="Times New Roman" charset="0"/>
                <a:cs typeface="Times New Roman" charset="0"/>
              </a:rPr>
              <a:t>3 </a:t>
            </a:r>
            <a:r>
              <a:rPr lang="en-US" sz="2000" dirty="0" smtClean="0">
                <a:latin typeface="Times New Roman" charset="0"/>
                <a:cs typeface="Times New Roman" charset="0"/>
              </a:rPr>
              <a:t>points to the symbol-table entry for rate.</a:t>
            </a:r>
          </a:p>
          <a:p>
            <a:pPr algn="just" eaLnBrk="1" hangingPunct="1">
              <a:lnSpc>
                <a:spcPct val="80000"/>
              </a:lnSpc>
              <a:buFont typeface="Wingdings" pitchFamily="2" charset="2"/>
              <a:buNone/>
            </a:pPr>
            <a:endParaRPr lang="en-US" sz="2000" dirty="0" smtClean="0">
              <a:latin typeface="Times New Roman" charset="0"/>
              <a:cs typeface="Times New Roman" charset="0"/>
            </a:endParaRPr>
          </a:p>
          <a:p>
            <a:pPr algn="just" eaLnBrk="1" hangingPunct="1">
              <a:lnSpc>
                <a:spcPct val="80000"/>
              </a:lnSpc>
              <a:buFont typeface="Wingdings" pitchFamily="2" charset="2"/>
              <a:buNone/>
            </a:pPr>
            <a:r>
              <a:rPr lang="en-US" sz="2000" dirty="0" smtClean="0">
                <a:latin typeface="Times New Roman" charset="0"/>
                <a:cs typeface="Times New Roman" charset="0"/>
              </a:rPr>
              <a:t>6. * is a lexeme that is mapped into the token (*) .</a:t>
            </a:r>
          </a:p>
          <a:p>
            <a:pPr algn="just" eaLnBrk="1" hangingPunct="1">
              <a:lnSpc>
                <a:spcPct val="80000"/>
              </a:lnSpc>
              <a:buFont typeface="Wingdings" pitchFamily="2" charset="2"/>
              <a:buNone/>
            </a:pPr>
            <a:endParaRPr lang="en-US" sz="2000" dirty="0" smtClean="0">
              <a:latin typeface="Times New Roman" charset="0"/>
              <a:cs typeface="Times New Roman" charset="0"/>
            </a:endParaRPr>
          </a:p>
          <a:p>
            <a:pPr algn="just" eaLnBrk="1" hangingPunct="1">
              <a:lnSpc>
                <a:spcPct val="80000"/>
              </a:lnSpc>
              <a:buFont typeface="Wingdings" pitchFamily="2" charset="2"/>
              <a:buNone/>
            </a:pPr>
            <a:r>
              <a:rPr lang="en-US" sz="2000" dirty="0" smtClean="0">
                <a:latin typeface="Times New Roman" charset="0"/>
                <a:cs typeface="Times New Roman" charset="0"/>
              </a:rPr>
              <a:t>7. 60 is a lexeme that is mapped into the token (60)</a:t>
            </a:r>
          </a:p>
          <a:p>
            <a:pPr eaLnBrk="1" hangingPunct="1">
              <a:lnSpc>
                <a:spcPct val="80000"/>
              </a:lnSpc>
              <a:buFont typeface="Wingdings" pitchFamily="2" charset="2"/>
              <a:buNone/>
            </a:pPr>
            <a:r>
              <a:rPr lang="en-US" sz="2000" b="1" dirty="0" smtClean="0">
                <a:latin typeface="Times New Roman" charset="0"/>
                <a:cs typeface="Times New Roman" charset="0"/>
              </a:rPr>
              <a:t>Blanks separating the lexemes would be discarded by the lexical analyzer.</a:t>
            </a:r>
          </a:p>
        </p:txBody>
      </p:sp>
    </p:spTree>
    <p:extLst>
      <p:ext uri="{BB962C8B-B14F-4D97-AF65-F5344CB8AC3E}">
        <p14:creationId xmlns:p14="http://schemas.microsoft.com/office/powerpoint/2010/main" xmlns="" val="11343778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a:xfrm>
            <a:off x="195263" y="228600"/>
            <a:ext cx="8015287" cy="333375"/>
          </a:xfrm>
        </p:spPr>
        <p:txBody>
          <a:bodyPr>
            <a:normAutofit fontScale="90000"/>
          </a:bodyPr>
          <a:lstStyle/>
          <a:p>
            <a:pPr eaLnBrk="1" hangingPunct="1"/>
            <a:r>
              <a:rPr lang="en-US" sz="2100" b="1" smtClean="0">
                <a:latin typeface="Times New Roman" charset="0"/>
                <a:cs typeface="Times New Roman" charset="0"/>
              </a:rPr>
              <a:t>Syntax Analysis (</a:t>
            </a:r>
            <a:r>
              <a:rPr lang="en-US" sz="2100" smtClean="0">
                <a:latin typeface="Times New Roman" charset="0"/>
                <a:cs typeface="Times New Roman" charset="0"/>
              </a:rPr>
              <a:t>parser)</a:t>
            </a:r>
            <a:r>
              <a:rPr lang="en-US" sz="2100" b="1" smtClean="0">
                <a:latin typeface="Times New Roman" charset="0"/>
                <a:cs typeface="Times New Roman" charset="0"/>
              </a:rPr>
              <a:t> : </a:t>
            </a:r>
            <a:r>
              <a:rPr lang="en-US" sz="2100" smtClean="0">
                <a:latin typeface="Times New Roman" charset="0"/>
                <a:cs typeface="Times New Roman" charset="0"/>
              </a:rPr>
              <a:t>The second phase of the compiler</a:t>
            </a:r>
            <a:endParaRPr lang="en-US" sz="3800" smtClean="0"/>
          </a:p>
        </p:txBody>
      </p:sp>
      <p:sp>
        <p:nvSpPr>
          <p:cNvPr id="19461" name="Rectangle 3"/>
          <p:cNvSpPr>
            <a:spLocks noGrp="1" noChangeArrowheads="1"/>
          </p:cNvSpPr>
          <p:nvPr>
            <p:ph type="body" idx="1"/>
          </p:nvPr>
        </p:nvSpPr>
        <p:spPr>
          <a:xfrm>
            <a:off x="457200" y="1412875"/>
            <a:ext cx="8229600" cy="4713288"/>
          </a:xfrm>
        </p:spPr>
        <p:txBody>
          <a:bodyPr/>
          <a:lstStyle/>
          <a:p>
            <a:pPr algn="just" eaLnBrk="1" hangingPunct="1"/>
            <a:r>
              <a:rPr lang="en-US" sz="2000" dirty="0" smtClean="0">
                <a:latin typeface="Times New Roman" charset="0"/>
                <a:cs typeface="Times New Roman" charset="0"/>
              </a:rPr>
              <a:t>The parser uses the first components of the tokens produced by the lexical analyzer to create a tree-like intermediate representation that depicts the grammatical structure of the token stream. </a:t>
            </a:r>
          </a:p>
          <a:p>
            <a:pPr algn="just" eaLnBrk="1" hangingPunct="1"/>
            <a:r>
              <a:rPr lang="en-US" sz="2000" dirty="0" smtClean="0">
                <a:latin typeface="Times New Roman" charset="0"/>
                <a:cs typeface="Times New Roman" charset="0"/>
              </a:rPr>
              <a:t>A typical representation is a </a:t>
            </a:r>
            <a:r>
              <a:rPr lang="en-US" sz="2000" u="sng" dirty="0" smtClean="0">
                <a:latin typeface="Times New Roman" charset="0"/>
                <a:cs typeface="Times New Roman" charset="0"/>
              </a:rPr>
              <a:t>syntax tree</a:t>
            </a:r>
            <a:r>
              <a:rPr lang="en-US" sz="2000" dirty="0" smtClean="0">
                <a:latin typeface="Times New Roman" charset="0"/>
                <a:cs typeface="Times New Roman" charset="0"/>
              </a:rPr>
              <a:t> in which each interior node represents an operation and the children of the node represent the arguments of the operation</a:t>
            </a:r>
          </a:p>
          <a:p>
            <a:pPr eaLnBrk="1" hangingPunct="1"/>
            <a:endParaRPr lang="en-US" dirty="0" smtClean="0"/>
          </a:p>
        </p:txBody>
      </p:sp>
      <p:pic>
        <p:nvPicPr>
          <p:cNvPr id="19462" name="Picture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341438" y="3500438"/>
            <a:ext cx="6183312" cy="1831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8431587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195263" y="228600"/>
            <a:ext cx="8015287" cy="792163"/>
          </a:xfrm>
        </p:spPr>
        <p:txBody>
          <a:bodyPr/>
          <a:lstStyle/>
          <a:p>
            <a:pPr eaLnBrk="1" hangingPunct="1"/>
            <a:r>
              <a:rPr lang="en-US" sz="2900" b="1" u="sng" smtClean="0"/>
              <a:t>Syntax Analysis Example</a:t>
            </a:r>
          </a:p>
        </p:txBody>
      </p:sp>
      <p:sp>
        <p:nvSpPr>
          <p:cNvPr id="20485" name="Rectangle 3"/>
          <p:cNvSpPr>
            <a:spLocks noGrp="1" noChangeArrowheads="1"/>
          </p:cNvSpPr>
          <p:nvPr>
            <p:ph type="body" idx="1"/>
          </p:nvPr>
        </p:nvSpPr>
        <p:spPr>
          <a:xfrm>
            <a:off x="685800" y="1295400"/>
            <a:ext cx="7772400" cy="4953000"/>
          </a:xfrm>
        </p:spPr>
        <p:txBody>
          <a:bodyPr/>
          <a:lstStyle/>
          <a:p>
            <a:pPr marL="609600" indent="-609600">
              <a:buNone/>
            </a:pPr>
            <a:r>
              <a:rPr lang="en-US" dirty="0" smtClean="0"/>
              <a:t>			</a:t>
            </a:r>
            <a:r>
              <a:rPr lang="en-US" sz="2800" b="1" dirty="0" smtClean="0">
                <a:latin typeface="Times New Roman" charset="0"/>
                <a:cs typeface="Times New Roman" charset="0"/>
              </a:rPr>
              <a:t> position =initial  + rate * 60</a:t>
            </a:r>
            <a:endParaRPr lang="en-US" sz="2800" dirty="0" smtClean="0">
              <a:latin typeface="Times New Roman" charset="0"/>
              <a:cs typeface="Times New Roman" charset="0"/>
            </a:endParaRPr>
          </a:p>
          <a:p>
            <a:pPr marL="609600" indent="-609600" eaLnBrk="1" hangingPunct="1">
              <a:buFont typeface="Wingdings" pitchFamily="2" charset="2"/>
              <a:buChar char="v"/>
            </a:pPr>
            <a:r>
              <a:rPr lang="en-US" sz="2800" dirty="0" smtClean="0">
                <a:latin typeface="Times New Roman" charset="0"/>
                <a:cs typeface="Times New Roman" charset="0"/>
              </a:rPr>
              <a:t>The seven tokens are grouped into a parse tree</a:t>
            </a:r>
          </a:p>
          <a:p>
            <a:pPr marL="609600" indent="-609600" eaLnBrk="1" hangingPunct="1">
              <a:buFont typeface="Wingdings" pitchFamily="2" charset="2"/>
              <a:buNone/>
            </a:pPr>
            <a:r>
              <a:rPr lang="en-US" sz="2800" dirty="0" smtClean="0">
                <a:latin typeface="Times New Roman" charset="0"/>
                <a:cs typeface="Times New Roman" charset="0"/>
              </a:rPr>
              <a:t>		</a:t>
            </a:r>
          </a:p>
        </p:txBody>
      </p:sp>
      <p:sp>
        <p:nvSpPr>
          <p:cNvPr id="20486" name="Rectangle 4"/>
          <p:cNvSpPr>
            <a:spLocks noChangeArrowheads="1"/>
          </p:cNvSpPr>
          <p:nvPr/>
        </p:nvSpPr>
        <p:spPr bwMode="auto">
          <a:xfrm>
            <a:off x="2971800" y="2667000"/>
            <a:ext cx="2514600" cy="381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2400" dirty="0">
                <a:latin typeface="Times New Roman" charset="0"/>
              </a:rPr>
              <a:t>Assignment stmt</a:t>
            </a:r>
          </a:p>
        </p:txBody>
      </p:sp>
      <p:sp>
        <p:nvSpPr>
          <p:cNvPr id="20487" name="Rectangle 5"/>
          <p:cNvSpPr>
            <a:spLocks noChangeArrowheads="1"/>
          </p:cNvSpPr>
          <p:nvPr/>
        </p:nvSpPr>
        <p:spPr bwMode="auto">
          <a:xfrm>
            <a:off x="1143000" y="3429000"/>
            <a:ext cx="1295400" cy="381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2400" dirty="0">
                <a:latin typeface="Times New Roman" charset="0"/>
              </a:rPr>
              <a:t>identifier</a:t>
            </a:r>
          </a:p>
        </p:txBody>
      </p:sp>
      <p:sp>
        <p:nvSpPr>
          <p:cNvPr id="20488" name="Line 6"/>
          <p:cNvSpPr>
            <a:spLocks noChangeShapeType="1"/>
          </p:cNvSpPr>
          <p:nvPr/>
        </p:nvSpPr>
        <p:spPr bwMode="auto">
          <a:xfrm flipH="1">
            <a:off x="1828800" y="3048000"/>
            <a:ext cx="2286000" cy="381000"/>
          </a:xfrm>
          <a:prstGeom prst="line">
            <a:avLst/>
          </a:prstGeom>
          <a:noFill/>
          <a:ln w="12700">
            <a:solidFill>
              <a:schemeClr val="tx1"/>
            </a:solidFill>
            <a:round/>
            <a:headEnd type="none" w="sm" len="sm"/>
            <a:tailEnd/>
          </a:ln>
          <a:extLst>
            <a:ext uri="{909E8E84-426E-40DD-AFC4-6F175D3DCCD1}">
              <a14:hiddenFill xmlns:a14="http://schemas.microsoft.com/office/drawing/2010/main" xmlns="">
                <a:noFill/>
              </a14:hiddenFill>
            </a:ext>
          </a:extLst>
        </p:spPr>
        <p:txBody>
          <a:bodyPr wrap="none"/>
          <a:lstStyle/>
          <a:p>
            <a:endParaRPr lang="en-IN"/>
          </a:p>
        </p:txBody>
      </p:sp>
      <p:sp>
        <p:nvSpPr>
          <p:cNvPr id="20489" name="Rectangle 7"/>
          <p:cNvSpPr>
            <a:spLocks noChangeArrowheads="1"/>
          </p:cNvSpPr>
          <p:nvPr/>
        </p:nvSpPr>
        <p:spPr bwMode="auto">
          <a:xfrm>
            <a:off x="1143000" y="4267200"/>
            <a:ext cx="1295400" cy="381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2400" b="1" dirty="0" smtClean="0">
                <a:latin typeface="Times New Roman" charset="0"/>
                <a:cs typeface="Times New Roman" charset="0"/>
              </a:rPr>
              <a:t> position </a:t>
            </a:r>
            <a:endParaRPr lang="en-US" sz="2400" dirty="0">
              <a:latin typeface="Times New Roman" charset="0"/>
            </a:endParaRPr>
          </a:p>
        </p:txBody>
      </p:sp>
      <p:sp>
        <p:nvSpPr>
          <p:cNvPr id="20490" name="Line 8"/>
          <p:cNvSpPr>
            <a:spLocks noChangeShapeType="1"/>
          </p:cNvSpPr>
          <p:nvPr/>
        </p:nvSpPr>
        <p:spPr bwMode="auto">
          <a:xfrm>
            <a:off x="1828800" y="381000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IN"/>
          </a:p>
        </p:txBody>
      </p:sp>
      <p:sp>
        <p:nvSpPr>
          <p:cNvPr id="20491" name="Rectangle 9"/>
          <p:cNvSpPr>
            <a:spLocks noChangeArrowheads="1"/>
          </p:cNvSpPr>
          <p:nvPr/>
        </p:nvSpPr>
        <p:spPr bwMode="auto">
          <a:xfrm>
            <a:off x="3352800" y="3581400"/>
            <a:ext cx="1295400" cy="381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2400" dirty="0">
                <a:latin typeface="Times New Roman" charset="0"/>
              </a:rPr>
              <a:t>:=</a:t>
            </a:r>
          </a:p>
        </p:txBody>
      </p:sp>
      <p:sp>
        <p:nvSpPr>
          <p:cNvPr id="20492" name="Line 10"/>
          <p:cNvSpPr>
            <a:spLocks noChangeShapeType="1"/>
          </p:cNvSpPr>
          <p:nvPr/>
        </p:nvSpPr>
        <p:spPr bwMode="auto">
          <a:xfrm>
            <a:off x="3962400" y="3048000"/>
            <a:ext cx="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IN"/>
          </a:p>
        </p:txBody>
      </p:sp>
      <p:sp>
        <p:nvSpPr>
          <p:cNvPr id="20493" name="Rectangle 11"/>
          <p:cNvSpPr>
            <a:spLocks noChangeArrowheads="1"/>
          </p:cNvSpPr>
          <p:nvPr/>
        </p:nvSpPr>
        <p:spPr bwMode="auto">
          <a:xfrm>
            <a:off x="5791200" y="3505200"/>
            <a:ext cx="1295400" cy="381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2400">
                <a:latin typeface="Times New Roman" charset="0"/>
              </a:rPr>
              <a:t>expression</a:t>
            </a:r>
          </a:p>
        </p:txBody>
      </p:sp>
      <p:sp>
        <p:nvSpPr>
          <p:cNvPr id="20494" name="Line 12"/>
          <p:cNvSpPr>
            <a:spLocks noChangeShapeType="1"/>
          </p:cNvSpPr>
          <p:nvPr/>
        </p:nvSpPr>
        <p:spPr bwMode="auto">
          <a:xfrm>
            <a:off x="3962400" y="3048000"/>
            <a:ext cx="251460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IN"/>
          </a:p>
        </p:txBody>
      </p:sp>
      <p:sp>
        <p:nvSpPr>
          <p:cNvPr id="20495" name="Rectangle 13"/>
          <p:cNvSpPr>
            <a:spLocks noChangeArrowheads="1"/>
          </p:cNvSpPr>
          <p:nvPr/>
        </p:nvSpPr>
        <p:spPr bwMode="auto">
          <a:xfrm>
            <a:off x="4343400" y="4343400"/>
            <a:ext cx="1295400" cy="381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2400">
                <a:latin typeface="Times New Roman" charset="0"/>
              </a:rPr>
              <a:t>expression</a:t>
            </a:r>
          </a:p>
        </p:txBody>
      </p:sp>
      <p:sp>
        <p:nvSpPr>
          <p:cNvPr id="20496" name="Rectangle 14"/>
          <p:cNvSpPr>
            <a:spLocks noChangeArrowheads="1"/>
          </p:cNvSpPr>
          <p:nvPr/>
        </p:nvSpPr>
        <p:spPr bwMode="auto">
          <a:xfrm>
            <a:off x="7391400" y="4267200"/>
            <a:ext cx="1295400" cy="381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2400" dirty="0">
                <a:latin typeface="Times New Roman" charset="0"/>
              </a:rPr>
              <a:t>expression</a:t>
            </a:r>
          </a:p>
        </p:txBody>
      </p:sp>
      <p:sp>
        <p:nvSpPr>
          <p:cNvPr id="20497" name="Rectangle 15"/>
          <p:cNvSpPr>
            <a:spLocks noChangeArrowheads="1"/>
          </p:cNvSpPr>
          <p:nvPr/>
        </p:nvSpPr>
        <p:spPr bwMode="auto">
          <a:xfrm>
            <a:off x="6019800" y="4419600"/>
            <a:ext cx="990600" cy="381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2400">
                <a:latin typeface="Times New Roman" charset="0"/>
              </a:rPr>
              <a:t>+</a:t>
            </a:r>
          </a:p>
        </p:txBody>
      </p:sp>
      <p:sp>
        <p:nvSpPr>
          <p:cNvPr id="20498" name="Line 16"/>
          <p:cNvSpPr>
            <a:spLocks noChangeShapeType="1"/>
          </p:cNvSpPr>
          <p:nvPr/>
        </p:nvSpPr>
        <p:spPr bwMode="auto">
          <a:xfrm flipH="1">
            <a:off x="5105400" y="3886200"/>
            <a:ext cx="137160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IN"/>
          </a:p>
        </p:txBody>
      </p:sp>
      <p:sp>
        <p:nvSpPr>
          <p:cNvPr id="20499" name="Line 17"/>
          <p:cNvSpPr>
            <a:spLocks noChangeShapeType="1"/>
          </p:cNvSpPr>
          <p:nvPr/>
        </p:nvSpPr>
        <p:spPr bwMode="auto">
          <a:xfrm>
            <a:off x="6477000" y="3886200"/>
            <a:ext cx="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IN"/>
          </a:p>
        </p:txBody>
      </p:sp>
      <p:sp>
        <p:nvSpPr>
          <p:cNvPr id="20500" name="Line 18"/>
          <p:cNvSpPr>
            <a:spLocks noChangeShapeType="1"/>
          </p:cNvSpPr>
          <p:nvPr/>
        </p:nvSpPr>
        <p:spPr bwMode="auto">
          <a:xfrm>
            <a:off x="6477000" y="3886200"/>
            <a:ext cx="152400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IN"/>
          </a:p>
        </p:txBody>
      </p:sp>
      <p:sp>
        <p:nvSpPr>
          <p:cNvPr id="20501" name="Rectangle 19"/>
          <p:cNvSpPr>
            <a:spLocks noChangeArrowheads="1"/>
          </p:cNvSpPr>
          <p:nvPr/>
        </p:nvSpPr>
        <p:spPr bwMode="auto">
          <a:xfrm>
            <a:off x="4343400" y="4953000"/>
            <a:ext cx="1295400" cy="381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2400">
                <a:latin typeface="Times New Roman" charset="0"/>
              </a:rPr>
              <a:t>identifier</a:t>
            </a:r>
          </a:p>
        </p:txBody>
      </p:sp>
      <p:sp>
        <p:nvSpPr>
          <p:cNvPr id="20502" name="Rectangle 20"/>
          <p:cNvSpPr>
            <a:spLocks noChangeArrowheads="1"/>
          </p:cNvSpPr>
          <p:nvPr/>
        </p:nvSpPr>
        <p:spPr bwMode="auto">
          <a:xfrm>
            <a:off x="4343400" y="5791200"/>
            <a:ext cx="1295400" cy="381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2400" b="1" dirty="0" smtClean="0">
                <a:latin typeface="Times New Roman" charset="0"/>
                <a:cs typeface="Times New Roman" charset="0"/>
              </a:rPr>
              <a:t>initial</a:t>
            </a:r>
            <a:endParaRPr lang="en-US" sz="2400" dirty="0">
              <a:latin typeface="Times New Roman" charset="0"/>
            </a:endParaRPr>
          </a:p>
        </p:txBody>
      </p:sp>
      <p:sp>
        <p:nvSpPr>
          <p:cNvPr id="20503" name="Line 21"/>
          <p:cNvSpPr>
            <a:spLocks noChangeShapeType="1"/>
          </p:cNvSpPr>
          <p:nvPr/>
        </p:nvSpPr>
        <p:spPr bwMode="auto">
          <a:xfrm>
            <a:off x="5029200" y="533400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IN"/>
          </a:p>
        </p:txBody>
      </p:sp>
      <p:sp>
        <p:nvSpPr>
          <p:cNvPr id="20504" name="Line 22"/>
          <p:cNvSpPr>
            <a:spLocks noChangeShapeType="1"/>
          </p:cNvSpPr>
          <p:nvPr/>
        </p:nvSpPr>
        <p:spPr bwMode="auto">
          <a:xfrm>
            <a:off x="5029200" y="4724400"/>
            <a:ext cx="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IN"/>
          </a:p>
        </p:txBody>
      </p:sp>
      <p:sp>
        <p:nvSpPr>
          <p:cNvPr id="20505" name="AutoShape 23"/>
          <p:cNvSpPr>
            <a:spLocks noChangeArrowheads="1"/>
          </p:cNvSpPr>
          <p:nvPr/>
        </p:nvSpPr>
        <p:spPr bwMode="auto">
          <a:xfrm>
            <a:off x="6934200" y="5029200"/>
            <a:ext cx="2047875" cy="685800"/>
          </a:xfrm>
          <a:prstGeom prst="triangle">
            <a:avLst>
              <a:gd name="adj" fmla="val 50000"/>
            </a:avLst>
          </a:prstGeom>
          <a:noFill/>
          <a:ln w="12700">
            <a:solidFill>
              <a:schemeClr val="tx1"/>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pPr algn="ctr"/>
            <a:r>
              <a:rPr lang="en-US" sz="2400" b="1" dirty="0" smtClean="0">
                <a:latin typeface="Times New Roman" charset="0"/>
              </a:rPr>
              <a:t>rate</a:t>
            </a:r>
            <a:r>
              <a:rPr lang="en-US" sz="2400" dirty="0" smtClean="0">
                <a:latin typeface="Times New Roman" charset="0"/>
              </a:rPr>
              <a:t>*60</a:t>
            </a:r>
            <a:endParaRPr lang="en-US" sz="2400" dirty="0">
              <a:latin typeface="Times New Roman" charset="0"/>
            </a:endParaRPr>
          </a:p>
        </p:txBody>
      </p:sp>
      <p:sp>
        <p:nvSpPr>
          <p:cNvPr id="20506" name="Line 24"/>
          <p:cNvSpPr>
            <a:spLocks noChangeShapeType="1"/>
          </p:cNvSpPr>
          <p:nvPr/>
        </p:nvSpPr>
        <p:spPr bwMode="auto">
          <a:xfrm>
            <a:off x="7924800" y="4648200"/>
            <a:ext cx="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IN"/>
          </a:p>
        </p:txBody>
      </p:sp>
    </p:spTree>
    <p:extLst>
      <p:ext uri="{BB962C8B-B14F-4D97-AF65-F5344CB8AC3E}">
        <p14:creationId xmlns:p14="http://schemas.microsoft.com/office/powerpoint/2010/main" xmlns="" val="1384132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a:xfrm>
            <a:off x="195263" y="228600"/>
            <a:ext cx="8015287" cy="506413"/>
          </a:xfrm>
        </p:spPr>
        <p:txBody>
          <a:bodyPr>
            <a:normAutofit fontScale="90000"/>
          </a:bodyPr>
          <a:lstStyle/>
          <a:p>
            <a:pPr eaLnBrk="1" hangingPunct="1"/>
            <a:r>
              <a:rPr lang="en-US" sz="2100" b="1" smtClean="0">
                <a:latin typeface="Times New Roman" charset="0"/>
                <a:cs typeface="Times New Roman" charset="0"/>
              </a:rPr>
              <a:t>Semantic Analysis: Third phase of the compiler</a:t>
            </a:r>
            <a:r>
              <a:rPr lang="en-US" sz="3800" b="1" smtClean="0"/>
              <a:t> </a:t>
            </a:r>
            <a:r>
              <a:rPr lang="en-US" sz="3800" smtClean="0"/>
              <a:t/>
            </a:r>
            <a:br>
              <a:rPr lang="en-US" sz="3800" smtClean="0"/>
            </a:br>
            <a:endParaRPr lang="en-US" sz="3800" smtClean="0"/>
          </a:p>
        </p:txBody>
      </p:sp>
      <p:sp>
        <p:nvSpPr>
          <p:cNvPr id="21509" name="Rectangle 3"/>
          <p:cNvSpPr>
            <a:spLocks noGrp="1" noChangeArrowheads="1"/>
          </p:cNvSpPr>
          <p:nvPr>
            <p:ph type="body" idx="1"/>
          </p:nvPr>
        </p:nvSpPr>
        <p:spPr>
          <a:xfrm>
            <a:off x="381000" y="762000"/>
            <a:ext cx="8534400" cy="5562599"/>
          </a:xfrm>
        </p:spPr>
        <p:txBody>
          <a:bodyPr>
            <a:normAutofit/>
          </a:bodyPr>
          <a:lstStyle/>
          <a:p>
            <a:pPr algn="justLow" eaLnBrk="1" hangingPunct="1">
              <a:lnSpc>
                <a:spcPct val="80000"/>
              </a:lnSpc>
            </a:pPr>
            <a:r>
              <a:rPr lang="en-US" sz="2400" dirty="0" smtClean="0">
                <a:latin typeface="Times New Roman" charset="0"/>
                <a:cs typeface="Times New Roman" charset="0"/>
              </a:rPr>
              <a:t>The semantic analyzer uses the syntax tree and the information in the symbol table to check the source program for semantic consistency with the language definition.</a:t>
            </a:r>
          </a:p>
          <a:p>
            <a:pPr algn="justLow" eaLnBrk="1" hangingPunct="1">
              <a:lnSpc>
                <a:spcPct val="80000"/>
              </a:lnSpc>
            </a:pPr>
            <a:r>
              <a:rPr lang="en-US" sz="2400" dirty="0" smtClean="0">
                <a:latin typeface="Times New Roman" charset="0"/>
                <a:cs typeface="Times New Roman" charset="0"/>
              </a:rPr>
              <a:t>Gathers type information and saves it in either the syntax tree or the symbol table, for subsequent use during intermediate-code generation.</a:t>
            </a:r>
          </a:p>
          <a:p>
            <a:pPr algn="justLow" eaLnBrk="1" hangingPunct="1">
              <a:lnSpc>
                <a:spcPct val="80000"/>
              </a:lnSpc>
            </a:pPr>
            <a:r>
              <a:rPr lang="en-US" sz="2400" dirty="0" smtClean="0">
                <a:latin typeface="Times New Roman" charset="0"/>
                <a:cs typeface="Times New Roman" charset="0"/>
              </a:rPr>
              <a:t>An important part of semantic analysis is type checking, where the compiler checks that each operator has matching operands. For example, many programming language definitions require an array index to be an integer; the compiler must report an error if a floating-point number is used to index an array.</a:t>
            </a:r>
          </a:p>
          <a:p>
            <a:pPr algn="justLow" eaLnBrk="1" hangingPunct="1">
              <a:lnSpc>
                <a:spcPct val="80000"/>
              </a:lnSpc>
            </a:pPr>
            <a:r>
              <a:rPr lang="en-US" sz="2400" dirty="0" smtClean="0">
                <a:latin typeface="Times New Roman" charset="0"/>
                <a:cs typeface="Times New Roman" charset="0"/>
              </a:rPr>
              <a:t>The language specification may permit some type conversions called coercions. For example, a binary arithmetic operator may be applied to either a pair of integers or to a pair of floating-point numbers. If the operator is applied to a floating-point number and an integer, the compiler may convert or coerce the integer into a floating-point number.</a:t>
            </a:r>
          </a:p>
          <a:p>
            <a:pPr eaLnBrk="1" hangingPunct="1">
              <a:lnSpc>
                <a:spcPct val="80000"/>
              </a:lnSpc>
            </a:pPr>
            <a:endParaRPr lang="en-US" sz="1800" dirty="0" smtClean="0">
              <a:latin typeface="Times New Roman" charset="0"/>
              <a:cs typeface="Times New Roman" charset="0"/>
            </a:endParaRPr>
          </a:p>
        </p:txBody>
      </p:sp>
    </p:spTree>
    <p:extLst>
      <p:ext uri="{BB962C8B-B14F-4D97-AF65-F5344CB8AC3E}">
        <p14:creationId xmlns:p14="http://schemas.microsoft.com/office/powerpoint/2010/main" xmlns="" val="41428730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pPr eaLnBrk="1" hangingPunct="1"/>
            <a:r>
              <a:rPr lang="en-US" sz="1900" b="1" smtClean="0">
                <a:latin typeface="Times New Roman" charset="0"/>
                <a:cs typeface="Times New Roman" charset="0"/>
              </a:rPr>
              <a:t>Intermediate Code Generation: three-address code</a:t>
            </a:r>
            <a:r>
              <a:rPr lang="en-US" sz="3800" b="1" smtClean="0"/>
              <a:t/>
            </a:r>
            <a:br>
              <a:rPr lang="en-US" sz="3800" b="1" smtClean="0"/>
            </a:br>
            <a:endParaRPr lang="en-US" sz="3800" b="1" smtClean="0"/>
          </a:p>
        </p:txBody>
      </p:sp>
      <p:sp>
        <p:nvSpPr>
          <p:cNvPr id="22533" name="Rectangle 3"/>
          <p:cNvSpPr>
            <a:spLocks noGrp="1" noChangeArrowheads="1"/>
          </p:cNvSpPr>
          <p:nvPr>
            <p:ph type="body" idx="1"/>
          </p:nvPr>
        </p:nvSpPr>
        <p:spPr>
          <a:xfrm>
            <a:off x="228600" y="914400"/>
            <a:ext cx="8458200" cy="5211763"/>
          </a:xfrm>
        </p:spPr>
        <p:txBody>
          <a:bodyPr/>
          <a:lstStyle/>
          <a:p>
            <a:pPr algn="justLow" eaLnBrk="1" hangingPunct="1">
              <a:buFont typeface="Wingdings" pitchFamily="2" charset="2"/>
              <a:buNone/>
            </a:pPr>
            <a:r>
              <a:rPr lang="en-US" sz="2000" dirty="0" smtClean="0">
                <a:latin typeface="Times New Roman" charset="0"/>
                <a:cs typeface="Times New Roman" charset="0"/>
              </a:rPr>
              <a:t>After syntax and semantic analysis of the source program, many compilers generate an explicit low-level or machine-like intermediate representation (a program for an abstract machine). This intermediate representation should have two important properties: </a:t>
            </a:r>
          </a:p>
          <a:p>
            <a:pPr lvl="1" algn="justLow" eaLnBrk="1" hangingPunct="1"/>
            <a:r>
              <a:rPr lang="en-US" sz="1800" dirty="0" smtClean="0">
                <a:latin typeface="Times New Roman" charset="0"/>
                <a:cs typeface="Times New Roman" charset="0"/>
              </a:rPr>
              <a:t>it should be easy to produce and</a:t>
            </a:r>
          </a:p>
          <a:p>
            <a:pPr lvl="1" algn="justLow" eaLnBrk="1" hangingPunct="1"/>
            <a:r>
              <a:rPr lang="en-US" sz="1800" dirty="0" smtClean="0">
                <a:latin typeface="Times New Roman" charset="0"/>
                <a:cs typeface="Times New Roman" charset="0"/>
              </a:rPr>
              <a:t>it should be easy to translate into the target machine.</a:t>
            </a:r>
          </a:p>
          <a:p>
            <a:pPr algn="justLow" eaLnBrk="1" hangingPunct="1">
              <a:buFont typeface="Wingdings" pitchFamily="2" charset="2"/>
              <a:buNone/>
            </a:pPr>
            <a:r>
              <a:rPr lang="en-US" sz="2000" dirty="0" smtClean="0">
                <a:latin typeface="Times New Roman" charset="0"/>
                <a:cs typeface="Times New Roman" charset="0"/>
              </a:rPr>
              <a:t>The considered intermediate form called three-address code, which consists of a sequence of assembly-like instructions with three operands per instruction. Each operand can act like a register.</a:t>
            </a:r>
          </a:p>
          <a:p>
            <a:pPr eaLnBrk="1" hangingPunct="1"/>
            <a:endParaRPr lang="en-US" sz="2000" dirty="0" smtClean="0"/>
          </a:p>
        </p:txBody>
      </p:sp>
      <p:pic>
        <p:nvPicPr>
          <p:cNvPr id="22534" name="Picture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532188" y="4483100"/>
            <a:ext cx="2984500" cy="1393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40810173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pPr eaLnBrk="1" hangingPunct="1"/>
            <a:r>
              <a:rPr lang="en-US" sz="2100" b="1" dirty="0" smtClean="0">
                <a:latin typeface="Times New Roman" charset="0"/>
                <a:cs typeface="Times New Roman" charset="0"/>
              </a:rPr>
              <a:t>Code Optimization:</a:t>
            </a:r>
            <a:r>
              <a:rPr lang="en-US" sz="2100" dirty="0" smtClean="0">
                <a:latin typeface="Times New Roman" charset="0"/>
                <a:cs typeface="Times New Roman" charset="0"/>
              </a:rPr>
              <a:t> to gene</a:t>
            </a:r>
            <a:r>
              <a:rPr lang="en-US" sz="2100" dirty="0">
                <a:latin typeface="Times New Roman" charset="0"/>
                <a:cs typeface="Times New Roman" charset="0"/>
              </a:rPr>
              <a:t>ra</a:t>
            </a:r>
            <a:r>
              <a:rPr lang="en-US" sz="2100" dirty="0" smtClean="0">
                <a:latin typeface="Times New Roman" charset="0"/>
                <a:cs typeface="Times New Roman" charset="0"/>
              </a:rPr>
              <a:t>te </a:t>
            </a:r>
            <a:r>
              <a:rPr lang="en-US" sz="2100" dirty="0">
                <a:latin typeface="Times New Roman" charset="0"/>
                <a:cs typeface="Times New Roman" charset="0"/>
              </a:rPr>
              <a:t>better target code </a:t>
            </a:r>
            <a:r>
              <a:rPr lang="en-US" sz="2100" dirty="0" smtClean="0">
                <a:latin typeface="Times New Roman" charset="0"/>
                <a:cs typeface="Times New Roman" charset="0"/>
              </a:rPr>
              <a:t/>
            </a:r>
            <a:br>
              <a:rPr lang="en-US" sz="2100" dirty="0" smtClean="0">
                <a:latin typeface="Times New Roman" charset="0"/>
                <a:cs typeface="Times New Roman" charset="0"/>
              </a:rPr>
            </a:br>
            <a:endParaRPr lang="en-US" sz="2100" dirty="0" smtClean="0">
              <a:latin typeface="Times New Roman" charset="0"/>
              <a:cs typeface="Times New Roman" charset="0"/>
            </a:endParaRPr>
          </a:p>
        </p:txBody>
      </p:sp>
      <p:sp>
        <p:nvSpPr>
          <p:cNvPr id="23557" name="Rectangle 3"/>
          <p:cNvSpPr>
            <a:spLocks noGrp="1" noChangeArrowheads="1"/>
          </p:cNvSpPr>
          <p:nvPr>
            <p:ph type="body" idx="1"/>
          </p:nvPr>
        </p:nvSpPr>
        <p:spPr>
          <a:xfrm>
            <a:off x="304800" y="1431925"/>
            <a:ext cx="8610600" cy="5867400"/>
          </a:xfrm>
        </p:spPr>
        <p:txBody>
          <a:bodyPr/>
          <a:lstStyle/>
          <a:p>
            <a:pPr algn="just" eaLnBrk="1" hangingPunct="1"/>
            <a:r>
              <a:rPr lang="en-US" sz="2000" dirty="0" smtClean="0">
                <a:latin typeface="Times New Roman" charset="0"/>
                <a:cs typeface="Times New Roman" charset="0"/>
              </a:rPr>
              <a:t>The machine-independent code-optimization phase attempts to improve the intermediate code so that better target code will result. </a:t>
            </a:r>
          </a:p>
          <a:p>
            <a:pPr algn="just" eaLnBrk="1" hangingPunct="1"/>
            <a:r>
              <a:rPr lang="en-US" sz="2000" dirty="0" smtClean="0">
                <a:latin typeface="Times New Roman" charset="0"/>
                <a:cs typeface="Times New Roman" charset="0"/>
              </a:rPr>
              <a:t>Usually better means:</a:t>
            </a:r>
          </a:p>
          <a:p>
            <a:pPr lvl="1" algn="just" eaLnBrk="1" hangingPunct="1"/>
            <a:r>
              <a:rPr lang="en-US" sz="2000" dirty="0" smtClean="0">
                <a:latin typeface="Times New Roman" charset="0"/>
                <a:cs typeface="Times New Roman" charset="0"/>
              </a:rPr>
              <a:t>faster, shorter code, or target code that consumes less power.</a:t>
            </a:r>
          </a:p>
          <a:p>
            <a:pPr algn="just" eaLnBrk="1" hangingPunct="1"/>
            <a:r>
              <a:rPr lang="en-US" sz="2000" dirty="0" smtClean="0">
                <a:latin typeface="Times New Roman" charset="0"/>
                <a:cs typeface="Times New Roman" charset="0"/>
              </a:rPr>
              <a:t>The optimizer can deduce that the conversion of 60 from integer to floating point can be done once and for all at compile time, so the </a:t>
            </a:r>
            <a:r>
              <a:rPr lang="en-US" sz="2000" dirty="0" err="1" smtClean="0">
                <a:latin typeface="Times New Roman" charset="0"/>
                <a:cs typeface="Times New Roman" charset="0"/>
              </a:rPr>
              <a:t>int</a:t>
            </a:r>
            <a:r>
              <a:rPr lang="en-US" sz="2000" dirty="0" smtClean="0">
                <a:latin typeface="Times New Roman" charset="0"/>
                <a:cs typeface="Times New Roman" charset="0"/>
              </a:rPr>
              <a:t> to float operation can be eliminated by replacing the integer 60 by the floating-point number 60.0. Moreover, t3 is used only once </a:t>
            </a:r>
          </a:p>
          <a:p>
            <a:pPr eaLnBrk="1" hangingPunct="1"/>
            <a:endParaRPr lang="en-US" sz="2000" dirty="0" smtClean="0">
              <a:latin typeface="Times New Roman" charset="0"/>
              <a:cs typeface="Times New Roman" charset="0"/>
            </a:endParaRPr>
          </a:p>
          <a:p>
            <a:pPr eaLnBrk="1" hangingPunct="1"/>
            <a:endParaRPr lang="en-US" sz="2000" dirty="0" smtClean="0">
              <a:latin typeface="Times New Roman" charset="0"/>
              <a:cs typeface="Times New Roman" charset="0"/>
            </a:endParaRPr>
          </a:p>
          <a:p>
            <a:pPr eaLnBrk="1" hangingPunct="1"/>
            <a:r>
              <a:rPr lang="en-US" sz="2000" dirty="0" smtClean="0">
                <a:latin typeface="Times New Roman" charset="0"/>
                <a:cs typeface="Times New Roman" charset="0"/>
              </a:rPr>
              <a:t>There are simple optimizations that significantly improve the running time of the target program without slowing down compilation too much</a:t>
            </a:r>
            <a:r>
              <a:rPr lang="en-US" dirty="0" smtClean="0"/>
              <a:t>.</a:t>
            </a:r>
          </a:p>
          <a:p>
            <a:pPr eaLnBrk="1" hangingPunct="1"/>
            <a:endParaRPr lang="en-US" sz="2000" dirty="0" smtClean="0">
              <a:latin typeface="Times New Roman" charset="0"/>
              <a:cs typeface="Times New Roman" charset="0"/>
            </a:endParaRPr>
          </a:p>
          <a:p>
            <a:pPr eaLnBrk="1" hangingPunct="1"/>
            <a:endParaRPr lang="en-US" sz="2000" dirty="0" smtClean="0">
              <a:latin typeface="Times New Roman" charset="0"/>
              <a:cs typeface="Times New Roman" charset="0"/>
            </a:endParaRPr>
          </a:p>
        </p:txBody>
      </p:sp>
      <p:pic>
        <p:nvPicPr>
          <p:cNvPr id="23558" name="Picture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373688" y="4191000"/>
            <a:ext cx="2438400" cy="666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0188401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pPr eaLnBrk="1" hangingPunct="1"/>
            <a:r>
              <a:rPr lang="en-US" sz="2100" b="1" smtClean="0">
                <a:latin typeface="Times New Roman" charset="0"/>
                <a:cs typeface="Times New Roman" charset="0"/>
              </a:rPr>
              <a:t>Code Generation</a:t>
            </a:r>
            <a:r>
              <a:rPr lang="en-US" sz="2100" smtClean="0">
                <a:latin typeface="Times New Roman" charset="0"/>
                <a:cs typeface="Times New Roman" charset="0"/>
              </a:rPr>
              <a:t>: takes as input an intermediate representation of the source program and maps it into the target language</a:t>
            </a:r>
          </a:p>
        </p:txBody>
      </p:sp>
      <p:sp>
        <p:nvSpPr>
          <p:cNvPr id="24581" name="Rectangle 3"/>
          <p:cNvSpPr>
            <a:spLocks noGrp="1" noChangeArrowheads="1"/>
          </p:cNvSpPr>
          <p:nvPr>
            <p:ph type="body" idx="1"/>
          </p:nvPr>
        </p:nvSpPr>
        <p:spPr/>
        <p:txBody>
          <a:bodyPr/>
          <a:lstStyle/>
          <a:p>
            <a:pPr algn="just" eaLnBrk="1" hangingPunct="1"/>
            <a:r>
              <a:rPr lang="en-US" sz="2000" dirty="0" smtClean="0">
                <a:latin typeface="Times New Roman" charset="0"/>
                <a:cs typeface="Times New Roman" charset="0"/>
              </a:rPr>
              <a:t>If the target language is machine code, registers or memory locations are selected for each of the variables used by the program. </a:t>
            </a:r>
          </a:p>
          <a:p>
            <a:pPr algn="just" eaLnBrk="1" hangingPunct="1"/>
            <a:r>
              <a:rPr lang="en-US" sz="2000" dirty="0" smtClean="0">
                <a:latin typeface="Times New Roman" charset="0"/>
                <a:cs typeface="Times New Roman" charset="0"/>
              </a:rPr>
              <a:t>Then, the intermediate instructions are translated into sequences of machine instructions that perform the same task.</a:t>
            </a:r>
          </a:p>
          <a:p>
            <a:pPr algn="just" eaLnBrk="1" hangingPunct="1"/>
            <a:r>
              <a:rPr lang="en-US" sz="2000" dirty="0" smtClean="0">
                <a:latin typeface="Times New Roman" charset="0"/>
                <a:cs typeface="Times New Roman" charset="0"/>
              </a:rPr>
              <a:t> A crucial aspect of code generation is the judicious assignment of registers to hold variables.</a:t>
            </a:r>
          </a:p>
          <a:p>
            <a:pPr eaLnBrk="1" hangingPunct="1"/>
            <a:endParaRPr lang="en-US" dirty="0" smtClean="0"/>
          </a:p>
        </p:txBody>
      </p:sp>
      <p:pic>
        <p:nvPicPr>
          <p:cNvPr id="24582" name="Picture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203575" y="4079875"/>
            <a:ext cx="2479675" cy="1365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6744894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pPr eaLnBrk="1" hangingPunct="1"/>
            <a:r>
              <a:rPr lang="en-US" sz="2100" b="1" smtClean="0">
                <a:latin typeface="Times New Roman" charset="0"/>
                <a:cs typeface="Times New Roman" charset="0"/>
              </a:rPr>
              <a:t>Symbol-Table Management:</a:t>
            </a:r>
            <a:r>
              <a:rPr lang="en-US" sz="2100" smtClean="0">
                <a:latin typeface="Times New Roman" charset="0"/>
                <a:cs typeface="Times New Roman" charset="0"/>
              </a:rPr>
              <a:t/>
            </a:r>
            <a:br>
              <a:rPr lang="en-US" sz="2100" smtClean="0">
                <a:latin typeface="Times New Roman" charset="0"/>
                <a:cs typeface="Times New Roman" charset="0"/>
              </a:rPr>
            </a:br>
            <a:endParaRPr lang="en-US" sz="2100" smtClean="0">
              <a:latin typeface="Times New Roman" charset="0"/>
              <a:cs typeface="Times New Roman" charset="0"/>
            </a:endParaRPr>
          </a:p>
        </p:txBody>
      </p:sp>
      <p:sp>
        <p:nvSpPr>
          <p:cNvPr id="25605" name="Rectangle 3"/>
          <p:cNvSpPr>
            <a:spLocks noGrp="1" noChangeArrowheads="1"/>
          </p:cNvSpPr>
          <p:nvPr>
            <p:ph type="body" idx="1"/>
          </p:nvPr>
        </p:nvSpPr>
        <p:spPr>
          <a:xfrm>
            <a:off x="381000" y="1371600"/>
            <a:ext cx="8305800" cy="4754563"/>
          </a:xfrm>
        </p:spPr>
        <p:txBody>
          <a:bodyPr/>
          <a:lstStyle/>
          <a:p>
            <a:pPr algn="justLow" eaLnBrk="1" hangingPunct="1">
              <a:lnSpc>
                <a:spcPct val="90000"/>
              </a:lnSpc>
            </a:pPr>
            <a:r>
              <a:rPr lang="en-US" sz="2400" dirty="0" smtClean="0">
                <a:latin typeface="Times New Roman" charset="0"/>
                <a:cs typeface="Times New Roman" charset="0"/>
              </a:rPr>
              <a:t>The symbol table is a data structure  containing a record for each variable name, with fields for the attributes of the name. </a:t>
            </a:r>
          </a:p>
          <a:p>
            <a:pPr algn="justLow" eaLnBrk="1" hangingPunct="1">
              <a:lnSpc>
                <a:spcPct val="90000"/>
              </a:lnSpc>
            </a:pPr>
            <a:r>
              <a:rPr lang="en-US" sz="2400" dirty="0" smtClean="0">
                <a:latin typeface="Times New Roman" charset="0"/>
                <a:cs typeface="Times New Roman" charset="0"/>
              </a:rPr>
              <a:t>The data structure should be designed to allow the compiler to find the record for each name quickly and to store or retrieve data from that record quickly</a:t>
            </a:r>
          </a:p>
          <a:p>
            <a:pPr algn="justLow" eaLnBrk="1" hangingPunct="1">
              <a:lnSpc>
                <a:spcPct val="90000"/>
              </a:lnSpc>
            </a:pPr>
            <a:r>
              <a:rPr lang="en-US" sz="2400" dirty="0" smtClean="0">
                <a:latin typeface="Times New Roman" charset="0"/>
                <a:cs typeface="Times New Roman" charset="0"/>
              </a:rPr>
              <a:t>These attributes may provide information about the storage allocated for a name, its type, its scope (where in the program its value may be used), and in the case of procedure names, such things as the number and types of its arguments, the method of passing each argument (for example, by value or by reference), and the type returned.</a:t>
            </a:r>
          </a:p>
          <a:p>
            <a:pPr eaLnBrk="1" hangingPunct="1">
              <a:lnSpc>
                <a:spcPct val="90000"/>
              </a:lnSpc>
            </a:pPr>
            <a:endParaRPr lang="en-US" sz="2400" dirty="0" smtClean="0">
              <a:latin typeface="Times New Roman" charset="0"/>
              <a:cs typeface="Times New Roman" charset="0"/>
            </a:endParaRPr>
          </a:p>
        </p:txBody>
      </p:sp>
    </p:spTree>
    <p:extLst>
      <p:ext uri="{BB962C8B-B14F-4D97-AF65-F5344CB8AC3E}">
        <p14:creationId xmlns:p14="http://schemas.microsoft.com/office/powerpoint/2010/main" xmlns="" val="32909518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467544" y="9925"/>
            <a:ext cx="8229600" cy="826787"/>
          </a:xfrm>
        </p:spPr>
        <p:txBody>
          <a:bodyPr/>
          <a:lstStyle/>
          <a:p>
            <a:pPr eaLnBrk="1" hangingPunct="1"/>
            <a:r>
              <a:rPr lang="en-US" sz="2500" b="1" dirty="0" smtClean="0">
                <a:latin typeface="Times New Roman" pitchFamily="18" charset="0"/>
                <a:cs typeface="Times New Roman" pitchFamily="18" charset="0"/>
              </a:rPr>
              <a:t>Language Processors</a:t>
            </a:r>
            <a:r>
              <a:rPr lang="en-US" sz="2500" dirty="0" smtClean="0">
                <a:latin typeface="Times New Roman" pitchFamily="18" charset="0"/>
                <a:cs typeface="Times New Roman" pitchFamily="18" charset="0"/>
              </a:rPr>
              <a:t>.</a:t>
            </a:r>
          </a:p>
        </p:txBody>
      </p:sp>
      <p:sp>
        <p:nvSpPr>
          <p:cNvPr id="7173" name="Rectangle 3"/>
          <p:cNvSpPr>
            <a:spLocks noGrp="1" noChangeArrowheads="1"/>
          </p:cNvSpPr>
          <p:nvPr>
            <p:ph type="body" idx="1"/>
          </p:nvPr>
        </p:nvSpPr>
        <p:spPr>
          <a:xfrm>
            <a:off x="457200" y="836712"/>
            <a:ext cx="8458200" cy="6021288"/>
          </a:xfrm>
        </p:spPr>
        <p:txBody>
          <a:bodyPr>
            <a:normAutofit fontScale="92500" lnSpcReduction="10000"/>
          </a:bodyPr>
          <a:lstStyle/>
          <a:p>
            <a:pPr marL="95250" indent="-95250" algn="just">
              <a:lnSpc>
                <a:spcPct val="80000"/>
              </a:lnSpc>
            </a:pPr>
            <a:r>
              <a:rPr lang="en-US" sz="2400" dirty="0" smtClean="0">
                <a:latin typeface="Times New Roman" pitchFamily="18" charset="0"/>
                <a:cs typeface="Times New Roman" pitchFamily="18" charset="0"/>
              </a:rPr>
              <a:t> </a:t>
            </a:r>
            <a:r>
              <a:rPr lang="en-IN" sz="2400" b="1" dirty="0"/>
              <a:t>A translator </a:t>
            </a:r>
            <a:r>
              <a:rPr lang="en-IN" sz="2400" dirty="0"/>
              <a:t>is a programming language processor that converts a computer program from one language to another.  It takes a program written in source code and converts it into </a:t>
            </a:r>
            <a:r>
              <a:rPr lang="en-US" sz="2400" dirty="0"/>
              <a:t>object or </a:t>
            </a:r>
            <a:r>
              <a:rPr lang="en-IN" sz="2400" dirty="0" smtClean="0"/>
              <a:t>machine </a:t>
            </a:r>
            <a:r>
              <a:rPr lang="en-IN" sz="2400" dirty="0"/>
              <a:t>code.  It discovers and identifies the error during translation.</a:t>
            </a:r>
            <a:endParaRPr lang="en-US" sz="2400" dirty="0"/>
          </a:p>
          <a:p>
            <a:pPr marL="95250" indent="-95250" eaLnBrk="1" hangingPunct="1">
              <a:lnSpc>
                <a:spcPct val="80000"/>
              </a:lnSpc>
            </a:pPr>
            <a:r>
              <a:rPr lang="en-US" sz="2400" b="1" dirty="0" smtClean="0">
                <a:latin typeface="Times New Roman" pitchFamily="18" charset="0"/>
                <a:cs typeface="Times New Roman" pitchFamily="18" charset="0"/>
              </a:rPr>
              <a:t>Source program</a:t>
            </a:r>
            <a:r>
              <a:rPr lang="en-US" sz="2400" dirty="0" smtClean="0">
                <a:latin typeface="Times New Roman" pitchFamily="18" charset="0"/>
                <a:cs typeface="Times New Roman" pitchFamily="18" charset="0"/>
              </a:rPr>
              <a:t> </a:t>
            </a:r>
            <a:r>
              <a:rPr lang="en-US" sz="2400" dirty="0" smtClean="0"/>
              <a:t>is written in a source language</a:t>
            </a:r>
          </a:p>
          <a:p>
            <a:pPr marL="95250" indent="-95250" eaLnBrk="1" hangingPunct="1">
              <a:lnSpc>
                <a:spcPct val="80000"/>
              </a:lnSpc>
            </a:pPr>
            <a:r>
              <a:rPr lang="en-US" sz="2400" b="1" dirty="0" smtClean="0">
                <a:latin typeface="Times New Roman" pitchFamily="18" charset="0"/>
                <a:cs typeface="Times New Roman" pitchFamily="18" charset="0"/>
              </a:rPr>
              <a:t> Object program</a:t>
            </a:r>
            <a:r>
              <a:rPr lang="en-US" sz="2400" dirty="0" smtClean="0">
                <a:latin typeface="Times New Roman" pitchFamily="18" charset="0"/>
                <a:cs typeface="Times New Roman" pitchFamily="18" charset="0"/>
              </a:rPr>
              <a:t> </a:t>
            </a:r>
            <a:r>
              <a:rPr lang="en-US" sz="2400" dirty="0" smtClean="0"/>
              <a:t>belongs to an object language </a:t>
            </a:r>
          </a:p>
          <a:p>
            <a:pPr marL="0" indent="0">
              <a:buNone/>
            </a:pPr>
            <a:r>
              <a:rPr lang="en-IN" sz="2400" b="1" dirty="0"/>
              <a:t>Purpose of Translator</a:t>
            </a:r>
          </a:p>
          <a:p>
            <a:r>
              <a:rPr lang="en-IN" sz="2400" dirty="0"/>
              <a:t>It translates high-level language program into a machine language program that </a:t>
            </a:r>
            <a:r>
              <a:rPr lang="en-IN" sz="2400" dirty="0" smtClean="0"/>
              <a:t>the Central Processing Unit</a:t>
            </a:r>
            <a:r>
              <a:rPr lang="en-IN" sz="2400" dirty="0"/>
              <a:t> (CPU) can understand.  It also detects errors in the program.</a:t>
            </a:r>
          </a:p>
          <a:p>
            <a:pPr marL="95250" indent="-95250" eaLnBrk="1" hangingPunct="1">
              <a:lnSpc>
                <a:spcPct val="80000"/>
              </a:lnSpc>
            </a:pPr>
            <a:endParaRPr lang="en-US" sz="2400" dirty="0" smtClean="0">
              <a:latin typeface="Times New Roman" pitchFamily="18" charset="0"/>
              <a:cs typeface="Times New Roman" pitchFamily="18" charset="0"/>
            </a:endParaRPr>
          </a:p>
          <a:p>
            <a:pPr marL="95250" indent="-95250" eaLnBrk="1" hangingPunct="1">
              <a:lnSpc>
                <a:spcPct val="80000"/>
              </a:lnSpc>
              <a:buFont typeface="Wingdings" pitchFamily="2" charset="2"/>
              <a:buNone/>
            </a:pPr>
            <a:endParaRPr lang="en-US" sz="1200" dirty="0" smtClean="0">
              <a:latin typeface="Times New Roman" pitchFamily="18" charset="0"/>
              <a:cs typeface="Times New Roman" pitchFamily="18" charset="0"/>
            </a:endParaRPr>
          </a:p>
          <a:p>
            <a:pPr marL="95250" indent="-95250">
              <a:lnSpc>
                <a:spcPct val="80000"/>
              </a:lnSpc>
            </a:pPr>
            <a:r>
              <a:rPr lang="en-US" sz="2400" dirty="0" smtClean="0">
                <a:latin typeface="Times New Roman" pitchFamily="18" charset="0"/>
                <a:cs typeface="Times New Roman" pitchFamily="18" charset="0"/>
              </a:rPr>
              <a:t> </a:t>
            </a:r>
            <a:r>
              <a:rPr lang="en-IN" sz="2400" dirty="0"/>
              <a:t>Different Types of </a:t>
            </a:r>
            <a:r>
              <a:rPr lang="en-IN" sz="2400" dirty="0" smtClean="0"/>
              <a:t>Translators</a:t>
            </a:r>
            <a:r>
              <a:rPr lang="en-US" sz="2400" dirty="0" smtClean="0">
                <a:latin typeface="Times New Roman" pitchFamily="18" charset="0"/>
                <a:cs typeface="Times New Roman" pitchFamily="18" charset="0"/>
              </a:rPr>
              <a:t>:</a:t>
            </a:r>
          </a:p>
          <a:p>
            <a:pPr marL="0" indent="0">
              <a:lnSpc>
                <a:spcPct val="80000"/>
              </a:lnSpc>
              <a:buNone/>
            </a:pP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Assembler,     Compiler,        Interpreter</a:t>
            </a:r>
          </a:p>
          <a:p>
            <a:pPr marL="274638" lvl="1" indent="0" eaLnBrk="1" hangingPunct="1">
              <a:lnSpc>
                <a:spcPct val="80000"/>
              </a:lnSpc>
              <a:buFont typeface="Wingdings" pitchFamily="2" charset="2"/>
              <a:buNone/>
            </a:pPr>
            <a:endParaRPr lang="en-US" sz="2000" dirty="0" smtClean="0">
              <a:latin typeface="Times New Roman" pitchFamily="18" charset="0"/>
              <a:cs typeface="Times New Roman" pitchFamily="18" charset="0"/>
            </a:endParaRPr>
          </a:p>
          <a:p>
            <a:pPr marL="274638" lvl="1" indent="0" eaLnBrk="1" hangingPunct="1">
              <a:lnSpc>
                <a:spcPct val="80000"/>
              </a:lnSpc>
              <a:buFont typeface="Wingdings" pitchFamily="2" charset="2"/>
              <a:buNone/>
            </a:pPr>
            <a:r>
              <a:rPr lang="en-US" sz="2400" b="1" dirty="0" smtClean="0">
                <a:latin typeface="Times New Roman" pitchFamily="18" charset="0"/>
                <a:cs typeface="Times New Roman" pitchFamily="18" charset="0"/>
              </a:rPr>
              <a:t>Assembler</a:t>
            </a:r>
            <a:r>
              <a:rPr lang="en-US" sz="2400" dirty="0" smtClean="0">
                <a:latin typeface="Times New Roman" pitchFamily="18" charset="0"/>
                <a:cs typeface="Times New Roman" pitchFamily="18" charset="0"/>
              </a:rPr>
              <a:t>: </a:t>
            </a:r>
          </a:p>
          <a:p>
            <a:pPr marL="274638" lvl="1" indent="0" eaLnBrk="1" hangingPunct="1">
              <a:lnSpc>
                <a:spcPct val="80000"/>
              </a:lnSpc>
              <a:buFont typeface="Wingdings" pitchFamily="2" charset="2"/>
              <a:buNone/>
            </a:pPr>
            <a:endParaRPr lang="en-US" sz="2400" dirty="0" smtClean="0">
              <a:latin typeface="Times New Roman" pitchFamily="18" charset="0"/>
              <a:cs typeface="Times New Roman" pitchFamily="18" charset="0"/>
              <a:sym typeface="Wingdings" pitchFamily="2" charset="2"/>
            </a:endParaRPr>
          </a:p>
          <a:p>
            <a:pPr marL="274638" lvl="1" indent="0" eaLnBrk="1" hangingPunct="1">
              <a:lnSpc>
                <a:spcPct val="80000"/>
              </a:lnSpc>
              <a:buFont typeface="Wingdings" pitchFamily="2" charset="2"/>
              <a:buNone/>
            </a:pPr>
            <a:r>
              <a:rPr lang="en-US" sz="2400" dirty="0" smtClean="0">
                <a:latin typeface="Times New Roman" pitchFamily="18" charset="0"/>
                <a:cs typeface="Times New Roman" pitchFamily="18" charset="0"/>
                <a:sym typeface="Wingdings" pitchFamily="2" charset="2"/>
              </a:rPr>
              <a:t>         source program                                  object program</a:t>
            </a:r>
          </a:p>
          <a:p>
            <a:pPr marL="274638" lvl="1" indent="0" eaLnBrk="1" hangingPunct="1">
              <a:lnSpc>
                <a:spcPct val="80000"/>
              </a:lnSpc>
              <a:buFont typeface="Wingdings" pitchFamily="2" charset="2"/>
              <a:buNone/>
            </a:pPr>
            <a:r>
              <a:rPr lang="en-US" sz="2400" dirty="0" smtClean="0">
                <a:latin typeface="Times New Roman" pitchFamily="18" charset="0"/>
                <a:cs typeface="Times New Roman" pitchFamily="18" charset="0"/>
                <a:sym typeface="Wingdings" pitchFamily="2" charset="2"/>
              </a:rPr>
              <a:t>(in assembly language)                             (in machine language)</a:t>
            </a:r>
          </a:p>
          <a:p>
            <a:pPr marL="274638" lvl="1" indent="0" eaLnBrk="1" hangingPunct="1">
              <a:lnSpc>
                <a:spcPct val="80000"/>
              </a:lnSpc>
              <a:buFont typeface="Wingdings" pitchFamily="2" charset="2"/>
              <a:buNone/>
            </a:pPr>
            <a:endParaRPr lang="en-US" sz="2400" dirty="0" smtClean="0">
              <a:latin typeface="Times New Roman" pitchFamily="18" charset="0"/>
              <a:cs typeface="Times New Roman" pitchFamily="18" charset="0"/>
              <a:sym typeface="Wingdings" pitchFamily="2" charset="2"/>
            </a:endParaRPr>
          </a:p>
          <a:p>
            <a:pPr marL="274638" lvl="1" indent="0" eaLnBrk="1" hangingPunct="1">
              <a:lnSpc>
                <a:spcPct val="80000"/>
              </a:lnSpc>
              <a:buFont typeface="Wingdings" pitchFamily="2" charset="2"/>
              <a:buNone/>
            </a:pPr>
            <a:endParaRPr lang="en-US" sz="1200" dirty="0" smtClean="0">
              <a:latin typeface="Times New Roman" pitchFamily="18" charset="0"/>
              <a:cs typeface="Times New Roman" pitchFamily="18" charset="0"/>
              <a:sym typeface="Wingdings" pitchFamily="2" charset="2"/>
            </a:endParaRPr>
          </a:p>
        </p:txBody>
      </p:sp>
      <p:sp>
        <p:nvSpPr>
          <p:cNvPr id="7174" name="Rectangle 4"/>
          <p:cNvSpPr>
            <a:spLocks noChangeArrowheads="1"/>
          </p:cNvSpPr>
          <p:nvPr/>
        </p:nvSpPr>
        <p:spPr bwMode="auto">
          <a:xfrm>
            <a:off x="3733800" y="5562600"/>
            <a:ext cx="1439863" cy="4318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en-US" dirty="0"/>
              <a:t>Assembler</a:t>
            </a:r>
          </a:p>
        </p:txBody>
      </p:sp>
      <p:sp>
        <p:nvSpPr>
          <p:cNvPr id="7175" name="Line 6"/>
          <p:cNvSpPr>
            <a:spLocks noChangeShapeType="1"/>
          </p:cNvSpPr>
          <p:nvPr/>
        </p:nvSpPr>
        <p:spPr bwMode="auto">
          <a:xfrm>
            <a:off x="3200400" y="5791200"/>
            <a:ext cx="576262"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IN"/>
          </a:p>
        </p:txBody>
      </p:sp>
      <p:sp>
        <p:nvSpPr>
          <p:cNvPr id="7176" name="Line 7"/>
          <p:cNvSpPr>
            <a:spLocks noChangeShapeType="1"/>
          </p:cNvSpPr>
          <p:nvPr/>
        </p:nvSpPr>
        <p:spPr bwMode="auto">
          <a:xfrm>
            <a:off x="5257800" y="5791200"/>
            <a:ext cx="287337"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IN"/>
          </a:p>
        </p:txBody>
      </p:sp>
    </p:spTree>
    <p:extLst>
      <p:ext uri="{BB962C8B-B14F-4D97-AF65-F5344CB8AC3E}">
        <p14:creationId xmlns:p14="http://schemas.microsoft.com/office/powerpoint/2010/main" xmlns="" val="12349502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8" name="Picture 4"/>
          <p:cNvPicPr>
            <a:picLocks noGrp="1" noChangeAspect="1" noChangeArrowheads="1"/>
          </p:cNvPicPr>
          <p:nvPr>
            <p:ph type="body" idx="1"/>
          </p:nvPr>
        </p:nvPicPr>
        <p:blipFill>
          <a:blip r:embed="rId3">
            <a:extLst>
              <a:ext uri="{28A0092B-C50C-407E-A947-70E740481C1C}">
                <a14:useLocalDpi xmlns:a14="http://schemas.microsoft.com/office/drawing/2010/main" xmlns="" val="0"/>
              </a:ext>
            </a:extLst>
          </a:blip>
          <a:srcRect l="8980" t="5585" r="4474"/>
          <a:stretch>
            <a:fillRect/>
          </a:stretch>
        </p:blipFill>
        <p:spPr>
          <a:xfrm>
            <a:off x="3430588" y="0"/>
            <a:ext cx="4886325" cy="6497638"/>
          </a:xfrm>
          <a:noFill/>
        </p:spPr>
      </p:pic>
      <p:sp>
        <p:nvSpPr>
          <p:cNvPr id="26629" name="Rectangle 6"/>
          <p:cNvSpPr>
            <a:spLocks noChangeArrowheads="1"/>
          </p:cNvSpPr>
          <p:nvPr/>
        </p:nvSpPr>
        <p:spPr bwMode="auto">
          <a:xfrm>
            <a:off x="0" y="476250"/>
            <a:ext cx="327660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spcBef>
                <a:spcPct val="50000"/>
              </a:spcBef>
            </a:pPr>
            <a:r>
              <a:rPr lang="en-US">
                <a:solidFill>
                  <a:schemeClr val="bg1"/>
                </a:solidFill>
              </a:rPr>
              <a:t>Translation of an assignment statement</a:t>
            </a:r>
          </a:p>
        </p:txBody>
      </p:sp>
    </p:spTree>
    <p:extLst>
      <p:ext uri="{BB962C8B-B14F-4D97-AF65-F5344CB8AC3E}">
        <p14:creationId xmlns:p14="http://schemas.microsoft.com/office/powerpoint/2010/main" xmlns="" val="27565473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smtClean="0"/>
              <a:t>Grouping of Compiler Phases</a:t>
            </a:r>
            <a:endParaRPr lang="en-US" dirty="0"/>
          </a:p>
        </p:txBody>
      </p:sp>
      <p:sp>
        <p:nvSpPr>
          <p:cNvPr id="3" name="Content Placeholder 2"/>
          <p:cNvSpPr>
            <a:spLocks noGrp="1"/>
          </p:cNvSpPr>
          <p:nvPr>
            <p:ph idx="1"/>
          </p:nvPr>
        </p:nvSpPr>
        <p:spPr>
          <a:xfrm>
            <a:off x="152400" y="990600"/>
            <a:ext cx="8839200" cy="5867400"/>
          </a:xfrm>
        </p:spPr>
        <p:txBody>
          <a:bodyPr>
            <a:normAutofit fontScale="70000" lnSpcReduction="20000"/>
          </a:bodyPr>
          <a:lstStyle/>
          <a:p>
            <a:pPr algn="just">
              <a:buNone/>
            </a:pPr>
            <a:r>
              <a:rPr lang="en-US" b="1" dirty="0" smtClean="0"/>
              <a:t>The Grouping of Phases:</a:t>
            </a:r>
            <a:endParaRPr lang="en-US" dirty="0" smtClean="0"/>
          </a:p>
          <a:p>
            <a:pPr marL="265113" indent="-265113" algn="just">
              <a:buNone/>
            </a:pPr>
            <a:r>
              <a:rPr lang="en-US" dirty="0" smtClean="0"/>
              <a:t>•      Phases deals with logical organization of compiler.</a:t>
            </a:r>
          </a:p>
          <a:p>
            <a:pPr marL="530225" indent="-530225" algn="just">
              <a:buNone/>
            </a:pPr>
            <a:r>
              <a:rPr lang="en-US" dirty="0" smtClean="0"/>
              <a:t>•    In an implementation, activities from more than one phase are often  grouped together.</a:t>
            </a:r>
          </a:p>
          <a:p>
            <a:pPr algn="just">
              <a:buNone/>
            </a:pPr>
            <a:endParaRPr lang="en-US" dirty="0" smtClean="0"/>
          </a:p>
          <a:p>
            <a:pPr algn="just">
              <a:buNone/>
            </a:pPr>
            <a:r>
              <a:rPr lang="en-US" dirty="0" smtClean="0"/>
              <a:t>•      </a:t>
            </a:r>
            <a:r>
              <a:rPr lang="en-US" b="1" i="1" dirty="0" smtClean="0"/>
              <a:t>Front and Back Ends</a:t>
            </a:r>
            <a:r>
              <a:rPr lang="en-US" b="1" dirty="0" smtClean="0"/>
              <a:t>:</a:t>
            </a:r>
            <a:endParaRPr lang="en-US" dirty="0" smtClean="0"/>
          </a:p>
          <a:p>
            <a:pPr marL="288925" indent="0" algn="just">
              <a:buNone/>
            </a:pPr>
            <a:r>
              <a:rPr lang="en-US" dirty="0" smtClean="0"/>
              <a:t>–    The phases are collected into a front and a back end.</a:t>
            </a:r>
          </a:p>
          <a:p>
            <a:pPr marL="682625" indent="-393700" algn="just">
              <a:buNone/>
            </a:pPr>
            <a:r>
              <a:rPr lang="en-US" dirty="0" smtClean="0"/>
              <a:t>–  The </a:t>
            </a:r>
            <a:r>
              <a:rPr lang="en-US" b="1" i="1" dirty="0" smtClean="0"/>
              <a:t>front end</a:t>
            </a:r>
            <a:r>
              <a:rPr lang="en-US" dirty="0" smtClean="0"/>
              <a:t> consists of phases or part of phases that </a:t>
            </a:r>
            <a:r>
              <a:rPr lang="en-US" b="1" dirty="0" smtClean="0"/>
              <a:t>depends primarily on source language and is largely independent of the target machine.</a:t>
            </a:r>
          </a:p>
          <a:p>
            <a:pPr marL="682625" indent="-393700" algn="just">
              <a:buNone/>
            </a:pPr>
            <a:r>
              <a:rPr lang="en-US" dirty="0" smtClean="0"/>
              <a:t>–   These normally include lexical and syntactic analysis, the creation of symbol table, semantic analysis and intermediate code generation.</a:t>
            </a:r>
          </a:p>
          <a:p>
            <a:pPr marL="682625" indent="-393700" algn="just">
              <a:buNone/>
            </a:pPr>
            <a:r>
              <a:rPr lang="en-US" dirty="0" smtClean="0"/>
              <a:t>–   The </a:t>
            </a:r>
            <a:r>
              <a:rPr lang="en-US" b="1" i="1" dirty="0" smtClean="0"/>
              <a:t>back end</a:t>
            </a:r>
            <a:r>
              <a:rPr lang="en-US" dirty="0" smtClean="0"/>
              <a:t> includes portions of the compiler that </a:t>
            </a:r>
            <a:r>
              <a:rPr lang="en-US" b="1" dirty="0" smtClean="0"/>
              <a:t>depend on the target machine.</a:t>
            </a:r>
          </a:p>
          <a:p>
            <a:pPr marL="288925" indent="0" algn="just">
              <a:buNone/>
            </a:pPr>
            <a:r>
              <a:rPr lang="en-US" dirty="0" smtClean="0"/>
              <a:t>–   This includes part of </a:t>
            </a:r>
            <a:r>
              <a:rPr lang="en-US" b="1" dirty="0" smtClean="0"/>
              <a:t>code optimization and code generation</a:t>
            </a:r>
            <a:r>
              <a:rPr lang="en-US" dirty="0" smtClean="0"/>
              <a:t>.</a:t>
            </a:r>
          </a:p>
          <a:p>
            <a:pPr marL="265113" indent="-265113" algn="just">
              <a:buNone/>
            </a:pPr>
            <a:r>
              <a:rPr lang="en-US" dirty="0" smtClean="0"/>
              <a:t>	–    It also encompasses error handling and symbol table management  </a:t>
            </a:r>
          </a:p>
          <a:p>
            <a:pPr marL="265113" indent="-265113" algn="just">
              <a:buNone/>
            </a:pPr>
            <a:r>
              <a:rPr lang="en-US" dirty="0"/>
              <a:t> </a:t>
            </a:r>
            <a:r>
              <a:rPr lang="en-US" dirty="0" smtClean="0"/>
              <a:t>         operations.           </a:t>
            </a:r>
          </a:p>
          <a:p>
            <a:pPr marL="288925" indent="0" algn="just">
              <a:buNone/>
            </a:pPr>
            <a:endParaRPr lang="en-US" dirty="0" smtClean="0"/>
          </a:p>
          <a:p>
            <a:pPr marL="288925" indent="0" algn="just"/>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Pass and Phases</a:t>
            </a:r>
            <a:endParaRPr lang="en-IN" b="1" dirty="0"/>
          </a:p>
        </p:txBody>
      </p:sp>
      <p:sp>
        <p:nvSpPr>
          <p:cNvPr id="3" name="Content Placeholder 2"/>
          <p:cNvSpPr>
            <a:spLocks noGrp="1"/>
          </p:cNvSpPr>
          <p:nvPr>
            <p:ph idx="1"/>
          </p:nvPr>
        </p:nvSpPr>
        <p:spPr>
          <a:xfrm>
            <a:off x="304800" y="1219200"/>
            <a:ext cx="8610600" cy="5410200"/>
          </a:xfrm>
        </p:spPr>
        <p:txBody>
          <a:bodyPr>
            <a:normAutofit fontScale="92500" lnSpcReduction="20000"/>
          </a:bodyPr>
          <a:lstStyle/>
          <a:p>
            <a:pPr marL="0" indent="0" algn="just">
              <a:buNone/>
            </a:pPr>
            <a:r>
              <a:rPr lang="en-IN" dirty="0" smtClean="0"/>
              <a:t>A compiler can have many phases and passes.</a:t>
            </a:r>
          </a:p>
          <a:p>
            <a:pPr marL="0" indent="0" algn="just">
              <a:buNone/>
            </a:pPr>
            <a:r>
              <a:rPr lang="en-IN" b="1" dirty="0" smtClean="0"/>
              <a:t>Pass : </a:t>
            </a:r>
            <a:r>
              <a:rPr lang="en-IN" dirty="0" smtClean="0"/>
              <a:t>A pass refers to the </a:t>
            </a:r>
            <a:r>
              <a:rPr lang="en-IN" b="1" dirty="0" smtClean="0"/>
              <a:t>traversal of a compiler through the entire program</a:t>
            </a:r>
            <a:r>
              <a:rPr lang="en-IN" dirty="0" smtClean="0"/>
              <a:t>. A pass can have more than one phase.</a:t>
            </a:r>
          </a:p>
          <a:p>
            <a:pPr marL="0" indent="0" algn="just">
              <a:buNone/>
            </a:pPr>
            <a:r>
              <a:rPr lang="en-IN" b="1" dirty="0" smtClean="0"/>
              <a:t>Phase : </a:t>
            </a:r>
            <a:r>
              <a:rPr lang="en-IN" dirty="0" smtClean="0"/>
              <a:t>A phase of a compiler is a </a:t>
            </a:r>
            <a:r>
              <a:rPr lang="en-IN" b="1" dirty="0" smtClean="0"/>
              <a:t>distinguishable stage</a:t>
            </a:r>
            <a:r>
              <a:rPr lang="en-IN" dirty="0" smtClean="0"/>
              <a:t>, which takes input from the previous stage, processes and yields output that can be used as input for the next stage.</a:t>
            </a:r>
          </a:p>
          <a:p>
            <a:pPr marL="0" indent="0" algn="just">
              <a:buNone/>
            </a:pPr>
            <a:r>
              <a:rPr lang="en-IN" dirty="0" smtClean="0"/>
              <a:t>The main difference between </a:t>
            </a:r>
            <a:r>
              <a:rPr lang="en-IN" b="1" dirty="0" smtClean="0"/>
              <a:t>phases and passes of compiler</a:t>
            </a:r>
            <a:r>
              <a:rPr lang="en-IN" dirty="0" smtClean="0"/>
              <a:t> is that phases are the steps in the compilation process while passes are the </a:t>
            </a:r>
            <a:r>
              <a:rPr lang="en-IN" b="1" dirty="0" smtClean="0"/>
              <a:t>number of times the compiler traverses through the source code</a:t>
            </a:r>
            <a:r>
              <a:rPr lang="en-IN" dirty="0" smtClean="0"/>
              <a:t>.</a:t>
            </a:r>
            <a:endParaRPr lang="en-IN"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Passes in Compiler</a:t>
            </a:r>
            <a:br>
              <a:rPr lang="en-US" b="1" dirty="0" smtClean="0"/>
            </a:br>
            <a:endParaRPr lang="en-US" dirty="0"/>
          </a:p>
        </p:txBody>
      </p:sp>
      <p:sp>
        <p:nvSpPr>
          <p:cNvPr id="3" name="Content Placeholder 2"/>
          <p:cNvSpPr>
            <a:spLocks noGrp="1"/>
          </p:cNvSpPr>
          <p:nvPr>
            <p:ph idx="1"/>
          </p:nvPr>
        </p:nvSpPr>
        <p:spPr>
          <a:xfrm>
            <a:off x="152400" y="1219200"/>
            <a:ext cx="8763000" cy="5410200"/>
          </a:xfrm>
        </p:spPr>
        <p:txBody>
          <a:bodyPr>
            <a:normAutofit fontScale="70000" lnSpcReduction="20000"/>
          </a:bodyPr>
          <a:lstStyle/>
          <a:p>
            <a:pPr algn="just" fontAlgn="base"/>
            <a:r>
              <a:rPr lang="en-US" dirty="0" smtClean="0"/>
              <a:t>A </a:t>
            </a:r>
            <a:r>
              <a:rPr lang="en-US" b="1" dirty="0" smtClean="0"/>
              <a:t>pass</a:t>
            </a:r>
            <a:r>
              <a:rPr lang="en-US" dirty="0" smtClean="0"/>
              <a:t> is a component where </a:t>
            </a:r>
            <a:r>
              <a:rPr lang="en-US" b="1" dirty="0" smtClean="0"/>
              <a:t>parts of one or more phases </a:t>
            </a:r>
            <a:r>
              <a:rPr lang="en-US" dirty="0" smtClean="0"/>
              <a:t>of the compiler are combined when a compiler is implemented. A pass reads or scans the instructions of the source program or the output produced by the previous pass, which makes necessary transformation specified by its phases.</a:t>
            </a:r>
          </a:p>
          <a:p>
            <a:pPr algn="just" fontAlgn="base">
              <a:buNone/>
            </a:pPr>
            <a:r>
              <a:rPr lang="en-US" dirty="0" smtClean="0"/>
              <a:t>There are generally two types of passes</a:t>
            </a:r>
          </a:p>
          <a:p>
            <a:pPr algn="just" fontAlgn="base"/>
            <a:r>
              <a:rPr lang="en-US" dirty="0" smtClean="0"/>
              <a:t>One-pass</a:t>
            </a:r>
          </a:p>
          <a:p>
            <a:pPr algn="just" fontAlgn="base"/>
            <a:r>
              <a:rPr lang="en-US" dirty="0" smtClean="0"/>
              <a:t>Two-pass</a:t>
            </a:r>
          </a:p>
          <a:p>
            <a:pPr algn="just" fontAlgn="base">
              <a:buNone/>
            </a:pPr>
            <a:r>
              <a:rPr lang="en-US" b="1" dirty="0" smtClean="0"/>
              <a:t>Grouping</a:t>
            </a:r>
          </a:p>
          <a:p>
            <a:pPr algn="just" fontAlgn="base"/>
            <a:r>
              <a:rPr lang="en-US" dirty="0" smtClean="0"/>
              <a:t>Several phases are grouped together</a:t>
            </a:r>
            <a:r>
              <a:rPr lang="en-US" b="1" dirty="0" smtClean="0"/>
              <a:t> </a:t>
            </a:r>
            <a:r>
              <a:rPr lang="en-US" dirty="0" smtClean="0"/>
              <a:t>to a pass so that it can read the input file and write an output file</a:t>
            </a:r>
          </a:p>
          <a:p>
            <a:pPr algn="just" fontAlgn="base"/>
            <a:r>
              <a:rPr lang="en-US" b="1" dirty="0" smtClean="0"/>
              <a:t>One-Pass </a:t>
            </a:r>
            <a:r>
              <a:rPr lang="en-US" dirty="0" smtClean="0"/>
              <a:t>– In One-pass </a:t>
            </a:r>
            <a:r>
              <a:rPr lang="en-US" b="1" dirty="0" smtClean="0"/>
              <a:t>all the phases are grouped </a:t>
            </a:r>
            <a:r>
              <a:rPr lang="en-US" dirty="0" smtClean="0"/>
              <a:t>into one phase. The six phases are included here in one pass.</a:t>
            </a:r>
          </a:p>
          <a:p>
            <a:pPr algn="just" fontAlgn="base"/>
            <a:r>
              <a:rPr lang="en-US" b="1" dirty="0" smtClean="0"/>
              <a:t>Two-Pass</a:t>
            </a:r>
            <a:r>
              <a:rPr lang="en-US" dirty="0" smtClean="0"/>
              <a:t> – In Two-pass the phases are divided into two parts i.e. </a:t>
            </a:r>
            <a:r>
              <a:rPr lang="en-US" b="1" dirty="0" smtClean="0"/>
              <a:t>Analysis or Front End</a:t>
            </a:r>
            <a:r>
              <a:rPr lang="en-US" dirty="0" smtClean="0"/>
              <a:t> part of the compiler and </a:t>
            </a:r>
            <a:r>
              <a:rPr lang="en-US" b="1" dirty="0" smtClean="0"/>
              <a:t>the synthesis part or back end part </a:t>
            </a:r>
            <a:r>
              <a:rPr lang="en-US" dirty="0" smtClean="0"/>
              <a:t>of the compiler.</a:t>
            </a:r>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Passes in Compiler</a:t>
            </a:r>
            <a:endParaRPr lang="en-US" dirty="0"/>
          </a:p>
        </p:txBody>
      </p:sp>
      <p:sp>
        <p:nvSpPr>
          <p:cNvPr id="3" name="Content Placeholder 2"/>
          <p:cNvSpPr>
            <a:spLocks noGrp="1"/>
          </p:cNvSpPr>
          <p:nvPr>
            <p:ph idx="1"/>
          </p:nvPr>
        </p:nvSpPr>
        <p:spPr/>
        <p:txBody>
          <a:bodyPr>
            <a:normAutofit/>
          </a:bodyPr>
          <a:lstStyle/>
          <a:p>
            <a:pPr fontAlgn="base"/>
            <a:r>
              <a:rPr lang="en-US" b="1" dirty="0" smtClean="0"/>
              <a:t>Purpose of One Pass Compiler</a:t>
            </a:r>
          </a:p>
          <a:p>
            <a:pPr marL="0" indent="0" algn="just">
              <a:buNone/>
            </a:pPr>
            <a:r>
              <a:rPr lang="en-US" dirty="0" smtClean="0"/>
              <a:t>A one-pass compiler generates a structure of machine instructions as it looks like a stream of instructions and then sums up with machine address for these guidelines to a rundown of directions to be </a:t>
            </a:r>
            <a:r>
              <a:rPr lang="en-US" dirty="0" err="1" smtClean="0"/>
              <a:t>backpatched</a:t>
            </a:r>
            <a:r>
              <a:rPr lang="en-US" dirty="0" smtClean="0"/>
              <a:t> once the machine address for it is generated. It is used to pass the program for one time. </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533400"/>
            <a:ext cx="8229600" cy="4525963"/>
          </a:xfrm>
        </p:spPr>
        <p:txBody>
          <a:bodyPr>
            <a:noAutofit/>
          </a:bodyPr>
          <a:lstStyle/>
          <a:p>
            <a:pPr algn="just"/>
            <a:r>
              <a:rPr lang="en-IN" sz="2400" dirty="0" smtClean="0"/>
              <a:t>The </a:t>
            </a:r>
            <a:r>
              <a:rPr lang="en-IN" sz="2400" b="1" dirty="0" smtClean="0"/>
              <a:t>two-pass compiler</a:t>
            </a:r>
            <a:r>
              <a:rPr lang="en-IN" sz="2400" dirty="0" smtClean="0"/>
              <a:t> traverses the source code in two distinct </a:t>
            </a:r>
            <a:r>
              <a:rPr lang="en-IN" sz="2400" b="1" dirty="0" smtClean="0"/>
              <a:t>stages:</a:t>
            </a:r>
          </a:p>
          <a:p>
            <a:pPr algn="just"/>
            <a:r>
              <a:rPr lang="en-IN" sz="2400" b="1" dirty="0" smtClean="0"/>
              <a:t>Pass 1</a:t>
            </a:r>
            <a:r>
              <a:rPr lang="en-IN" sz="2400" dirty="0" smtClean="0"/>
              <a:t>: Focuses on lexical analysis, syntax analysis, symbol table creation, and error checking. It ensures that the program is syntactically and semantically correct and builds necessary information for code generation.</a:t>
            </a:r>
          </a:p>
          <a:p>
            <a:pPr algn="just"/>
            <a:r>
              <a:rPr lang="en-IN" sz="2400" b="1" dirty="0" smtClean="0"/>
              <a:t>Pass 2</a:t>
            </a:r>
            <a:r>
              <a:rPr lang="en-IN" sz="2400" dirty="0" smtClean="0"/>
              <a:t>: Focuses on generating the final target code (machine code or assembly) using the information collected during the first pass. The symbol table is used to </a:t>
            </a:r>
            <a:r>
              <a:rPr lang="en-IN" sz="2400" b="1" dirty="0" smtClean="0"/>
              <a:t>resolve variables to memory addresses, and the final code is generated based on the intermediate representation.</a:t>
            </a:r>
          </a:p>
          <a:p>
            <a:pPr algn="just"/>
            <a:r>
              <a:rPr lang="en-IN" sz="2400" dirty="0" smtClean="0"/>
              <a:t>This two-pass approach provides more thorough error checking and optimization opportunities, making it suitable for more complex programming languages and applications.</a:t>
            </a:r>
          </a:p>
          <a:p>
            <a:pPr algn="just">
              <a:buNone/>
            </a:pPr>
            <a:endParaRPr lang="en-IN" sz="24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Two-pass compiler </a:t>
            </a:r>
            <a:br>
              <a:rPr lang="en-IN" b="1" dirty="0" smtClean="0"/>
            </a:br>
            <a:r>
              <a:rPr lang="en-IN" dirty="0" smtClean="0"/>
              <a:t> </a:t>
            </a:r>
            <a:r>
              <a:rPr lang="en-IN" b="1" dirty="0" smtClean="0"/>
              <a:t>Symbol resolution</a:t>
            </a:r>
            <a:endParaRPr lang="en-IN" dirty="0"/>
          </a:p>
        </p:txBody>
      </p:sp>
      <p:sp>
        <p:nvSpPr>
          <p:cNvPr id="3" name="Content Placeholder 2"/>
          <p:cNvSpPr>
            <a:spLocks noGrp="1"/>
          </p:cNvSpPr>
          <p:nvPr>
            <p:ph idx="1"/>
          </p:nvPr>
        </p:nvSpPr>
        <p:spPr/>
        <p:txBody>
          <a:bodyPr>
            <a:normAutofit fontScale="92500" lnSpcReduction="10000"/>
          </a:bodyPr>
          <a:lstStyle/>
          <a:p>
            <a:pPr marL="0" indent="0" algn="just">
              <a:buNone/>
            </a:pPr>
            <a:r>
              <a:rPr lang="en-IN" dirty="0" smtClean="0"/>
              <a:t>In a two-pass compiler, </a:t>
            </a:r>
            <a:r>
              <a:rPr lang="en-IN" b="1" dirty="0" smtClean="0"/>
              <a:t>symbol resolution</a:t>
            </a:r>
            <a:r>
              <a:rPr lang="en-IN" dirty="0" smtClean="0"/>
              <a:t> refers to the process of determining the memory locations (or addresses) of variables, functions, and other identifiers used in the program. </a:t>
            </a:r>
          </a:p>
          <a:p>
            <a:pPr marL="0" indent="0" algn="just">
              <a:buNone/>
            </a:pPr>
            <a:r>
              <a:rPr lang="en-IN" dirty="0" smtClean="0"/>
              <a:t>In the </a:t>
            </a:r>
            <a:r>
              <a:rPr lang="en-IN" b="1" dirty="0" smtClean="0"/>
              <a:t>second pass</a:t>
            </a:r>
            <a:r>
              <a:rPr lang="en-IN" dirty="0" smtClean="0"/>
              <a:t>, after the symbol table has been created and validated during the </a:t>
            </a:r>
            <a:r>
              <a:rPr lang="en-IN" b="1" dirty="0" smtClean="0"/>
              <a:t>first pass</a:t>
            </a:r>
            <a:r>
              <a:rPr lang="en-IN" dirty="0" smtClean="0"/>
              <a:t>, the compiler assigns memory locations to the identifiers and ensures that variables are mapped to the correct addresses in the target machine code.</a:t>
            </a:r>
            <a:endParaRPr lang="en-IN"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533400"/>
            <a:ext cx="8229600" cy="4525963"/>
          </a:xfrm>
        </p:spPr>
        <p:txBody>
          <a:bodyPr>
            <a:noAutofit/>
          </a:bodyPr>
          <a:lstStyle/>
          <a:p>
            <a:pPr algn="just"/>
            <a:r>
              <a:rPr lang="en-IN" sz="2000" dirty="0" smtClean="0"/>
              <a:t>After the first pass (analysis pass), the compiler has gathered information about all the identifiers (like variables and functions) used in the source code. However, the exact memory addresses or locations are not yet assigned. The symbol table after Pass 1 contains information about the identifiers.</a:t>
            </a:r>
          </a:p>
          <a:p>
            <a:pPr algn="just"/>
            <a:r>
              <a:rPr lang="en-IN" sz="2000" b="1" dirty="0" smtClean="0"/>
              <a:t>Name</a:t>
            </a:r>
            <a:r>
              <a:rPr lang="en-IN" sz="2000" dirty="0" smtClean="0"/>
              <a:t>: The variable or function name (e.g., x, a, b, c).</a:t>
            </a:r>
          </a:p>
          <a:p>
            <a:pPr algn="just"/>
            <a:r>
              <a:rPr lang="en-IN" sz="2000" b="1" dirty="0" smtClean="0"/>
              <a:t>Type</a:t>
            </a:r>
            <a:r>
              <a:rPr lang="en-IN" sz="2000" dirty="0" smtClean="0"/>
              <a:t>: The type of the variable (e.g., </a:t>
            </a:r>
            <a:r>
              <a:rPr lang="en-IN" sz="2000" dirty="0" err="1" smtClean="0"/>
              <a:t>int</a:t>
            </a:r>
            <a:r>
              <a:rPr lang="en-IN" sz="2000" dirty="0" smtClean="0"/>
              <a:t>, float, etc.).</a:t>
            </a:r>
          </a:p>
          <a:p>
            <a:pPr algn="just"/>
            <a:r>
              <a:rPr lang="en-IN" sz="2000" b="1" dirty="0" smtClean="0"/>
              <a:t>Scope</a:t>
            </a:r>
            <a:r>
              <a:rPr lang="en-IN" sz="2000" dirty="0" smtClean="0"/>
              <a:t>: The scope or visibility of the variable (local, global, etc.).</a:t>
            </a:r>
          </a:p>
          <a:p>
            <a:pPr algn="just"/>
            <a:r>
              <a:rPr lang="en-IN" sz="2000" b="1" dirty="0" smtClean="0"/>
              <a:t>Usage Information</a:t>
            </a:r>
            <a:r>
              <a:rPr lang="en-IN" sz="2000" dirty="0" smtClean="0"/>
              <a:t>: Whether the variable is being used for reading or writing.</a:t>
            </a:r>
          </a:p>
          <a:p>
            <a:pPr algn="just"/>
            <a:r>
              <a:rPr lang="en-IN" sz="2000" b="1" dirty="0" smtClean="0"/>
              <a:t>Declaration</a:t>
            </a:r>
            <a:r>
              <a:rPr lang="en-IN" sz="2000" dirty="0" smtClean="0"/>
              <a:t>: Whether the variable has been declared in the current scope.</a:t>
            </a:r>
          </a:p>
          <a:p>
            <a:pPr marL="0" indent="0">
              <a:buNone/>
            </a:pPr>
            <a:r>
              <a:rPr lang="en-IN" sz="2000" b="1" dirty="0" smtClean="0"/>
              <a:t>Example</a:t>
            </a:r>
          </a:p>
          <a:p>
            <a:pPr>
              <a:buNone/>
            </a:pPr>
            <a:r>
              <a:rPr lang="en-IN" sz="2000" dirty="0" smtClean="0"/>
              <a:t>Symbol Table: </a:t>
            </a:r>
          </a:p>
          <a:p>
            <a:pPr>
              <a:buNone/>
            </a:pPr>
            <a:r>
              <a:rPr lang="en-IN" sz="2000" dirty="0" smtClean="0"/>
              <a:t>x: float (undeclared memory address) </a:t>
            </a:r>
          </a:p>
          <a:p>
            <a:pPr>
              <a:buNone/>
            </a:pPr>
            <a:r>
              <a:rPr lang="en-IN" sz="2000" dirty="0" smtClean="0"/>
              <a:t>a: float (undeclared memory address) </a:t>
            </a:r>
          </a:p>
          <a:p>
            <a:pPr>
              <a:buNone/>
            </a:pPr>
            <a:r>
              <a:rPr lang="en-IN" sz="2000" dirty="0" smtClean="0"/>
              <a:t>b: float (undeclared memory address) </a:t>
            </a:r>
          </a:p>
          <a:p>
            <a:pPr>
              <a:buNone/>
            </a:pPr>
            <a:r>
              <a:rPr lang="en-IN" sz="2000" dirty="0" smtClean="0"/>
              <a:t>c: float (undeclared memory address)</a:t>
            </a:r>
          </a:p>
          <a:p>
            <a:pPr>
              <a:buNone/>
            </a:pPr>
            <a:endParaRPr lang="en-IN" sz="2000" dirty="0"/>
          </a:p>
        </p:txBody>
      </p:sp>
      <p:sp>
        <p:nvSpPr>
          <p:cNvPr id="6" name="Title 1"/>
          <p:cNvSpPr>
            <a:spLocks noGrp="1"/>
          </p:cNvSpPr>
          <p:nvPr>
            <p:ph type="title"/>
          </p:nvPr>
        </p:nvSpPr>
        <p:spPr>
          <a:xfrm>
            <a:off x="457200" y="274638"/>
            <a:ext cx="8229600" cy="334962"/>
          </a:xfrm>
        </p:spPr>
        <p:txBody>
          <a:bodyPr>
            <a:normAutofit fontScale="90000"/>
          </a:bodyPr>
          <a:lstStyle/>
          <a:p>
            <a:r>
              <a:rPr lang="en-IN" b="1" dirty="0" smtClean="0"/>
              <a:t>Two-pass compiler </a:t>
            </a:r>
            <a:br>
              <a:rPr lang="en-IN" b="1" dirty="0" smtClean="0"/>
            </a:br>
            <a:endParaRPr lang="en-IN"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10600" cy="6400800"/>
          </a:xfrm>
        </p:spPr>
        <p:txBody>
          <a:bodyPr>
            <a:normAutofit fontScale="92500" lnSpcReduction="20000"/>
          </a:bodyPr>
          <a:lstStyle/>
          <a:p>
            <a:pPr algn="just"/>
            <a:r>
              <a:rPr lang="en-IN" dirty="0" smtClean="0"/>
              <a:t>In the </a:t>
            </a:r>
            <a:r>
              <a:rPr lang="en-IN" b="1" dirty="0" smtClean="0"/>
              <a:t>second pass</a:t>
            </a:r>
            <a:r>
              <a:rPr lang="en-IN" dirty="0" smtClean="0"/>
              <a:t>, the compiler assigns specific memory locations to each of the symbols (variables) from the symbol table. This can happen in several ways depending on the system, compiler, and optimization techniques. </a:t>
            </a:r>
          </a:p>
          <a:p>
            <a:pPr algn="just"/>
            <a:r>
              <a:rPr lang="en-IN" dirty="0" smtClean="0"/>
              <a:t>The exact process can involve:</a:t>
            </a:r>
          </a:p>
          <a:p>
            <a:pPr algn="just">
              <a:buFont typeface="Wingdings" pitchFamily="2" charset="2"/>
              <a:buChar char="Ø"/>
            </a:pPr>
            <a:r>
              <a:rPr lang="en-IN" b="1" dirty="0" smtClean="0"/>
              <a:t>Register Allocation</a:t>
            </a:r>
            <a:r>
              <a:rPr lang="en-IN" dirty="0" smtClean="0"/>
              <a:t>: If the machine has a limited number of registers, the compiler may allocate registers to frequently used variables. For example, it might assign </a:t>
            </a:r>
            <a:r>
              <a:rPr lang="en-IN" b="1" dirty="0" smtClean="0"/>
              <a:t>a</a:t>
            </a:r>
            <a:r>
              <a:rPr lang="en-IN" dirty="0" smtClean="0"/>
              <a:t> to register R1, </a:t>
            </a:r>
            <a:r>
              <a:rPr lang="en-IN" b="1" dirty="0" smtClean="0"/>
              <a:t>b</a:t>
            </a:r>
            <a:r>
              <a:rPr lang="en-IN" dirty="0" smtClean="0"/>
              <a:t> to register R2, etc.</a:t>
            </a:r>
          </a:p>
          <a:p>
            <a:pPr algn="just">
              <a:buFont typeface="Wingdings" pitchFamily="2" charset="2"/>
              <a:buChar char="Ø"/>
            </a:pPr>
            <a:r>
              <a:rPr lang="en-IN" b="1" dirty="0" smtClean="0"/>
              <a:t>Memory Allocation (Stack or Heap)</a:t>
            </a:r>
            <a:r>
              <a:rPr lang="en-IN" dirty="0" smtClean="0"/>
              <a:t>: If the variables are stored in memory (e.g., on the stack for local variables or on the heap for dynamically allocated memory), the </a:t>
            </a:r>
            <a:r>
              <a:rPr lang="en-IN" b="1" dirty="0" smtClean="0"/>
              <a:t>compiler assigns a memory address or an offset from the base pointer to the variables</a:t>
            </a:r>
            <a:r>
              <a:rPr lang="en-IN" dirty="0" smtClean="0"/>
              <a:t>.</a:t>
            </a:r>
          </a:p>
          <a:p>
            <a:pPr>
              <a:buNone/>
            </a:pPr>
            <a:endParaRPr lang="en-IN"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534400" cy="6705600"/>
          </a:xfrm>
        </p:spPr>
        <p:txBody>
          <a:bodyPr/>
          <a:lstStyle/>
          <a:p>
            <a:pPr algn="just"/>
            <a:r>
              <a:rPr lang="en-IN" dirty="0" smtClean="0"/>
              <a:t>x= </a:t>
            </a:r>
            <a:r>
              <a:rPr lang="en-IN" dirty="0" err="1" smtClean="0"/>
              <a:t>a+b</a:t>
            </a:r>
            <a:r>
              <a:rPr lang="en-IN" dirty="0" smtClean="0"/>
              <a:t>*c</a:t>
            </a:r>
          </a:p>
          <a:p>
            <a:pPr algn="just"/>
            <a:r>
              <a:rPr lang="en-IN" dirty="0" smtClean="0"/>
              <a:t>if x, a, b, and c are variables of type float and the program runs on a system with general-purpose registers R1, R2, and R3, the compiler might assign:</a:t>
            </a:r>
          </a:p>
          <a:p>
            <a:r>
              <a:rPr lang="en-IN" dirty="0" smtClean="0"/>
              <a:t>a → Register R1</a:t>
            </a:r>
          </a:p>
          <a:p>
            <a:r>
              <a:rPr lang="en-IN" dirty="0" smtClean="0"/>
              <a:t>b → Register R2</a:t>
            </a:r>
          </a:p>
          <a:p>
            <a:r>
              <a:rPr lang="en-IN" dirty="0" smtClean="0"/>
              <a:t>c → Register R3</a:t>
            </a:r>
          </a:p>
          <a:p>
            <a:r>
              <a:rPr lang="en-IN" dirty="0" smtClean="0"/>
              <a:t>x → Stack location SP + 4</a:t>
            </a:r>
          </a:p>
          <a:p>
            <a:pPr>
              <a:buNone/>
            </a:pP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a:xfrm>
            <a:off x="195263" y="228600"/>
            <a:ext cx="8015287" cy="506413"/>
          </a:xfrm>
        </p:spPr>
        <p:txBody>
          <a:bodyPr/>
          <a:lstStyle/>
          <a:p>
            <a:pPr eaLnBrk="1" hangingPunct="1"/>
            <a:r>
              <a:rPr lang="en-US" sz="2500" b="1" smtClean="0">
                <a:latin typeface="Times New Roman" pitchFamily="18" charset="0"/>
                <a:cs typeface="Times New Roman" pitchFamily="18" charset="0"/>
              </a:rPr>
              <a:t>Language Processors</a:t>
            </a:r>
            <a:r>
              <a:rPr lang="en-US" sz="2500" smtClean="0">
                <a:latin typeface="Times New Roman" pitchFamily="18" charset="0"/>
                <a:cs typeface="Times New Roman" pitchFamily="18" charset="0"/>
              </a:rPr>
              <a:t>.</a:t>
            </a:r>
            <a:endParaRPr lang="en-US" smtClean="0"/>
          </a:p>
        </p:txBody>
      </p:sp>
      <p:sp>
        <p:nvSpPr>
          <p:cNvPr id="8197" name="Rectangle 3"/>
          <p:cNvSpPr>
            <a:spLocks noGrp="1" noChangeArrowheads="1"/>
          </p:cNvSpPr>
          <p:nvPr>
            <p:ph type="body" idx="1"/>
          </p:nvPr>
        </p:nvSpPr>
        <p:spPr>
          <a:xfrm>
            <a:off x="152400" y="685800"/>
            <a:ext cx="8534400" cy="5440363"/>
          </a:xfrm>
        </p:spPr>
        <p:txBody>
          <a:bodyPr/>
          <a:lstStyle/>
          <a:p>
            <a:pPr eaLnBrk="1" hangingPunct="1"/>
            <a:r>
              <a:rPr lang="en-US" sz="1800" b="1" dirty="0" smtClean="0">
                <a:latin typeface="Times New Roman" pitchFamily="18" charset="0"/>
                <a:cs typeface="Times New Roman" pitchFamily="18" charset="0"/>
              </a:rPr>
              <a:t>A compiler </a:t>
            </a:r>
            <a:r>
              <a:rPr lang="en-US" sz="1800" dirty="0" smtClean="0">
                <a:latin typeface="Times New Roman" pitchFamily="18" charset="0"/>
                <a:cs typeface="Times New Roman" pitchFamily="18" charset="0"/>
              </a:rPr>
              <a:t>is a program that can read a program in one language the </a:t>
            </a:r>
            <a:r>
              <a:rPr lang="en-US" sz="1800" i="1" dirty="0" smtClean="0">
                <a:latin typeface="Times New Roman" pitchFamily="18" charset="0"/>
                <a:cs typeface="Times New Roman" pitchFamily="18" charset="0"/>
              </a:rPr>
              <a:t>source </a:t>
            </a:r>
            <a:r>
              <a:rPr lang="en-US" sz="1800" dirty="0" smtClean="0">
                <a:latin typeface="Times New Roman" pitchFamily="18" charset="0"/>
                <a:cs typeface="Times New Roman" pitchFamily="18" charset="0"/>
              </a:rPr>
              <a:t>language - and translate it into an equivalent program in another language - the </a:t>
            </a:r>
            <a:r>
              <a:rPr lang="en-US" sz="1800" i="1" dirty="0" smtClean="0">
                <a:latin typeface="Times New Roman" pitchFamily="18" charset="0"/>
                <a:cs typeface="Times New Roman" pitchFamily="18" charset="0"/>
              </a:rPr>
              <a:t>target </a:t>
            </a:r>
            <a:r>
              <a:rPr lang="en-US" sz="1800" dirty="0" smtClean="0">
                <a:latin typeface="Times New Roman" pitchFamily="18" charset="0"/>
                <a:cs typeface="Times New Roman" pitchFamily="18" charset="0"/>
              </a:rPr>
              <a:t>language; </a:t>
            </a:r>
          </a:p>
          <a:p>
            <a:pPr eaLnBrk="1" hangingPunct="1"/>
            <a:r>
              <a:rPr lang="en-US" sz="1800" dirty="0" smtClean="0">
                <a:latin typeface="Times New Roman" pitchFamily="18" charset="0"/>
                <a:cs typeface="Times New Roman" pitchFamily="18" charset="0"/>
              </a:rPr>
              <a:t> An important role of the compiler is to report any errors in the source program that it detects during the translation process</a:t>
            </a:r>
          </a:p>
          <a:p>
            <a:pPr eaLnBrk="1" hangingPunct="1"/>
            <a:endParaRPr lang="en-US" sz="1800" dirty="0" smtClean="0">
              <a:latin typeface="Times New Roman" pitchFamily="18" charset="0"/>
              <a:cs typeface="Times New Roman" pitchFamily="18" charset="0"/>
            </a:endParaRPr>
          </a:p>
          <a:p>
            <a:pPr eaLnBrk="1" hangingPunct="1"/>
            <a:endParaRPr lang="en-US" sz="1800" dirty="0" smtClean="0">
              <a:latin typeface="Times New Roman" pitchFamily="18" charset="0"/>
              <a:cs typeface="Times New Roman" pitchFamily="18" charset="0"/>
            </a:endParaRPr>
          </a:p>
          <a:p>
            <a:pPr eaLnBrk="1" hangingPunct="1"/>
            <a:endParaRPr lang="en-US" sz="1800" dirty="0" smtClean="0">
              <a:latin typeface="Times New Roman" pitchFamily="18" charset="0"/>
              <a:cs typeface="Times New Roman" pitchFamily="18" charset="0"/>
            </a:endParaRPr>
          </a:p>
          <a:p>
            <a:pPr eaLnBrk="1" hangingPunct="1"/>
            <a:endParaRPr lang="en-US" sz="1800" dirty="0" smtClean="0">
              <a:latin typeface="Times New Roman" pitchFamily="18" charset="0"/>
              <a:cs typeface="Times New Roman" pitchFamily="18" charset="0"/>
            </a:endParaRPr>
          </a:p>
          <a:p>
            <a:pPr eaLnBrk="1" hangingPunct="1"/>
            <a:endParaRPr lang="en-US" sz="1800" dirty="0" smtClean="0">
              <a:latin typeface="Times New Roman" pitchFamily="18" charset="0"/>
              <a:cs typeface="Times New Roman" pitchFamily="18" charset="0"/>
            </a:endParaRPr>
          </a:p>
          <a:p>
            <a:pPr eaLnBrk="1" hangingPunct="1"/>
            <a:endParaRPr lang="en-US" sz="1800" dirty="0" smtClean="0">
              <a:latin typeface="Times New Roman" pitchFamily="18" charset="0"/>
              <a:cs typeface="Times New Roman" pitchFamily="18" charset="0"/>
            </a:endParaRPr>
          </a:p>
          <a:p>
            <a:pPr eaLnBrk="1" hangingPunct="1"/>
            <a:r>
              <a:rPr lang="en-US" sz="1800" dirty="0" smtClean="0">
                <a:latin typeface="Times New Roman" pitchFamily="18" charset="0"/>
                <a:cs typeface="Times New Roman" pitchFamily="18" charset="0"/>
              </a:rPr>
              <a:t>If the target program is an executable machine-language program, it can then be called by the user to process inputs and produce outputs;</a:t>
            </a:r>
          </a:p>
          <a:p>
            <a:pPr eaLnBrk="1" hangingPunct="1"/>
            <a:endParaRPr lang="en-US" sz="1800" dirty="0" smtClean="0">
              <a:latin typeface="Times New Roman" pitchFamily="18" charset="0"/>
              <a:cs typeface="Times New Roman" pitchFamily="18" charset="0"/>
            </a:endParaRPr>
          </a:p>
        </p:txBody>
      </p:sp>
      <p:pic>
        <p:nvPicPr>
          <p:cNvPr id="8198" name="Picture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143000" y="1905000"/>
            <a:ext cx="2366962" cy="1890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199" name="Picture 5"/>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3886200" y="2057400"/>
            <a:ext cx="3590925" cy="981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77467432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229600" cy="4525963"/>
          </a:xfrm>
        </p:spPr>
        <p:txBody>
          <a:bodyPr/>
          <a:lstStyle/>
          <a:p>
            <a:pPr algn="just"/>
            <a:r>
              <a:rPr lang="en-IN" dirty="0" smtClean="0"/>
              <a:t>The </a:t>
            </a:r>
            <a:r>
              <a:rPr lang="en-IN" b="1" dirty="0" smtClean="0"/>
              <a:t>symbol table is updated in Pass 2 </a:t>
            </a:r>
            <a:r>
              <a:rPr lang="en-IN" dirty="0" smtClean="0"/>
              <a:t>to reflect these addresses:</a:t>
            </a:r>
          </a:p>
          <a:p>
            <a:pPr marL="0" indent="0" algn="just">
              <a:buNone/>
            </a:pPr>
            <a:r>
              <a:rPr lang="en-IN" dirty="0" smtClean="0"/>
              <a:t>Symbol Table (after resolution): </a:t>
            </a:r>
          </a:p>
          <a:p>
            <a:pPr algn="just"/>
            <a:r>
              <a:rPr lang="en-IN" dirty="0" smtClean="0"/>
              <a:t>x: float, address SP + 4 </a:t>
            </a:r>
          </a:p>
          <a:p>
            <a:pPr algn="just"/>
            <a:r>
              <a:rPr lang="en-IN" dirty="0" smtClean="0"/>
              <a:t>a: float, register R1</a:t>
            </a:r>
          </a:p>
          <a:p>
            <a:pPr algn="just"/>
            <a:r>
              <a:rPr lang="en-IN" dirty="0" smtClean="0"/>
              <a:t>b: float, register R2</a:t>
            </a:r>
          </a:p>
          <a:p>
            <a:pPr algn="just"/>
            <a:r>
              <a:rPr lang="en-IN" dirty="0" smtClean="0"/>
              <a:t>c: float, register R3</a:t>
            </a:r>
            <a:endParaRPr lang="en-IN"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a:buNone/>
            </a:pPr>
            <a:r>
              <a:rPr lang="en-IN" b="1" dirty="0" smtClean="0"/>
              <a:t>Resolving Symbols in Target Code</a:t>
            </a:r>
            <a:r>
              <a:rPr lang="en-IN" dirty="0" smtClean="0"/>
              <a:t>: Once the memory locations or registers are assigned, the compiler uses this information to generate the final target code (assembly or machine code). During code generation, the compiler will replace the variable names with their resolved addresses or register locations.</a:t>
            </a:r>
            <a:endParaRPr lang="en-IN"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buNone/>
            </a:pPr>
            <a:r>
              <a:rPr lang="en-IN" dirty="0" smtClean="0"/>
              <a:t>Symbol Table (after resolution): </a:t>
            </a:r>
          </a:p>
          <a:p>
            <a:pPr>
              <a:buNone/>
            </a:pPr>
            <a:r>
              <a:rPr lang="en-IN" dirty="0" smtClean="0"/>
              <a:t>a: float, register R1 </a:t>
            </a:r>
          </a:p>
          <a:p>
            <a:pPr>
              <a:buNone/>
            </a:pPr>
            <a:r>
              <a:rPr lang="en-IN" dirty="0" smtClean="0"/>
              <a:t>b: float, register R2 </a:t>
            </a:r>
          </a:p>
          <a:p>
            <a:pPr>
              <a:buNone/>
            </a:pPr>
            <a:r>
              <a:rPr lang="en-IN" smtClean="0"/>
              <a:t>c: float, register R3 </a:t>
            </a:r>
          </a:p>
          <a:p>
            <a:pPr>
              <a:buNone/>
            </a:pPr>
            <a:r>
              <a:rPr lang="en-IN" smtClean="0"/>
              <a:t>x: float, memory address SP + 4</a:t>
            </a:r>
            <a:endParaRPr lang="en-I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buNone/>
            </a:pPr>
            <a:r>
              <a:rPr lang="en-IN" dirty="0" smtClean="0"/>
              <a:t>MOV R1, b // Load b into </a:t>
            </a:r>
            <a:r>
              <a:rPr lang="en-IN" dirty="0"/>
              <a:t>register  R1 </a:t>
            </a:r>
            <a:endParaRPr lang="en-IN" dirty="0" smtClean="0"/>
          </a:p>
          <a:p>
            <a:pPr>
              <a:buNone/>
            </a:pPr>
            <a:r>
              <a:rPr lang="en-IN" dirty="0" smtClean="0"/>
              <a:t>MUL R1, c // Multiply R1 (b) by c </a:t>
            </a:r>
          </a:p>
          <a:p>
            <a:pPr>
              <a:buNone/>
            </a:pPr>
            <a:r>
              <a:rPr lang="en-IN" dirty="0" smtClean="0"/>
              <a:t>MOV R2, a // Load a into register R2 </a:t>
            </a:r>
          </a:p>
          <a:p>
            <a:pPr marL="0" indent="0">
              <a:buNone/>
            </a:pPr>
            <a:r>
              <a:rPr lang="en-IN" dirty="0" smtClean="0"/>
              <a:t>ADD R2, R1 // Add R2 (a) to R1 (result of b * c) MOV [SP + 4], R2 // Store result in memory   </a:t>
            </a:r>
          </a:p>
          <a:p>
            <a:pPr marL="0" indent="0">
              <a:buNone/>
            </a:pPr>
            <a:r>
              <a:rPr lang="en-IN" dirty="0"/>
              <a:t> </a:t>
            </a:r>
            <a:r>
              <a:rPr lang="en-IN" dirty="0" smtClean="0"/>
              <a:t>                                   location for x (SP + 4)</a:t>
            </a:r>
            <a:endParaRPr lang="en-I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763000" cy="6629400"/>
          </a:xfrm>
        </p:spPr>
        <p:txBody>
          <a:bodyPr>
            <a:normAutofit fontScale="92500" lnSpcReduction="10000"/>
          </a:bodyPr>
          <a:lstStyle/>
          <a:p>
            <a:pPr algn="just" fontAlgn="base"/>
            <a:r>
              <a:rPr lang="en-US" b="1" dirty="0" smtClean="0"/>
              <a:t>Reducing the Number of Passes</a:t>
            </a:r>
          </a:p>
          <a:p>
            <a:pPr marL="0" indent="0" algn="just" fontAlgn="base">
              <a:buNone/>
            </a:pPr>
            <a:r>
              <a:rPr lang="en-US" b="1" dirty="0" smtClean="0"/>
              <a:t>The various phases of the compiler have to be grouped for valid reasons: </a:t>
            </a:r>
          </a:p>
          <a:p>
            <a:pPr algn="just" fontAlgn="base">
              <a:buFont typeface="Wingdings" pitchFamily="2" charset="2"/>
              <a:buChar char="Ø"/>
            </a:pPr>
            <a:r>
              <a:rPr lang="en-US" dirty="0" smtClean="0"/>
              <a:t>Grouping into a single phase makes the arrangement quicker as the compiler isn’t expected to move to various modules or phases to get the interaction introduction demand. </a:t>
            </a:r>
          </a:p>
          <a:p>
            <a:pPr algn="just" fontAlgn="base">
              <a:buFont typeface="Wingdings" pitchFamily="2" charset="2"/>
              <a:buChar char="Ø"/>
            </a:pPr>
            <a:r>
              <a:rPr lang="en-US" dirty="0" smtClean="0"/>
              <a:t>Reducing the number of passes is inversely proportional as increases the </a:t>
            </a:r>
            <a:r>
              <a:rPr lang="en-US" b="1" dirty="0" smtClean="0"/>
              <a:t>time efficiency for reading from and writing to intermediate files can be diminished</a:t>
            </a:r>
            <a:r>
              <a:rPr lang="en-US" dirty="0" smtClean="0"/>
              <a:t>. </a:t>
            </a:r>
          </a:p>
          <a:p>
            <a:pPr algn="just" fontAlgn="base">
              <a:buFont typeface="Wingdings" pitchFamily="2" charset="2"/>
              <a:buChar char="Ø"/>
            </a:pPr>
            <a:r>
              <a:rPr lang="en-US" dirty="0" smtClean="0"/>
              <a:t>While grouping phases into one pass, the whole program must be kept in memory to guarantee an appropriate data stream to each phase since one phase might require data in the past phase. </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a:xfrm>
            <a:off x="195263" y="228600"/>
            <a:ext cx="8015287" cy="669925"/>
          </a:xfrm>
        </p:spPr>
        <p:txBody>
          <a:bodyPr/>
          <a:lstStyle/>
          <a:p>
            <a:pPr eaLnBrk="1" hangingPunct="1"/>
            <a:r>
              <a:rPr lang="en-US" sz="2900" b="1" u="sng" smtClean="0"/>
              <a:t>Cousins of Compilers</a:t>
            </a:r>
          </a:p>
        </p:txBody>
      </p:sp>
      <p:sp>
        <p:nvSpPr>
          <p:cNvPr id="30725" name="Rectangle 3"/>
          <p:cNvSpPr>
            <a:spLocks noGrp="1" noChangeArrowheads="1"/>
          </p:cNvSpPr>
          <p:nvPr>
            <p:ph type="body" idx="1"/>
          </p:nvPr>
        </p:nvSpPr>
        <p:spPr>
          <a:xfrm>
            <a:off x="685800" y="1295400"/>
            <a:ext cx="7772400" cy="4876800"/>
          </a:xfrm>
        </p:spPr>
        <p:txBody>
          <a:bodyPr/>
          <a:lstStyle/>
          <a:p>
            <a:pPr eaLnBrk="1" hangingPunct="1"/>
            <a:r>
              <a:rPr lang="en-US" sz="2800" dirty="0" smtClean="0">
                <a:latin typeface="Times New Roman" charset="0"/>
                <a:cs typeface="Times New Roman" charset="0"/>
              </a:rPr>
              <a:t>Preprocessors</a:t>
            </a:r>
          </a:p>
          <a:p>
            <a:pPr eaLnBrk="1" hangingPunct="1"/>
            <a:r>
              <a:rPr lang="en-US" sz="2800" dirty="0" smtClean="0">
                <a:latin typeface="Times New Roman" charset="0"/>
                <a:cs typeface="Times New Roman" charset="0"/>
              </a:rPr>
              <a:t>Assemblers</a:t>
            </a:r>
          </a:p>
          <a:p>
            <a:pPr lvl="1" algn="just" eaLnBrk="1" hangingPunct="1"/>
            <a:r>
              <a:rPr lang="en-US" sz="2400" dirty="0" smtClean="0">
                <a:latin typeface="Times New Roman" charset="0"/>
                <a:cs typeface="Times New Roman" charset="0"/>
              </a:rPr>
              <a:t>Compiler may produce assembly code instead of generating relocatable machine code directly.</a:t>
            </a:r>
          </a:p>
          <a:p>
            <a:pPr eaLnBrk="1" hangingPunct="1"/>
            <a:r>
              <a:rPr lang="en-US" sz="2800" dirty="0" smtClean="0">
                <a:latin typeface="Times New Roman" charset="0"/>
                <a:cs typeface="Times New Roman" charset="0"/>
              </a:rPr>
              <a:t>Loaders and Linkers</a:t>
            </a:r>
          </a:p>
          <a:p>
            <a:pPr lvl="1" algn="just" eaLnBrk="1" hangingPunct="1"/>
            <a:r>
              <a:rPr lang="en-US" sz="2400" dirty="0" smtClean="0">
                <a:latin typeface="Times New Roman" charset="0"/>
                <a:cs typeface="Times New Roman" charset="0"/>
              </a:rPr>
              <a:t>Loader copies code and data into memory, allocates storage, setting protection bits, mapping virtual addresses, .. </a:t>
            </a:r>
            <a:r>
              <a:rPr lang="en-US" sz="2400" dirty="0" err="1" smtClean="0">
                <a:latin typeface="Times New Roman" charset="0"/>
                <a:cs typeface="Times New Roman" charset="0"/>
              </a:rPr>
              <a:t>Etc</a:t>
            </a:r>
            <a:endParaRPr lang="en-US" sz="2400" dirty="0" smtClean="0">
              <a:latin typeface="Times New Roman" charset="0"/>
              <a:cs typeface="Times New Roman" charset="0"/>
            </a:endParaRPr>
          </a:p>
          <a:p>
            <a:pPr lvl="1" algn="just" eaLnBrk="1" hangingPunct="1"/>
            <a:r>
              <a:rPr lang="en-US" sz="2400" dirty="0" smtClean="0">
                <a:latin typeface="Times New Roman" charset="0"/>
                <a:cs typeface="Times New Roman" charset="0"/>
              </a:rPr>
              <a:t>Linker handles relocation and resolves symbol references. </a:t>
            </a:r>
          </a:p>
          <a:p>
            <a:pPr eaLnBrk="1" hangingPunct="1"/>
            <a:r>
              <a:rPr lang="en-US" sz="2800" dirty="0" smtClean="0">
                <a:latin typeface="Times New Roman" charset="0"/>
                <a:cs typeface="Times New Roman" charset="0"/>
              </a:rPr>
              <a:t>Debugger</a:t>
            </a:r>
          </a:p>
        </p:txBody>
      </p:sp>
    </p:spTree>
    <p:extLst>
      <p:ext uri="{BB962C8B-B14F-4D97-AF65-F5344CB8AC3E}">
        <p14:creationId xmlns:p14="http://schemas.microsoft.com/office/powerpoint/2010/main" xmlns="" val="356586671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p:txBody>
          <a:bodyPr/>
          <a:lstStyle/>
          <a:p>
            <a:pPr eaLnBrk="1" hangingPunct="1"/>
            <a:r>
              <a:rPr lang="en-US" sz="2900" b="1" u="sng" smtClean="0"/>
              <a:t>Parse Tree and Symbol Table</a:t>
            </a:r>
          </a:p>
        </p:txBody>
      </p:sp>
      <p:sp>
        <p:nvSpPr>
          <p:cNvPr id="32773" name="Rectangle 3"/>
          <p:cNvSpPr>
            <a:spLocks noGrp="1" noChangeArrowheads="1"/>
          </p:cNvSpPr>
          <p:nvPr>
            <p:ph type="body" idx="1"/>
          </p:nvPr>
        </p:nvSpPr>
        <p:spPr/>
        <p:txBody>
          <a:bodyPr/>
          <a:lstStyle/>
          <a:p>
            <a:pPr algn="just" eaLnBrk="1" hangingPunct="1"/>
            <a:r>
              <a:rPr lang="en-US" sz="2800" dirty="0" smtClean="0">
                <a:latin typeface="Times New Roman" charset="0"/>
                <a:cs typeface="Times New Roman" charset="0"/>
              </a:rPr>
              <a:t>Parse tree defines the program structure; how to combine parts of the program to produce larger part and so on.</a:t>
            </a:r>
          </a:p>
          <a:p>
            <a:pPr algn="just" eaLnBrk="1" hangingPunct="1"/>
            <a:endParaRPr lang="en-US" sz="1400" dirty="0" smtClean="0">
              <a:latin typeface="Times New Roman" charset="0"/>
              <a:cs typeface="Times New Roman" charset="0"/>
            </a:endParaRPr>
          </a:p>
          <a:p>
            <a:pPr algn="just" eaLnBrk="1" hangingPunct="1"/>
            <a:r>
              <a:rPr lang="en-US" sz="2800" dirty="0" smtClean="0">
                <a:latin typeface="Times New Roman" charset="0"/>
                <a:cs typeface="Times New Roman" charset="0"/>
              </a:rPr>
              <a:t>Symbol table provides</a:t>
            </a:r>
          </a:p>
          <a:p>
            <a:pPr algn="just" eaLnBrk="1" hangingPunct="1">
              <a:buFont typeface="Wingdings" pitchFamily="2" charset="2"/>
              <a:buNone/>
            </a:pPr>
            <a:r>
              <a:rPr lang="en-US" sz="2800" dirty="0" smtClean="0">
                <a:latin typeface="Times New Roman" charset="0"/>
                <a:cs typeface="Times New Roman" charset="0"/>
              </a:rPr>
              <a:t>	- the associations between all occurrences of  each</a:t>
            </a:r>
          </a:p>
          <a:p>
            <a:pPr algn="just" eaLnBrk="1" hangingPunct="1">
              <a:buFont typeface="Wingdings" pitchFamily="2" charset="2"/>
              <a:buNone/>
            </a:pPr>
            <a:r>
              <a:rPr lang="en-US" sz="2800" dirty="0" smtClean="0">
                <a:latin typeface="Times New Roman" charset="0"/>
                <a:cs typeface="Times New Roman" charset="0"/>
              </a:rPr>
              <a:t>      name given in the program. </a:t>
            </a:r>
          </a:p>
          <a:p>
            <a:pPr algn="just" eaLnBrk="1" hangingPunct="1">
              <a:buFont typeface="Wingdings" pitchFamily="2" charset="2"/>
              <a:buNone/>
            </a:pPr>
            <a:r>
              <a:rPr lang="en-US" sz="2800" dirty="0" smtClean="0">
                <a:latin typeface="Times New Roman" charset="0"/>
                <a:cs typeface="Times New Roman" charset="0"/>
              </a:rPr>
              <a:t>	- It provides a link between each name and it</a:t>
            </a:r>
          </a:p>
          <a:p>
            <a:pPr algn="just" eaLnBrk="1" hangingPunct="1">
              <a:buFont typeface="Wingdings" pitchFamily="2" charset="2"/>
              <a:buNone/>
            </a:pPr>
            <a:r>
              <a:rPr lang="en-US" sz="2800" dirty="0" smtClean="0">
                <a:latin typeface="Times New Roman" charset="0"/>
                <a:cs typeface="Times New Roman" charset="0"/>
              </a:rPr>
              <a:t>      declaration.</a:t>
            </a:r>
          </a:p>
        </p:txBody>
      </p:sp>
    </p:spTree>
    <p:extLst>
      <p:ext uri="{BB962C8B-B14F-4D97-AF65-F5344CB8AC3E}">
        <p14:creationId xmlns:p14="http://schemas.microsoft.com/office/powerpoint/2010/main" xmlns="" val="244106282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a:xfrm>
            <a:off x="457200" y="274638"/>
            <a:ext cx="8229600" cy="487362"/>
          </a:xfrm>
        </p:spPr>
        <p:txBody>
          <a:bodyPr>
            <a:normAutofit fontScale="90000"/>
          </a:bodyPr>
          <a:lstStyle/>
          <a:p>
            <a:pPr eaLnBrk="1" hangingPunct="1"/>
            <a:r>
              <a:rPr lang="en-US" dirty="0" smtClean="0">
                <a:ea typeface="ＭＳ Ｐゴシック" pitchFamily="34" charset="-128"/>
              </a:rPr>
              <a:t>Compiler-Construction Tools</a:t>
            </a:r>
          </a:p>
        </p:txBody>
      </p:sp>
      <p:sp>
        <p:nvSpPr>
          <p:cNvPr id="26626" name="Rectangle 3"/>
          <p:cNvSpPr>
            <a:spLocks noGrp="1" noChangeArrowheads="1"/>
          </p:cNvSpPr>
          <p:nvPr>
            <p:ph type="body" idx="1"/>
          </p:nvPr>
        </p:nvSpPr>
        <p:spPr>
          <a:xfrm>
            <a:off x="304800" y="914400"/>
            <a:ext cx="8534400" cy="5715000"/>
          </a:xfrm>
        </p:spPr>
        <p:txBody>
          <a:bodyPr>
            <a:normAutofit fontScale="77500" lnSpcReduction="20000"/>
          </a:bodyPr>
          <a:lstStyle/>
          <a:p>
            <a:pPr algn="just" eaLnBrk="1" hangingPunct="1"/>
            <a:r>
              <a:rPr lang="en-US" b="1" dirty="0" smtClean="0">
                <a:ea typeface="ＭＳ Ｐゴシック" pitchFamily="34" charset="-128"/>
              </a:rPr>
              <a:t>Software development tools are available to implement one or more compiler phases</a:t>
            </a:r>
          </a:p>
          <a:p>
            <a:pPr lvl="1" eaLnBrk="1" hangingPunct="1"/>
            <a:r>
              <a:rPr lang="en-US" b="1" i="1" dirty="0" smtClean="0">
                <a:ea typeface="ＭＳ Ｐゴシック" pitchFamily="34" charset="-128"/>
              </a:rPr>
              <a:t>Scanner generators</a:t>
            </a:r>
          </a:p>
          <a:p>
            <a:pPr marL="457200" lvl="1" indent="0" algn="just">
              <a:buNone/>
            </a:pPr>
            <a:r>
              <a:rPr lang="en-IN" dirty="0"/>
              <a:t>It generates </a:t>
            </a:r>
            <a:r>
              <a:rPr lang="en-IN" b="1" dirty="0"/>
              <a:t>lexical </a:t>
            </a:r>
            <a:r>
              <a:rPr lang="en-IN" b="1" dirty="0" err="1"/>
              <a:t>analyzers</a:t>
            </a:r>
            <a:r>
              <a:rPr lang="en-IN" b="1" dirty="0"/>
              <a:t> </a:t>
            </a:r>
            <a:r>
              <a:rPr lang="en-IN" dirty="0"/>
              <a:t>from the input that consists of regular expression description based on tokens of a language. It generates a finite automation to recognize the regular expression</a:t>
            </a:r>
            <a:r>
              <a:rPr lang="en-IN" dirty="0" smtClean="0"/>
              <a:t>.</a:t>
            </a:r>
          </a:p>
          <a:p>
            <a:pPr marL="457200" lvl="1" indent="0" algn="just">
              <a:buNone/>
            </a:pPr>
            <a:r>
              <a:rPr lang="en-IN" b="1" dirty="0"/>
              <a:t>Example: </a:t>
            </a:r>
            <a:r>
              <a:rPr lang="en-IN" b="1" dirty="0" err="1" smtClean="0"/>
              <a:t>Lex</a:t>
            </a:r>
            <a:endParaRPr lang="en-IN" b="1" dirty="0"/>
          </a:p>
          <a:p>
            <a:pPr marL="457200" lvl="1" indent="0" algn="just">
              <a:buNone/>
            </a:pPr>
            <a:endParaRPr lang="en-US" dirty="0" smtClean="0">
              <a:ea typeface="ＭＳ Ｐゴシック" pitchFamily="34" charset="-128"/>
            </a:endParaRPr>
          </a:p>
          <a:p>
            <a:pPr marL="457200" lvl="1" indent="0" algn="just">
              <a:buNone/>
            </a:pPr>
            <a:endParaRPr lang="en-US" dirty="0">
              <a:ea typeface="ＭＳ Ｐゴシック" pitchFamily="34" charset="-128"/>
            </a:endParaRPr>
          </a:p>
          <a:p>
            <a:pPr marL="457200" lvl="1" indent="0" algn="just">
              <a:buNone/>
            </a:pPr>
            <a:endParaRPr lang="en-US" dirty="0" smtClean="0">
              <a:ea typeface="ＭＳ Ｐゴシック" pitchFamily="34" charset="-128"/>
            </a:endParaRPr>
          </a:p>
          <a:p>
            <a:pPr lvl="1" eaLnBrk="1" hangingPunct="1"/>
            <a:r>
              <a:rPr lang="en-US" b="1" i="1" dirty="0" smtClean="0">
                <a:ea typeface="ＭＳ Ｐゴシック" pitchFamily="34" charset="-128"/>
              </a:rPr>
              <a:t>Parser generators</a:t>
            </a:r>
          </a:p>
          <a:p>
            <a:pPr marL="457200" lvl="1" indent="0" algn="just">
              <a:buNone/>
            </a:pPr>
            <a:r>
              <a:rPr lang="en-IN" dirty="0"/>
              <a:t>It produces </a:t>
            </a:r>
            <a:r>
              <a:rPr lang="en-IN" b="1" dirty="0"/>
              <a:t>syntax </a:t>
            </a:r>
            <a:r>
              <a:rPr lang="en-IN" b="1" dirty="0" err="1"/>
              <a:t>analyzers</a:t>
            </a:r>
            <a:r>
              <a:rPr lang="en-IN" b="1" dirty="0"/>
              <a:t> </a:t>
            </a:r>
            <a:r>
              <a:rPr lang="en-IN" dirty="0"/>
              <a:t>(parsers) from the input that is based on a grammatical description of programming language or on a context-free grammar. It is useful as the syntax analysis phase is highly complex and consumes more manual and compilation time</a:t>
            </a:r>
            <a:r>
              <a:rPr lang="en-IN" dirty="0" smtClean="0"/>
              <a:t>.</a:t>
            </a:r>
          </a:p>
          <a:p>
            <a:pPr marL="457200" lvl="1" indent="0" algn="just">
              <a:buNone/>
            </a:pPr>
            <a:r>
              <a:rPr lang="en-US" b="1" dirty="0" err="1" smtClean="0"/>
              <a:t>Yacc</a:t>
            </a:r>
            <a:r>
              <a:rPr lang="en-US" b="1" dirty="0" smtClean="0"/>
              <a:t> (yet another compiler </a:t>
            </a:r>
            <a:r>
              <a:rPr lang="en-US" b="1" dirty="0" err="1" smtClean="0"/>
              <a:t>compiler</a:t>
            </a:r>
            <a:r>
              <a:rPr lang="en-US" b="1" dirty="0" smtClean="0"/>
              <a:t>) is a parser generator</a:t>
            </a:r>
            <a:endParaRPr lang="en-US" i="1" dirty="0" smtClean="0">
              <a:ea typeface="ＭＳ Ｐゴシック" pitchFamily="34" charset="-128"/>
            </a:endParaRPr>
          </a:p>
          <a:p>
            <a:pPr marL="457200" lvl="1" indent="0" eaLnBrk="1" hangingPunct="1">
              <a:buNone/>
            </a:pPr>
            <a:endParaRPr lang="en-US" dirty="0" smtClean="0">
              <a:ea typeface="ＭＳ Ｐゴシック" pitchFamily="34" charset="-128"/>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276600" y="2819400"/>
            <a:ext cx="3276600" cy="14417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96076382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0"/>
            <a:ext cx="8610600" cy="7010400"/>
          </a:xfrm>
        </p:spPr>
        <p:txBody>
          <a:bodyPr>
            <a:normAutofit fontScale="85000" lnSpcReduction="20000"/>
          </a:bodyPr>
          <a:lstStyle/>
          <a:p>
            <a:pPr lvl="1"/>
            <a:r>
              <a:rPr lang="en-US" b="1" i="1" dirty="0">
                <a:ea typeface="ＭＳ Ｐゴシック" pitchFamily="34" charset="-128"/>
              </a:rPr>
              <a:t>Syntax-directed translation </a:t>
            </a:r>
            <a:r>
              <a:rPr lang="en-US" b="1" i="1" dirty="0" smtClean="0">
                <a:ea typeface="ＭＳ Ｐゴシック" pitchFamily="34" charset="-128"/>
              </a:rPr>
              <a:t>engines</a:t>
            </a:r>
          </a:p>
          <a:p>
            <a:pPr marL="457200" lvl="1" indent="0" algn="just">
              <a:buNone/>
            </a:pPr>
            <a:r>
              <a:rPr lang="en-IN" dirty="0"/>
              <a:t>It generates intermediate code with three address format from the input that consists of a parse tree. These engines have routines to traverse the parse tree and then produces the intermediate code. In this, each node of the parse tree is associated with one or more translations.</a:t>
            </a:r>
            <a:endParaRPr lang="en-US" dirty="0">
              <a:ea typeface="ＭＳ Ｐゴシック" pitchFamily="34" charset="-128"/>
            </a:endParaRPr>
          </a:p>
          <a:p>
            <a:pPr lvl="1" algn="just"/>
            <a:r>
              <a:rPr lang="en-US" b="1" i="1" dirty="0">
                <a:ea typeface="ＭＳ Ｐゴシック" pitchFamily="34" charset="-128"/>
              </a:rPr>
              <a:t>Automatic code </a:t>
            </a:r>
            <a:r>
              <a:rPr lang="en-US" b="1" i="1" dirty="0" smtClean="0">
                <a:ea typeface="ＭＳ Ｐゴシック" pitchFamily="34" charset="-128"/>
              </a:rPr>
              <a:t>generators</a:t>
            </a:r>
          </a:p>
          <a:p>
            <a:pPr marL="457200" lvl="1" indent="0" algn="just">
              <a:buNone/>
            </a:pPr>
            <a:r>
              <a:rPr lang="en-IN" dirty="0"/>
              <a:t>It generates the </a:t>
            </a:r>
            <a:r>
              <a:rPr lang="en-IN" b="1" dirty="0"/>
              <a:t>machine language for a target machine</a:t>
            </a:r>
            <a:r>
              <a:rPr lang="en-IN" dirty="0"/>
              <a:t>. Each operation of the intermediate language is translated using a collection of rules and then is taken as an input by the code generator. Template matching process is used. An intermediate language statement is replaced by its equivalent machine language statement using templates.</a:t>
            </a:r>
            <a:endParaRPr lang="en-US" i="1" dirty="0">
              <a:ea typeface="ＭＳ Ｐゴシック" pitchFamily="34" charset="-128"/>
            </a:endParaRPr>
          </a:p>
          <a:p>
            <a:pPr lvl="1" algn="just"/>
            <a:r>
              <a:rPr lang="en-US" b="1" i="1" dirty="0">
                <a:ea typeface="ＭＳ Ｐゴシック" pitchFamily="34" charset="-128"/>
              </a:rPr>
              <a:t>Data-flow </a:t>
            </a:r>
            <a:r>
              <a:rPr lang="en-US" b="1" i="1" dirty="0" smtClean="0">
                <a:ea typeface="ＭＳ Ｐゴシック" pitchFamily="34" charset="-128"/>
              </a:rPr>
              <a:t>engines</a:t>
            </a:r>
          </a:p>
          <a:p>
            <a:pPr marL="457200" lvl="1" indent="0" algn="just">
              <a:buNone/>
            </a:pPr>
            <a:r>
              <a:rPr lang="en-IN" dirty="0"/>
              <a:t>It is used in </a:t>
            </a:r>
            <a:r>
              <a:rPr lang="en-IN" b="1" dirty="0"/>
              <a:t>code optimization</a:t>
            </a:r>
            <a:r>
              <a:rPr lang="en-IN" dirty="0"/>
              <a:t>. Data flow analysis is a key part of the code optimization that gathers the information, that is the values that flow from one part of a program to another</a:t>
            </a:r>
            <a:endParaRPr lang="en-US" i="1" dirty="0" smtClean="0">
              <a:ea typeface="ＭＳ Ｐゴシック" pitchFamily="34" charset="-128"/>
            </a:endParaRPr>
          </a:p>
          <a:p>
            <a:pPr lvl="1"/>
            <a:r>
              <a:rPr lang="en-IN" b="1" dirty="0"/>
              <a:t>Compiler construction toolkits </a:t>
            </a:r>
            <a:r>
              <a:rPr lang="en-IN" dirty="0"/>
              <a:t/>
            </a:r>
            <a:br>
              <a:rPr lang="en-IN" dirty="0"/>
            </a:br>
            <a:r>
              <a:rPr lang="en-IN" dirty="0" smtClean="0"/>
              <a:t>It </a:t>
            </a:r>
            <a:r>
              <a:rPr lang="en-IN" dirty="0"/>
              <a:t>provides an integrated set of routines that aids in building compiler components or in the construction of various phases of compiler.</a:t>
            </a:r>
          </a:p>
          <a:p>
            <a:pPr marL="0" indent="0">
              <a:buNone/>
            </a:pPr>
            <a:endParaRPr lang="en-IN" dirty="0"/>
          </a:p>
        </p:txBody>
      </p:sp>
    </p:spTree>
    <p:extLst>
      <p:ext uri="{BB962C8B-B14F-4D97-AF65-F5344CB8AC3E}">
        <p14:creationId xmlns:p14="http://schemas.microsoft.com/office/powerpoint/2010/main" xmlns="" val="213532463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100" b="1" dirty="0" smtClean="0"/>
              <a:t/>
            </a:r>
            <a:br>
              <a:rPr lang="en-US" sz="3100" b="1" dirty="0" smtClean="0"/>
            </a:br>
            <a:r>
              <a:rPr lang="en-US" sz="3100" b="1" dirty="0" smtClean="0"/>
              <a:t>Error detection and Recovery in Compiler</a:t>
            </a:r>
            <a:r>
              <a:rPr lang="en-US" b="1" dirty="0" smtClean="0"/>
              <a:t/>
            </a:r>
            <a:br>
              <a:rPr lang="en-US" b="1" dirty="0" smtClean="0"/>
            </a:br>
            <a:endParaRPr lang="en-US" dirty="0"/>
          </a:p>
        </p:txBody>
      </p:sp>
      <p:sp>
        <p:nvSpPr>
          <p:cNvPr id="3" name="Content Placeholder 2"/>
          <p:cNvSpPr>
            <a:spLocks noGrp="1"/>
          </p:cNvSpPr>
          <p:nvPr>
            <p:ph idx="1"/>
          </p:nvPr>
        </p:nvSpPr>
        <p:spPr>
          <a:xfrm>
            <a:off x="152400" y="1066800"/>
            <a:ext cx="8534400" cy="5059363"/>
          </a:xfrm>
        </p:spPr>
        <p:txBody>
          <a:bodyPr>
            <a:normAutofit fontScale="92500" lnSpcReduction="20000"/>
          </a:bodyPr>
          <a:lstStyle/>
          <a:p>
            <a:pPr algn="just"/>
            <a:r>
              <a:rPr lang="en-IN" dirty="0" smtClean="0"/>
              <a:t>Each phase can encounter errors. After detecting an error, a phase must some how deal with the error, so that compilation can proceed.</a:t>
            </a:r>
            <a:endParaRPr lang="en-US" dirty="0" smtClean="0"/>
          </a:p>
          <a:p>
            <a:pPr algn="just"/>
            <a:r>
              <a:rPr lang="en-US" dirty="0" smtClean="0"/>
              <a:t>In this phase of compilation, all possible errors made by the user are detected and reported to the user in form of error messages. This process of locating errors and reporting them to users is called the </a:t>
            </a:r>
            <a:r>
              <a:rPr lang="en-US" b="1" dirty="0" smtClean="0"/>
              <a:t>Error Handling process</a:t>
            </a:r>
            <a:r>
              <a:rPr lang="en-US" dirty="0" smtClean="0"/>
              <a:t>. </a:t>
            </a:r>
          </a:p>
          <a:p>
            <a:pPr fontAlgn="base"/>
            <a:r>
              <a:rPr lang="en-US" b="1" dirty="0" smtClean="0"/>
              <a:t>Functions of an Error handler.</a:t>
            </a:r>
            <a:endParaRPr lang="en-US" dirty="0" smtClean="0"/>
          </a:p>
          <a:p>
            <a:pPr indent="571500" fontAlgn="base">
              <a:buFont typeface="Wingdings" pitchFamily="2" charset="2"/>
              <a:buChar char="Ø"/>
            </a:pPr>
            <a:r>
              <a:rPr lang="en-US" dirty="0" smtClean="0"/>
              <a:t>Detection</a:t>
            </a:r>
          </a:p>
          <a:p>
            <a:pPr indent="571500" fontAlgn="base">
              <a:buFont typeface="Wingdings" pitchFamily="2" charset="2"/>
              <a:buChar char="Ø"/>
            </a:pPr>
            <a:r>
              <a:rPr lang="en-US" dirty="0" smtClean="0"/>
              <a:t>Reporting</a:t>
            </a:r>
          </a:p>
          <a:p>
            <a:pPr indent="571500" fontAlgn="base">
              <a:buFont typeface="Wingdings" pitchFamily="2" charset="2"/>
              <a:buChar char="Ø"/>
            </a:pPr>
            <a:r>
              <a:rPr lang="en-US" dirty="0" smtClean="0"/>
              <a:t>Recovery</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a:xfrm>
            <a:off x="195263" y="504825"/>
            <a:ext cx="8015287" cy="519113"/>
          </a:xfrm>
        </p:spPr>
        <p:txBody>
          <a:bodyPr/>
          <a:lstStyle/>
          <a:p>
            <a:pPr eaLnBrk="1" hangingPunct="1"/>
            <a:r>
              <a:rPr lang="en-US" sz="2500" b="1" smtClean="0">
                <a:solidFill>
                  <a:schemeClr val="bg1"/>
                </a:solidFill>
                <a:latin typeface="Times New Roman" pitchFamily="18" charset="0"/>
                <a:cs typeface="Times New Roman" pitchFamily="18" charset="0"/>
              </a:rPr>
              <a:t>Interpreter</a:t>
            </a:r>
          </a:p>
        </p:txBody>
      </p:sp>
      <p:pic>
        <p:nvPicPr>
          <p:cNvPr id="9221" name="Picture 4"/>
          <p:cNvPicPr>
            <a:picLocks noGrp="1" noChangeAspect="1" noChangeArrowheads="1"/>
          </p:cNvPicPr>
          <p:nvPr>
            <p:ph type="body" idx="1"/>
          </p:nvPr>
        </p:nvPicPr>
        <p:blipFill>
          <a:blip r:embed="rId3">
            <a:extLst>
              <a:ext uri="{28A0092B-C50C-407E-A947-70E740481C1C}">
                <a14:useLocalDpi xmlns:a14="http://schemas.microsoft.com/office/drawing/2010/main" xmlns="" val="0"/>
              </a:ext>
            </a:extLst>
          </a:blip>
          <a:srcRect/>
          <a:stretch>
            <a:fillRect/>
          </a:stretch>
        </p:blipFill>
        <p:spPr>
          <a:xfrm>
            <a:off x="2427288" y="3340100"/>
            <a:ext cx="4289425" cy="939800"/>
          </a:xfrm>
          <a:noFill/>
        </p:spPr>
      </p:pic>
      <p:sp>
        <p:nvSpPr>
          <p:cNvPr id="9222" name="Rectangle 5"/>
          <p:cNvSpPr>
            <a:spLocks noChangeArrowheads="1"/>
          </p:cNvSpPr>
          <p:nvPr/>
        </p:nvSpPr>
        <p:spPr bwMode="auto">
          <a:xfrm>
            <a:off x="323850" y="1628775"/>
            <a:ext cx="8351838" cy="43581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spcBef>
                <a:spcPct val="20000"/>
              </a:spcBef>
              <a:buFontTx/>
              <a:buChar char="•"/>
            </a:pPr>
            <a:r>
              <a:rPr lang="en-US" dirty="0">
                <a:latin typeface="Times New Roman" pitchFamily="18" charset="0"/>
                <a:cs typeface="Times New Roman" pitchFamily="18" charset="0"/>
              </a:rPr>
              <a:t>An interpreter is another common kind of language processor. Instead of producing a target program as a translation, an interpreter appears to directly execute the operations specified in the source program on inputs supplied by the user</a:t>
            </a:r>
          </a:p>
          <a:p>
            <a:pPr>
              <a:spcBef>
                <a:spcPct val="20000"/>
              </a:spcBef>
              <a:buFontTx/>
              <a:buChar char="•"/>
            </a:pP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machine-language target program produced by a compiler is usually much faster than an interpreter at mapping inputs to outputs . An interpreter, however, can usually give </a:t>
            </a:r>
            <a:r>
              <a:rPr lang="en-US" b="1" dirty="0">
                <a:latin typeface="Times New Roman" pitchFamily="18" charset="0"/>
                <a:cs typeface="Times New Roman" pitchFamily="18" charset="0"/>
              </a:rPr>
              <a:t>better error diagnostics </a:t>
            </a:r>
            <a:r>
              <a:rPr lang="en-US" dirty="0">
                <a:latin typeface="Times New Roman" pitchFamily="18" charset="0"/>
                <a:cs typeface="Times New Roman" pitchFamily="18" charset="0"/>
              </a:rPr>
              <a:t>than a compiler, because it executes the source program statement by statement.</a:t>
            </a:r>
          </a:p>
          <a:p>
            <a:pPr>
              <a:spcBef>
                <a:spcPct val="20000"/>
              </a:spcBef>
              <a:buFontTx/>
              <a:buChar char="•"/>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255742320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534400" cy="5821363"/>
          </a:xfrm>
        </p:spPr>
        <p:txBody>
          <a:bodyPr>
            <a:normAutofit/>
          </a:bodyPr>
          <a:lstStyle/>
          <a:p>
            <a:pPr fontAlgn="base"/>
            <a:r>
              <a:rPr lang="en-US" b="1" dirty="0" smtClean="0"/>
              <a:t>Compile-time errors</a:t>
            </a:r>
          </a:p>
          <a:p>
            <a:pPr fontAlgn="base">
              <a:buNone/>
            </a:pPr>
            <a:r>
              <a:rPr lang="en-US" dirty="0" smtClean="0"/>
              <a:t>Compile-time errors are of three types:- </a:t>
            </a:r>
          </a:p>
          <a:p>
            <a:pPr marL="514350" indent="-514350" fontAlgn="base">
              <a:buAutoNum type="arabicPeriod"/>
            </a:pPr>
            <a:r>
              <a:rPr lang="en-US" b="1" dirty="0" smtClean="0"/>
              <a:t>Lexical phase errors</a:t>
            </a:r>
          </a:p>
          <a:p>
            <a:pPr marL="0" indent="0" algn="just" fontAlgn="base">
              <a:buNone/>
            </a:pPr>
            <a:r>
              <a:rPr lang="en-IN" dirty="0" smtClean="0"/>
              <a:t>It includes incorrect or misspelled name of some identifier i.e., identifiers typed incorrectly.</a:t>
            </a:r>
          </a:p>
          <a:p>
            <a:pPr marL="404813" indent="-347663" algn="just" fontAlgn="base"/>
            <a:r>
              <a:rPr lang="en-US" dirty="0" smtClean="0"/>
              <a:t>Exceeding length of identifier or numeric constants.</a:t>
            </a:r>
          </a:p>
          <a:p>
            <a:pPr algn="just" fontAlgn="base"/>
            <a:r>
              <a:rPr lang="en-US" dirty="0" smtClean="0"/>
              <a:t>The appearance of illegal characters</a:t>
            </a:r>
          </a:p>
          <a:p>
            <a:pPr algn="just" fontAlgn="base"/>
            <a:r>
              <a:rPr lang="en-US" dirty="0" smtClean="0"/>
              <a:t>Unmatched string</a:t>
            </a:r>
          </a:p>
          <a:p>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Error recovery for lexical errors</a:t>
            </a:r>
            <a:r>
              <a:rPr lang="en-US" dirty="0" smtClean="0"/>
              <a:t/>
            </a:r>
            <a:br>
              <a:rPr lang="en-US" dirty="0" smtClean="0"/>
            </a:br>
            <a:endParaRPr lang="en-US" dirty="0"/>
          </a:p>
        </p:txBody>
      </p:sp>
      <p:sp>
        <p:nvSpPr>
          <p:cNvPr id="3" name="Content Placeholder 2"/>
          <p:cNvSpPr>
            <a:spLocks noGrp="1"/>
          </p:cNvSpPr>
          <p:nvPr>
            <p:ph idx="1"/>
          </p:nvPr>
        </p:nvSpPr>
        <p:spPr>
          <a:xfrm>
            <a:off x="357158" y="928670"/>
            <a:ext cx="8229600" cy="4525963"/>
          </a:xfrm>
        </p:spPr>
        <p:txBody>
          <a:bodyPr>
            <a:normAutofit fontScale="85000" lnSpcReduction="10000"/>
          </a:bodyPr>
          <a:lstStyle/>
          <a:p>
            <a:pPr fontAlgn="base"/>
            <a:r>
              <a:rPr lang="en-US" b="1" i="1" dirty="0" smtClean="0"/>
              <a:t>Panic Mode Recovery</a:t>
            </a:r>
            <a:r>
              <a:rPr lang="en-US" b="1" dirty="0" smtClean="0"/>
              <a:t> </a:t>
            </a:r>
          </a:p>
          <a:p>
            <a:pPr algn="just" fontAlgn="base">
              <a:buFont typeface="Wingdings" pitchFamily="2" charset="2"/>
              <a:buChar char="Ø"/>
            </a:pPr>
            <a:r>
              <a:rPr lang="en-US" dirty="0" smtClean="0"/>
              <a:t>In this method, successive characters from the input are removed one at a time until a designated set of synchronizing tokens is found. Synchronizing tokens are delimiters such as; or }</a:t>
            </a:r>
          </a:p>
          <a:p>
            <a:pPr algn="just" fontAlgn="base">
              <a:buFont typeface="Wingdings" pitchFamily="2" charset="2"/>
              <a:buChar char="Ø"/>
            </a:pPr>
            <a:r>
              <a:rPr lang="en-US" dirty="0" smtClean="0"/>
              <a:t>The </a:t>
            </a:r>
            <a:r>
              <a:rPr lang="en-US" b="1" dirty="0" smtClean="0"/>
              <a:t>advantage</a:t>
            </a:r>
            <a:r>
              <a:rPr lang="en-US" dirty="0" smtClean="0"/>
              <a:t> is that it is easy to implement and guarantees not to go into an infinite loop</a:t>
            </a:r>
          </a:p>
          <a:p>
            <a:pPr algn="just" fontAlgn="base">
              <a:buFont typeface="Wingdings" pitchFamily="2" charset="2"/>
              <a:buChar char="Ø"/>
            </a:pPr>
            <a:r>
              <a:rPr lang="en-US" dirty="0" smtClean="0"/>
              <a:t>The disadvantage is that a considerable amount of input is skipped without checking it for additional </a:t>
            </a:r>
            <a:r>
              <a:rPr lang="en-US" dirty="0" smtClean="0"/>
              <a:t>errors.</a:t>
            </a:r>
            <a:r>
              <a:rPr lang="en-IN" dirty="0" smtClean="0"/>
              <a:t> </a:t>
            </a:r>
            <a:r>
              <a:rPr lang="en-IN" dirty="0" smtClean="0"/>
              <a:t>This technique may lead to semantic error or runtime error in further stages</a:t>
            </a:r>
            <a:endParaRPr lang="en-US" dirty="0" smtClean="0"/>
          </a:p>
          <a:p>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229600" cy="4525963"/>
          </a:xfrm>
        </p:spPr>
        <p:txBody>
          <a:bodyPr>
            <a:normAutofit fontScale="85000" lnSpcReduction="20000"/>
          </a:bodyPr>
          <a:lstStyle/>
          <a:p>
            <a:pPr fontAlgn="base">
              <a:buNone/>
            </a:pPr>
            <a:r>
              <a:rPr lang="en-US" b="1" dirty="0" smtClean="0"/>
              <a:t>2. Syntactic phase errors</a:t>
            </a:r>
          </a:p>
          <a:p>
            <a:pPr algn="just" fontAlgn="base"/>
            <a:r>
              <a:rPr lang="en-IN" dirty="0"/>
              <a:t>Syntax errors occur when the input code violates </a:t>
            </a:r>
            <a:r>
              <a:rPr lang="en-IN" dirty="0" smtClean="0"/>
              <a:t>the </a:t>
            </a:r>
            <a:r>
              <a:rPr lang="en-IN" dirty="0"/>
              <a:t>grammar rules. Error recovery in the syntactic phase allows the parser to handle these errors and try to continue parsing the remaining part of the program. </a:t>
            </a:r>
            <a:endParaRPr lang="en-US" dirty="0" smtClean="0"/>
          </a:p>
          <a:p>
            <a:pPr algn="just" fontAlgn="base"/>
            <a:r>
              <a:rPr lang="en-US" dirty="0" smtClean="0"/>
              <a:t>These errors are detected during the syntax analysis phase. Typical syntax errors are:</a:t>
            </a:r>
          </a:p>
          <a:p>
            <a:pPr fontAlgn="base">
              <a:buFont typeface="Wingdings" pitchFamily="2" charset="2"/>
              <a:buChar char="Ø"/>
            </a:pPr>
            <a:r>
              <a:rPr lang="en-US" dirty="0" smtClean="0"/>
              <a:t>Errors in structure</a:t>
            </a:r>
          </a:p>
          <a:p>
            <a:pPr fontAlgn="base">
              <a:buFont typeface="Wingdings" pitchFamily="2" charset="2"/>
              <a:buChar char="Ø"/>
            </a:pPr>
            <a:r>
              <a:rPr lang="en-US" dirty="0" smtClean="0"/>
              <a:t>Missing operator</a:t>
            </a:r>
          </a:p>
          <a:p>
            <a:pPr fontAlgn="base">
              <a:buFont typeface="Wingdings" pitchFamily="2" charset="2"/>
              <a:buChar char="Ø"/>
            </a:pPr>
            <a:r>
              <a:rPr lang="en-US" dirty="0" smtClean="0"/>
              <a:t>Misspelled keywords</a:t>
            </a:r>
          </a:p>
          <a:p>
            <a:pPr fontAlgn="base">
              <a:buFont typeface="Wingdings" pitchFamily="2" charset="2"/>
              <a:buChar char="Ø"/>
            </a:pPr>
            <a:r>
              <a:rPr lang="en-US" dirty="0" smtClean="0"/>
              <a:t>Unbalanced parenthesis</a:t>
            </a:r>
          </a:p>
          <a:p>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929718" cy="582594"/>
          </a:xfrm>
        </p:spPr>
        <p:txBody>
          <a:bodyPr>
            <a:normAutofit fontScale="90000"/>
          </a:bodyPr>
          <a:lstStyle/>
          <a:p>
            <a:r>
              <a:rPr lang="en-US" b="1" dirty="0" smtClean="0"/>
              <a:t>Error recovery for syntactic phase error</a:t>
            </a:r>
            <a:endParaRPr lang="en-US" dirty="0"/>
          </a:p>
        </p:txBody>
      </p:sp>
      <p:sp>
        <p:nvSpPr>
          <p:cNvPr id="3" name="Content Placeholder 2"/>
          <p:cNvSpPr>
            <a:spLocks noGrp="1"/>
          </p:cNvSpPr>
          <p:nvPr>
            <p:ph idx="1"/>
          </p:nvPr>
        </p:nvSpPr>
        <p:spPr>
          <a:xfrm>
            <a:off x="0" y="1000108"/>
            <a:ext cx="8929718" cy="5857892"/>
          </a:xfrm>
        </p:spPr>
        <p:txBody>
          <a:bodyPr>
            <a:normAutofit fontScale="47500" lnSpcReduction="20000"/>
          </a:bodyPr>
          <a:lstStyle/>
          <a:p>
            <a:pPr fontAlgn="base">
              <a:buNone/>
            </a:pPr>
            <a:r>
              <a:rPr lang="en-US" sz="4000" b="1" dirty="0" err="1" smtClean="0"/>
              <a:t>i</a:t>
            </a:r>
            <a:r>
              <a:rPr lang="en-US" sz="4000" b="1" dirty="0" smtClean="0"/>
              <a:t>. Panic Mode Recovery</a:t>
            </a:r>
            <a:r>
              <a:rPr lang="en-US" sz="4000" dirty="0" smtClean="0"/>
              <a:t> </a:t>
            </a:r>
          </a:p>
          <a:p>
            <a:pPr algn="just" fontAlgn="base">
              <a:buNone/>
            </a:pPr>
            <a:r>
              <a:rPr lang="en-IN" sz="4000" b="1" dirty="0"/>
              <a:t>Description</a:t>
            </a:r>
            <a:r>
              <a:rPr lang="en-IN" sz="4000" dirty="0"/>
              <a:t>: In panic mode recovery, when the parser encounters an error, it discards input symbols one by one until it finds a synchronizing token (like a semicolon, closing brace, or some other delimiter) that indicates the start of a new statement or block. Once this synchronizing token is found, the parser resumes parsing from there</a:t>
            </a:r>
            <a:r>
              <a:rPr lang="en-IN" sz="4000" dirty="0" smtClean="0"/>
              <a:t>.</a:t>
            </a:r>
          </a:p>
          <a:p>
            <a:pPr fontAlgn="base">
              <a:buNone/>
            </a:pPr>
            <a:r>
              <a:rPr lang="en-IN" sz="4000" b="1" dirty="0" smtClean="0"/>
              <a:t>Advantages</a:t>
            </a:r>
            <a:r>
              <a:rPr lang="en-IN" sz="4000" dirty="0"/>
              <a:t>: Simple to implement and ensures that the parser doesn't enter into an infinite loop</a:t>
            </a:r>
            <a:r>
              <a:rPr lang="en-IN" sz="4000" dirty="0" smtClean="0"/>
              <a:t>.</a:t>
            </a:r>
          </a:p>
          <a:p>
            <a:pPr fontAlgn="base">
              <a:buNone/>
            </a:pPr>
            <a:r>
              <a:rPr lang="en-IN" sz="4000" b="1" dirty="0" smtClean="0"/>
              <a:t>Disadvantages</a:t>
            </a:r>
            <a:r>
              <a:rPr lang="en-IN" sz="4000" dirty="0"/>
              <a:t>: This method can skip over a large portion of the code, potentially missing other errors, and the recovery may result in large portions of the program being ignored</a:t>
            </a:r>
            <a:r>
              <a:rPr lang="en-IN" sz="4000" dirty="0" smtClean="0"/>
              <a:t>.</a:t>
            </a:r>
          </a:p>
          <a:p>
            <a:pPr fontAlgn="base">
              <a:buNone/>
            </a:pPr>
            <a:r>
              <a:rPr lang="en-IN" sz="4000" b="1" dirty="0" smtClean="0"/>
              <a:t>Example</a:t>
            </a:r>
            <a:r>
              <a:rPr lang="en-IN" sz="4000" dirty="0"/>
              <a:t>: If the parser encounters a missing semicolon, it will keep discarding tokens until it finds a semicolon or the end of the statement.</a:t>
            </a:r>
            <a:endParaRPr lang="en-US" sz="4000" dirty="0" smtClean="0"/>
          </a:p>
          <a:p>
            <a:pPr fontAlgn="base">
              <a:buNone/>
            </a:pPr>
            <a:r>
              <a:rPr lang="en-US" sz="4000" b="1" dirty="0" smtClean="0"/>
              <a:t>ii. Statement Mode recovery</a:t>
            </a:r>
            <a:r>
              <a:rPr lang="en-US" sz="4000" dirty="0" smtClean="0"/>
              <a:t> </a:t>
            </a:r>
          </a:p>
          <a:p>
            <a:pPr marL="463550" indent="-290513" algn="just" fontAlgn="base"/>
            <a:r>
              <a:rPr lang="en-US" sz="4000" dirty="0" smtClean="0"/>
              <a:t>In this method, when a parser encounters an error, it performs the necessary correction on the remaining input so that the rest of the input statement allows the parser to parse ahead.</a:t>
            </a:r>
          </a:p>
          <a:p>
            <a:pPr marL="463550" indent="-290513" algn="just" fontAlgn="base"/>
            <a:r>
              <a:rPr lang="en-US" sz="4000" dirty="0" smtClean="0"/>
              <a:t>The correction can be deletion of extra semicolons, replacing the comma with semicolons, or inserting a missing semicolon.</a:t>
            </a:r>
          </a:p>
          <a:p>
            <a:pPr marL="463550" indent="-290513" algn="just" fontAlgn="base"/>
            <a:r>
              <a:rPr lang="en-US" sz="4000" dirty="0" smtClean="0"/>
              <a:t>While performing correction, utmost care should be taken for not going in an infinite loop.</a:t>
            </a:r>
          </a:p>
          <a:p>
            <a:pPr marL="463550" indent="-290513" algn="just" fontAlgn="base"/>
            <a:r>
              <a:rPr lang="en-US" sz="4000" dirty="0" smtClean="0"/>
              <a:t>A disadvantage is that it finds it difficult to handle situations where the actual error occurred before pointing of detection.</a:t>
            </a:r>
          </a:p>
          <a:p>
            <a:pPr algn="just" fontAlgn="base"/>
            <a:endParaRPr lang="en-US" dirty="0" smtClean="0"/>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0"/>
            <a:ext cx="8686800" cy="6858000"/>
          </a:xfrm>
        </p:spPr>
        <p:txBody>
          <a:bodyPr>
            <a:normAutofit fontScale="70000" lnSpcReduction="20000"/>
          </a:bodyPr>
          <a:lstStyle/>
          <a:p>
            <a:pPr fontAlgn="base">
              <a:buNone/>
            </a:pPr>
            <a:r>
              <a:rPr lang="en-US" b="1" dirty="0" smtClean="0"/>
              <a:t>iii. Error production</a:t>
            </a:r>
            <a:r>
              <a:rPr lang="en-US" dirty="0" smtClean="0"/>
              <a:t> </a:t>
            </a:r>
          </a:p>
          <a:p>
            <a:pPr algn="just" fontAlgn="base"/>
            <a:r>
              <a:rPr lang="en-IN" dirty="0"/>
              <a:t>Error productions are special rules added to the grammar specifically for error recovery. These rules describe how to handle incorrect syntax patterns. When the parser encounters an error, it tries to match the input against these error production rules, which allow for graceful recovery.</a:t>
            </a:r>
            <a:endParaRPr lang="en-US" dirty="0"/>
          </a:p>
          <a:p>
            <a:pPr algn="just" fontAlgn="base"/>
            <a:r>
              <a:rPr lang="en-US" dirty="0" smtClean="0"/>
              <a:t>If a user has knowledge of common errors that can be encountered then, these errors can be incorporated by augmenting the grammar with error productions that generate erroneous constructs.</a:t>
            </a:r>
          </a:p>
          <a:p>
            <a:pPr algn="just" fontAlgn="base"/>
            <a:r>
              <a:rPr lang="en-US" dirty="0" smtClean="0"/>
              <a:t>If this is used then, during parsing appropriate error messages can be generated and parsing can be continued.</a:t>
            </a:r>
          </a:p>
          <a:p>
            <a:pPr algn="just" fontAlgn="base"/>
            <a:r>
              <a:rPr lang="en-US" dirty="0" smtClean="0"/>
              <a:t>The disadvantage is that it’s difficult to maintain.</a:t>
            </a:r>
          </a:p>
          <a:p>
            <a:pPr fontAlgn="base">
              <a:buNone/>
            </a:pPr>
            <a:r>
              <a:rPr lang="en-US" b="1" dirty="0" smtClean="0"/>
              <a:t>iv. Global Correction</a:t>
            </a:r>
            <a:r>
              <a:rPr lang="en-US" dirty="0" smtClean="0"/>
              <a:t> </a:t>
            </a:r>
          </a:p>
          <a:p>
            <a:pPr algn="just" fontAlgn="base"/>
            <a:r>
              <a:rPr lang="en-US" dirty="0" smtClean="0"/>
              <a:t>The parser examines the whole program and tries to find out the closest match for it which is error-free.</a:t>
            </a:r>
          </a:p>
          <a:p>
            <a:pPr algn="just" fontAlgn="base"/>
            <a:r>
              <a:rPr lang="en-US" dirty="0" smtClean="0"/>
              <a:t>The closest match program has less number of insertions, deletions, and changes of tokens to recover from erroneous input.</a:t>
            </a:r>
          </a:p>
          <a:p>
            <a:pPr algn="just" fontAlgn="base"/>
            <a:r>
              <a:rPr lang="en-US" dirty="0" smtClean="0"/>
              <a:t>Due to high time and space complexity, this method is not implemented practically.</a:t>
            </a:r>
          </a:p>
          <a:p>
            <a:pPr algn="just" fontAlgn="base"/>
            <a:endParaRPr lang="en-US" dirty="0" smtClean="0"/>
          </a:p>
          <a:p>
            <a:pPr fontAlgn="base">
              <a:buNone/>
            </a:pPr>
            <a:endParaRPr lang="en-US" dirty="0" smtClean="0"/>
          </a:p>
          <a:p>
            <a:pPr fontAlgn="base"/>
            <a:endParaRPr lang="en-US" dirty="0" smtClean="0"/>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0"/>
            <a:ext cx="8763000" cy="7010400"/>
          </a:xfrm>
        </p:spPr>
        <p:txBody>
          <a:bodyPr>
            <a:normAutofit/>
          </a:bodyPr>
          <a:lstStyle/>
          <a:p>
            <a:pPr marL="0" indent="0">
              <a:buNone/>
            </a:pPr>
            <a:r>
              <a:rPr lang="en-IN" b="1" dirty="0" smtClean="0"/>
              <a:t>3. Semantic </a:t>
            </a:r>
            <a:r>
              <a:rPr lang="en-IN" b="1" dirty="0"/>
              <a:t>Errors</a:t>
            </a:r>
          </a:p>
          <a:p>
            <a:pPr marL="0" indent="0" algn="just">
              <a:buNone/>
            </a:pPr>
            <a:r>
              <a:rPr lang="en-IN" dirty="0"/>
              <a:t>These errors are a result of incompatible value assignment. The semantic errors that the semantic </a:t>
            </a:r>
            <a:r>
              <a:rPr lang="en-IN" dirty="0" err="1"/>
              <a:t>analyzer</a:t>
            </a:r>
            <a:r>
              <a:rPr lang="en-IN" dirty="0"/>
              <a:t> is expected to recognize are:</a:t>
            </a:r>
          </a:p>
          <a:p>
            <a:pPr marL="0" indent="0">
              <a:buFont typeface="Wingdings" pitchFamily="2" charset="2"/>
              <a:buChar char="Ø"/>
            </a:pPr>
            <a:r>
              <a:rPr lang="en-IN" dirty="0" smtClean="0"/>
              <a:t>Type mismatch</a:t>
            </a:r>
          </a:p>
          <a:p>
            <a:pPr marL="0" indent="0">
              <a:buFont typeface="Wingdings" pitchFamily="2" charset="2"/>
              <a:buChar char="Ø"/>
            </a:pPr>
            <a:r>
              <a:rPr lang="en-IN" dirty="0" smtClean="0"/>
              <a:t>Undeclared variable</a:t>
            </a:r>
          </a:p>
          <a:p>
            <a:pPr marL="0" indent="0">
              <a:buFont typeface="Wingdings" pitchFamily="2" charset="2"/>
              <a:buChar char="Ø"/>
            </a:pPr>
            <a:r>
              <a:rPr lang="en-IN" dirty="0" smtClean="0"/>
              <a:t>Reserved </a:t>
            </a:r>
            <a:r>
              <a:rPr lang="en-IN" dirty="0"/>
              <a:t>identifier </a:t>
            </a:r>
            <a:r>
              <a:rPr lang="en-IN" dirty="0" smtClean="0"/>
              <a:t>misuse</a:t>
            </a:r>
          </a:p>
          <a:p>
            <a:pPr marL="0" indent="0">
              <a:buFont typeface="Wingdings" pitchFamily="2" charset="2"/>
              <a:buChar char="Ø"/>
            </a:pPr>
            <a:r>
              <a:rPr lang="en-IN" dirty="0" smtClean="0"/>
              <a:t>Multiple </a:t>
            </a:r>
            <a:r>
              <a:rPr lang="en-IN" dirty="0"/>
              <a:t>declaration of variable in a </a:t>
            </a:r>
            <a:r>
              <a:rPr lang="en-IN" dirty="0" smtClean="0"/>
              <a:t>scope</a:t>
            </a:r>
          </a:p>
          <a:p>
            <a:pPr marL="0" indent="0">
              <a:buFont typeface="Wingdings" pitchFamily="2" charset="2"/>
              <a:buChar char="Ø"/>
            </a:pPr>
            <a:r>
              <a:rPr lang="en-IN" dirty="0" smtClean="0"/>
              <a:t>Accessing </a:t>
            </a:r>
            <a:r>
              <a:rPr lang="en-IN" dirty="0"/>
              <a:t>an out of scope </a:t>
            </a:r>
            <a:r>
              <a:rPr lang="en-IN" dirty="0" smtClean="0"/>
              <a:t>variable</a:t>
            </a:r>
          </a:p>
          <a:p>
            <a:pPr marL="0" indent="0">
              <a:buFont typeface="Wingdings" pitchFamily="2" charset="2"/>
              <a:buChar char="Ø"/>
            </a:pPr>
            <a:r>
              <a:rPr lang="en-IN" dirty="0" smtClean="0"/>
              <a:t>Actual </a:t>
            </a:r>
            <a:r>
              <a:rPr lang="en-IN" dirty="0"/>
              <a:t>and formal parameter mismatch.</a:t>
            </a:r>
          </a:p>
          <a:p>
            <a:pPr marL="0" indent="0">
              <a:buNone/>
            </a:pPr>
            <a:endParaRPr lang="en-IN" dirty="0"/>
          </a:p>
        </p:txBody>
      </p:sp>
    </p:spTree>
    <p:extLst>
      <p:ext uri="{BB962C8B-B14F-4D97-AF65-F5344CB8AC3E}">
        <p14:creationId xmlns:p14="http://schemas.microsoft.com/office/powerpoint/2010/main" xmlns="" val="12307564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IN" dirty="0" smtClean="0"/>
              <a:t>Cross compiler</a:t>
            </a:r>
            <a:endParaRPr lang="en-IN" dirty="0"/>
          </a:p>
        </p:txBody>
      </p:sp>
      <p:sp>
        <p:nvSpPr>
          <p:cNvPr id="3" name="Content Placeholder 2"/>
          <p:cNvSpPr>
            <a:spLocks noGrp="1"/>
          </p:cNvSpPr>
          <p:nvPr>
            <p:ph idx="1"/>
          </p:nvPr>
        </p:nvSpPr>
        <p:spPr>
          <a:xfrm>
            <a:off x="76200" y="838200"/>
            <a:ext cx="8915400" cy="5791200"/>
          </a:xfrm>
        </p:spPr>
        <p:txBody>
          <a:bodyPr>
            <a:normAutofit fontScale="70000" lnSpcReduction="20000"/>
          </a:bodyPr>
          <a:lstStyle/>
          <a:p>
            <a:pPr marL="0" indent="0" algn="just">
              <a:buNone/>
            </a:pPr>
            <a:r>
              <a:rPr lang="en-IN" dirty="0">
                <a:latin typeface="Arial" pitchFamily="34" charset="0"/>
                <a:cs typeface="Arial" pitchFamily="34" charset="0"/>
              </a:rPr>
              <a:t>A </a:t>
            </a:r>
            <a:r>
              <a:rPr lang="en-IN" b="1" dirty="0">
                <a:latin typeface="Arial" pitchFamily="34" charset="0"/>
                <a:cs typeface="Arial" pitchFamily="34" charset="0"/>
              </a:rPr>
              <a:t>cross compiler</a:t>
            </a:r>
            <a:r>
              <a:rPr lang="en-IN" dirty="0">
                <a:latin typeface="Arial" pitchFamily="34" charset="0"/>
                <a:cs typeface="Arial" pitchFamily="34" charset="0"/>
              </a:rPr>
              <a:t> is a type of compiler that generates executable code for a platform or architecture different from the one on which the compiler is running. </a:t>
            </a:r>
            <a:endParaRPr lang="en-IN" smtClean="0">
              <a:latin typeface="Arial" pitchFamily="34" charset="0"/>
              <a:cs typeface="Arial" pitchFamily="34" charset="0"/>
            </a:endParaRPr>
          </a:p>
          <a:p>
            <a:pPr marL="0" indent="0" algn="just">
              <a:buNone/>
            </a:pPr>
            <a:endParaRPr lang="en-IN" dirty="0" smtClean="0">
              <a:latin typeface="Arial" pitchFamily="34" charset="0"/>
              <a:cs typeface="Arial" pitchFamily="34" charset="0"/>
            </a:endParaRPr>
          </a:p>
          <a:p>
            <a:pPr marL="0" indent="0">
              <a:buNone/>
            </a:pPr>
            <a:r>
              <a:rPr lang="en-IN" b="1" dirty="0">
                <a:latin typeface="Arial" pitchFamily="34" charset="0"/>
                <a:cs typeface="Arial" pitchFamily="34" charset="0"/>
              </a:rPr>
              <a:t>Key Characteristics:</a:t>
            </a:r>
          </a:p>
          <a:p>
            <a:r>
              <a:rPr lang="en-IN" b="1" dirty="0">
                <a:latin typeface="Arial" pitchFamily="34" charset="0"/>
                <a:cs typeface="Arial" pitchFamily="34" charset="0"/>
              </a:rPr>
              <a:t>Host </a:t>
            </a:r>
            <a:r>
              <a:rPr lang="en-IN" b="1" dirty="0" err="1">
                <a:latin typeface="Arial" pitchFamily="34" charset="0"/>
                <a:cs typeface="Arial" pitchFamily="34" charset="0"/>
              </a:rPr>
              <a:t>vs</a:t>
            </a:r>
            <a:r>
              <a:rPr lang="en-IN" b="1" dirty="0">
                <a:latin typeface="Arial" pitchFamily="34" charset="0"/>
                <a:cs typeface="Arial" pitchFamily="34" charset="0"/>
              </a:rPr>
              <a:t> Target</a:t>
            </a:r>
            <a:r>
              <a:rPr lang="en-IN" dirty="0">
                <a:latin typeface="Arial" pitchFamily="34" charset="0"/>
                <a:cs typeface="Arial" pitchFamily="34" charset="0"/>
              </a:rPr>
              <a:t>:</a:t>
            </a:r>
          </a:p>
          <a:p>
            <a:pPr lvl="1" algn="just"/>
            <a:r>
              <a:rPr lang="en-IN" b="1" dirty="0">
                <a:latin typeface="Arial" pitchFamily="34" charset="0"/>
                <a:cs typeface="Arial" pitchFamily="34" charset="0"/>
              </a:rPr>
              <a:t>Host</a:t>
            </a:r>
            <a:r>
              <a:rPr lang="en-IN" dirty="0">
                <a:latin typeface="Arial" pitchFamily="34" charset="0"/>
                <a:cs typeface="Arial" pitchFamily="34" charset="0"/>
              </a:rPr>
              <a:t>: The machine where the cross compiler runs (the development machine).</a:t>
            </a:r>
          </a:p>
          <a:p>
            <a:pPr lvl="1" algn="just"/>
            <a:r>
              <a:rPr lang="en-IN" b="1" dirty="0">
                <a:latin typeface="Arial" pitchFamily="34" charset="0"/>
                <a:cs typeface="Arial" pitchFamily="34" charset="0"/>
              </a:rPr>
              <a:t>Target</a:t>
            </a:r>
            <a:r>
              <a:rPr lang="en-IN" dirty="0">
                <a:latin typeface="Arial" pitchFamily="34" charset="0"/>
                <a:cs typeface="Arial" pitchFamily="34" charset="0"/>
              </a:rPr>
              <a:t>: The machine or architecture for which the code is being compiled (the execution environment).</a:t>
            </a:r>
          </a:p>
          <a:p>
            <a:pPr algn="just"/>
            <a:r>
              <a:rPr lang="en-IN" b="1" dirty="0">
                <a:latin typeface="Arial" pitchFamily="34" charset="0"/>
                <a:cs typeface="Arial" pitchFamily="34" charset="0"/>
              </a:rPr>
              <a:t>Platform Independence</a:t>
            </a:r>
            <a:r>
              <a:rPr lang="en-IN" dirty="0">
                <a:latin typeface="Arial" pitchFamily="34" charset="0"/>
                <a:cs typeface="Arial" pitchFamily="34" charset="0"/>
              </a:rPr>
              <a:t>: Cross compilers are commonly used when the target platform is not capable of running the compilation tools (e.g., embedded systems or microcontrollers that don't have the resources to compile code</a:t>
            </a:r>
            <a:r>
              <a:rPr lang="en-IN" dirty="0" smtClean="0">
                <a:latin typeface="Arial" pitchFamily="34" charset="0"/>
                <a:cs typeface="Arial" pitchFamily="34" charset="0"/>
              </a:rPr>
              <a:t>).</a:t>
            </a:r>
          </a:p>
          <a:p>
            <a:pPr marL="0" indent="0">
              <a:buNone/>
            </a:pPr>
            <a:r>
              <a:rPr lang="en-IN" b="1" dirty="0"/>
              <a:t>Example:</a:t>
            </a:r>
          </a:p>
          <a:p>
            <a:pPr algn="just"/>
            <a:r>
              <a:rPr lang="en-IN" dirty="0" smtClean="0"/>
              <a:t>Developing a software </a:t>
            </a:r>
            <a:r>
              <a:rPr lang="en-IN" dirty="0"/>
              <a:t>on a </a:t>
            </a:r>
            <a:r>
              <a:rPr lang="en-IN" b="1" dirty="0"/>
              <a:t>Windows machine</a:t>
            </a:r>
            <a:r>
              <a:rPr lang="en-IN" dirty="0"/>
              <a:t> but want it to run on an </a:t>
            </a:r>
            <a:r>
              <a:rPr lang="en-IN" b="1" dirty="0"/>
              <a:t>ARM-based Android device</a:t>
            </a:r>
            <a:r>
              <a:rPr lang="en-IN" dirty="0"/>
              <a:t>, </a:t>
            </a:r>
            <a:r>
              <a:rPr lang="en-IN" dirty="0" smtClean="0"/>
              <a:t>use </a:t>
            </a:r>
            <a:r>
              <a:rPr lang="en-IN" dirty="0"/>
              <a:t>a </a:t>
            </a:r>
            <a:r>
              <a:rPr lang="en-IN" b="1" dirty="0"/>
              <a:t>cross compiler</a:t>
            </a:r>
            <a:r>
              <a:rPr lang="en-IN" dirty="0"/>
              <a:t> to generate ARM code from the Windows environment.</a:t>
            </a:r>
          </a:p>
          <a:p>
            <a:pPr algn="just"/>
            <a:endParaRPr lang="en-IN" dirty="0">
              <a:latin typeface="Arial" pitchFamily="34" charset="0"/>
              <a:cs typeface="Arial" pitchFamily="34" charset="0"/>
            </a:endParaRPr>
          </a:p>
          <a:p>
            <a:pPr algn="just"/>
            <a:endParaRPr lang="en-IN" dirty="0"/>
          </a:p>
        </p:txBody>
      </p:sp>
    </p:spTree>
    <p:extLst>
      <p:ext uri="{BB962C8B-B14F-4D97-AF65-F5344CB8AC3E}">
        <p14:creationId xmlns:p14="http://schemas.microsoft.com/office/powerpoint/2010/main" xmlns="" val="2686813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0"/>
            <a:ext cx="9036496" cy="6858000"/>
          </a:xfrm>
        </p:spPr>
        <p:txBody>
          <a:bodyPr>
            <a:normAutofit fontScale="70000" lnSpcReduction="20000"/>
          </a:bodyPr>
          <a:lstStyle/>
          <a:p>
            <a:pPr marL="0" indent="0">
              <a:buNone/>
            </a:pPr>
            <a:r>
              <a:rPr lang="en-IN" b="1" dirty="0"/>
              <a:t>Compiler</a:t>
            </a:r>
          </a:p>
          <a:p>
            <a:pPr algn="just"/>
            <a:r>
              <a:rPr lang="en-IN" dirty="0"/>
              <a:t>A compiler is a translator used to convert high-level programming language to low-level programming language.  It converts the whole program </a:t>
            </a:r>
            <a:r>
              <a:rPr lang="en-IN" b="1" dirty="0"/>
              <a:t>in one session </a:t>
            </a:r>
            <a:r>
              <a:rPr lang="en-IN" dirty="0"/>
              <a:t>and reports errors detected after the conversion.  Compiler takes time to do its work as it translates high-level code to lower-level code all at once and then saves it to </a:t>
            </a:r>
            <a:r>
              <a:rPr lang="en-IN" dirty="0" smtClean="0"/>
              <a:t>memory. A </a:t>
            </a:r>
            <a:r>
              <a:rPr lang="en-IN" dirty="0"/>
              <a:t>compiler is </a:t>
            </a:r>
            <a:r>
              <a:rPr lang="en-IN" b="1" dirty="0"/>
              <a:t>processor-dependent and platform-dependent</a:t>
            </a:r>
            <a:r>
              <a:rPr lang="en-IN" dirty="0"/>
              <a:t>. </a:t>
            </a:r>
          </a:p>
          <a:p>
            <a:pPr marL="0" indent="0">
              <a:buNone/>
            </a:pPr>
            <a:r>
              <a:rPr lang="en-IN" b="1" dirty="0"/>
              <a:t>Interpreter</a:t>
            </a:r>
          </a:p>
          <a:p>
            <a:pPr algn="just"/>
            <a:r>
              <a:rPr lang="en-IN" dirty="0"/>
              <a:t>Just like a compiler, is a translator used to convert high-level programming language to low-level programming language.  It converts the program </a:t>
            </a:r>
            <a:r>
              <a:rPr lang="en-IN" b="1" dirty="0"/>
              <a:t>one at a time</a:t>
            </a:r>
            <a:r>
              <a:rPr lang="en-IN" dirty="0"/>
              <a:t> and reports errors detected at once, while doing the conversion.  With this, it is easier to detect errors than in a compiler. </a:t>
            </a:r>
            <a:br>
              <a:rPr lang="en-IN" dirty="0"/>
            </a:br>
            <a:r>
              <a:rPr lang="en-IN" dirty="0"/>
              <a:t>It is often used as a debugging tool for software development as it can execute a single line of code at a time.  An interpreter is also more portable than a compiler </a:t>
            </a:r>
            <a:r>
              <a:rPr lang="en-IN" b="1" dirty="0"/>
              <a:t>as it is not </a:t>
            </a:r>
            <a:r>
              <a:rPr lang="en-IN" b="1" dirty="0" smtClean="0"/>
              <a:t>processor-dependent</a:t>
            </a:r>
            <a:r>
              <a:rPr lang="en-IN" dirty="0" smtClean="0"/>
              <a:t>.</a:t>
            </a:r>
            <a:endParaRPr lang="en-IN" dirty="0"/>
          </a:p>
          <a:p>
            <a:pPr marL="0" indent="0">
              <a:buNone/>
            </a:pPr>
            <a:r>
              <a:rPr lang="en-IN" b="1" dirty="0"/>
              <a:t>Assembler</a:t>
            </a:r>
          </a:p>
          <a:p>
            <a:pPr algn="just"/>
            <a:r>
              <a:rPr lang="en-IN" dirty="0"/>
              <a:t>An assembler is </a:t>
            </a:r>
            <a:r>
              <a:rPr lang="en-IN" dirty="0" smtClean="0"/>
              <a:t>a </a:t>
            </a:r>
            <a:r>
              <a:rPr lang="en-IN" dirty="0"/>
              <a:t>translator used to translate assembly language to machine language.  It is like a compiler for the assembly language but interactive like an interpreter.  Assembly language is difficult to understand as it is a low-level programming language.  An assembler translates a low-level language, an assembly language to an even lower-level language, which is the machine code.  The machine code can be directly understood by the CPU.</a:t>
            </a:r>
          </a:p>
          <a:p>
            <a:pPr marL="0" indent="0">
              <a:buNone/>
            </a:pPr>
            <a:endParaRPr lang="en-IN" dirty="0"/>
          </a:p>
        </p:txBody>
      </p:sp>
    </p:spTree>
    <p:extLst>
      <p:ext uri="{BB962C8B-B14F-4D97-AF65-F5344CB8AC3E}">
        <p14:creationId xmlns:p14="http://schemas.microsoft.com/office/powerpoint/2010/main" xmlns="" val="15528642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3129874409"/>
              </p:ext>
            </p:extLst>
          </p:nvPr>
        </p:nvGraphicFramePr>
        <p:xfrm>
          <a:off x="685799" y="533400"/>
          <a:ext cx="8206680" cy="6135960"/>
        </p:xfrm>
        <a:graphic>
          <a:graphicData uri="http://schemas.openxmlformats.org/drawingml/2006/table">
            <a:tbl>
              <a:tblPr/>
              <a:tblGrid>
                <a:gridCol w="4103340"/>
                <a:gridCol w="4103340"/>
              </a:tblGrid>
              <a:tr h="397930">
                <a:tc>
                  <a:txBody>
                    <a:bodyPr/>
                    <a:lstStyle/>
                    <a:p>
                      <a:pPr algn="ctr" fontAlgn="base"/>
                      <a:r>
                        <a:rPr lang="en-IN" sz="1200" b="1" cap="all" dirty="0">
                          <a:solidFill>
                            <a:srgbClr val="000000"/>
                          </a:solidFill>
                          <a:effectLst/>
                          <a:latin typeface="Arial" pitchFamily="34" charset="0"/>
                          <a:cs typeface="Arial" pitchFamily="34" charset="0"/>
                        </a:rPr>
                        <a:t>COMPILER</a:t>
                      </a:r>
                    </a:p>
                  </a:txBody>
                  <a:tcPr marL="52414" marR="52414" marT="52414" marB="52414" anchor="ctr">
                    <a:lnL>
                      <a:noFill/>
                    </a:lnL>
                    <a:lnR>
                      <a:noFill/>
                    </a:lnR>
                    <a:lnT>
                      <a:noFill/>
                    </a:lnT>
                    <a:lnB w="9525" cap="flat" cmpd="sng" algn="ctr">
                      <a:solidFill>
                        <a:srgbClr val="EDEDED"/>
                      </a:solidFill>
                      <a:prstDash val="solid"/>
                      <a:round/>
                      <a:headEnd type="none" w="med" len="med"/>
                      <a:tailEnd type="none" w="med" len="med"/>
                    </a:lnB>
                    <a:solidFill>
                      <a:srgbClr val="FFFFFF"/>
                    </a:solidFill>
                  </a:tcPr>
                </a:tc>
                <a:tc>
                  <a:txBody>
                    <a:bodyPr/>
                    <a:lstStyle/>
                    <a:p>
                      <a:pPr algn="ctr" fontAlgn="base"/>
                      <a:r>
                        <a:rPr lang="en-IN" sz="1200" b="1" cap="all" dirty="0">
                          <a:solidFill>
                            <a:srgbClr val="000000"/>
                          </a:solidFill>
                          <a:effectLst/>
                          <a:latin typeface="Arial" pitchFamily="34" charset="0"/>
                          <a:cs typeface="Arial" pitchFamily="34" charset="0"/>
                        </a:rPr>
                        <a:t>INTERPRETER</a:t>
                      </a:r>
                    </a:p>
                  </a:txBody>
                  <a:tcPr marL="52414" marR="52414" marT="52414" marB="52414" anchor="ctr">
                    <a:lnL>
                      <a:noFill/>
                    </a:lnL>
                    <a:lnR>
                      <a:noFill/>
                    </a:lnR>
                    <a:lnT>
                      <a:noFill/>
                    </a:lnT>
                    <a:lnB w="9525" cap="flat" cmpd="sng" algn="ctr">
                      <a:solidFill>
                        <a:srgbClr val="EDEDED"/>
                      </a:solidFill>
                      <a:prstDash val="solid"/>
                      <a:round/>
                      <a:headEnd type="none" w="med" len="med"/>
                      <a:tailEnd type="none" w="med" len="med"/>
                    </a:lnB>
                    <a:solidFill>
                      <a:srgbClr val="FFFFFF"/>
                    </a:solidFill>
                  </a:tcPr>
                </a:tc>
              </a:tr>
              <a:tr h="1403419">
                <a:tc>
                  <a:txBody>
                    <a:bodyPr/>
                    <a:lstStyle/>
                    <a:p>
                      <a:pPr algn="just" fontAlgn="base"/>
                      <a:r>
                        <a:rPr lang="en-IN" sz="1200" b="0" dirty="0">
                          <a:effectLst/>
                          <a:latin typeface="Arial" pitchFamily="34" charset="0"/>
                          <a:cs typeface="Arial" pitchFamily="34" charset="0"/>
                        </a:rPr>
                        <a:t>A compiler is a program which coverts the entire source code of a programming language into executable machine code for a CPU.</a:t>
                      </a:r>
                    </a:p>
                  </a:txBody>
                  <a:tcPr marL="91725" marR="91725" marT="45862" marB="458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marL="0" algn="just" defTabSz="914400" rtl="0" eaLnBrk="1" fontAlgn="base" latinLnBrk="0" hangingPunct="1"/>
                      <a:r>
                        <a:rPr lang="en-IN" sz="1200" b="0" kern="1200" dirty="0">
                          <a:solidFill>
                            <a:schemeClr val="tx1"/>
                          </a:solidFill>
                          <a:effectLst/>
                          <a:latin typeface="Arial" pitchFamily="34" charset="0"/>
                          <a:ea typeface="+mn-ea"/>
                          <a:cs typeface="Arial" pitchFamily="34" charset="0"/>
                        </a:rPr>
                        <a:t>I</a:t>
                      </a:r>
                      <a:r>
                        <a:rPr lang="en-IN" sz="1200" b="0" kern="1200" dirty="0" smtClean="0">
                          <a:solidFill>
                            <a:schemeClr val="tx1"/>
                          </a:solidFill>
                          <a:effectLst/>
                          <a:latin typeface="Arial" pitchFamily="34" charset="0"/>
                          <a:ea typeface="+mn-ea"/>
                          <a:cs typeface="Arial" pitchFamily="34" charset="0"/>
                        </a:rPr>
                        <a:t>nterpreter </a:t>
                      </a:r>
                      <a:r>
                        <a:rPr lang="en-IN" sz="1200" b="0" kern="1200" dirty="0">
                          <a:solidFill>
                            <a:schemeClr val="tx1"/>
                          </a:solidFill>
                          <a:effectLst/>
                          <a:latin typeface="Arial" pitchFamily="34" charset="0"/>
                          <a:ea typeface="+mn-ea"/>
                          <a:cs typeface="Arial" pitchFamily="34" charset="0"/>
                        </a:rPr>
                        <a:t>takes a source program and runs it line by line, translating each line as it comes to it.</a:t>
                      </a:r>
                    </a:p>
                  </a:txBody>
                  <a:tcPr marL="91725" marR="91725" marT="45862" marB="458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1403419">
                <a:tc>
                  <a:txBody>
                    <a:bodyPr/>
                    <a:lstStyle/>
                    <a:p>
                      <a:pPr algn="just" fontAlgn="base"/>
                      <a:r>
                        <a:rPr lang="en-IN" sz="1200" b="0" dirty="0">
                          <a:effectLst/>
                          <a:latin typeface="Arial" pitchFamily="34" charset="0"/>
                          <a:cs typeface="Arial" pitchFamily="34" charset="0"/>
                        </a:rPr>
                        <a:t>Compiler takes large amount of time to analyze the entire source code but the overall execution time of the program is comparatively faster.</a:t>
                      </a:r>
                    </a:p>
                  </a:txBody>
                  <a:tcPr marL="91725" marR="91725" marT="45862" marB="458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marL="0" algn="just" defTabSz="914400" rtl="0" eaLnBrk="1" fontAlgn="base" latinLnBrk="0" hangingPunct="1"/>
                      <a:r>
                        <a:rPr lang="en-IN" sz="1200" b="0" kern="1200" dirty="0">
                          <a:solidFill>
                            <a:schemeClr val="tx1"/>
                          </a:solidFill>
                          <a:effectLst/>
                          <a:latin typeface="Arial" pitchFamily="34" charset="0"/>
                          <a:ea typeface="+mn-ea"/>
                          <a:cs typeface="Arial" pitchFamily="34" charset="0"/>
                        </a:rPr>
                        <a:t>Interpreter takes less amount of time to analyze the source code but the overall execution time of the program is slower.</a:t>
                      </a:r>
                    </a:p>
                  </a:txBody>
                  <a:tcPr marL="91725" marR="91725" marT="45862" marB="458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1915045">
                <a:tc>
                  <a:txBody>
                    <a:bodyPr/>
                    <a:lstStyle/>
                    <a:p>
                      <a:pPr algn="just" fontAlgn="base"/>
                      <a:r>
                        <a:rPr lang="en-IN" sz="1200" b="0" dirty="0">
                          <a:effectLst/>
                          <a:latin typeface="Arial" pitchFamily="34" charset="0"/>
                          <a:cs typeface="Arial" pitchFamily="34" charset="0"/>
                        </a:rPr>
                        <a:t>Compiler generates the error message only after scanning the whole program, so debugging is comparatively hard as the error can be present any where in the program.</a:t>
                      </a:r>
                    </a:p>
                  </a:txBody>
                  <a:tcPr marL="91725" marR="91725" marT="45862" marB="458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marL="0" algn="just" defTabSz="914400" rtl="0" eaLnBrk="1" fontAlgn="base" latinLnBrk="0" hangingPunct="1"/>
                      <a:r>
                        <a:rPr lang="en-IN" sz="1200" b="0" kern="1200" dirty="0">
                          <a:solidFill>
                            <a:schemeClr val="tx1"/>
                          </a:solidFill>
                          <a:effectLst/>
                          <a:latin typeface="Arial" pitchFamily="34" charset="0"/>
                          <a:ea typeface="+mn-ea"/>
                          <a:cs typeface="Arial" pitchFamily="34" charset="0"/>
                        </a:rPr>
                        <a:t>Its Debugging is easier as it continues translating the program until the error is met</a:t>
                      </a:r>
                    </a:p>
                  </a:txBody>
                  <a:tcPr marL="91725" marR="91725" marT="45862" marB="458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635980">
                <a:tc>
                  <a:txBody>
                    <a:bodyPr/>
                    <a:lstStyle/>
                    <a:p>
                      <a:pPr algn="just" fontAlgn="base"/>
                      <a:r>
                        <a:rPr lang="en-IN" sz="1200" b="0" dirty="0">
                          <a:effectLst/>
                          <a:latin typeface="Arial" pitchFamily="34" charset="0"/>
                          <a:cs typeface="Arial" pitchFamily="34" charset="0"/>
                        </a:rPr>
                        <a:t>Generates intermediate object code.</a:t>
                      </a:r>
                    </a:p>
                  </a:txBody>
                  <a:tcPr marL="91725" marR="91725" marT="45862" marB="458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marL="0" algn="just" defTabSz="914400" rtl="0" eaLnBrk="1" fontAlgn="base" latinLnBrk="0" hangingPunct="1"/>
                      <a:r>
                        <a:rPr lang="en-IN" sz="1200" b="0" kern="1200" dirty="0">
                          <a:solidFill>
                            <a:schemeClr val="tx1"/>
                          </a:solidFill>
                          <a:effectLst/>
                          <a:latin typeface="Arial" pitchFamily="34" charset="0"/>
                          <a:ea typeface="+mn-ea"/>
                          <a:cs typeface="Arial" pitchFamily="34" charset="0"/>
                        </a:rPr>
                        <a:t>No intermediate object code is generated.</a:t>
                      </a:r>
                    </a:p>
                  </a:txBody>
                  <a:tcPr marL="91725" marR="91725" marT="45862" marB="45862"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r>
              <a:tr h="380167">
                <a:tc>
                  <a:txBody>
                    <a:bodyPr/>
                    <a:lstStyle/>
                    <a:p>
                      <a:pPr algn="just" fontAlgn="base"/>
                      <a:r>
                        <a:rPr lang="en-IN" sz="1200" b="0" dirty="0">
                          <a:effectLst/>
                          <a:latin typeface="Arial" pitchFamily="34" charset="0"/>
                          <a:cs typeface="Arial" pitchFamily="34" charset="0"/>
                        </a:rPr>
                        <a:t>Examples: C, C++, Java</a:t>
                      </a:r>
                    </a:p>
                  </a:txBody>
                  <a:tcPr marL="91725" marR="91725" marT="45862" marB="45862"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c>
                  <a:txBody>
                    <a:bodyPr/>
                    <a:lstStyle/>
                    <a:p>
                      <a:pPr marL="0" algn="just" defTabSz="914400" rtl="0" eaLnBrk="1" fontAlgn="base" latinLnBrk="0" hangingPunct="1"/>
                      <a:r>
                        <a:rPr lang="en-IN" sz="1200" b="0" kern="1200" dirty="0">
                          <a:solidFill>
                            <a:schemeClr val="tx1"/>
                          </a:solidFill>
                          <a:effectLst/>
                          <a:latin typeface="Arial" pitchFamily="34" charset="0"/>
                          <a:ea typeface="+mn-ea"/>
                          <a:cs typeface="Arial" pitchFamily="34" charset="0"/>
                        </a:rPr>
                        <a:t>Examples: Python, Perl</a:t>
                      </a:r>
                    </a:p>
                  </a:txBody>
                  <a:tcPr marL="91725" marR="91725" marT="45862" marB="45862"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r>
            </a:tbl>
          </a:graphicData>
        </a:graphic>
      </p:graphicFrame>
      <p:sp>
        <p:nvSpPr>
          <p:cNvPr id="5" name="Rectangle 1"/>
          <p:cNvSpPr>
            <a:spLocks noChangeArrowheads="1"/>
          </p:cNvSpPr>
          <p:nvPr/>
        </p:nvSpPr>
        <p:spPr bwMode="auto">
          <a:xfrm>
            <a:off x="3352800" y="228600"/>
            <a:ext cx="3375924" cy="18466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var(--font-din)"/>
                <a:cs typeface="Arial" pitchFamily="34" charset="0"/>
              </a:rPr>
              <a:t>Difference between Compiler and Interpreter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xmlns="" val="29030698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lstStyle/>
          <a:p>
            <a:pPr eaLnBrk="1" hangingPunct="1"/>
            <a:r>
              <a:rPr lang="en-US" sz="2400" b="1" smtClean="0">
                <a:latin typeface="Times New Roman" pitchFamily="18" charset="0"/>
                <a:cs typeface="Times New Roman" pitchFamily="18" charset="0"/>
              </a:rPr>
              <a:t>Language Processing System</a:t>
            </a:r>
          </a:p>
        </p:txBody>
      </p:sp>
      <p:pic>
        <p:nvPicPr>
          <p:cNvPr id="6149" name="Picture 4"/>
          <p:cNvPicPr>
            <a:picLocks noGrp="1" noChangeAspect="1" noChangeArrowheads="1"/>
          </p:cNvPicPr>
          <p:nvPr>
            <p:ph type="body" idx="1"/>
          </p:nvPr>
        </p:nvPicPr>
        <p:blipFill>
          <a:blip r:embed="rId3">
            <a:extLst>
              <a:ext uri="{28A0092B-C50C-407E-A947-70E740481C1C}">
                <a14:useLocalDpi xmlns:a14="http://schemas.microsoft.com/office/drawing/2010/main" xmlns="" val="0"/>
              </a:ext>
            </a:extLst>
          </a:blip>
          <a:srcRect b="10277"/>
          <a:stretch>
            <a:fillRect/>
          </a:stretch>
        </p:blipFill>
        <p:spPr>
          <a:xfrm>
            <a:off x="2124075" y="1412875"/>
            <a:ext cx="5472113" cy="4694238"/>
          </a:xfrm>
          <a:noFill/>
        </p:spPr>
      </p:pic>
    </p:spTree>
    <p:extLst>
      <p:ext uri="{BB962C8B-B14F-4D97-AF65-F5344CB8AC3E}">
        <p14:creationId xmlns:p14="http://schemas.microsoft.com/office/powerpoint/2010/main" xmlns="" val="7262585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457200"/>
            <a:ext cx="8229600" cy="4525963"/>
          </a:xfrm>
        </p:spPr>
        <p:txBody>
          <a:bodyPr>
            <a:noAutofit/>
          </a:bodyPr>
          <a:lstStyle/>
          <a:p>
            <a:pPr algn="just"/>
            <a:r>
              <a:rPr lang="en-IN" sz="2800" dirty="0"/>
              <a:t>The </a:t>
            </a:r>
            <a:r>
              <a:rPr lang="en-IN" sz="2800" dirty="0" err="1"/>
              <a:t>preprocessor</a:t>
            </a:r>
            <a:r>
              <a:rPr lang="en-IN" sz="2800" dirty="0"/>
              <a:t> is responsible for </a:t>
            </a:r>
            <a:r>
              <a:rPr lang="en-IN" sz="2800" b="1" dirty="0"/>
              <a:t>processing the source code</a:t>
            </a:r>
            <a:r>
              <a:rPr lang="en-IN" sz="2800" dirty="0"/>
              <a:t> before actual compilation. It handles tasks like macro substitution, file inclusion, and conditional compilation. </a:t>
            </a:r>
            <a:endParaRPr lang="en-IN" sz="2800" dirty="0" smtClean="0"/>
          </a:p>
          <a:p>
            <a:pPr algn="just"/>
            <a:r>
              <a:rPr lang="en-IN" sz="2800" dirty="0" smtClean="0"/>
              <a:t>The </a:t>
            </a:r>
            <a:r>
              <a:rPr lang="en-IN" sz="2800" dirty="0"/>
              <a:t>main goal of the </a:t>
            </a:r>
            <a:r>
              <a:rPr lang="en-IN" sz="2800" dirty="0" err="1"/>
              <a:t>preprocessor</a:t>
            </a:r>
            <a:r>
              <a:rPr lang="en-IN" sz="2800" dirty="0"/>
              <a:t> is to transform the source code into a form that is ready for the compiler to process</a:t>
            </a:r>
            <a:r>
              <a:rPr lang="en-IN" sz="2800" dirty="0" smtClean="0"/>
              <a:t>.</a:t>
            </a:r>
          </a:p>
          <a:p>
            <a:pPr marL="0" indent="0">
              <a:buNone/>
            </a:pPr>
            <a:r>
              <a:rPr lang="en-IN" sz="2800" b="1" dirty="0"/>
              <a:t>Key Tasks</a:t>
            </a:r>
            <a:r>
              <a:rPr lang="en-IN" sz="2800" dirty="0" smtClean="0"/>
              <a:t>:</a:t>
            </a:r>
          </a:p>
          <a:p>
            <a:pPr>
              <a:buFont typeface="Wingdings" pitchFamily="2" charset="2"/>
              <a:buChar char="Ø"/>
            </a:pPr>
            <a:r>
              <a:rPr lang="en-IN" sz="2800" dirty="0" smtClean="0"/>
              <a:t>Macro </a:t>
            </a:r>
            <a:r>
              <a:rPr lang="en-IN" sz="2800" dirty="0"/>
              <a:t>expansion</a:t>
            </a:r>
          </a:p>
          <a:p>
            <a:pPr>
              <a:buFont typeface="Wingdings" pitchFamily="2" charset="2"/>
              <a:buChar char="Ø"/>
            </a:pPr>
            <a:r>
              <a:rPr lang="en-IN" sz="2800" dirty="0"/>
              <a:t>File inclusion (#include)</a:t>
            </a:r>
          </a:p>
          <a:p>
            <a:pPr>
              <a:buFont typeface="Wingdings" pitchFamily="2" charset="2"/>
              <a:buChar char="Ø"/>
            </a:pPr>
            <a:r>
              <a:rPr lang="en-IN" sz="2800" dirty="0" smtClean="0"/>
              <a:t>Removing </a:t>
            </a:r>
            <a:r>
              <a:rPr lang="en-IN" sz="2800" dirty="0"/>
              <a:t>comments</a:t>
            </a:r>
          </a:p>
          <a:p>
            <a:pPr>
              <a:buFont typeface="Wingdings" pitchFamily="2" charset="2"/>
              <a:buChar char="Ø"/>
            </a:pPr>
            <a:r>
              <a:rPr lang="en-IN" sz="2800" dirty="0"/>
              <a:t>Defining and </a:t>
            </a:r>
            <a:r>
              <a:rPr lang="en-IN" sz="2800" dirty="0" err="1"/>
              <a:t>undefining</a:t>
            </a:r>
            <a:r>
              <a:rPr lang="en-IN" sz="2800" dirty="0"/>
              <a:t> macros (#define, #</a:t>
            </a:r>
            <a:r>
              <a:rPr lang="en-IN" sz="2800" dirty="0" err="1"/>
              <a:t>undef</a:t>
            </a:r>
            <a:r>
              <a:rPr lang="en-IN" sz="2800" dirty="0"/>
              <a:t>)</a:t>
            </a:r>
          </a:p>
          <a:p>
            <a:pPr algn="just"/>
            <a:endParaRPr lang="en-IN" sz="2800" dirty="0"/>
          </a:p>
        </p:txBody>
      </p:sp>
    </p:spTree>
    <p:extLst>
      <p:ext uri="{BB962C8B-B14F-4D97-AF65-F5344CB8AC3E}">
        <p14:creationId xmlns:p14="http://schemas.microsoft.com/office/powerpoint/2010/main" xmlns="" val="38824874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621</TotalTime>
  <Words>4056</Words>
  <Application>Microsoft Office PowerPoint</Application>
  <PresentationFormat>On-screen Show (4:3)</PresentationFormat>
  <Paragraphs>442</Paragraphs>
  <Slides>56</Slides>
  <Notes>22</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Office Theme</vt:lpstr>
      <vt:lpstr>19Z602 COMPILER DESIGN  Unit-1 </vt:lpstr>
      <vt:lpstr>19Z602 COMPILER DESIGN</vt:lpstr>
      <vt:lpstr>Language Processors.</vt:lpstr>
      <vt:lpstr>Language Processors.</vt:lpstr>
      <vt:lpstr>Interpreter</vt:lpstr>
      <vt:lpstr>Slide 6</vt:lpstr>
      <vt:lpstr>Slide 7</vt:lpstr>
      <vt:lpstr>Language Processing System</vt:lpstr>
      <vt:lpstr>Slide 9</vt:lpstr>
      <vt:lpstr>Linker</vt:lpstr>
      <vt:lpstr>Linker</vt:lpstr>
      <vt:lpstr>Loader</vt:lpstr>
      <vt:lpstr>Loader</vt:lpstr>
      <vt:lpstr>Compilers and Interpreters</vt:lpstr>
      <vt:lpstr>Overview of Compilers</vt:lpstr>
      <vt:lpstr>Example Of Combining Both Interpreter and Compiler</vt:lpstr>
      <vt:lpstr>Just-In-Time (JIT) compiler</vt:lpstr>
      <vt:lpstr>Model of A Compiler</vt:lpstr>
      <vt:lpstr>Slide 19</vt:lpstr>
      <vt:lpstr>Phases of a Compiler</vt:lpstr>
      <vt:lpstr>Lexical Analysis (scanner): The first phase of a compiler</vt:lpstr>
      <vt:lpstr>Example: position =initial  + rate * 60</vt:lpstr>
      <vt:lpstr>Syntax Analysis (parser) : The second phase of the compiler</vt:lpstr>
      <vt:lpstr>Syntax Analysis Example</vt:lpstr>
      <vt:lpstr>Semantic Analysis: Third phase of the compiler  </vt:lpstr>
      <vt:lpstr>Intermediate Code Generation: three-address code </vt:lpstr>
      <vt:lpstr>Code Optimization: to generate better target code  </vt:lpstr>
      <vt:lpstr>Code Generation: takes as input an intermediate representation of the source program and maps it into the target language</vt:lpstr>
      <vt:lpstr>Symbol-Table Management: </vt:lpstr>
      <vt:lpstr>Slide 30</vt:lpstr>
      <vt:lpstr>Grouping of Compiler Phases</vt:lpstr>
      <vt:lpstr>Pass and Phases</vt:lpstr>
      <vt:lpstr>Passes in Compiler </vt:lpstr>
      <vt:lpstr>Passes in Compiler</vt:lpstr>
      <vt:lpstr>Slide 35</vt:lpstr>
      <vt:lpstr>Two-pass compiler   Symbol resolution</vt:lpstr>
      <vt:lpstr>Two-pass compiler  </vt:lpstr>
      <vt:lpstr>Slide 38</vt:lpstr>
      <vt:lpstr>Slide 39</vt:lpstr>
      <vt:lpstr>Slide 40</vt:lpstr>
      <vt:lpstr>Slide 41</vt:lpstr>
      <vt:lpstr>Slide 42</vt:lpstr>
      <vt:lpstr>Slide 43</vt:lpstr>
      <vt:lpstr>Slide 44</vt:lpstr>
      <vt:lpstr>Cousins of Compilers</vt:lpstr>
      <vt:lpstr>Parse Tree and Symbol Table</vt:lpstr>
      <vt:lpstr>Compiler-Construction Tools</vt:lpstr>
      <vt:lpstr>Slide 48</vt:lpstr>
      <vt:lpstr> Error detection and Recovery in Compiler </vt:lpstr>
      <vt:lpstr>Slide 50</vt:lpstr>
      <vt:lpstr>Error recovery for lexical errors </vt:lpstr>
      <vt:lpstr>Slide 52</vt:lpstr>
      <vt:lpstr>Error recovery for syntactic phase error</vt:lpstr>
      <vt:lpstr>Slide 54</vt:lpstr>
      <vt:lpstr>Slide 55</vt:lpstr>
      <vt:lpstr>Cross compiler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15Z602 COMPILER DESIGN  Unit-1 INTRODUCTION TO COMPILERS: Translators - Compilation and Interpretation - The Phases of Compiler</dc:title>
  <dc:creator>Kavitha Krishnaraj</dc:creator>
  <cp:lastModifiedBy>Kavitha</cp:lastModifiedBy>
  <cp:revision>76</cp:revision>
  <dcterms:created xsi:type="dcterms:W3CDTF">2020-12-27T17:31:47Z</dcterms:created>
  <dcterms:modified xsi:type="dcterms:W3CDTF">2024-12-09T03:33:12Z</dcterms:modified>
</cp:coreProperties>
</file>