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71576-0926-412F-AB88-A99002BBC88D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38EE0-A4E1-471A-B413-B0A484B565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412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1AC56-E760-423D-A027-8969B2EB5C6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0613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9444-D45B-4164-B2F7-AB1779E25D8A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9570-96FD-4C0A-8483-BEC558405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A*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Graph Search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0378" y="4724400"/>
            <a:ext cx="6171872" cy="1828800"/>
          </a:xfrm>
        </p:spPr>
        <p:txBody>
          <a:bodyPr>
            <a:normAutofit fontScale="85000" lnSpcReduction="10000"/>
          </a:bodyPr>
          <a:lstStyle/>
          <a:p>
            <a:r>
              <a:rPr lang="en-GB" sz="2200" b="1" i="1" dirty="0" smtClean="0"/>
              <a:t>Bold </a:t>
            </a:r>
            <a:r>
              <a:rPr lang="en-GB" sz="2200" b="1" i="1" dirty="0"/>
              <a:t>italic </a:t>
            </a:r>
            <a:r>
              <a:rPr lang="en-GB" sz="2200" i="1" dirty="0" smtClean="0"/>
              <a:t>in </a:t>
            </a:r>
            <a:r>
              <a:rPr lang="en-GB" sz="2200" dirty="0" smtClean="0"/>
              <a:t>GRAPH-SEARCH are additions </a:t>
            </a:r>
            <a:r>
              <a:rPr lang="en-GB" sz="2200" dirty="0"/>
              <a:t>needed </a:t>
            </a:r>
            <a:r>
              <a:rPr lang="en-GB" sz="2200" dirty="0" smtClean="0"/>
              <a:t>to </a:t>
            </a:r>
            <a:r>
              <a:rPr lang="en-IN" sz="2200" dirty="0" smtClean="0"/>
              <a:t>handle </a:t>
            </a:r>
            <a:r>
              <a:rPr lang="en-IN" sz="2200" dirty="0"/>
              <a:t>repeated </a:t>
            </a:r>
            <a:r>
              <a:rPr lang="en-IN" sz="2200" dirty="0" smtClean="0"/>
              <a:t>states</a:t>
            </a:r>
          </a:p>
          <a:p>
            <a:r>
              <a:rPr lang="en-IN" sz="2200" dirty="0" smtClean="0"/>
              <a:t>Redundant </a:t>
            </a:r>
            <a:r>
              <a:rPr lang="en-IN" sz="2200" dirty="0"/>
              <a:t>paths are </a:t>
            </a:r>
            <a:r>
              <a:rPr lang="en-IN" sz="2200" dirty="0" smtClean="0"/>
              <a:t>unavoidable</a:t>
            </a:r>
          </a:p>
          <a:p>
            <a:pPr lvl="1"/>
            <a:r>
              <a:rPr lang="en-GB" sz="2000" i="1" dirty="0"/>
              <a:t>algorithms that forget their history are doomed to repeat </a:t>
            </a:r>
            <a:r>
              <a:rPr lang="en-GB" sz="2000" i="1" dirty="0" smtClean="0"/>
              <a:t>it</a:t>
            </a:r>
          </a:p>
          <a:p>
            <a:pPr lvl="1"/>
            <a:r>
              <a:rPr lang="en-GB" sz="2000" dirty="0"/>
              <a:t>avoid exploring redundant paths is to remember where one has </a:t>
            </a:r>
            <a:r>
              <a:rPr lang="en-GB" sz="2000" dirty="0" smtClean="0"/>
              <a:t>been</a:t>
            </a:r>
          </a:p>
          <a:p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1"/>
            <a:ext cx="6572250" cy="359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457201"/>
            <a:ext cx="1314450" cy="18684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1" y="2514601"/>
            <a:ext cx="1200150" cy="190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8025" y="4624214"/>
            <a:ext cx="1197302" cy="19289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0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538163"/>
            <a:ext cx="741045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404938"/>
            <a:ext cx="76104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A*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Tree A*</a:t>
            </a:r>
            <a:r>
              <a:rPr lang="en-US" dirty="0" smtClean="0"/>
              <a:t> version is optimal-when heuristic is  </a:t>
            </a:r>
            <a:r>
              <a:rPr lang="en-US" dirty="0" smtClean="0">
                <a:solidFill>
                  <a:srgbClr val="FF0000"/>
                </a:solidFill>
              </a:rPr>
              <a:t>admissible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Graph A* </a:t>
            </a:r>
            <a:r>
              <a:rPr lang="en-US" dirty="0" smtClean="0"/>
              <a:t>version is optimal-when heuristic is </a:t>
            </a:r>
            <a:r>
              <a:rPr lang="en-US" dirty="0" smtClean="0">
                <a:solidFill>
                  <a:srgbClr val="FF0000"/>
                </a:solidFill>
              </a:rPr>
              <a:t>consistent</a:t>
            </a:r>
          </a:p>
          <a:p>
            <a:pPr lvl="1" algn="just"/>
            <a:r>
              <a:rPr lang="en-US" dirty="0" smtClean="0"/>
              <a:t>Consistency subsumes admissibility so if consistent  then it is always admissible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AO* </a:t>
            </a:r>
            <a:r>
              <a:rPr lang="en-US" dirty="0" smtClean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2768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527898" cy="239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268760"/>
            <a:ext cx="33242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772816"/>
            <a:ext cx="3528392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3871714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First </a:t>
            </a:r>
            <a:r>
              <a:rPr lang="en-GB" dirty="0"/>
              <a:t>condition </a:t>
            </a:r>
            <a:r>
              <a:rPr lang="en-GB" dirty="0" smtClean="0"/>
              <a:t>required </a:t>
            </a:r>
            <a:r>
              <a:rPr lang="en-GB" dirty="0"/>
              <a:t>for optimality is that </a:t>
            </a:r>
            <a:r>
              <a:rPr lang="en-GB" dirty="0" smtClean="0"/>
              <a:t>h(n) </a:t>
            </a:r>
            <a:r>
              <a:rPr lang="en-GB" dirty="0"/>
              <a:t>be an </a:t>
            </a:r>
            <a:r>
              <a:rPr lang="en-GB" b="1" dirty="0"/>
              <a:t>admissible </a:t>
            </a:r>
            <a:r>
              <a:rPr lang="en-GB" b="1" dirty="0" smtClean="0"/>
              <a:t>heuristic</a:t>
            </a:r>
          </a:p>
          <a:p>
            <a:pPr lvl="1"/>
            <a:r>
              <a:rPr lang="en-GB" b="1" i="1" dirty="0"/>
              <a:t>never overestimates</a:t>
            </a:r>
            <a:r>
              <a:rPr lang="en-GB" i="1" dirty="0"/>
              <a:t> </a:t>
            </a:r>
            <a:r>
              <a:rPr lang="en-GB" dirty="0"/>
              <a:t>the cost to reach the </a:t>
            </a:r>
            <a:r>
              <a:rPr lang="en-GB" dirty="0" smtClean="0"/>
              <a:t>goal</a:t>
            </a:r>
          </a:p>
          <a:p>
            <a:r>
              <a:rPr lang="en-GB" dirty="0" smtClean="0"/>
              <a:t>Remember </a:t>
            </a:r>
            <a:r>
              <a:rPr lang="en-GB" dirty="0"/>
              <a:t>h(n) = 0  when n is the goal </a:t>
            </a:r>
            <a:r>
              <a:rPr lang="en-GB" dirty="0" smtClean="0"/>
              <a:t>state</a:t>
            </a:r>
          </a:p>
          <a:p>
            <a:pPr lvl="1"/>
            <a:r>
              <a:rPr lang="en-GB" dirty="0" smtClean="0"/>
              <a:t>i.e. h(n</a:t>
            </a:r>
            <a:r>
              <a:rPr lang="en-GB" dirty="0"/>
              <a:t>) ≥ 0, such that at any goal state node G, h(G) = </a:t>
            </a:r>
            <a:r>
              <a:rPr lang="en-GB" dirty="0" smtClean="0"/>
              <a:t>0, otherwise h(n) &gt; 0</a:t>
            </a:r>
          </a:p>
          <a:p>
            <a:pPr lvl="1"/>
            <a:r>
              <a:rPr lang="en-GB" dirty="0" smtClean="0"/>
              <a:t>and </a:t>
            </a:r>
            <a:r>
              <a:rPr lang="en-GB" dirty="0"/>
              <a:t>f(n)=g(n) + h(n</a:t>
            </a:r>
            <a:r>
              <a:rPr lang="en-GB" dirty="0" smtClean="0"/>
              <a:t>), </a:t>
            </a:r>
            <a:r>
              <a:rPr lang="en-IN" dirty="0"/>
              <a:t>[</a:t>
            </a:r>
            <a:r>
              <a:rPr lang="en-IN" dirty="0" smtClean="0"/>
              <a:t>g(n) =</a:t>
            </a:r>
            <a:r>
              <a:rPr lang="en-GB" dirty="0" smtClean="0"/>
              <a:t> </a:t>
            </a:r>
            <a:r>
              <a:rPr lang="en-GB" dirty="0"/>
              <a:t>actual cost to reach n along the current path]</a:t>
            </a:r>
          </a:p>
          <a:p>
            <a:pPr lvl="1"/>
            <a:r>
              <a:rPr lang="en-GB" dirty="0" smtClean="0"/>
              <a:t>Then at G, f(n) = g(n) + 0 = g(n) [actual distance]</a:t>
            </a:r>
          </a:p>
          <a:p>
            <a:r>
              <a:rPr lang="en-GB" dirty="0" smtClean="0"/>
              <a:t>The above have an immediate </a:t>
            </a:r>
            <a:r>
              <a:rPr lang="en-GB" dirty="0"/>
              <a:t>consequence that </a:t>
            </a:r>
            <a:r>
              <a:rPr lang="en-GB" b="1" i="1" dirty="0" smtClean="0"/>
              <a:t>f(n</a:t>
            </a:r>
            <a:r>
              <a:rPr lang="en-GB" b="1" i="1" dirty="0"/>
              <a:t>) never overestimates the true cost of a solution along </a:t>
            </a:r>
            <a:r>
              <a:rPr lang="en-GB" b="1" i="1" dirty="0" smtClean="0"/>
              <a:t>the </a:t>
            </a:r>
            <a:r>
              <a:rPr lang="en-IN" b="1" i="1" dirty="0" smtClean="0"/>
              <a:t>current </a:t>
            </a:r>
            <a:r>
              <a:rPr lang="en-IN" b="1" i="1" dirty="0"/>
              <a:t>path through </a:t>
            </a:r>
            <a:r>
              <a:rPr lang="en-IN" b="1" i="1" dirty="0" smtClean="0"/>
              <a:t>n</a:t>
            </a:r>
          </a:p>
          <a:p>
            <a:pPr lvl="1"/>
            <a:r>
              <a:rPr lang="en-GB" dirty="0" smtClean="0"/>
              <a:t>h(n</a:t>
            </a:r>
            <a:r>
              <a:rPr lang="en-GB" dirty="0"/>
              <a:t>) ≤ h*(n) where h*(n) is the true cost of n to </a:t>
            </a:r>
            <a:r>
              <a:rPr lang="en-GB" dirty="0" smtClean="0"/>
              <a:t>goal</a:t>
            </a:r>
          </a:p>
          <a:p>
            <a:r>
              <a:rPr lang="en-GB" dirty="0"/>
              <a:t>Example: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(n) </a:t>
            </a:r>
            <a:r>
              <a:rPr lang="en-GB" b="1" i="1" dirty="0"/>
              <a:t>never overestimates</a:t>
            </a:r>
            <a:r>
              <a:rPr lang="en-GB" dirty="0"/>
              <a:t> the actual road distance</a:t>
            </a:r>
          </a:p>
          <a:p>
            <a:pPr lvl="1"/>
            <a:r>
              <a:rPr lang="en-GB" dirty="0"/>
              <a:t>So A* using </a:t>
            </a:r>
            <a:r>
              <a:rPr lang="en-GB" dirty="0" err="1"/>
              <a:t>h</a:t>
            </a:r>
            <a:r>
              <a:rPr lang="en-GB" baseline="-25000" dirty="0" err="1"/>
              <a:t>SLD</a:t>
            </a:r>
            <a:r>
              <a:rPr lang="en-GB" dirty="0"/>
              <a:t> is optimal</a:t>
            </a:r>
          </a:p>
          <a:p>
            <a:endParaRPr lang="en-GB" dirty="0"/>
          </a:p>
          <a:p>
            <a:endParaRPr lang="en-GB" b="1" dirty="0" smtClean="0"/>
          </a:p>
          <a:p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42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Admissible Heuristic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51815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</a:t>
            </a:r>
            <a:r>
              <a:rPr lang="en-GB" dirty="0"/>
              <a:t>tree-search version of </a:t>
            </a:r>
            <a:r>
              <a:rPr lang="en-GB" dirty="0" smtClean="0"/>
              <a:t>A*</a:t>
            </a:r>
            <a:r>
              <a:rPr lang="en-IN" dirty="0" smtClean="0"/>
              <a:t> is </a:t>
            </a:r>
            <a:r>
              <a:rPr lang="en-GB" dirty="0" smtClean="0"/>
              <a:t>optimal </a:t>
            </a:r>
            <a:r>
              <a:rPr lang="en-GB" dirty="0"/>
              <a:t>if h(n) is </a:t>
            </a:r>
            <a:r>
              <a:rPr lang="en-GB" dirty="0" smtClean="0"/>
              <a:t>admissible</a:t>
            </a:r>
          </a:p>
          <a:p>
            <a:r>
              <a:rPr lang="en-GB" dirty="0" smtClean="0"/>
              <a:t>The </a:t>
            </a:r>
            <a:r>
              <a:rPr lang="en-GB" dirty="0"/>
              <a:t>graph-search version </a:t>
            </a:r>
            <a:r>
              <a:rPr lang="en-GB" dirty="0" smtClean="0"/>
              <a:t>of A* is </a:t>
            </a:r>
            <a:r>
              <a:rPr lang="en-GB" dirty="0"/>
              <a:t>optimal if h(n) is consistent</a:t>
            </a:r>
            <a:endParaRPr lang="en-GB" b="1" dirty="0" smtClean="0"/>
          </a:p>
          <a:p>
            <a:r>
              <a:rPr lang="en-GB" b="1" dirty="0" smtClean="0">
                <a:solidFill>
                  <a:srgbClr val="C00000"/>
                </a:solidFill>
              </a:rPr>
              <a:t>Consistency (Monotonicity)</a:t>
            </a:r>
          </a:p>
          <a:p>
            <a:pPr lvl="1"/>
            <a:r>
              <a:rPr lang="en-GB" dirty="0"/>
              <a:t>A heuristic h(n) is </a:t>
            </a:r>
            <a:r>
              <a:rPr lang="en-GB" b="1" dirty="0">
                <a:solidFill>
                  <a:srgbClr val="FF0000"/>
                </a:solidFill>
              </a:rPr>
              <a:t>consistent 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if</a:t>
            </a:r>
            <a:r>
              <a:rPr lang="en-GB" dirty="0"/>
              <a:t>, </a:t>
            </a:r>
            <a:r>
              <a:rPr lang="en-GB" dirty="0" smtClean="0"/>
              <a:t>for every </a:t>
            </a:r>
            <a:r>
              <a:rPr lang="en-GB" dirty="0"/>
              <a:t>node n and every successor </a:t>
            </a:r>
            <a:r>
              <a:rPr lang="en-GB" dirty="0" smtClean="0"/>
              <a:t>n’ </a:t>
            </a:r>
            <a:r>
              <a:rPr lang="en-GB" sz="1400" dirty="0" smtClean="0"/>
              <a:t> </a:t>
            </a:r>
            <a:r>
              <a:rPr lang="en-GB" dirty="0"/>
              <a:t>of n generated by any action a, </a:t>
            </a:r>
            <a:endParaRPr lang="en-GB" dirty="0" smtClean="0"/>
          </a:p>
          <a:p>
            <a:pPr lvl="1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estimated cost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of reaching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the goal from 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is no greater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than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(a)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step cost of getting to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n’ </a:t>
            </a:r>
            <a:r>
              <a:rPr lang="en-GB" dirty="0" smtClean="0"/>
              <a:t>+ 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(b)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estimated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cost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of reaching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goal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n’</a:t>
            </a:r>
          </a:p>
          <a:p>
            <a:r>
              <a:rPr lang="en-GB" dirty="0" smtClean="0"/>
              <a:t>Consistency/Monotonicity is </a:t>
            </a:r>
            <a:r>
              <a:rPr lang="en-GB" dirty="0"/>
              <a:t>a form of the general </a:t>
            </a:r>
            <a:r>
              <a:rPr lang="en-GB" b="1" dirty="0"/>
              <a:t>triangle inequality</a:t>
            </a:r>
            <a:r>
              <a:rPr lang="en-GB" dirty="0"/>
              <a:t>, </a:t>
            </a:r>
            <a:endParaRPr lang="en-GB" dirty="0" smtClean="0"/>
          </a:p>
          <a:p>
            <a:pPr lvl="1"/>
            <a:r>
              <a:rPr lang="en-GB" dirty="0" smtClean="0"/>
              <a:t>Each </a:t>
            </a:r>
            <a:r>
              <a:rPr lang="en-GB" dirty="0"/>
              <a:t>side of a </a:t>
            </a:r>
            <a:r>
              <a:rPr lang="en-GB" dirty="0" smtClean="0"/>
              <a:t>triangle cannot </a:t>
            </a:r>
            <a:r>
              <a:rPr lang="en-GB" dirty="0"/>
              <a:t>be longer than </a:t>
            </a:r>
            <a:r>
              <a:rPr lang="en-GB" dirty="0" smtClean="0"/>
              <a:t>sum </a:t>
            </a:r>
            <a:r>
              <a:rPr lang="en-GB" dirty="0"/>
              <a:t>of </a:t>
            </a:r>
            <a:r>
              <a:rPr lang="en-GB" dirty="0" smtClean="0"/>
              <a:t>other </a:t>
            </a:r>
            <a:r>
              <a:rPr lang="en-GB" dirty="0"/>
              <a:t>two </a:t>
            </a:r>
            <a:r>
              <a:rPr lang="en-GB" dirty="0" smtClean="0"/>
              <a:t>sides </a:t>
            </a:r>
          </a:p>
          <a:p>
            <a:pPr lvl="1"/>
            <a:r>
              <a:rPr lang="en-GB" dirty="0" smtClean="0"/>
              <a:t>Here</a:t>
            </a:r>
            <a:r>
              <a:rPr lang="en-GB" dirty="0"/>
              <a:t>, the triangle is formed by n, </a:t>
            </a:r>
            <a:r>
              <a:rPr lang="en-GB" dirty="0" smtClean="0"/>
              <a:t>n’ and </a:t>
            </a:r>
            <a:r>
              <a:rPr lang="en-GB" dirty="0"/>
              <a:t>the goal </a:t>
            </a:r>
            <a:r>
              <a:rPr lang="en-GB" dirty="0" err="1"/>
              <a:t>G</a:t>
            </a:r>
            <a:r>
              <a:rPr lang="en-GB" baseline="-25000" dirty="0" err="1"/>
              <a:t>n</a:t>
            </a:r>
            <a:r>
              <a:rPr lang="en-GB" dirty="0"/>
              <a:t> closest to </a:t>
            </a:r>
            <a:r>
              <a:rPr lang="en-GB" dirty="0" smtClean="0"/>
              <a:t>n</a:t>
            </a:r>
          </a:p>
          <a:p>
            <a:r>
              <a:rPr lang="en-GB" dirty="0" smtClean="0"/>
              <a:t>For </a:t>
            </a:r>
            <a:r>
              <a:rPr lang="en-GB" dirty="0"/>
              <a:t>an admissible heuristic, the inequality makes perfect sense:</a:t>
            </a:r>
          </a:p>
          <a:p>
            <a:pPr lvl="1"/>
            <a:r>
              <a:rPr lang="en-GB" dirty="0"/>
              <a:t>if there were a route from n to </a:t>
            </a:r>
            <a:r>
              <a:rPr lang="en-GB" dirty="0" err="1"/>
              <a:t>Gn</a:t>
            </a:r>
            <a:r>
              <a:rPr lang="en-GB" dirty="0"/>
              <a:t> via </a:t>
            </a:r>
            <a:r>
              <a:rPr lang="en-GB" dirty="0" smtClean="0"/>
              <a:t>n’ that </a:t>
            </a:r>
            <a:r>
              <a:rPr lang="en-GB" dirty="0"/>
              <a:t>was cheaper than </a:t>
            </a:r>
            <a:r>
              <a:rPr lang="en-GB" dirty="0" smtClean="0"/>
              <a:t>h(n), </a:t>
            </a:r>
            <a:r>
              <a:rPr lang="en-GB" b="1" i="1" dirty="0" smtClean="0"/>
              <a:t>that </a:t>
            </a:r>
            <a:r>
              <a:rPr lang="en-GB" b="1" i="1" dirty="0"/>
              <a:t>would </a:t>
            </a:r>
            <a:r>
              <a:rPr lang="en-GB" b="1" i="1" dirty="0" smtClean="0"/>
              <a:t>violate </a:t>
            </a:r>
            <a:r>
              <a:rPr lang="en-GB" dirty="0" smtClean="0"/>
              <a:t>the property </a:t>
            </a:r>
            <a:r>
              <a:rPr lang="en-GB" dirty="0"/>
              <a:t>that h(n) is a lower bound on the cost to reach G</a:t>
            </a:r>
            <a:r>
              <a:rPr lang="en-GB" baseline="-25000" dirty="0"/>
              <a:t>n</a:t>
            </a:r>
            <a:r>
              <a:rPr lang="en-GB" dirty="0"/>
              <a:t>.</a:t>
            </a:r>
            <a:endParaRPr lang="en-GB" dirty="0" smtClean="0"/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0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105"/>
          <a:stretch/>
        </p:blipFill>
        <p:spPr>
          <a:xfrm>
            <a:off x="471660" y="4191000"/>
            <a:ext cx="8516006" cy="1905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3200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Solution </a:t>
            </a:r>
            <a:r>
              <a:rPr lang="en-IN" dirty="0"/>
              <a:t>is an </a:t>
            </a:r>
            <a:r>
              <a:rPr lang="en-IN" dirty="0" smtClean="0"/>
              <a:t>action </a:t>
            </a:r>
            <a:r>
              <a:rPr lang="en-GB" dirty="0" smtClean="0"/>
              <a:t>sequence</a:t>
            </a:r>
          </a:p>
          <a:p>
            <a:r>
              <a:rPr lang="en-GB" dirty="0"/>
              <a:t>S</a:t>
            </a:r>
            <a:r>
              <a:rPr lang="en-GB" dirty="0" smtClean="0"/>
              <a:t>earch </a:t>
            </a:r>
            <a:r>
              <a:rPr lang="en-GB" dirty="0"/>
              <a:t>algorithms work by considering various possible action </a:t>
            </a:r>
            <a:r>
              <a:rPr lang="en-GB" dirty="0" smtClean="0"/>
              <a:t>sequences</a:t>
            </a:r>
          </a:p>
          <a:p>
            <a:r>
              <a:rPr lang="en-GB" dirty="0" smtClean="0"/>
              <a:t>Possible </a:t>
            </a:r>
            <a:r>
              <a:rPr lang="en-GB" dirty="0"/>
              <a:t>action sequences starting at the initial state form a </a:t>
            </a:r>
            <a:r>
              <a:rPr lang="en-GB" b="1" dirty="0"/>
              <a:t>search tree </a:t>
            </a:r>
            <a:endParaRPr lang="en-GB" b="1" dirty="0" smtClean="0"/>
          </a:p>
          <a:p>
            <a:pPr lvl="1"/>
            <a:r>
              <a:rPr lang="en-GB" dirty="0" smtClean="0"/>
              <a:t>with </a:t>
            </a:r>
            <a:r>
              <a:rPr lang="en-GB" dirty="0"/>
              <a:t>the initial </a:t>
            </a:r>
            <a:r>
              <a:rPr lang="en-GB" dirty="0" smtClean="0"/>
              <a:t>state </a:t>
            </a:r>
            <a:r>
              <a:rPr lang="en-IN" dirty="0" smtClean="0"/>
              <a:t>at </a:t>
            </a:r>
            <a:r>
              <a:rPr lang="en-IN" dirty="0"/>
              <a:t>the </a:t>
            </a:r>
            <a:r>
              <a:rPr lang="en-IN" dirty="0" smtClean="0"/>
              <a:t>root</a:t>
            </a:r>
          </a:p>
          <a:p>
            <a:r>
              <a:rPr lang="en-IN" b="1" dirty="0" smtClean="0"/>
              <a:t>Expanding </a:t>
            </a:r>
            <a:r>
              <a:rPr lang="en-IN" dirty="0"/>
              <a:t>the current </a:t>
            </a:r>
            <a:r>
              <a:rPr lang="en-IN" dirty="0" smtClean="0"/>
              <a:t>state</a:t>
            </a:r>
            <a:r>
              <a:rPr lang="en-GB" dirty="0"/>
              <a:t> (</a:t>
            </a:r>
            <a:r>
              <a:rPr lang="en-GB" b="1" dirty="0"/>
              <a:t>Frontier</a:t>
            </a:r>
            <a:r>
              <a:rPr lang="en-GB" dirty="0"/>
              <a:t> – leaf nodes available for expansion)</a:t>
            </a:r>
            <a:endParaRPr lang="en-IN" dirty="0" smtClean="0"/>
          </a:p>
          <a:p>
            <a:r>
              <a:rPr lang="en-GB" b="1" dirty="0" smtClean="0"/>
              <a:t>Generating </a:t>
            </a:r>
            <a:r>
              <a:rPr lang="en-GB" dirty="0"/>
              <a:t>a new set of </a:t>
            </a:r>
            <a:r>
              <a:rPr lang="en-GB" dirty="0" smtClean="0"/>
              <a:t>states</a:t>
            </a:r>
          </a:p>
          <a:p>
            <a:r>
              <a:rPr lang="en-GB" sz="3200" b="1" dirty="0" smtClean="0"/>
              <a:t>Exploring</a:t>
            </a:r>
            <a:r>
              <a:rPr lang="en-GB" sz="3200" dirty="0" smtClean="0"/>
              <a:t> the new states</a:t>
            </a:r>
            <a:endParaRPr lang="en-GB" sz="3200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684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Tree Search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4211"/>
          <a:stretch/>
        </p:blipFill>
        <p:spPr>
          <a:xfrm>
            <a:off x="179512" y="1052736"/>
            <a:ext cx="8802412" cy="3810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5750" y="4572000"/>
            <a:ext cx="8343244" cy="2209800"/>
          </a:xfrm>
        </p:spPr>
        <p:txBody>
          <a:bodyPr>
            <a:normAutofit/>
          </a:bodyPr>
          <a:lstStyle/>
          <a:p>
            <a:r>
              <a:rPr lang="en-GB" dirty="0"/>
              <a:t>Search algorithms all share this basic </a:t>
            </a:r>
            <a:r>
              <a:rPr lang="en-GB" dirty="0" smtClean="0"/>
              <a:t>structure</a:t>
            </a:r>
          </a:p>
          <a:p>
            <a:r>
              <a:rPr lang="en-GB" dirty="0" smtClean="0"/>
              <a:t>Vary primarily on </a:t>
            </a:r>
            <a:r>
              <a:rPr lang="en-GB" dirty="0"/>
              <a:t>how they choose which state to expand </a:t>
            </a:r>
            <a:r>
              <a:rPr lang="en-GB" dirty="0" smtClean="0"/>
              <a:t>next  - called </a:t>
            </a:r>
            <a:r>
              <a:rPr lang="en-GB" b="1" dirty="0"/>
              <a:t>search </a:t>
            </a:r>
            <a:r>
              <a:rPr lang="en-GB" b="1" dirty="0" smtClean="0"/>
              <a:t>strategy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4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 search 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762000"/>
            <a:ext cx="6572250" cy="5680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7600" y="117693"/>
            <a:ext cx="13144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Partial search trees for finding a route from Arad to </a:t>
            </a:r>
            <a:r>
              <a:rPr lang="en-GB" sz="1600" dirty="0" smtClean="0"/>
              <a:t>Bucharest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Expanded Nodes </a:t>
            </a:r>
            <a:r>
              <a:rPr lang="en-GB" sz="1600" dirty="0"/>
              <a:t>are </a:t>
            </a:r>
            <a:r>
              <a:rPr lang="en-GB" sz="1600" dirty="0" smtClean="0"/>
              <a:t>shaded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Generated but </a:t>
            </a:r>
            <a:r>
              <a:rPr lang="en-GB" sz="1600" dirty="0"/>
              <a:t>not yet expanded </a:t>
            </a:r>
            <a:r>
              <a:rPr lang="en-GB" sz="1600" dirty="0" smtClean="0"/>
              <a:t>nodes are outlined </a:t>
            </a:r>
            <a:r>
              <a:rPr lang="en-GB" sz="1600" dirty="0"/>
              <a:t>in </a:t>
            </a:r>
            <a:r>
              <a:rPr lang="en-GB" sz="1600" dirty="0" smtClean="0"/>
              <a:t>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Not yet generated nodes in </a:t>
            </a:r>
            <a:r>
              <a:rPr lang="en-GB" sz="1600" dirty="0"/>
              <a:t>faint dashed lines</a:t>
            </a: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14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552</Words>
  <Application>Microsoft Office PowerPoint</Application>
  <PresentationFormat>On-screen Show (4:3)</PresentationFormat>
  <Paragraphs>69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A* search</vt:lpstr>
      <vt:lpstr>Example</vt:lpstr>
      <vt:lpstr>Example</vt:lpstr>
      <vt:lpstr>Example</vt:lpstr>
      <vt:lpstr>Admissible Heuristic</vt:lpstr>
      <vt:lpstr>Admissible Heuristic</vt:lpstr>
      <vt:lpstr>Tree Search</vt:lpstr>
      <vt:lpstr>Tree Search</vt:lpstr>
      <vt:lpstr>Tree search example</vt:lpstr>
      <vt:lpstr>Graph Search</vt:lpstr>
      <vt:lpstr>Slide 11</vt:lpstr>
      <vt:lpstr>Consistent heuristics</vt:lpstr>
      <vt:lpstr>A* heuristics</vt:lpstr>
      <vt:lpstr>AO*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search</dc:title>
  <dc:creator>hp</dc:creator>
  <cp:lastModifiedBy>indumathi</cp:lastModifiedBy>
  <cp:revision>20</cp:revision>
  <dcterms:created xsi:type="dcterms:W3CDTF">2024-08-01T17:57:23Z</dcterms:created>
  <dcterms:modified xsi:type="dcterms:W3CDTF">2024-08-05T05:47:59Z</dcterms:modified>
</cp:coreProperties>
</file>