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20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DFDA-EE8C-4992-82C1-62E3F69BED69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788D-C233-4423-8C06-12FC60370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0928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DFDA-EE8C-4992-82C1-62E3F69BED69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788D-C233-4423-8C06-12FC60370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77236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DFDA-EE8C-4992-82C1-62E3F69BED69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788D-C233-4423-8C06-12FC60370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7621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DFDA-EE8C-4992-82C1-62E3F69BED69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788D-C233-4423-8C06-12FC60370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97264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DFDA-EE8C-4992-82C1-62E3F69BED69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788D-C233-4423-8C06-12FC60370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26952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DFDA-EE8C-4992-82C1-62E3F69BED69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788D-C233-4423-8C06-12FC60370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1479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DFDA-EE8C-4992-82C1-62E3F69BED69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788D-C233-4423-8C06-12FC60370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4526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DFDA-EE8C-4992-82C1-62E3F69BED69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788D-C233-4423-8C06-12FC60370C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extBox 5"/>
          <p:cNvSpPr txBox="1"/>
          <p:nvPr userDrawn="1"/>
        </p:nvSpPr>
        <p:spPr>
          <a:xfrm rot="19411981">
            <a:off x="-129444" y="2319855"/>
            <a:ext cx="999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Engels.</a:t>
            </a:r>
            <a:r>
              <a:rPr lang="en-GB" sz="2800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	</a:t>
            </a: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Engels.</a:t>
            </a:r>
            <a:r>
              <a:rPr lang="en-GB" sz="2800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	</a:t>
            </a: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Engels.</a:t>
            </a:r>
            <a:r>
              <a:rPr lang="en-GB" sz="2800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	</a:t>
            </a: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Engels.</a:t>
            </a:r>
            <a:r>
              <a:rPr lang="en-GB" sz="2800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	</a:t>
            </a: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Engels.</a:t>
            </a:r>
            <a:r>
              <a:rPr lang="en-GB" sz="2800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</a:t>
            </a:r>
            <a:endParaRPr lang="en-IN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1041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DFDA-EE8C-4992-82C1-62E3F69BED69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788D-C233-4423-8C06-12FC60370C5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" name="TextBox 4"/>
          <p:cNvSpPr txBox="1"/>
          <p:nvPr userDrawn="1"/>
        </p:nvSpPr>
        <p:spPr>
          <a:xfrm rot="19411981">
            <a:off x="-823449" y="2299309"/>
            <a:ext cx="9999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Engels.</a:t>
            </a:r>
            <a:r>
              <a:rPr lang="en-GB" sz="2800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	</a:t>
            </a: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Engels.</a:t>
            </a:r>
            <a:r>
              <a:rPr lang="en-GB" sz="2800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	</a:t>
            </a: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Engels.</a:t>
            </a:r>
            <a:r>
              <a:rPr lang="en-GB" sz="2800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	</a:t>
            </a: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Engels.</a:t>
            </a:r>
            <a:r>
              <a:rPr lang="en-GB" sz="2800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	</a:t>
            </a: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Engels.</a:t>
            </a:r>
            <a:r>
              <a:rPr lang="en-GB" sz="2800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</a:t>
            </a:r>
            <a:endParaRPr lang="en-IN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 rot="19411981">
            <a:off x="3767173" y="3623781"/>
            <a:ext cx="9118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Engels.</a:t>
            </a:r>
            <a:r>
              <a:rPr lang="en-GB" sz="2800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	</a:t>
            </a: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Engels.</a:t>
            </a:r>
            <a:r>
              <a:rPr lang="en-GB" sz="2800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	</a:t>
            </a: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Engels.</a:t>
            </a:r>
            <a:r>
              <a:rPr lang="en-GB" sz="2800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	</a:t>
            </a: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Engels.</a:t>
            </a:r>
            <a:r>
              <a:rPr lang="en-GB" sz="2800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	</a:t>
            </a:r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Engels.</a:t>
            </a:r>
            <a:r>
              <a:rPr lang="en-GB" sz="2800" baseline="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R</a:t>
            </a:r>
            <a:endParaRPr lang="en-IN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484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DFDA-EE8C-4992-82C1-62E3F69BED69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788D-C233-4423-8C06-12FC60370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1810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DFDA-EE8C-4992-82C1-62E3F69BED69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F788D-C233-4423-8C06-12FC60370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5376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DFDA-EE8C-4992-82C1-62E3F69BED69}" type="datetimeFigureOut">
              <a:rPr lang="en-IN" smtClean="0"/>
              <a:pPr/>
              <a:t>24-06-2024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F788D-C233-4423-8C06-12FC60370C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70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Artificial </a:t>
            </a:r>
            <a:r>
              <a:rPr lang="en-GB" dirty="0" smtClean="0">
                <a:solidFill>
                  <a:srgbClr val="0070C0"/>
                </a:solidFill>
              </a:rPr>
              <a:t>Intelligence</a:t>
            </a:r>
            <a:br>
              <a:rPr lang="en-GB" dirty="0" smtClean="0">
                <a:solidFill>
                  <a:srgbClr val="0070C0"/>
                </a:solidFill>
              </a:rPr>
            </a:br>
            <a:r>
              <a:rPr lang="en-GB" dirty="0" smtClean="0">
                <a:solidFill>
                  <a:srgbClr val="0070C0"/>
                </a:solidFill>
              </a:rPr>
              <a:t>(19Z503)</a:t>
            </a:r>
            <a:r>
              <a:rPr lang="en-GB" dirty="0">
                <a:solidFill>
                  <a:srgbClr val="0070C0"/>
                </a:solidFill>
              </a:rPr>
              <a:t/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 smtClean="0">
                <a:solidFill>
                  <a:srgbClr val="00B050"/>
                </a:solidFill>
              </a:rPr>
              <a:t>Introduction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2400" y="3652838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IN" dirty="0" smtClean="0">
                <a:solidFill>
                  <a:srgbClr val="FF0000"/>
                </a:solidFill>
              </a:rPr>
              <a:t>Course Faculty</a:t>
            </a:r>
          </a:p>
          <a:p>
            <a:pPr algn="r"/>
            <a:r>
              <a:rPr lang="en-IN" dirty="0" err="1" smtClean="0"/>
              <a:t>Dr.D.Indumathi</a:t>
            </a:r>
            <a:endParaRPr lang="en-IN" dirty="0" smtClean="0"/>
          </a:p>
          <a:p>
            <a:pPr algn="r"/>
            <a:r>
              <a:rPr lang="en-IN" dirty="0" smtClean="0"/>
              <a:t>Associate Professor</a:t>
            </a:r>
          </a:p>
          <a:p>
            <a:pPr algn="r"/>
            <a:r>
              <a:rPr lang="en-IN" dirty="0" smtClean="0"/>
              <a:t>Dept. of CSE</a:t>
            </a:r>
          </a:p>
          <a:p>
            <a:pPr algn="r"/>
            <a:r>
              <a:rPr lang="en-IN" dirty="0" smtClean="0"/>
              <a:t>PSG Tech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761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4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Thinking humanly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918"/>
            <a:ext cx="10515600" cy="5169045"/>
          </a:xfrm>
        </p:spPr>
        <p:txBody>
          <a:bodyPr>
            <a:normAutofit/>
          </a:bodyPr>
          <a:lstStyle/>
          <a:p>
            <a:r>
              <a:rPr lang="en-IN" sz="3600" dirty="0"/>
              <a:t>Think like human beings </a:t>
            </a:r>
          </a:p>
          <a:p>
            <a:pPr lvl="1"/>
            <a:r>
              <a:rPr lang="en-IN" sz="3200" dirty="0"/>
              <a:t>Observe humans </a:t>
            </a:r>
          </a:p>
          <a:p>
            <a:pPr lvl="1"/>
            <a:r>
              <a:rPr lang="en-IN" sz="3200" dirty="0"/>
              <a:t>Emulate human thinking </a:t>
            </a:r>
          </a:p>
          <a:p>
            <a:r>
              <a:rPr lang="en-GB" sz="3600" dirty="0"/>
              <a:t>Top down: Analyse human beings </a:t>
            </a:r>
          </a:p>
          <a:p>
            <a:pPr lvl="1"/>
            <a:r>
              <a:rPr lang="en-IN" sz="3200" dirty="0"/>
              <a:t>Cognitive science </a:t>
            </a:r>
          </a:p>
          <a:p>
            <a:r>
              <a:rPr lang="en-GB" sz="3600" dirty="0"/>
              <a:t>Bottom up: Analyse neuroscience in brain </a:t>
            </a:r>
          </a:p>
          <a:p>
            <a:pPr lvl="1"/>
            <a:r>
              <a:rPr lang="en-IN" sz="3200" dirty="0"/>
              <a:t>Cognitive neuroscience </a:t>
            </a:r>
          </a:p>
          <a:p>
            <a:r>
              <a:rPr lang="en-GB" sz="3600" dirty="0"/>
              <a:t>Is a good problem solving model = human thinking? Or vice-versa? </a:t>
            </a:r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="" xmlns:p14="http://schemas.microsoft.com/office/powerpoint/2010/main" val="196068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4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Thinking Rationally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918"/>
            <a:ext cx="10515600" cy="5169045"/>
          </a:xfrm>
        </p:spPr>
        <p:txBody>
          <a:bodyPr>
            <a:normAutofit/>
          </a:bodyPr>
          <a:lstStyle/>
          <a:p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Syllogism</a:t>
            </a:r>
            <a:r>
              <a:rPr lang="en-GB" sz="3200" dirty="0"/>
              <a:t>: Formal argument consisting of a major and a minor premise and a conclusion </a:t>
            </a:r>
          </a:p>
          <a:p>
            <a:pPr lvl="1"/>
            <a:r>
              <a:rPr lang="en-GB" dirty="0"/>
              <a:t>Every virtue is praiseworthy; </a:t>
            </a:r>
          </a:p>
          <a:p>
            <a:pPr lvl="1"/>
            <a:r>
              <a:rPr lang="en-GB" dirty="0"/>
              <a:t>Kindness is a virtue; </a:t>
            </a:r>
          </a:p>
          <a:p>
            <a:pPr lvl="1"/>
            <a:r>
              <a:rPr lang="en-GB" dirty="0"/>
              <a:t>Hence kindness is praiseworthy </a:t>
            </a:r>
          </a:p>
          <a:p>
            <a:r>
              <a:rPr lang="en-IN" sz="3200" dirty="0"/>
              <a:t>Laws of thought; Logic </a:t>
            </a:r>
          </a:p>
          <a:p>
            <a:pPr lvl="1"/>
            <a:r>
              <a:rPr lang="en-IN" dirty="0"/>
              <a:t>Precise notation for facts </a:t>
            </a:r>
          </a:p>
          <a:p>
            <a:pPr lvl="1"/>
            <a:r>
              <a:rPr lang="en-GB" dirty="0"/>
              <a:t>Any problem can be solved. (Can it be?) </a:t>
            </a:r>
          </a:p>
          <a:p>
            <a:r>
              <a:rPr lang="en-GB" sz="3200" dirty="0"/>
              <a:t>Representation is not easy for ALL facts! </a:t>
            </a:r>
          </a:p>
          <a:p>
            <a:pPr lvl="1"/>
            <a:r>
              <a:rPr lang="en-GB" dirty="0"/>
              <a:t>Number system covers only numbers </a:t>
            </a:r>
          </a:p>
          <a:p>
            <a:r>
              <a:rPr lang="en-GB" sz="3200" dirty="0"/>
              <a:t>Solving any problem can take very long time!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="" xmlns:p14="http://schemas.microsoft.com/office/powerpoint/2010/main" val="674812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4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Acting Rationally / Rational Agent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918"/>
            <a:ext cx="10515600" cy="5169045"/>
          </a:xfrm>
        </p:spPr>
        <p:txBody>
          <a:bodyPr>
            <a:normAutofit/>
          </a:bodyPr>
          <a:lstStyle/>
          <a:p>
            <a:r>
              <a:rPr lang="en-IN" sz="3600" dirty="0"/>
              <a:t>Rational Agent approach </a:t>
            </a:r>
          </a:p>
          <a:p>
            <a:pPr lvl="1"/>
            <a:r>
              <a:rPr lang="en-GB" sz="2800" dirty="0"/>
              <a:t>Agent that acts so as to achieve the best outcome </a:t>
            </a:r>
          </a:p>
          <a:p>
            <a:pPr lvl="1"/>
            <a:r>
              <a:rPr lang="en-GB" sz="2800" dirty="0"/>
              <a:t>When there is uncertainty, the best expected outcome </a:t>
            </a:r>
          </a:p>
          <a:p>
            <a:r>
              <a:rPr lang="en-IN" sz="3600" dirty="0"/>
              <a:t>Actions </a:t>
            </a:r>
          </a:p>
          <a:p>
            <a:pPr lvl="1"/>
            <a:r>
              <a:rPr lang="en-IN" sz="2800" dirty="0"/>
              <a:t>Operate autonomously </a:t>
            </a:r>
          </a:p>
          <a:p>
            <a:pPr lvl="1"/>
            <a:r>
              <a:rPr lang="en-IN" sz="2800" dirty="0"/>
              <a:t>Perceive environment </a:t>
            </a:r>
          </a:p>
          <a:p>
            <a:pPr lvl="1"/>
            <a:r>
              <a:rPr lang="en-GB" sz="2800" dirty="0"/>
              <a:t>Persist over a prolonged time period </a:t>
            </a:r>
          </a:p>
          <a:p>
            <a:pPr lvl="1"/>
            <a:r>
              <a:rPr lang="en-GB" sz="2800" dirty="0"/>
              <a:t>Apt to change, and create and pursue goals. </a:t>
            </a:r>
          </a:p>
          <a:p>
            <a:r>
              <a:rPr lang="en-IN" sz="3600" dirty="0"/>
              <a:t>Knowledge representation and Reasoning </a:t>
            </a:r>
          </a:p>
          <a:p>
            <a:pPr lvl="1"/>
            <a:r>
              <a:rPr lang="en-GB" sz="2800" dirty="0"/>
              <a:t>Inferences (Usually. Running from a lion?) </a:t>
            </a:r>
          </a:p>
        </p:txBody>
      </p:sp>
    </p:spTree>
    <p:extLst>
      <p:ext uri="{BB962C8B-B14F-4D97-AF65-F5344CB8AC3E}">
        <p14:creationId xmlns="" xmlns:p14="http://schemas.microsoft.com/office/powerpoint/2010/main" val="920492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4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Acting Rationally / Rational Agent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918"/>
            <a:ext cx="10515600" cy="5169045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Turing test allows acting rationally </a:t>
            </a:r>
          </a:p>
          <a:p>
            <a:r>
              <a:rPr lang="en-GB" sz="3600" dirty="0"/>
              <a:t>Better than other approaches as </a:t>
            </a:r>
          </a:p>
          <a:p>
            <a:pPr lvl="1"/>
            <a:r>
              <a:rPr lang="en-GB" sz="3200" dirty="0"/>
              <a:t>Correct inference in laws of thought is just one approach </a:t>
            </a:r>
          </a:p>
          <a:p>
            <a:pPr lvl="1"/>
            <a:r>
              <a:rPr lang="en-GB" sz="3200" dirty="0"/>
              <a:t>This can be built and tested scientifically </a:t>
            </a:r>
          </a:p>
          <a:p>
            <a:endParaRPr lang="en-IN" sz="3600" b="1" dirty="0"/>
          </a:p>
          <a:p>
            <a:r>
              <a:rPr lang="en-IN" sz="3600" b="1" dirty="0">
                <a:solidFill>
                  <a:schemeClr val="accent6">
                    <a:lumMod val="75000"/>
                  </a:schemeClr>
                </a:solidFill>
              </a:rPr>
              <a:t>Good approach for experimentation </a:t>
            </a:r>
            <a:endParaRPr lang="en-IN" sz="3600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GB" sz="3200" dirty="0"/>
              <a:t>General principles of rational agents </a:t>
            </a:r>
          </a:p>
          <a:p>
            <a:pPr lvl="1"/>
            <a:r>
              <a:rPr lang="en-IN" sz="3200" dirty="0"/>
              <a:t>Components and construction 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="" xmlns:p14="http://schemas.microsoft.com/office/powerpoint/2010/main" val="177592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4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Foundations of AI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918"/>
            <a:ext cx="5631180" cy="5169045"/>
          </a:xfrm>
        </p:spPr>
        <p:txBody>
          <a:bodyPr>
            <a:normAutofit lnSpcReduction="10000"/>
          </a:bodyPr>
          <a:lstStyle/>
          <a:p>
            <a:r>
              <a:rPr lang="en-IN" sz="3600" dirty="0"/>
              <a:t>Philosophy </a:t>
            </a:r>
          </a:p>
          <a:p>
            <a:r>
              <a:rPr lang="en-IN" sz="3600" dirty="0"/>
              <a:t>Mathematics </a:t>
            </a:r>
          </a:p>
          <a:p>
            <a:r>
              <a:rPr lang="en-IN" sz="3600" dirty="0"/>
              <a:t>Economics </a:t>
            </a:r>
          </a:p>
          <a:p>
            <a:pPr lvl="1"/>
            <a:r>
              <a:rPr lang="en-GB" sz="3200" dirty="0"/>
              <a:t>Utility theory, Decision Theory, Game Theory, etc. </a:t>
            </a:r>
          </a:p>
          <a:p>
            <a:r>
              <a:rPr lang="en-IN" sz="3600" dirty="0"/>
              <a:t>Neuroscience </a:t>
            </a:r>
          </a:p>
          <a:p>
            <a:r>
              <a:rPr lang="en-IN" sz="3600" dirty="0"/>
              <a:t>Computer engineering </a:t>
            </a:r>
          </a:p>
          <a:p>
            <a:r>
              <a:rPr lang="en-IN" sz="3600" dirty="0"/>
              <a:t>Linguistics </a:t>
            </a:r>
          </a:p>
          <a:p>
            <a:r>
              <a:rPr lang="en-IN" sz="3600" dirty="0"/>
              <a:t>Many more… 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="" xmlns:p14="http://schemas.microsoft.com/office/powerpoint/2010/main" val="702143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4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State of the Art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918"/>
            <a:ext cx="10515600" cy="5169045"/>
          </a:xfrm>
        </p:spPr>
        <p:txBody>
          <a:bodyPr>
            <a:normAutofit/>
          </a:bodyPr>
          <a:lstStyle/>
          <a:p>
            <a:r>
              <a:rPr lang="en-IN" sz="3600" dirty="0"/>
              <a:t>Robotic vehicles </a:t>
            </a:r>
          </a:p>
          <a:p>
            <a:pPr lvl="1"/>
            <a:r>
              <a:rPr lang="en-IN" sz="3200" dirty="0"/>
              <a:t>DARPA grand challenge (Stanford) </a:t>
            </a:r>
          </a:p>
          <a:p>
            <a:pPr lvl="1"/>
            <a:r>
              <a:rPr lang="en-IN" sz="3200" dirty="0"/>
              <a:t>DARPA urban challenge (CMU) </a:t>
            </a:r>
          </a:p>
          <a:p>
            <a:r>
              <a:rPr lang="en-IN" sz="3600" dirty="0"/>
              <a:t>Speech Recognition </a:t>
            </a:r>
          </a:p>
          <a:p>
            <a:r>
              <a:rPr lang="en-GB" sz="3600" dirty="0"/>
              <a:t>Autonomous planning and scheduling (Mars Rover) </a:t>
            </a:r>
          </a:p>
          <a:p>
            <a:r>
              <a:rPr lang="en-IN" sz="3600" dirty="0"/>
              <a:t>Game playing: Deep blue </a:t>
            </a:r>
          </a:p>
          <a:p>
            <a:r>
              <a:rPr lang="en-IN" sz="3600" dirty="0"/>
              <a:t>Logistic planning: DART </a:t>
            </a:r>
          </a:p>
          <a:p>
            <a:r>
              <a:rPr lang="en-IN" sz="3600" dirty="0"/>
              <a:t>Robotics, machine translation, etc. </a:t>
            </a:r>
          </a:p>
          <a:p>
            <a:endParaRPr lang="en-GB" sz="3600" dirty="0"/>
          </a:p>
        </p:txBody>
      </p:sp>
    </p:spTree>
    <p:extLst>
      <p:ext uri="{BB962C8B-B14F-4D97-AF65-F5344CB8AC3E}">
        <p14:creationId xmlns="" xmlns:p14="http://schemas.microsoft.com/office/powerpoint/2010/main" val="255005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4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Home work - 1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918"/>
            <a:ext cx="10515600" cy="5169045"/>
          </a:xfrm>
        </p:spPr>
        <p:txBody>
          <a:bodyPr>
            <a:noAutofit/>
          </a:bodyPr>
          <a:lstStyle/>
          <a:p>
            <a:r>
              <a:rPr lang="en-GB" sz="3600" dirty="0"/>
              <a:t>Which of the following is possible by a rational agent?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3200" dirty="0"/>
              <a:t>Playing a decent game of table tennis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sz="3200" dirty="0"/>
              <a:t>Driving in Coimbatore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3200" dirty="0"/>
              <a:t>Buying a week's worth of groceries on the Web.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3200" dirty="0"/>
              <a:t>Buying a week's worth of groceries at the market.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3200" dirty="0"/>
              <a:t>Discovering and proving new mathematical theorems.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3200" dirty="0"/>
              <a:t>Writing an intentionally funny story.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3200" dirty="0"/>
              <a:t>Giving competent legal advice in a specialized area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3200" dirty="0"/>
              <a:t>Translating spoken English into spoken Tamil (real time). 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GB" sz="3200" dirty="0"/>
              <a:t>Performing a complex surgical operation</a:t>
            </a:r>
          </a:p>
          <a:p>
            <a:pPr marL="914400" lvl="1" indent="-457200">
              <a:buFont typeface="+mj-lt"/>
              <a:buAutoNum type="alphaLcParenR"/>
            </a:pPr>
            <a:endParaRPr lang="en-GB" sz="3200" dirty="0"/>
          </a:p>
          <a:p>
            <a:pPr marL="914400" lvl="1" indent="-457200">
              <a:buFont typeface="+mj-lt"/>
              <a:buAutoNum type="alphaLcParenR"/>
            </a:pPr>
            <a:endParaRPr lang="en-GB" sz="3200" dirty="0"/>
          </a:p>
          <a:p>
            <a:pPr lvl="1"/>
            <a:endParaRPr lang="en-GB" sz="3200" dirty="0"/>
          </a:p>
        </p:txBody>
      </p:sp>
    </p:spTree>
    <p:extLst>
      <p:ext uri="{BB962C8B-B14F-4D97-AF65-F5344CB8AC3E}">
        <p14:creationId xmlns="" xmlns:p14="http://schemas.microsoft.com/office/powerpoint/2010/main" val="3360596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4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References: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918"/>
            <a:ext cx="10515600" cy="5169045"/>
          </a:xfrm>
        </p:spPr>
        <p:txBody>
          <a:bodyPr>
            <a:noAutofit/>
          </a:bodyPr>
          <a:lstStyle/>
          <a:p>
            <a:r>
              <a:rPr lang="en-GB" sz="3600" dirty="0"/>
              <a:t>AIMA Book (Artificial Intelligence - A Modern Approach 3rd Edition)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="" xmlns:p14="http://schemas.microsoft.com/office/powerpoint/2010/main" val="3460058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8363" y="303113"/>
            <a:ext cx="10209844" cy="3585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322" y="3532909"/>
            <a:ext cx="10293496" cy="3325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3342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4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en-GB" dirty="0"/>
              <a:t>Syllabus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918"/>
            <a:ext cx="10515600" cy="5169045"/>
          </a:xfrm>
        </p:spPr>
        <p:txBody>
          <a:bodyPr/>
          <a:lstStyle/>
          <a:p>
            <a:r>
              <a:rPr lang="en-GB" b="1" dirty="0"/>
              <a:t>COURSE OUTCOMES:</a:t>
            </a:r>
            <a:endParaRPr lang="en-GB" dirty="0"/>
          </a:p>
          <a:p>
            <a:r>
              <a:rPr lang="en-GB" dirty="0"/>
              <a:t>Upon completion of this course, the students will be able to</a:t>
            </a:r>
          </a:p>
          <a:p>
            <a:r>
              <a:rPr lang="en-GB" b="1" dirty="0"/>
              <a:t>CO1:</a:t>
            </a:r>
            <a:r>
              <a:rPr lang="en-GB" dirty="0"/>
              <a:t> Apply the fundamental AI concepts to represent and solve real-world problems</a:t>
            </a:r>
          </a:p>
          <a:p>
            <a:r>
              <a:rPr lang="en-GB" b="1" dirty="0"/>
              <a:t>CO2:</a:t>
            </a:r>
            <a:r>
              <a:rPr lang="en-GB" dirty="0"/>
              <a:t> </a:t>
            </a:r>
            <a:r>
              <a:rPr lang="en-GB" dirty="0" err="1"/>
              <a:t>Analyze</a:t>
            </a:r>
            <a:r>
              <a:rPr lang="en-GB" dirty="0"/>
              <a:t> and solve AI problems using heuristic, non-heuristic and adversarial search strategies</a:t>
            </a:r>
          </a:p>
          <a:p>
            <a:r>
              <a:rPr lang="en-GB" b="1" dirty="0"/>
              <a:t>CO3:</a:t>
            </a:r>
            <a:r>
              <a:rPr lang="en-GB" dirty="0"/>
              <a:t> Employ knowledge representation, logical reasoning and statistical methods to solve AI problems</a:t>
            </a:r>
          </a:p>
          <a:p>
            <a:r>
              <a:rPr lang="en-GB" b="1" dirty="0"/>
              <a:t>CO4:</a:t>
            </a:r>
            <a:r>
              <a:rPr lang="en-GB" dirty="0"/>
              <a:t> Apply planning and learning concepts to solve AI problems</a:t>
            </a:r>
          </a:p>
          <a:p>
            <a:r>
              <a:rPr lang="en-GB" b="1" dirty="0"/>
              <a:t>CO5:</a:t>
            </a:r>
            <a:r>
              <a:rPr lang="en-GB" dirty="0"/>
              <a:t> Apply NLP concepts to analyse and solve real-world problems</a:t>
            </a:r>
          </a:p>
        </p:txBody>
      </p:sp>
    </p:spTree>
    <p:extLst>
      <p:ext uri="{BB962C8B-B14F-4D97-AF65-F5344CB8AC3E}">
        <p14:creationId xmlns="" xmlns:p14="http://schemas.microsoft.com/office/powerpoint/2010/main" val="3489190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4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Introduction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919"/>
            <a:ext cx="10515600" cy="3758391"/>
          </a:xfrm>
        </p:spPr>
        <p:txBody>
          <a:bodyPr>
            <a:noAutofit/>
          </a:bodyPr>
          <a:lstStyle/>
          <a:p>
            <a:r>
              <a:rPr lang="en-GB" dirty="0"/>
              <a:t>What do we call ourselves?  Homo sapiens—man the wise </a:t>
            </a:r>
          </a:p>
          <a:p>
            <a:pPr lvl="1"/>
            <a:r>
              <a:rPr lang="en-GB" dirty="0"/>
              <a:t>Our intelligence is so important to us	(Cogito ergo sum </a:t>
            </a:r>
            <a:r>
              <a:rPr lang="en-GB" dirty="0" smtClean="0"/>
              <a:t>–” </a:t>
            </a:r>
            <a:r>
              <a:rPr lang="en-US" dirty="0" smtClean="0"/>
              <a:t>I think, therefore I am” by</a:t>
            </a:r>
            <a:r>
              <a:rPr lang="en-GB" dirty="0" smtClean="0"/>
              <a:t> </a:t>
            </a:r>
            <a:r>
              <a:rPr lang="en-GB" dirty="0"/>
              <a:t>Rene Descartes)</a:t>
            </a:r>
          </a:p>
          <a:p>
            <a:endParaRPr lang="en-GB" dirty="0"/>
          </a:p>
          <a:p>
            <a:r>
              <a:rPr lang="en-GB" dirty="0"/>
              <a:t>For millennia mankind wanted to understand </a:t>
            </a:r>
            <a:r>
              <a:rPr lang="en-GB" b="1" i="1" dirty="0"/>
              <a:t>how we think</a:t>
            </a:r>
          </a:p>
          <a:p>
            <a:pPr lvl="1"/>
            <a:r>
              <a:rPr lang="en-GB" dirty="0"/>
              <a:t>How human brain can __ a world far larger and more complicated than itself?</a:t>
            </a:r>
          </a:p>
          <a:p>
            <a:pPr lvl="2"/>
            <a:r>
              <a:rPr lang="en-GB" dirty="0"/>
              <a:t>perceive, </a:t>
            </a:r>
          </a:p>
          <a:p>
            <a:pPr lvl="2"/>
            <a:r>
              <a:rPr lang="en-GB" dirty="0"/>
              <a:t>understand, </a:t>
            </a:r>
          </a:p>
          <a:p>
            <a:pPr lvl="2"/>
            <a:r>
              <a:rPr lang="en-GB" dirty="0"/>
              <a:t>predict, </a:t>
            </a:r>
          </a:p>
          <a:p>
            <a:pPr lvl="2"/>
            <a:r>
              <a:rPr lang="en-GB" dirty="0"/>
              <a:t>and manipulate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5410" y="5017770"/>
            <a:ext cx="9540240" cy="954107"/>
          </a:xfrm>
          <a:prstGeom prst="rect">
            <a:avLst/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The field of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Artificial Intelligence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2800" dirty="0"/>
              <a:t>attempts </a:t>
            </a:r>
            <a:r>
              <a:rPr lang="en-GB" sz="2800" dirty="0">
                <a:solidFill>
                  <a:srgbClr val="FF0000"/>
                </a:solidFill>
              </a:rPr>
              <a:t>to understand </a:t>
            </a:r>
            <a:r>
              <a:rPr lang="en-GB" sz="2800" dirty="0"/>
              <a:t>and also </a:t>
            </a:r>
            <a:r>
              <a:rPr lang="en-GB" sz="2800" dirty="0">
                <a:solidFill>
                  <a:srgbClr val="FF0000"/>
                </a:solidFill>
              </a:rPr>
              <a:t>to </a:t>
            </a:r>
            <a:r>
              <a:rPr lang="en-GB" sz="2800" i="1" u="sng" dirty="0">
                <a:solidFill>
                  <a:srgbClr val="FF0000"/>
                </a:solidFill>
              </a:rPr>
              <a:t>build</a:t>
            </a:r>
            <a:r>
              <a:rPr lang="en-GB" sz="2800" i="1" dirty="0"/>
              <a:t>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intelligent entities</a:t>
            </a:r>
          </a:p>
        </p:txBody>
      </p:sp>
    </p:spTree>
    <p:extLst>
      <p:ext uri="{BB962C8B-B14F-4D97-AF65-F5344CB8AC3E}">
        <p14:creationId xmlns="" xmlns:p14="http://schemas.microsoft.com/office/powerpoint/2010/main" val="137265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4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Intelligence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918"/>
            <a:ext cx="10515600" cy="5169045"/>
          </a:xfrm>
        </p:spPr>
        <p:txBody>
          <a:bodyPr>
            <a:normAutofit/>
          </a:bodyPr>
          <a:lstStyle/>
          <a:p>
            <a:r>
              <a:rPr lang="en-IN" sz="3600" dirty="0"/>
              <a:t>What is intelligence? </a:t>
            </a:r>
          </a:p>
          <a:p>
            <a:r>
              <a:rPr lang="en-IN" sz="3600" dirty="0"/>
              <a:t>Examples </a:t>
            </a:r>
          </a:p>
          <a:p>
            <a:pPr lvl="1"/>
            <a:r>
              <a:rPr lang="en-GB" sz="3200" dirty="0"/>
              <a:t>Mathematician, Painter, Artist, Musician, Chess player, ??? </a:t>
            </a:r>
          </a:p>
          <a:p>
            <a:pPr lvl="1"/>
            <a:r>
              <a:rPr lang="en-GB" sz="3200" dirty="0"/>
              <a:t>Formal tasks: Chess playing, theorem proving, … </a:t>
            </a:r>
          </a:p>
          <a:p>
            <a:pPr lvl="1"/>
            <a:r>
              <a:rPr lang="en-IN" sz="3200" dirty="0"/>
              <a:t>Generic problem solving? </a:t>
            </a:r>
          </a:p>
          <a:p>
            <a:pPr lvl="1"/>
            <a:r>
              <a:rPr lang="en-IN" sz="3200" dirty="0"/>
              <a:t>Learning? </a:t>
            </a:r>
          </a:p>
          <a:p>
            <a:endParaRPr lang="en-IN" sz="3600" dirty="0"/>
          </a:p>
          <a:p>
            <a:pPr marL="0" indent="0">
              <a:buNone/>
            </a:pPr>
            <a:endParaRPr lang="en-GB" sz="3600" dirty="0"/>
          </a:p>
        </p:txBody>
      </p:sp>
    </p:spTree>
    <p:extLst>
      <p:ext uri="{BB962C8B-B14F-4D97-AF65-F5344CB8AC3E}">
        <p14:creationId xmlns="" xmlns:p14="http://schemas.microsoft.com/office/powerpoint/2010/main" val="16659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4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Intelligence – characteristics?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918"/>
            <a:ext cx="10515600" cy="5169045"/>
          </a:xfrm>
        </p:spPr>
        <p:txBody>
          <a:bodyPr>
            <a:normAutofit/>
          </a:bodyPr>
          <a:lstStyle/>
          <a:p>
            <a:r>
              <a:rPr lang="en-GB" dirty="0"/>
              <a:t>Thought process and reasoning (Thinking!)? </a:t>
            </a:r>
          </a:p>
          <a:p>
            <a:r>
              <a:rPr lang="en-IN" dirty="0"/>
              <a:t>Behaviour (Acting!)? </a:t>
            </a:r>
          </a:p>
          <a:p>
            <a:r>
              <a:rPr lang="en-IN" dirty="0"/>
              <a:t>Measured against </a:t>
            </a:r>
          </a:p>
          <a:p>
            <a:pPr lvl="1"/>
            <a:r>
              <a:rPr lang="en-IN" dirty="0"/>
              <a:t>Human performance? </a:t>
            </a:r>
          </a:p>
          <a:p>
            <a:pPr lvl="1"/>
            <a:r>
              <a:rPr lang="en-IN" dirty="0"/>
              <a:t>Defined ideal / rational performance? </a:t>
            </a:r>
          </a:p>
          <a:p>
            <a:r>
              <a:rPr lang="en-IN" dirty="0"/>
              <a:t>Human centred approach </a:t>
            </a:r>
          </a:p>
          <a:p>
            <a:pPr lvl="1"/>
            <a:r>
              <a:rPr lang="en-GB" dirty="0"/>
              <a:t>Empirical approach (observations and hypotheses of human behaviour) </a:t>
            </a:r>
          </a:p>
          <a:p>
            <a:r>
              <a:rPr lang="en-IN" dirty="0"/>
              <a:t>Rational approach </a:t>
            </a:r>
          </a:p>
          <a:p>
            <a:pPr lvl="1"/>
            <a:r>
              <a:rPr lang="en-GB" dirty="0"/>
              <a:t>Mathematics and Engineering (formal, problem solving) </a:t>
            </a:r>
          </a:p>
          <a:p>
            <a:endParaRPr lang="en-IN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98642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4"/>
            <a:ext cx="10515600" cy="362239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What is AI?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/>
          <a:srcRect l="19319" t="20485" r="17617" b="7739"/>
          <a:stretch/>
        </p:blipFill>
        <p:spPr>
          <a:xfrm>
            <a:off x="1854777" y="706582"/>
            <a:ext cx="7611341" cy="48585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60084" y="1239635"/>
            <a:ext cx="1783772" cy="955963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/>
              <a:t>Thought processes and reasoning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60084" y="4163291"/>
            <a:ext cx="1783772" cy="36933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IN" dirty="0"/>
              <a:t>Behaviour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87286" y="5669012"/>
            <a:ext cx="2904259" cy="923330"/>
          </a:xfrm>
          <a:prstGeom prst="rect">
            <a:avLst/>
          </a:prstGeom>
          <a:gradFill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Measure success in terms of fidelity to human performance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54980" y="5669012"/>
            <a:ext cx="2904259" cy="92333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Measure against an ideal performance measure (</a:t>
            </a:r>
            <a:r>
              <a:rPr lang="en-GB" b="1" dirty="0"/>
              <a:t>rationality</a:t>
            </a:r>
            <a:r>
              <a:rPr lang="en-GB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0985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4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Acting humanly: Turing test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918"/>
            <a:ext cx="10515600" cy="5169045"/>
          </a:xfrm>
        </p:spPr>
        <p:txBody>
          <a:bodyPr>
            <a:normAutofit/>
          </a:bodyPr>
          <a:lstStyle/>
          <a:p>
            <a:r>
              <a:rPr lang="en-GB" sz="3200" dirty="0"/>
              <a:t>On one side a questioner, On the other side (hidden) a computer / a human </a:t>
            </a:r>
          </a:p>
          <a:p>
            <a:r>
              <a:rPr lang="en-IN" sz="3200" dirty="0"/>
              <a:t>Who answers questions? </a:t>
            </a:r>
          </a:p>
          <a:p>
            <a:pPr lvl="1"/>
            <a:r>
              <a:rPr lang="en-GB" sz="2800" dirty="0"/>
              <a:t>If questioner cannot find out, computer passes test </a:t>
            </a:r>
          </a:p>
          <a:p>
            <a:r>
              <a:rPr lang="en-GB" sz="3200" dirty="0"/>
              <a:t>Addresses all major concerns of AI </a:t>
            </a:r>
          </a:p>
          <a:p>
            <a:pPr lvl="1"/>
            <a:r>
              <a:rPr lang="en-GB" sz="2800" dirty="0"/>
              <a:t>Natural language processing, Knowledge representation, Automated reasoning, Adaptive machine learning </a:t>
            </a:r>
          </a:p>
          <a:p>
            <a:r>
              <a:rPr lang="en-IN" sz="3200" dirty="0"/>
              <a:t>Total Turing test </a:t>
            </a:r>
          </a:p>
          <a:p>
            <a:pPr lvl="1"/>
            <a:r>
              <a:rPr lang="en-IN" sz="2800" dirty="0"/>
              <a:t>Add Perception, Object manipulation </a:t>
            </a:r>
          </a:p>
          <a:p>
            <a:pPr lvl="1"/>
            <a:r>
              <a:rPr lang="en-IN" sz="2800" dirty="0"/>
              <a:t>Computer vision, Robotics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370640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4"/>
            <a:ext cx="10515600" cy="64279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Acting humanly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7918"/>
            <a:ext cx="10515600" cy="5169045"/>
          </a:xfrm>
        </p:spPr>
        <p:txBody>
          <a:bodyPr>
            <a:normAutofit/>
          </a:bodyPr>
          <a:lstStyle/>
          <a:p>
            <a:r>
              <a:rPr lang="en-GB" sz="3600" b="1" i="1" dirty="0"/>
              <a:t>Is Turing test a good test? </a:t>
            </a:r>
          </a:p>
          <a:p>
            <a:r>
              <a:rPr lang="en-GB" sz="3600" dirty="0"/>
              <a:t>Imitating human / utilize underlying principle </a:t>
            </a:r>
          </a:p>
          <a:p>
            <a:endParaRPr lang="en-GB" sz="3600" dirty="0"/>
          </a:p>
          <a:p>
            <a:r>
              <a:rPr lang="en-GB" sz="3600" dirty="0"/>
              <a:t>Think of flying (another difficult task) </a:t>
            </a:r>
          </a:p>
          <a:p>
            <a:pPr lvl="1"/>
            <a:r>
              <a:rPr lang="en-IN" sz="3200" dirty="0"/>
              <a:t>All bird-like flying failed </a:t>
            </a:r>
          </a:p>
          <a:p>
            <a:pPr lvl="1"/>
            <a:r>
              <a:rPr lang="en-GB" sz="3200" dirty="0"/>
              <a:t>Aerodynamics and Wind tunnel knowledge succeeded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5139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719</Words>
  <Application>Microsoft Office PowerPoint</Application>
  <PresentationFormat>Custom</PresentationFormat>
  <Paragraphs>135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Artificial Intelligence (19Z503) Introduction</vt:lpstr>
      <vt:lpstr>Slide 2</vt:lpstr>
      <vt:lpstr>Syllabus</vt:lpstr>
      <vt:lpstr>Introduction</vt:lpstr>
      <vt:lpstr>Intelligence</vt:lpstr>
      <vt:lpstr>Intelligence – characteristics?</vt:lpstr>
      <vt:lpstr>What is AI?</vt:lpstr>
      <vt:lpstr>Acting humanly: Turing test </vt:lpstr>
      <vt:lpstr>Acting humanly </vt:lpstr>
      <vt:lpstr>Thinking humanly</vt:lpstr>
      <vt:lpstr>Thinking Rationally </vt:lpstr>
      <vt:lpstr>Acting Rationally / Rational Agent </vt:lpstr>
      <vt:lpstr>Acting Rationally / Rational Agent </vt:lpstr>
      <vt:lpstr>Foundations of AI </vt:lpstr>
      <vt:lpstr>State of the Art </vt:lpstr>
      <vt:lpstr>Home work - 1 </vt:lpstr>
      <vt:lpstr>References: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Engels</dc:creator>
  <cp:lastModifiedBy>indumathi</cp:lastModifiedBy>
  <cp:revision>61</cp:revision>
  <dcterms:created xsi:type="dcterms:W3CDTF">2020-07-30T07:18:43Z</dcterms:created>
  <dcterms:modified xsi:type="dcterms:W3CDTF">2024-06-24T05:41:28Z</dcterms:modified>
</cp:coreProperties>
</file>