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0C995-8C1D-472D-8458-9534C66BAD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8835-9BBD-43E3-B01A-01D10AA7A5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8431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F0FBD0-A2B3-4D23-A7B6-460ED564C81B}" type="slidenum">
              <a:rPr lang="fa-IR" altLang="en-US" smtClean="0">
                <a:latin typeface="Times New Roman" pitchFamily="18" charset="0"/>
                <a:cs typeface="Times New Roman" pitchFamily="18" charset="0"/>
              </a:rPr>
              <a:pPr eaLnBrk="1" hangingPunct="1"/>
              <a:t>74</a:t>
            </a:fld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5793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350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412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061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061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DB2791-9135-45A9-8E04-B5AA3BC1F923}" type="slidenum">
              <a:rPr lang="fa-IR" altLang="en-US" smtClean="0">
                <a:latin typeface="Times New Roman" pitchFamily="18" charset="0"/>
                <a:cs typeface="Times New Roman" pitchFamily="18" charset="0"/>
              </a:rPr>
              <a:pPr eaLnBrk="1" hangingPunct="1"/>
              <a:t>70</a:t>
            </a:fld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0387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D9AD78-CC96-4B77-9C75-0234DC188812}" type="slidenum">
              <a:rPr lang="fa-IR" altLang="en-US" smtClean="0">
                <a:latin typeface="Times New Roman" pitchFamily="18" charset="0"/>
                <a:cs typeface="Times New Roman" pitchFamily="18" charset="0"/>
              </a:rPr>
              <a:pPr eaLnBrk="1" hangingPunct="1"/>
              <a:t>71</a:t>
            </a:fld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1527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CB0491-EF75-4C3A-9FE4-1FB778853197}" type="slidenum">
              <a:rPr lang="fa-IR" altLang="en-US" smtClean="0">
                <a:latin typeface="Times New Roman" pitchFamily="18" charset="0"/>
                <a:cs typeface="Times New Roman" pitchFamily="18" charset="0"/>
              </a:rPr>
              <a:pPr eaLnBrk="1" hangingPunct="1"/>
              <a:t>72</a:t>
            </a:fld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9460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AA9470-F9AC-46A2-8E9C-E1BF528F3989}" type="slidenum">
              <a:rPr lang="fa-IR" altLang="en-US" smtClean="0">
                <a:latin typeface="Times New Roman" pitchFamily="18" charset="0"/>
                <a:cs typeface="Times New Roman" pitchFamily="18" charset="0"/>
              </a:rPr>
              <a:pPr eaLnBrk="1" hangingPunct="1"/>
              <a:t>73</a:t>
            </a:fld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8546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4832-D59A-4EC5-BD1E-D7B2C867DEA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6A77-AC23-4BC6-B7AD-06D37E60A0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2 – Search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62000"/>
            <a:ext cx="8401050" cy="57912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SEARCH STRATEGIES 		</a:t>
            </a:r>
            <a:r>
              <a:rPr lang="en-IN" dirty="0" smtClean="0"/>
              <a:t>	(12)</a:t>
            </a:r>
          </a:p>
          <a:p>
            <a:pPr lvl="1"/>
            <a:r>
              <a:rPr lang="en-IN" dirty="0" smtClean="0"/>
              <a:t>Breadth-First Search</a:t>
            </a:r>
          </a:p>
          <a:p>
            <a:pPr lvl="1"/>
            <a:r>
              <a:rPr lang="en-IN" dirty="0" smtClean="0"/>
              <a:t>Uniform </a:t>
            </a:r>
            <a:r>
              <a:rPr lang="en-IN" dirty="0"/>
              <a:t>Cost </a:t>
            </a:r>
            <a:r>
              <a:rPr lang="en-IN" dirty="0" smtClean="0"/>
              <a:t>Search</a:t>
            </a:r>
          </a:p>
          <a:p>
            <a:pPr lvl="1"/>
            <a:r>
              <a:rPr lang="en-IN" dirty="0" smtClean="0"/>
              <a:t>Depth-First Search</a:t>
            </a:r>
          </a:p>
          <a:p>
            <a:pPr lvl="1"/>
            <a:r>
              <a:rPr lang="en-IN" dirty="0" smtClean="0"/>
              <a:t>Depth-Limited Search</a:t>
            </a:r>
          </a:p>
          <a:p>
            <a:pPr lvl="1"/>
            <a:r>
              <a:rPr lang="en-IN" dirty="0" smtClean="0"/>
              <a:t>Iterative </a:t>
            </a:r>
            <a:r>
              <a:rPr lang="en-IN" dirty="0"/>
              <a:t>Deepening </a:t>
            </a:r>
            <a:r>
              <a:rPr lang="en-IN" dirty="0" smtClean="0"/>
              <a:t>Search</a:t>
            </a:r>
          </a:p>
          <a:p>
            <a:pPr lvl="1"/>
            <a:r>
              <a:rPr lang="en-IN" dirty="0" smtClean="0"/>
              <a:t>Bidirectional Search</a:t>
            </a:r>
          </a:p>
          <a:p>
            <a:r>
              <a:rPr lang="en-IN" b="1" dirty="0" smtClean="0"/>
              <a:t>Heuristic </a:t>
            </a:r>
            <a:r>
              <a:rPr lang="en-IN" b="1" dirty="0"/>
              <a:t>Search </a:t>
            </a:r>
            <a:r>
              <a:rPr lang="en-IN" b="1" dirty="0" smtClean="0"/>
              <a:t>Techniques</a:t>
            </a:r>
          </a:p>
          <a:p>
            <a:pPr lvl="1"/>
            <a:r>
              <a:rPr lang="en-IN" dirty="0" smtClean="0"/>
              <a:t>A</a:t>
            </a:r>
            <a:r>
              <a:rPr lang="en-IN" dirty="0"/>
              <a:t>* </a:t>
            </a:r>
            <a:r>
              <a:rPr lang="en-IN" dirty="0" smtClean="0"/>
              <a:t>Search</a:t>
            </a:r>
          </a:p>
          <a:p>
            <a:pPr lvl="1"/>
            <a:r>
              <a:rPr lang="en-IN" dirty="0" smtClean="0"/>
              <a:t>AO</a:t>
            </a:r>
            <a:r>
              <a:rPr lang="en-IN" dirty="0"/>
              <a:t>* </a:t>
            </a:r>
            <a:r>
              <a:rPr lang="en-IN" dirty="0" smtClean="0"/>
              <a:t>Algorithm</a:t>
            </a:r>
          </a:p>
          <a:p>
            <a:r>
              <a:rPr lang="en-IN" b="1" dirty="0" smtClean="0"/>
              <a:t>Adversarial </a:t>
            </a:r>
            <a:r>
              <a:rPr lang="en-IN" b="1" dirty="0"/>
              <a:t>Search</a:t>
            </a:r>
            <a:r>
              <a:rPr lang="en-IN" b="1" dirty="0" smtClean="0"/>
              <a:t>:</a:t>
            </a:r>
          </a:p>
          <a:p>
            <a:pPr lvl="1"/>
            <a:r>
              <a:rPr lang="en-IN" dirty="0" smtClean="0"/>
              <a:t>Minimax Algorithm</a:t>
            </a:r>
          </a:p>
          <a:p>
            <a:pPr lvl="1"/>
            <a:r>
              <a:rPr lang="en-IN" dirty="0" smtClean="0"/>
              <a:t>Alpha beta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State-space and other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IN" dirty="0" smtClean="0"/>
              <a:t>action sequence from initial </a:t>
            </a:r>
            <a:r>
              <a:rPr lang="en-IN" dirty="0"/>
              <a:t>state to </a:t>
            </a:r>
            <a:r>
              <a:rPr lang="en-IN" dirty="0" smtClean="0"/>
              <a:t>goal state</a:t>
            </a:r>
          </a:p>
          <a:p>
            <a:r>
              <a:rPr lang="en-IN" b="1" dirty="0"/>
              <a:t>Solution </a:t>
            </a:r>
            <a:r>
              <a:rPr lang="en-IN" b="1" dirty="0" smtClean="0"/>
              <a:t>quality</a:t>
            </a:r>
            <a:r>
              <a:rPr lang="en-IN" dirty="0" smtClean="0"/>
              <a:t>: </a:t>
            </a:r>
            <a:r>
              <a:rPr lang="en-IN" dirty="0"/>
              <a:t>measured by </a:t>
            </a:r>
            <a:r>
              <a:rPr lang="en-IN" dirty="0" smtClean="0"/>
              <a:t>the path </a:t>
            </a:r>
            <a:r>
              <a:rPr lang="en-IN" dirty="0"/>
              <a:t>cost </a:t>
            </a:r>
            <a:r>
              <a:rPr lang="en-IN" dirty="0" smtClean="0"/>
              <a:t>function</a:t>
            </a:r>
          </a:p>
          <a:p>
            <a:r>
              <a:rPr lang="en-IN" b="1" dirty="0" smtClean="0"/>
              <a:t>Optimal solution: </a:t>
            </a:r>
            <a:r>
              <a:rPr lang="en-IN" dirty="0"/>
              <a:t>has the lowest path cost among all solutions</a:t>
            </a:r>
            <a:endParaRPr lang="en-US" dirty="0" smtClean="0"/>
          </a:p>
          <a:p>
            <a:r>
              <a:rPr lang="en-US" dirty="0" smtClean="0"/>
              <a:t>The initial state, actions, goal state and transition model implicitly define the </a:t>
            </a:r>
            <a:r>
              <a:rPr lang="en-US" b="1" dirty="0" smtClean="0"/>
              <a:t>state space</a:t>
            </a:r>
            <a:r>
              <a:rPr lang="en-US" dirty="0" smtClean="0"/>
              <a:t> of the problem together</a:t>
            </a:r>
          </a:p>
          <a:p>
            <a:pPr lvl="1"/>
            <a:r>
              <a:rPr lang="en-US" dirty="0" smtClean="0"/>
              <a:t>The  set  of all states reachable from the initial state by any sequence of actions</a:t>
            </a:r>
          </a:p>
          <a:p>
            <a:r>
              <a:rPr lang="en-US" dirty="0" smtClean="0"/>
              <a:t>The state space forms a directed network or </a:t>
            </a:r>
            <a:r>
              <a:rPr lang="en-US" b="1" dirty="0" smtClean="0"/>
              <a:t>graph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in which the nodes are states and the links between nodes are actions.</a:t>
            </a:r>
          </a:p>
          <a:p>
            <a:r>
              <a:rPr lang="en-US" dirty="0" smtClean="0"/>
              <a:t>A  </a:t>
            </a:r>
            <a:r>
              <a:rPr lang="en-US" b="1" dirty="0" smtClean="0"/>
              <a:t>path</a:t>
            </a:r>
            <a:r>
              <a:rPr lang="en-US" dirty="0" smtClean="0"/>
              <a:t> in the state space</a:t>
            </a:r>
          </a:p>
          <a:p>
            <a:pPr lvl="1"/>
            <a:r>
              <a:rPr lang="en-US" dirty="0" smtClean="0"/>
              <a:t>a sequence of states connected by a sequence of actions</a:t>
            </a:r>
            <a:endParaRPr lang="en-US" dirty="0"/>
          </a:p>
          <a:p>
            <a:pPr lvl="1"/>
            <a:r>
              <a:rPr lang="en-US" dirty="0" smtClean="0"/>
              <a:t>Step </a:t>
            </a:r>
            <a:r>
              <a:rPr lang="en-US" dirty="0"/>
              <a:t>cost of taking  action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in state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to reach state </a:t>
            </a:r>
            <a:r>
              <a:rPr lang="en-US" i="1" dirty="0" smtClean="0"/>
              <a:t>s’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b="1" dirty="0" smtClean="0"/>
              <a:t>e(</a:t>
            </a:r>
            <a:r>
              <a:rPr lang="en-US" b="1" dirty="0" err="1" smtClean="0"/>
              <a:t>s,a,s</a:t>
            </a:r>
            <a:r>
              <a:rPr lang="en-US" b="1" dirty="0" smtClean="0"/>
              <a:t>') </a:t>
            </a:r>
            <a:endParaRPr lang="en-US" b="1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1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IN" dirty="0" smtClean="0"/>
              <a:t>Problem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Toy problem</a:t>
            </a:r>
          </a:p>
          <a:p>
            <a:pPr lvl="1"/>
            <a:r>
              <a:rPr lang="en-IN" dirty="0" smtClean="0"/>
              <a:t>Intended  </a:t>
            </a:r>
            <a:r>
              <a:rPr lang="en-IN" dirty="0"/>
              <a:t>to illustrate </a:t>
            </a:r>
            <a:r>
              <a:rPr lang="en-IN" dirty="0" smtClean="0"/>
              <a:t>/exercise various  problem solving  methods</a:t>
            </a:r>
          </a:p>
          <a:p>
            <a:pPr lvl="1"/>
            <a:r>
              <a:rPr lang="en-IN" dirty="0" smtClean="0"/>
              <a:t>Can  </a:t>
            </a:r>
            <a:r>
              <a:rPr lang="en-IN" dirty="0"/>
              <a:t>be </a:t>
            </a:r>
            <a:r>
              <a:rPr lang="en-IN" dirty="0" smtClean="0"/>
              <a:t>given  </a:t>
            </a:r>
            <a:r>
              <a:rPr lang="en-IN" dirty="0"/>
              <a:t>a concise,  exact  </a:t>
            </a:r>
            <a:r>
              <a:rPr lang="en-IN" dirty="0" smtClean="0"/>
              <a:t>description</a:t>
            </a:r>
          </a:p>
          <a:p>
            <a:pPr lvl="1"/>
            <a:r>
              <a:rPr lang="en-IN" dirty="0" smtClean="0"/>
              <a:t>Hence  performances  </a:t>
            </a:r>
            <a:r>
              <a:rPr lang="en-IN" dirty="0"/>
              <a:t>of  </a:t>
            </a:r>
            <a:r>
              <a:rPr lang="en-IN" dirty="0" smtClean="0"/>
              <a:t>algorithms can be compared</a:t>
            </a:r>
          </a:p>
          <a:p>
            <a:r>
              <a:rPr lang="en-IN" dirty="0" smtClean="0"/>
              <a:t>Real-world problem</a:t>
            </a:r>
          </a:p>
          <a:p>
            <a:pPr lvl="1"/>
            <a:r>
              <a:rPr lang="en-IN" dirty="0"/>
              <a:t>one  whose  solutions  people  actually </a:t>
            </a:r>
            <a:r>
              <a:rPr lang="en-IN" dirty="0" smtClean="0"/>
              <a:t>care about</a:t>
            </a:r>
          </a:p>
          <a:p>
            <a:pPr lvl="1"/>
            <a:r>
              <a:rPr lang="en-IN" dirty="0" smtClean="0"/>
              <a:t>Such </a:t>
            </a:r>
            <a:r>
              <a:rPr lang="en-IN" dirty="0"/>
              <a:t>problems  tend  not to have  a single agreed-upon  </a:t>
            </a:r>
            <a:r>
              <a:rPr lang="en-IN" dirty="0" smtClean="0"/>
              <a:t>description</a:t>
            </a:r>
          </a:p>
          <a:p>
            <a:pPr lvl="1"/>
            <a:r>
              <a:rPr lang="en-IN" dirty="0" smtClean="0"/>
              <a:t>We can  </a:t>
            </a:r>
            <a:r>
              <a:rPr lang="en-IN" dirty="0"/>
              <a:t>give </a:t>
            </a:r>
            <a:r>
              <a:rPr lang="en-IN" dirty="0" smtClean="0"/>
              <a:t>the  </a:t>
            </a:r>
            <a:r>
              <a:rPr lang="en-IN" dirty="0"/>
              <a:t>general </a:t>
            </a:r>
            <a:r>
              <a:rPr lang="en-IN" dirty="0" smtClean="0"/>
              <a:t>flavour </a:t>
            </a:r>
            <a:r>
              <a:rPr lang="en-IN" dirty="0"/>
              <a:t>of their  formulations.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Abstraction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765533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935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Abstraction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87" b="30269"/>
          <a:stretch/>
        </p:blipFill>
        <p:spPr>
          <a:xfrm>
            <a:off x="285750" y="1295400"/>
            <a:ext cx="8735115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9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Toy Problem Example: Vacuum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Take 5 minutes to write down the following for the vacuum world toy problem </a:t>
            </a:r>
            <a:endParaRPr lang="en-IN" dirty="0" smtClean="0"/>
          </a:p>
          <a:p>
            <a:endParaRPr lang="en-IN" b="1" dirty="0"/>
          </a:p>
          <a:p>
            <a:r>
              <a:rPr lang="en-IN" b="1" dirty="0" smtClean="0"/>
              <a:t>States</a:t>
            </a:r>
          </a:p>
          <a:p>
            <a:r>
              <a:rPr lang="en-IN" b="1" dirty="0" smtClean="0"/>
              <a:t>Initial </a:t>
            </a:r>
            <a:r>
              <a:rPr lang="en-IN" b="1" dirty="0"/>
              <a:t>state:</a:t>
            </a:r>
            <a:r>
              <a:rPr lang="en-IN" dirty="0"/>
              <a:t>  </a:t>
            </a:r>
            <a:endParaRPr lang="en-IN" dirty="0" smtClean="0"/>
          </a:p>
          <a:p>
            <a:r>
              <a:rPr lang="en-IN" b="1" dirty="0" smtClean="0"/>
              <a:t>Actions:</a:t>
            </a:r>
            <a:endParaRPr lang="en-IN" dirty="0"/>
          </a:p>
          <a:p>
            <a:r>
              <a:rPr lang="en-IN" b="1" dirty="0" smtClean="0"/>
              <a:t>Transition  model:</a:t>
            </a:r>
          </a:p>
          <a:p>
            <a:r>
              <a:rPr lang="en-IN" b="1" dirty="0" smtClean="0"/>
              <a:t>Goal test:</a:t>
            </a:r>
            <a:r>
              <a:rPr lang="en-IN" dirty="0" smtClean="0"/>
              <a:t> </a:t>
            </a:r>
          </a:p>
          <a:p>
            <a:r>
              <a:rPr lang="en-IN" b="1" dirty="0" smtClean="0"/>
              <a:t>Path cost: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9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Toy Problem Example: Vacuum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0960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/>
              <a:t>States</a:t>
            </a:r>
          </a:p>
          <a:p>
            <a:pPr lvl="1"/>
            <a:r>
              <a:rPr lang="en-IN" dirty="0" smtClean="0"/>
              <a:t>State  </a:t>
            </a:r>
            <a:r>
              <a:rPr lang="en-IN" dirty="0"/>
              <a:t>is determined  by  both  the  agent  location  and  the  dirt  </a:t>
            </a:r>
            <a:r>
              <a:rPr lang="en-IN" dirty="0" smtClean="0"/>
              <a:t>locations  </a:t>
            </a:r>
          </a:p>
          <a:p>
            <a:pPr lvl="1"/>
            <a:r>
              <a:rPr lang="en-IN" dirty="0" smtClean="0"/>
              <a:t>The agent  </a:t>
            </a:r>
            <a:r>
              <a:rPr lang="en-IN" dirty="0"/>
              <a:t>is in  one of two  locations,  each  of which might  or might not  contain  </a:t>
            </a:r>
            <a:r>
              <a:rPr lang="en-IN" dirty="0" smtClean="0"/>
              <a:t>dirt  </a:t>
            </a:r>
          </a:p>
          <a:p>
            <a:pPr lvl="1"/>
            <a:r>
              <a:rPr lang="en-IN" dirty="0" smtClean="0"/>
              <a:t>There  </a:t>
            </a:r>
            <a:r>
              <a:rPr lang="en-IN" dirty="0"/>
              <a:t>are  2  x </a:t>
            </a:r>
            <a:r>
              <a:rPr lang="en-IN" dirty="0" smtClean="0"/>
              <a:t>2</a:t>
            </a:r>
            <a:r>
              <a:rPr lang="en-IN" baseline="30000" dirty="0" smtClean="0"/>
              <a:t>2</a:t>
            </a:r>
            <a:r>
              <a:rPr lang="en-IN" dirty="0" smtClean="0"/>
              <a:t> =  </a:t>
            </a:r>
            <a:r>
              <a:rPr lang="en-IN" dirty="0"/>
              <a:t>8 possible  world  </a:t>
            </a:r>
            <a:r>
              <a:rPr lang="en-IN" dirty="0" smtClean="0"/>
              <a:t>states</a:t>
            </a:r>
          </a:p>
          <a:p>
            <a:pPr lvl="2"/>
            <a:r>
              <a:rPr lang="en-IN" dirty="0" smtClean="0"/>
              <a:t>A </a:t>
            </a:r>
            <a:r>
              <a:rPr lang="en-IN" dirty="0"/>
              <a:t>larger  </a:t>
            </a:r>
            <a:r>
              <a:rPr lang="en-IN" dirty="0" smtClean="0"/>
              <a:t>environment  </a:t>
            </a:r>
            <a:r>
              <a:rPr lang="en-IN" dirty="0"/>
              <a:t>with  n locations has </a:t>
            </a:r>
            <a:r>
              <a:rPr lang="en-IN" dirty="0" smtClean="0"/>
              <a:t>n2</a:t>
            </a:r>
            <a:r>
              <a:rPr lang="en-IN" baseline="30000" dirty="0" smtClean="0"/>
              <a:t>n</a:t>
            </a:r>
            <a:r>
              <a:rPr lang="en-IN" dirty="0" smtClean="0"/>
              <a:t> states</a:t>
            </a:r>
            <a:r>
              <a:rPr lang="en-IN" dirty="0"/>
              <a:t>. </a:t>
            </a:r>
          </a:p>
          <a:p>
            <a:r>
              <a:rPr lang="en-IN" b="1" dirty="0" smtClean="0"/>
              <a:t>Initial </a:t>
            </a:r>
            <a:r>
              <a:rPr lang="en-IN" b="1" dirty="0"/>
              <a:t>state:</a:t>
            </a:r>
            <a:r>
              <a:rPr lang="en-IN" dirty="0"/>
              <a:t>  Any state can  be  designated  as the  initial </a:t>
            </a:r>
            <a:r>
              <a:rPr lang="en-IN" dirty="0" smtClean="0"/>
              <a:t>state </a:t>
            </a:r>
            <a:endParaRPr lang="en-IN" dirty="0"/>
          </a:p>
          <a:p>
            <a:r>
              <a:rPr lang="en-IN" b="1" dirty="0" smtClean="0"/>
              <a:t>Actions: </a:t>
            </a:r>
            <a:r>
              <a:rPr lang="en-IN" dirty="0" smtClean="0"/>
              <a:t>Each  </a:t>
            </a:r>
            <a:r>
              <a:rPr lang="en-IN" dirty="0"/>
              <a:t>state  has  just  three  actions:  Left, Right, and </a:t>
            </a:r>
            <a:r>
              <a:rPr lang="en-IN" dirty="0" smtClean="0"/>
              <a:t>Suck</a:t>
            </a:r>
          </a:p>
          <a:p>
            <a:pPr lvl="1"/>
            <a:r>
              <a:rPr lang="en-IN" dirty="0" smtClean="0"/>
              <a:t>Larger  </a:t>
            </a:r>
            <a:r>
              <a:rPr lang="en-IN" dirty="0"/>
              <a:t>environments  might also  include  Up  and  </a:t>
            </a:r>
            <a:r>
              <a:rPr lang="en-IN" dirty="0" smtClean="0"/>
              <a:t>Down </a:t>
            </a:r>
            <a:endParaRPr lang="en-IN" dirty="0"/>
          </a:p>
          <a:p>
            <a:r>
              <a:rPr lang="en-IN" b="1" dirty="0" smtClean="0"/>
              <a:t>Transition  model</a:t>
            </a:r>
          </a:p>
          <a:p>
            <a:pPr lvl="1"/>
            <a:r>
              <a:rPr lang="en-IN" dirty="0" smtClean="0"/>
              <a:t>The  </a:t>
            </a:r>
            <a:r>
              <a:rPr lang="en-IN" dirty="0"/>
              <a:t>actions  have  their  expected  effects,  except  that  </a:t>
            </a:r>
            <a:endParaRPr lang="en-IN" dirty="0" smtClean="0"/>
          </a:p>
          <a:p>
            <a:pPr lvl="2"/>
            <a:r>
              <a:rPr lang="en-IN" dirty="0" smtClean="0"/>
              <a:t>moving  </a:t>
            </a:r>
            <a:r>
              <a:rPr lang="en-IN" b="1" dirty="0"/>
              <a:t>Left</a:t>
            </a:r>
            <a:r>
              <a:rPr lang="en-IN" dirty="0"/>
              <a:t>  in </a:t>
            </a:r>
            <a:r>
              <a:rPr lang="en-IN" dirty="0" smtClean="0"/>
              <a:t>the </a:t>
            </a:r>
            <a:r>
              <a:rPr lang="en-IN" dirty="0"/>
              <a:t>leftmost  </a:t>
            </a:r>
            <a:r>
              <a:rPr lang="en-IN" dirty="0" smtClean="0"/>
              <a:t>square</a:t>
            </a:r>
            <a:r>
              <a:rPr lang="en-IN" dirty="0"/>
              <a:t>,  </a:t>
            </a:r>
            <a:endParaRPr lang="en-IN" dirty="0" smtClean="0"/>
          </a:p>
          <a:p>
            <a:pPr lvl="2"/>
            <a:r>
              <a:rPr lang="en-IN" dirty="0" smtClean="0"/>
              <a:t>moving </a:t>
            </a:r>
            <a:r>
              <a:rPr lang="en-IN" b="1" dirty="0"/>
              <a:t>Right</a:t>
            </a:r>
            <a:r>
              <a:rPr lang="en-IN" dirty="0"/>
              <a:t> in the rightmost  square,  and </a:t>
            </a:r>
            <a:endParaRPr lang="en-IN" dirty="0" smtClean="0"/>
          </a:p>
          <a:p>
            <a:pPr lvl="2"/>
            <a:r>
              <a:rPr lang="en-IN" dirty="0" smtClean="0"/>
              <a:t>Sucking </a:t>
            </a:r>
            <a:r>
              <a:rPr lang="en-IN" dirty="0"/>
              <a:t>in  a  clean square </a:t>
            </a:r>
            <a:r>
              <a:rPr lang="en-IN" dirty="0" smtClean="0"/>
              <a:t>have  </a:t>
            </a:r>
            <a:r>
              <a:rPr lang="en-IN" dirty="0"/>
              <a:t>no </a:t>
            </a:r>
            <a:r>
              <a:rPr lang="en-IN" dirty="0" smtClean="0"/>
              <a:t>effect</a:t>
            </a:r>
            <a:r>
              <a:rPr lang="en-IN" dirty="0"/>
              <a:t>.  </a:t>
            </a:r>
          </a:p>
          <a:p>
            <a:r>
              <a:rPr lang="en-IN" b="1" dirty="0" smtClean="0"/>
              <a:t>Goal test:</a:t>
            </a:r>
            <a:r>
              <a:rPr lang="en-IN" dirty="0" smtClean="0"/>
              <a:t> This </a:t>
            </a:r>
            <a:r>
              <a:rPr lang="en-IN" dirty="0"/>
              <a:t>checks  whether all  the  squares  are  clean. </a:t>
            </a:r>
          </a:p>
          <a:p>
            <a:r>
              <a:rPr lang="en-IN" b="1" dirty="0" smtClean="0"/>
              <a:t>Path cost:</a:t>
            </a:r>
            <a:r>
              <a:rPr lang="en-IN" dirty="0" smtClean="0"/>
              <a:t> Each </a:t>
            </a:r>
            <a:r>
              <a:rPr lang="en-IN" dirty="0"/>
              <a:t>step costs  1, so the path  cost  is the  number  of steps in the path.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Abstraction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1143000"/>
            <a:ext cx="8763000" cy="56550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8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Types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295400"/>
            <a:ext cx="8661191" cy="518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5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Vacuum world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1371600"/>
            <a:ext cx="8811621" cy="533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8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IN" dirty="0" smtClean="0"/>
              <a:t>Example: 8 puzzle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834" r="8868" b="41234"/>
          <a:stretch/>
        </p:blipFill>
        <p:spPr>
          <a:xfrm>
            <a:off x="914400" y="1219200"/>
            <a:ext cx="6772275" cy="3448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8750" y="4953001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8 piece puzzle above </a:t>
            </a:r>
            <a:r>
              <a:rPr lang="en-US" sz="2800" dirty="0" smtClean="0"/>
              <a:t>define </a:t>
            </a:r>
          </a:p>
          <a:p>
            <a:r>
              <a:rPr lang="en-US" sz="2800" dirty="0" smtClean="0"/>
              <a:t>	</a:t>
            </a:r>
            <a:r>
              <a:rPr lang="en-US" sz="2800" b="1" dirty="0" smtClean="0"/>
              <a:t>States, Actions, Goal Test and Path Cost 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9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 by searching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657599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/>
              <a:t>Problem solving agent</a:t>
            </a:r>
          </a:p>
          <a:p>
            <a:pPr lvl="1"/>
            <a:r>
              <a:rPr lang="en-IN" dirty="0" smtClean="0"/>
              <a:t>Atomic representations</a:t>
            </a:r>
          </a:p>
          <a:p>
            <a:pPr lvl="1"/>
            <a:r>
              <a:rPr lang="en-IN" dirty="0"/>
              <a:t>no internal structure visible to the </a:t>
            </a:r>
            <a:r>
              <a:rPr lang="en-IN" dirty="0" smtClean="0"/>
              <a:t>problem solving algorithms</a:t>
            </a:r>
          </a:p>
          <a:p>
            <a:r>
              <a:rPr lang="en-US" dirty="0" smtClean="0"/>
              <a:t>Planning agents</a:t>
            </a:r>
          </a:p>
          <a:p>
            <a:pPr lvl="1"/>
            <a:r>
              <a:rPr lang="en-US" dirty="0" smtClean="0"/>
              <a:t>Goal based agents</a:t>
            </a:r>
          </a:p>
          <a:p>
            <a:pPr lvl="1"/>
            <a:r>
              <a:rPr lang="en-IN" dirty="0"/>
              <a:t>use more advanced </a:t>
            </a:r>
            <a:r>
              <a:rPr lang="en-IN" b="1" dirty="0"/>
              <a:t>factored </a:t>
            </a:r>
            <a:r>
              <a:rPr lang="en-IN" dirty="0"/>
              <a:t>or </a:t>
            </a:r>
            <a:r>
              <a:rPr lang="en-IN" b="1" dirty="0"/>
              <a:t>structured </a:t>
            </a:r>
            <a:r>
              <a:rPr lang="en-IN" dirty="0"/>
              <a:t>representations</a:t>
            </a:r>
          </a:p>
          <a:p>
            <a:r>
              <a:rPr lang="en-IN" dirty="0" smtClean="0"/>
              <a:t>Search algorithms </a:t>
            </a:r>
          </a:p>
          <a:p>
            <a:pPr lvl="1"/>
            <a:r>
              <a:rPr lang="en-IN" dirty="0" smtClean="0"/>
              <a:t>Uninformed: only problem definition. No other information. Usually inefficient</a:t>
            </a:r>
          </a:p>
          <a:p>
            <a:pPr lvl="1"/>
            <a:r>
              <a:rPr lang="en-IN" dirty="0" smtClean="0"/>
              <a:t>Informed: given some guidance about solution, usually better than uninformed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700" y="5105400"/>
            <a:ext cx="7086600" cy="166199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Task environment assumption (simplest yet useful) </a:t>
            </a:r>
            <a:r>
              <a:rPr lang="en-IN" sz="2800" dirty="0" smtClean="0"/>
              <a:t>: Solution </a:t>
            </a:r>
            <a:r>
              <a:rPr lang="en-IN" sz="2800" dirty="0"/>
              <a:t>to a problem is always a fixed sequence of actions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63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IN" dirty="0" smtClean="0"/>
              <a:t>Example: 8 puzzle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838200"/>
            <a:ext cx="9115124" cy="5867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5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8-Queens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Goal  </a:t>
            </a:r>
          </a:p>
          <a:p>
            <a:pPr lvl="1"/>
            <a:r>
              <a:rPr lang="en-IN" dirty="0" smtClean="0"/>
              <a:t>To  </a:t>
            </a:r>
            <a:r>
              <a:rPr lang="en-IN" dirty="0"/>
              <a:t>place  eight  queens  on  a chessboard  such  that </a:t>
            </a:r>
            <a:r>
              <a:rPr lang="en-IN" dirty="0" smtClean="0"/>
              <a:t>no  </a:t>
            </a:r>
            <a:r>
              <a:rPr lang="en-IN" dirty="0"/>
              <a:t>queen  attacks  any  </a:t>
            </a:r>
            <a:r>
              <a:rPr lang="en-IN" dirty="0" smtClean="0"/>
              <a:t>other </a:t>
            </a:r>
          </a:p>
          <a:p>
            <a:r>
              <a:rPr lang="en-IN" dirty="0" smtClean="0"/>
              <a:t>An </a:t>
            </a:r>
            <a:r>
              <a:rPr lang="en-IN" dirty="0"/>
              <a:t>incremental  formulation  </a:t>
            </a:r>
            <a:endParaRPr lang="en-IN" dirty="0" smtClean="0"/>
          </a:p>
          <a:p>
            <a:pPr lvl="1"/>
            <a:r>
              <a:rPr lang="en-IN" dirty="0" smtClean="0"/>
              <a:t>involves </a:t>
            </a:r>
            <a:r>
              <a:rPr lang="en-IN" dirty="0"/>
              <a:t>operators  that augment  the  state </a:t>
            </a:r>
            <a:r>
              <a:rPr lang="en-IN" dirty="0" smtClean="0"/>
              <a:t>description</a:t>
            </a:r>
            <a:r>
              <a:rPr lang="en-IN" dirty="0"/>
              <a:t>,  starting  with  an  empty  </a:t>
            </a:r>
            <a:r>
              <a:rPr lang="en-IN" dirty="0" smtClean="0"/>
              <a:t>state  </a:t>
            </a:r>
          </a:p>
          <a:p>
            <a:pPr lvl="1"/>
            <a:r>
              <a:rPr lang="en-IN" dirty="0" smtClean="0"/>
              <a:t>Each action  </a:t>
            </a:r>
            <a:r>
              <a:rPr lang="en-IN" dirty="0"/>
              <a:t>adds  a queen  to the  state. 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complete-state  formulation  </a:t>
            </a:r>
            <a:endParaRPr lang="en-IN" dirty="0" smtClean="0"/>
          </a:p>
          <a:p>
            <a:pPr lvl="1"/>
            <a:r>
              <a:rPr lang="en-IN" dirty="0" smtClean="0"/>
              <a:t>starts  </a:t>
            </a:r>
            <a:r>
              <a:rPr lang="en-IN" dirty="0"/>
              <a:t>with all 8 queens on </a:t>
            </a:r>
            <a:r>
              <a:rPr lang="en-IN" dirty="0" smtClean="0"/>
              <a:t>the </a:t>
            </a:r>
            <a:r>
              <a:rPr lang="en-IN" dirty="0"/>
              <a:t>board and moves them </a:t>
            </a:r>
            <a:r>
              <a:rPr lang="en-IN" dirty="0" smtClean="0"/>
              <a:t>around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8 </a:t>
            </a:r>
            <a:r>
              <a:rPr lang="en-US" dirty="0" smtClean="0"/>
              <a:t>queens problem define </a:t>
            </a:r>
            <a:r>
              <a:rPr lang="en-US" dirty="0"/>
              <a:t>	</a:t>
            </a:r>
            <a:r>
              <a:rPr lang="en-US" b="1" dirty="0"/>
              <a:t>States, Actions, </a:t>
            </a:r>
            <a:r>
              <a:rPr lang="en-US" b="1" dirty="0" smtClean="0"/>
              <a:t>Transition model, Goal </a:t>
            </a:r>
            <a:r>
              <a:rPr lang="en-US" b="1" dirty="0"/>
              <a:t>Test and Path Cost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48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IN" dirty="0" smtClean="0"/>
              <a:t>8-Queens problem: Incremental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400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States</a:t>
            </a:r>
            <a:r>
              <a:rPr lang="en-IN" dirty="0"/>
              <a:t>:  Any  arrangement of  0  to 8 queens on the  </a:t>
            </a:r>
            <a:r>
              <a:rPr lang="en-IN" dirty="0" smtClean="0"/>
              <a:t>board</a:t>
            </a:r>
            <a:endParaRPr lang="en-IN" dirty="0"/>
          </a:p>
          <a:p>
            <a:r>
              <a:rPr lang="en-IN" b="1" dirty="0" smtClean="0"/>
              <a:t>Initial </a:t>
            </a:r>
            <a:r>
              <a:rPr lang="en-IN" b="1" dirty="0"/>
              <a:t>state</a:t>
            </a:r>
            <a:r>
              <a:rPr lang="en-IN" dirty="0"/>
              <a:t>:  No queens on the </a:t>
            </a:r>
            <a:r>
              <a:rPr lang="en-IN" dirty="0" smtClean="0"/>
              <a:t>board </a:t>
            </a:r>
            <a:endParaRPr lang="en-IN" dirty="0"/>
          </a:p>
          <a:p>
            <a:r>
              <a:rPr lang="en-IN" b="1" dirty="0" smtClean="0"/>
              <a:t>Actions</a:t>
            </a:r>
            <a:r>
              <a:rPr lang="en-IN" dirty="0"/>
              <a:t>:  Add a queen to any  empty </a:t>
            </a:r>
            <a:r>
              <a:rPr lang="en-IN" dirty="0" smtClean="0"/>
              <a:t>square </a:t>
            </a:r>
            <a:endParaRPr lang="en-IN" dirty="0"/>
          </a:p>
          <a:p>
            <a:r>
              <a:rPr lang="en-IN" b="1" dirty="0" smtClean="0"/>
              <a:t>Transition </a:t>
            </a:r>
            <a:r>
              <a:rPr lang="en-IN" b="1" dirty="0"/>
              <a:t>model</a:t>
            </a:r>
            <a:r>
              <a:rPr lang="en-IN" dirty="0"/>
              <a:t>:  Returns the board  with a queen added to  the specified  </a:t>
            </a:r>
            <a:r>
              <a:rPr lang="en-IN" dirty="0" smtClean="0"/>
              <a:t>square </a:t>
            </a:r>
            <a:endParaRPr lang="en-IN" dirty="0"/>
          </a:p>
          <a:p>
            <a:r>
              <a:rPr lang="en-IN" b="1" dirty="0" smtClean="0"/>
              <a:t>Goal </a:t>
            </a:r>
            <a:r>
              <a:rPr lang="en-IN" b="1" dirty="0"/>
              <a:t>test</a:t>
            </a:r>
            <a:r>
              <a:rPr lang="en-IN" dirty="0"/>
              <a:t>:  8 queens are on the  board, none  </a:t>
            </a:r>
            <a:r>
              <a:rPr lang="en-IN" dirty="0" smtClean="0"/>
              <a:t>attacked </a:t>
            </a:r>
          </a:p>
          <a:p>
            <a:r>
              <a:rPr lang="en-IN" dirty="0" smtClean="0"/>
              <a:t>A </a:t>
            </a:r>
            <a:r>
              <a:rPr lang="en-IN" b="1" dirty="0" smtClean="0"/>
              <a:t>better</a:t>
            </a:r>
            <a:r>
              <a:rPr lang="en-IN" dirty="0" smtClean="0"/>
              <a:t> formulation </a:t>
            </a:r>
            <a:r>
              <a:rPr lang="en-IN" dirty="0"/>
              <a:t>would  prohibit  placing  a queen  in any  square that  is already  attacked: </a:t>
            </a:r>
          </a:p>
          <a:p>
            <a:pPr lvl="1"/>
            <a:r>
              <a:rPr lang="en-IN" b="1" dirty="0" smtClean="0"/>
              <a:t>States</a:t>
            </a:r>
            <a:r>
              <a:rPr lang="en-IN" dirty="0"/>
              <a:t>:  All  possible  </a:t>
            </a:r>
            <a:r>
              <a:rPr lang="en-IN" dirty="0" smtClean="0"/>
              <a:t>arrangements  </a:t>
            </a:r>
            <a:r>
              <a:rPr lang="en-IN" dirty="0"/>
              <a:t>of  n  queens  (0  </a:t>
            </a:r>
            <a:r>
              <a:rPr lang="en-IN" dirty="0" smtClean="0"/>
              <a:t>&lt;= </a:t>
            </a:r>
            <a:r>
              <a:rPr lang="en-IN" dirty="0"/>
              <a:t>n  </a:t>
            </a:r>
            <a:r>
              <a:rPr lang="en-IN" dirty="0" smtClean="0"/>
              <a:t>&lt;=  </a:t>
            </a:r>
            <a:r>
              <a:rPr lang="en-IN" dirty="0"/>
              <a:t>8),  one per  column  in the </a:t>
            </a:r>
            <a:r>
              <a:rPr lang="en-IN" dirty="0" smtClean="0"/>
              <a:t>leftmost  </a:t>
            </a:r>
            <a:r>
              <a:rPr lang="en-IN" dirty="0"/>
              <a:t>n columns, with no queen attacking  </a:t>
            </a:r>
            <a:r>
              <a:rPr lang="en-IN" dirty="0" smtClean="0"/>
              <a:t>another </a:t>
            </a:r>
            <a:endParaRPr lang="en-IN" dirty="0"/>
          </a:p>
          <a:p>
            <a:pPr lvl="1"/>
            <a:r>
              <a:rPr lang="en-IN" b="1" dirty="0" smtClean="0"/>
              <a:t>Actions: </a:t>
            </a:r>
            <a:r>
              <a:rPr lang="en-IN" dirty="0" smtClean="0"/>
              <a:t>Add  </a:t>
            </a:r>
            <a:r>
              <a:rPr lang="en-IN" dirty="0"/>
              <a:t>a queen  to any square  in  the  </a:t>
            </a:r>
            <a:r>
              <a:rPr lang="en-IN" dirty="0" smtClean="0"/>
              <a:t>left most </a:t>
            </a:r>
            <a:r>
              <a:rPr lang="en-IN" dirty="0"/>
              <a:t>empty column such  that  it </a:t>
            </a:r>
            <a:r>
              <a:rPr lang="en-IN" dirty="0" smtClean="0"/>
              <a:t>is not attacked  </a:t>
            </a:r>
            <a:r>
              <a:rPr lang="en-IN" dirty="0"/>
              <a:t>by  any other </a:t>
            </a:r>
            <a:r>
              <a:rPr lang="en-IN" dirty="0" smtClean="0"/>
              <a:t>queen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4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Real world problem : Robotic assembly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838200"/>
            <a:ext cx="8686800" cy="60025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Assignments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 work problems are assignments – CO Based</a:t>
            </a:r>
          </a:p>
          <a:p>
            <a:r>
              <a:rPr lang="en-US" dirty="0" smtClean="0"/>
              <a:t>Due date: One week from announcement</a:t>
            </a:r>
          </a:p>
          <a:p>
            <a:r>
              <a:rPr lang="en-IN" b="1" dirty="0" smtClean="0"/>
              <a:t>CO1:</a:t>
            </a:r>
            <a:r>
              <a:rPr lang="en-IN" dirty="0" smtClean="0"/>
              <a:t>Apply </a:t>
            </a:r>
            <a:r>
              <a:rPr lang="en-IN" dirty="0"/>
              <a:t>the fundamental AI concepts to represent and solve real-world problems</a:t>
            </a:r>
          </a:p>
          <a:p>
            <a:r>
              <a:rPr lang="en-GB" dirty="0" smtClean="0"/>
              <a:t>1-1. Self </a:t>
            </a:r>
            <a:r>
              <a:rPr lang="en-GB" dirty="0"/>
              <a:t>study – </a:t>
            </a:r>
            <a:r>
              <a:rPr lang="en-GB" b="1" dirty="0"/>
              <a:t>1.3.6 – </a:t>
            </a:r>
            <a:r>
              <a:rPr lang="en-GB" b="1" dirty="0" smtClean="0"/>
              <a:t>1.3.10</a:t>
            </a:r>
            <a:r>
              <a:rPr lang="en-GB" dirty="0" smtClean="0"/>
              <a:t> – 1 page summary</a:t>
            </a:r>
          </a:p>
          <a:p>
            <a:r>
              <a:rPr lang="en-GB" dirty="0" smtClean="0"/>
              <a:t>1-2. Self </a:t>
            </a:r>
            <a:r>
              <a:rPr lang="en-GB" dirty="0"/>
              <a:t>study </a:t>
            </a:r>
            <a:r>
              <a:rPr lang="en-GB" b="1" dirty="0"/>
              <a:t>1.5</a:t>
            </a:r>
            <a:r>
              <a:rPr lang="en-GB" dirty="0"/>
              <a:t> – </a:t>
            </a:r>
            <a:r>
              <a:rPr lang="en-GB" dirty="0" smtClean="0"/>
              <a:t>Summary – ½ page summary</a:t>
            </a:r>
          </a:p>
          <a:p>
            <a:r>
              <a:rPr lang="en-IN" dirty="0" smtClean="0"/>
              <a:t>1-3. AIMA </a:t>
            </a:r>
            <a:r>
              <a:rPr lang="en-IN" dirty="0"/>
              <a:t>book Chapter 1 : </a:t>
            </a:r>
            <a:r>
              <a:rPr lang="en-IN" dirty="0" smtClean="0"/>
              <a:t>     </a:t>
            </a:r>
            <a:r>
              <a:rPr lang="en-IN" b="1" dirty="0" smtClean="0"/>
              <a:t> </a:t>
            </a:r>
            <a:r>
              <a:rPr lang="en-GB" b="1" dirty="0" smtClean="0"/>
              <a:t>1.10 </a:t>
            </a:r>
            <a:r>
              <a:rPr lang="en-GB" b="1" dirty="0"/>
              <a:t>– 1.14 </a:t>
            </a:r>
            <a:endParaRPr lang="en-IN" b="1" dirty="0"/>
          </a:p>
          <a:p>
            <a:r>
              <a:rPr lang="en-IN" dirty="0" smtClean="0"/>
              <a:t>1-4. AIMA </a:t>
            </a:r>
            <a:r>
              <a:rPr lang="en-IN" dirty="0"/>
              <a:t>book Chapter 2: </a:t>
            </a:r>
            <a:r>
              <a:rPr lang="en-IN" dirty="0" smtClean="0"/>
              <a:t>       </a:t>
            </a:r>
            <a:r>
              <a:rPr lang="en-IN" b="1" dirty="0" smtClean="0"/>
              <a:t>2.3</a:t>
            </a:r>
            <a:r>
              <a:rPr lang="en-IN" b="1" dirty="0"/>
              <a:t>, 2.4, 2.5, 2.6, </a:t>
            </a:r>
            <a:r>
              <a:rPr lang="en-IN" b="1" dirty="0" smtClean="0"/>
              <a:t>2.7, 2.9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1-5. Next page</a:t>
            </a:r>
            <a:endParaRPr lang="en-IN" sz="3200" dirty="0"/>
          </a:p>
          <a:p>
            <a:endParaRPr lang="en-IN" dirty="0" smtClean="0"/>
          </a:p>
          <a:p>
            <a:endParaRPr lang="en-IN" dirty="0"/>
          </a:p>
          <a:p>
            <a:endParaRPr lang="en-GB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1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Assignments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1-5</a:t>
            </a:r>
          </a:p>
          <a:p>
            <a:r>
              <a:rPr lang="en-US" sz="3600" dirty="0" smtClean="0"/>
              <a:t>For the following problems suggest representation of environments with justification. The goal is to optimize both effectiveness and efficiency</a:t>
            </a:r>
          </a:p>
          <a:p>
            <a:pPr lvl="1"/>
            <a:r>
              <a:rPr lang="en-US" sz="2800" dirty="0" smtClean="0"/>
              <a:t>Designing a M</a:t>
            </a:r>
            <a:r>
              <a:rPr lang="en-IN" dirty="0" err="1" smtClean="0"/>
              <a:t>assively</a:t>
            </a:r>
            <a:r>
              <a:rPr lang="en-IN" dirty="0" smtClean="0"/>
              <a:t> Multiplayer </a:t>
            </a:r>
            <a:r>
              <a:rPr lang="en-IN" dirty="0"/>
              <a:t>online </a:t>
            </a:r>
            <a:r>
              <a:rPr lang="en-IN" dirty="0" smtClean="0"/>
              <a:t>Role Playing Game (</a:t>
            </a:r>
            <a:r>
              <a:rPr lang="en-IN" dirty="0"/>
              <a:t>MMORPG</a:t>
            </a:r>
            <a:r>
              <a:rPr lang="en-IN" dirty="0" smtClean="0"/>
              <a:t>) where different entities are to be represented by AI models</a:t>
            </a:r>
          </a:p>
          <a:p>
            <a:pPr lvl="1"/>
            <a:r>
              <a:rPr lang="en-US" dirty="0"/>
              <a:t>Design a Natural Language Understanding module to recognize satire or parody elements in a Tamil story</a:t>
            </a:r>
          </a:p>
          <a:p>
            <a:pPr lvl="1"/>
            <a:r>
              <a:rPr lang="en-US" sz="2800" dirty="0" smtClean="0"/>
              <a:t>Dataset with climate information with 20 different parameters and the task is to predict if there would be a hurricane </a:t>
            </a:r>
            <a:r>
              <a:rPr lang="en-US" dirty="0" smtClean="0"/>
              <a:t>in the next few days</a:t>
            </a:r>
          </a:p>
          <a:p>
            <a:pPr lvl="1"/>
            <a:endParaRPr lang="en-GB" sz="2800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5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approaches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3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problem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8458200" cy="4572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Agent is Arad  - Needs to fly out of Bucharest – Find the shortest path 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530" y="762000"/>
            <a:ext cx="748412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108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Infrastructure for search algorithms</a:t>
            </a:r>
            <a:r>
              <a:rPr lang="en-IN" dirty="0"/>
              <a:t>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50" y="1066800"/>
            <a:ext cx="8458200" cy="51054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Search algorithms require a data structure to keep track of the search tree that is being </a:t>
            </a:r>
            <a:r>
              <a:rPr lang="en-IN" dirty="0" smtClean="0"/>
              <a:t>constructed</a:t>
            </a:r>
          </a:p>
          <a:p>
            <a:r>
              <a:rPr lang="en-IN" dirty="0" smtClean="0"/>
              <a:t>For </a:t>
            </a:r>
            <a:r>
              <a:rPr lang="en-IN" dirty="0"/>
              <a:t>each node n of the tree, </a:t>
            </a:r>
            <a:r>
              <a:rPr lang="en-IN" dirty="0" smtClean="0"/>
              <a:t>the </a:t>
            </a:r>
            <a:r>
              <a:rPr lang="en-IN" dirty="0"/>
              <a:t>structure </a:t>
            </a:r>
            <a:r>
              <a:rPr lang="en-IN" dirty="0" smtClean="0"/>
              <a:t>contains </a:t>
            </a:r>
            <a:r>
              <a:rPr lang="en-IN" dirty="0"/>
              <a:t>four components:</a:t>
            </a:r>
            <a:br>
              <a:rPr lang="en-IN" dirty="0"/>
            </a:br>
            <a:endParaRPr lang="en-IN" dirty="0" smtClean="0"/>
          </a:p>
          <a:p>
            <a:r>
              <a:rPr lang="en-IN" b="1" dirty="0" err="1" smtClean="0"/>
              <a:t>n.STATE</a:t>
            </a:r>
            <a:r>
              <a:rPr lang="en-IN" dirty="0"/>
              <a:t>: the state in the state space to which the node </a:t>
            </a:r>
            <a:r>
              <a:rPr lang="en-IN" dirty="0" smtClean="0"/>
              <a:t>corresponds;</a:t>
            </a:r>
            <a:endParaRPr lang="en-IN" dirty="0"/>
          </a:p>
          <a:p>
            <a:r>
              <a:rPr lang="en-IN" b="1" dirty="0" err="1" smtClean="0"/>
              <a:t>n.PARENT</a:t>
            </a:r>
            <a:r>
              <a:rPr lang="en-IN" dirty="0"/>
              <a:t>: the node in the search tree that generated this </a:t>
            </a:r>
            <a:r>
              <a:rPr lang="en-IN" dirty="0" smtClean="0"/>
              <a:t>node;</a:t>
            </a:r>
          </a:p>
          <a:p>
            <a:r>
              <a:rPr lang="en-IN" b="1" dirty="0" err="1" smtClean="0"/>
              <a:t>n.ACTION</a:t>
            </a:r>
            <a:r>
              <a:rPr lang="en-IN" dirty="0"/>
              <a:t>: the action that was applied to the parent to generate the </a:t>
            </a:r>
            <a:r>
              <a:rPr lang="en-IN" dirty="0" smtClean="0"/>
              <a:t>node;</a:t>
            </a:r>
            <a:endParaRPr lang="en-IN" dirty="0"/>
          </a:p>
          <a:p>
            <a:r>
              <a:rPr lang="en-IN" b="1" dirty="0" err="1" smtClean="0"/>
              <a:t>n.PATH</a:t>
            </a:r>
            <a:r>
              <a:rPr lang="en-IN" b="1" dirty="0" smtClean="0"/>
              <a:t>-COST</a:t>
            </a:r>
            <a:r>
              <a:rPr lang="en-IN" dirty="0"/>
              <a:t>: the cost, traditionally denoted by </a:t>
            </a:r>
            <a:r>
              <a:rPr lang="en-IN" b="1" dirty="0"/>
              <a:t>g(n)</a:t>
            </a:r>
            <a:r>
              <a:rPr lang="en-IN" dirty="0"/>
              <a:t>, of the path from the initial </a:t>
            </a:r>
            <a:r>
              <a:rPr lang="en-IN" dirty="0" smtClean="0"/>
              <a:t>state to </a:t>
            </a:r>
            <a:r>
              <a:rPr lang="en-IN" dirty="0"/>
              <a:t>the node, as indicated by the parent pointers. </a:t>
            </a:r>
            <a:br>
              <a:rPr lang="en-IN" dirty="0"/>
            </a:b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19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Tree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7105"/>
          <a:stretch/>
        </p:blipFill>
        <p:spPr>
          <a:xfrm>
            <a:off x="471660" y="4191000"/>
            <a:ext cx="8516006" cy="1905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32004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Solution </a:t>
            </a:r>
            <a:r>
              <a:rPr lang="en-IN" dirty="0"/>
              <a:t>is an </a:t>
            </a:r>
            <a:r>
              <a:rPr lang="en-IN" dirty="0" smtClean="0"/>
              <a:t>action </a:t>
            </a:r>
            <a:r>
              <a:rPr lang="en-GB" dirty="0" smtClean="0"/>
              <a:t>sequence</a:t>
            </a:r>
          </a:p>
          <a:p>
            <a:r>
              <a:rPr lang="en-GB" dirty="0"/>
              <a:t>S</a:t>
            </a:r>
            <a:r>
              <a:rPr lang="en-GB" dirty="0" smtClean="0"/>
              <a:t>earch </a:t>
            </a:r>
            <a:r>
              <a:rPr lang="en-GB" dirty="0"/>
              <a:t>algorithms work by considering various possible action </a:t>
            </a:r>
            <a:r>
              <a:rPr lang="en-GB" dirty="0" smtClean="0"/>
              <a:t>sequences</a:t>
            </a:r>
          </a:p>
          <a:p>
            <a:r>
              <a:rPr lang="en-GB" dirty="0" smtClean="0"/>
              <a:t>Possible </a:t>
            </a:r>
            <a:r>
              <a:rPr lang="en-GB" dirty="0"/>
              <a:t>action sequences starting at the initial state form a </a:t>
            </a:r>
            <a:r>
              <a:rPr lang="en-GB" b="1" dirty="0"/>
              <a:t>search tree </a:t>
            </a:r>
            <a:endParaRPr lang="en-GB" b="1" dirty="0" smtClean="0"/>
          </a:p>
          <a:p>
            <a:pPr lvl="1"/>
            <a:r>
              <a:rPr lang="en-GB" dirty="0" smtClean="0"/>
              <a:t>with </a:t>
            </a:r>
            <a:r>
              <a:rPr lang="en-GB" dirty="0"/>
              <a:t>the initial </a:t>
            </a:r>
            <a:r>
              <a:rPr lang="en-GB" dirty="0" smtClean="0"/>
              <a:t>state </a:t>
            </a:r>
            <a:r>
              <a:rPr lang="en-IN" dirty="0" smtClean="0"/>
              <a:t>at </a:t>
            </a:r>
            <a:r>
              <a:rPr lang="en-IN" dirty="0"/>
              <a:t>the </a:t>
            </a:r>
            <a:r>
              <a:rPr lang="en-IN" dirty="0" smtClean="0"/>
              <a:t>root</a:t>
            </a:r>
          </a:p>
          <a:p>
            <a:r>
              <a:rPr lang="en-IN" b="1" dirty="0" smtClean="0"/>
              <a:t>Expanding </a:t>
            </a:r>
            <a:r>
              <a:rPr lang="en-IN" dirty="0"/>
              <a:t>the current </a:t>
            </a:r>
            <a:r>
              <a:rPr lang="en-IN" dirty="0" smtClean="0"/>
              <a:t>state</a:t>
            </a:r>
            <a:r>
              <a:rPr lang="en-GB" dirty="0"/>
              <a:t> (</a:t>
            </a:r>
            <a:r>
              <a:rPr lang="en-GB" b="1" dirty="0"/>
              <a:t>Frontier</a:t>
            </a:r>
            <a:r>
              <a:rPr lang="en-GB" dirty="0"/>
              <a:t> – leaf nodes available for expansion)</a:t>
            </a:r>
            <a:endParaRPr lang="en-IN" dirty="0" smtClean="0"/>
          </a:p>
          <a:p>
            <a:r>
              <a:rPr lang="en-GB" b="1" dirty="0" smtClean="0"/>
              <a:t>Generating </a:t>
            </a:r>
            <a:r>
              <a:rPr lang="en-GB" dirty="0"/>
              <a:t>a new set of </a:t>
            </a:r>
            <a:r>
              <a:rPr lang="en-GB" dirty="0" smtClean="0"/>
              <a:t>states</a:t>
            </a:r>
          </a:p>
          <a:p>
            <a:r>
              <a:rPr lang="en-GB" sz="3200" b="1" dirty="0" smtClean="0"/>
              <a:t>Exploring</a:t>
            </a:r>
            <a:r>
              <a:rPr lang="en-GB" sz="3200" dirty="0" smtClean="0"/>
              <a:t> the new states</a:t>
            </a:r>
            <a:endParaRPr lang="en-GB" sz="3200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/>
              <a:t>Goal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Goal</a:t>
            </a:r>
          </a:p>
          <a:p>
            <a:pPr lvl="1"/>
            <a:r>
              <a:rPr lang="en-IN" dirty="0"/>
              <a:t>a</a:t>
            </a:r>
            <a:r>
              <a:rPr lang="en-IN" dirty="0" smtClean="0"/>
              <a:t> set of environment/world states where goal is satisfied</a:t>
            </a:r>
          </a:p>
          <a:p>
            <a:r>
              <a:rPr lang="en-IN" dirty="0" smtClean="0"/>
              <a:t>Goal formulation</a:t>
            </a:r>
          </a:p>
          <a:p>
            <a:pPr lvl="1"/>
            <a:r>
              <a:rPr lang="en-IN" dirty="0" smtClean="0"/>
              <a:t>First step in problem solving</a:t>
            </a:r>
          </a:p>
          <a:p>
            <a:pPr lvl="1"/>
            <a:r>
              <a:rPr lang="en-IN" dirty="0"/>
              <a:t>Based  on  the  current  situation and the  agent's  performance measure</a:t>
            </a:r>
            <a:endParaRPr lang="en-IN" dirty="0" smtClean="0"/>
          </a:p>
          <a:p>
            <a:pPr lvl="1"/>
            <a:r>
              <a:rPr lang="en-IN" dirty="0" smtClean="0"/>
              <a:t>What are the goals? </a:t>
            </a:r>
          </a:p>
          <a:p>
            <a:pPr lvl="1"/>
            <a:r>
              <a:rPr lang="en-IN" dirty="0" smtClean="0"/>
              <a:t>Goals </a:t>
            </a:r>
            <a:r>
              <a:rPr lang="en-IN" dirty="0"/>
              <a:t>help  organize </a:t>
            </a:r>
            <a:r>
              <a:rPr lang="en-IN" dirty="0" smtClean="0"/>
              <a:t>behaviour </a:t>
            </a:r>
          </a:p>
          <a:p>
            <a:pPr lvl="2"/>
            <a:r>
              <a:rPr lang="en-IN" dirty="0" smtClean="0"/>
              <a:t>by  </a:t>
            </a:r>
            <a:r>
              <a:rPr lang="en-IN" dirty="0"/>
              <a:t>limiting  </a:t>
            </a:r>
            <a:r>
              <a:rPr lang="en-IN" dirty="0" smtClean="0"/>
              <a:t>objectives  </a:t>
            </a:r>
            <a:r>
              <a:rPr lang="en-IN" dirty="0"/>
              <a:t>that  the agent  is  trying  to  achieve  </a:t>
            </a:r>
            <a:endParaRPr lang="en-IN" dirty="0" smtClean="0"/>
          </a:p>
          <a:p>
            <a:pPr lvl="2"/>
            <a:r>
              <a:rPr lang="en-IN" dirty="0" smtClean="0"/>
              <a:t>and hence limits the actions  </a:t>
            </a:r>
            <a:r>
              <a:rPr lang="en-IN" dirty="0"/>
              <a:t>it  needs to  </a:t>
            </a:r>
            <a:r>
              <a:rPr lang="en-IN" dirty="0" smtClean="0"/>
              <a:t>consider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40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Tree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211"/>
          <a:stretch/>
        </p:blipFill>
        <p:spPr>
          <a:xfrm>
            <a:off x="170794" y="762000"/>
            <a:ext cx="8802412" cy="3810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50" y="4572000"/>
            <a:ext cx="8343244" cy="2209800"/>
          </a:xfrm>
        </p:spPr>
        <p:txBody>
          <a:bodyPr>
            <a:normAutofit/>
          </a:bodyPr>
          <a:lstStyle/>
          <a:p>
            <a:r>
              <a:rPr lang="en-GB" dirty="0"/>
              <a:t>Search algorithms all share this basic </a:t>
            </a:r>
            <a:r>
              <a:rPr lang="en-GB" dirty="0" smtClean="0"/>
              <a:t>structure</a:t>
            </a:r>
          </a:p>
          <a:p>
            <a:r>
              <a:rPr lang="en-GB" dirty="0" smtClean="0"/>
              <a:t>Vary primarily on </a:t>
            </a:r>
            <a:r>
              <a:rPr lang="en-GB" dirty="0"/>
              <a:t>how they choose which state to expand </a:t>
            </a:r>
            <a:r>
              <a:rPr lang="en-GB" dirty="0" smtClean="0"/>
              <a:t>next  - called </a:t>
            </a:r>
            <a:r>
              <a:rPr lang="en-GB" b="1" dirty="0"/>
              <a:t>search </a:t>
            </a:r>
            <a:r>
              <a:rPr lang="en-GB" b="1" dirty="0" smtClean="0"/>
              <a:t>strategy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4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Tree search 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762000"/>
            <a:ext cx="6572250" cy="5680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2350" y="924807"/>
            <a:ext cx="13144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Partial search trees for finding a route from Arad to </a:t>
            </a:r>
            <a:r>
              <a:rPr lang="en-GB" sz="1600" dirty="0" smtClean="0"/>
              <a:t>Bucharest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Expanded Nodes </a:t>
            </a:r>
            <a:r>
              <a:rPr lang="en-GB" sz="1600" dirty="0"/>
              <a:t>are </a:t>
            </a:r>
            <a:r>
              <a:rPr lang="en-GB" sz="1600" dirty="0" smtClean="0"/>
              <a:t>shaded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Generated but </a:t>
            </a:r>
            <a:r>
              <a:rPr lang="en-GB" sz="1600" dirty="0"/>
              <a:t>not yet expanded </a:t>
            </a:r>
            <a:r>
              <a:rPr lang="en-GB" sz="1600" dirty="0" smtClean="0"/>
              <a:t>nodes are outlined </a:t>
            </a:r>
            <a:r>
              <a:rPr lang="en-GB" sz="1600" dirty="0"/>
              <a:t>in </a:t>
            </a:r>
            <a:r>
              <a:rPr lang="en-GB" sz="1600" dirty="0" smtClean="0"/>
              <a:t>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Not yet generated nodes in </a:t>
            </a:r>
            <a:r>
              <a:rPr lang="en-GB" sz="1600" dirty="0"/>
              <a:t>faint dashed lines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4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 Search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0378" y="4724400"/>
            <a:ext cx="6171872" cy="1828800"/>
          </a:xfrm>
        </p:spPr>
        <p:txBody>
          <a:bodyPr>
            <a:normAutofit fontScale="85000" lnSpcReduction="10000"/>
          </a:bodyPr>
          <a:lstStyle/>
          <a:p>
            <a:r>
              <a:rPr lang="en-GB" sz="2200" b="1" i="1" dirty="0" smtClean="0"/>
              <a:t>Bold </a:t>
            </a:r>
            <a:r>
              <a:rPr lang="en-GB" sz="2200" b="1" i="1" dirty="0"/>
              <a:t>italic </a:t>
            </a:r>
            <a:r>
              <a:rPr lang="en-GB" sz="2200" i="1" dirty="0" smtClean="0"/>
              <a:t>in </a:t>
            </a:r>
            <a:r>
              <a:rPr lang="en-GB" sz="2200" dirty="0" smtClean="0"/>
              <a:t>GRAPH-SEARCH are additions </a:t>
            </a:r>
            <a:r>
              <a:rPr lang="en-GB" sz="2200" dirty="0"/>
              <a:t>needed </a:t>
            </a:r>
            <a:r>
              <a:rPr lang="en-GB" sz="2200" dirty="0" smtClean="0"/>
              <a:t>to </a:t>
            </a:r>
            <a:r>
              <a:rPr lang="en-IN" sz="2200" dirty="0" smtClean="0"/>
              <a:t>handle </a:t>
            </a:r>
            <a:r>
              <a:rPr lang="en-IN" sz="2200" dirty="0"/>
              <a:t>repeated </a:t>
            </a:r>
            <a:r>
              <a:rPr lang="en-IN" sz="2200" dirty="0" smtClean="0"/>
              <a:t>states</a:t>
            </a:r>
          </a:p>
          <a:p>
            <a:r>
              <a:rPr lang="en-IN" sz="2200" dirty="0" smtClean="0"/>
              <a:t>Redundant </a:t>
            </a:r>
            <a:r>
              <a:rPr lang="en-IN" sz="2200" dirty="0"/>
              <a:t>paths are </a:t>
            </a:r>
            <a:r>
              <a:rPr lang="en-IN" sz="2200" dirty="0" smtClean="0"/>
              <a:t>unavoidable</a:t>
            </a:r>
          </a:p>
          <a:p>
            <a:pPr lvl="1"/>
            <a:r>
              <a:rPr lang="en-GB" sz="2000" i="1" dirty="0"/>
              <a:t>algorithms that forget their history are doomed to repeat </a:t>
            </a:r>
            <a:r>
              <a:rPr lang="en-GB" sz="2000" i="1" dirty="0" smtClean="0"/>
              <a:t>it</a:t>
            </a:r>
          </a:p>
          <a:p>
            <a:pPr lvl="1"/>
            <a:r>
              <a:rPr lang="en-GB" sz="2000" dirty="0"/>
              <a:t>avoid exploring redundant paths is to remember where one has </a:t>
            </a:r>
            <a:r>
              <a:rPr lang="en-GB" sz="2000" dirty="0" smtClean="0"/>
              <a:t>been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1"/>
            <a:ext cx="6572250" cy="3596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457201"/>
            <a:ext cx="1314450" cy="1868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1" y="2514601"/>
            <a:ext cx="1200150" cy="1903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8025" y="4624214"/>
            <a:ext cx="1197302" cy="19289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Implementation: States vs. Nodes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252" y="990600"/>
            <a:ext cx="8952250" cy="5715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99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Tree Search: Implementation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732688"/>
            <a:ext cx="8871632" cy="61253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0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38200"/>
            <a:ext cx="86868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Uninformed (blind) search</a:t>
            </a:r>
          </a:p>
          <a:p>
            <a:pPr lvl="1"/>
            <a:r>
              <a:rPr lang="en-US" dirty="0" smtClean="0"/>
              <a:t>Strategies have no additional information about states beyond the problem definition</a:t>
            </a:r>
          </a:p>
          <a:p>
            <a:pPr lvl="1"/>
            <a:r>
              <a:rPr lang="en-US" dirty="0" smtClean="0"/>
              <a:t>Can generate successors </a:t>
            </a:r>
          </a:p>
          <a:p>
            <a:pPr lvl="1"/>
            <a:r>
              <a:rPr lang="en-US" dirty="0" smtClean="0"/>
              <a:t>Can distinguish a goal state from  a non-goal  state</a:t>
            </a:r>
          </a:p>
          <a:p>
            <a:pPr lvl="1"/>
            <a:r>
              <a:rPr lang="en-US" b="1" dirty="0" smtClean="0"/>
              <a:t>Strategies distinguished by the  order </a:t>
            </a:r>
            <a:r>
              <a:rPr lang="en-US" dirty="0" smtClean="0"/>
              <a:t>in which nodes are expanded</a:t>
            </a:r>
          </a:p>
          <a:p>
            <a:r>
              <a:rPr lang="en-US" dirty="0" smtClean="0"/>
              <a:t>Breadth-First search</a:t>
            </a:r>
          </a:p>
          <a:p>
            <a:r>
              <a:rPr lang="en-US" dirty="0" smtClean="0"/>
              <a:t>Uniform-cost search</a:t>
            </a:r>
          </a:p>
          <a:p>
            <a:r>
              <a:rPr lang="en-US" dirty="0" smtClean="0"/>
              <a:t>Depth-first search</a:t>
            </a:r>
          </a:p>
          <a:p>
            <a:r>
              <a:rPr lang="en-US" dirty="0" smtClean="0"/>
              <a:t>Depth-limited search</a:t>
            </a:r>
          </a:p>
          <a:p>
            <a:r>
              <a:rPr lang="en-US" dirty="0" smtClean="0"/>
              <a:t>Iterative deepening search</a:t>
            </a:r>
          </a:p>
          <a:p>
            <a:r>
              <a:rPr lang="en-US" b="1" dirty="0"/>
              <a:t>Informed search / heuristic search</a:t>
            </a:r>
          </a:p>
          <a:p>
            <a:pPr lvl="1"/>
            <a:r>
              <a:rPr lang="en-US" dirty="0"/>
              <a:t>Strategies know whether one non-goal state is "more promising" than another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22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92162"/>
          </a:xfrm>
        </p:spPr>
        <p:txBody>
          <a:bodyPr/>
          <a:lstStyle/>
          <a:p>
            <a:r>
              <a:rPr lang="en-US" dirty="0" smtClean="0"/>
              <a:t>Search Strategies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143000"/>
            <a:ext cx="83439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92162"/>
          </a:xfrm>
        </p:spPr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143000"/>
            <a:ext cx="645884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BFS – Contd.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1" y="990600"/>
            <a:ext cx="320544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8462" y="838200"/>
            <a:ext cx="339538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886202"/>
            <a:ext cx="3200400" cy="274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1" y="3962402"/>
            <a:ext cx="3394496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0324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76200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Breadth-First Search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6457950" cy="571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Inaction BREADTH-FIRST-SEARCH  (problem)  returns a solution, or failure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node &lt;-- a node with STATE = </a:t>
            </a:r>
            <a:r>
              <a:rPr lang="en-US" dirty="0" err="1" smtClean="0"/>
              <a:t>problem.INITIAL</a:t>
            </a:r>
            <a:r>
              <a:rPr lang="en-US" dirty="0" smtClean="0"/>
              <a:t>-STATE, PATH-COST =0 </a:t>
            </a:r>
          </a:p>
          <a:p>
            <a:pPr>
              <a:buNone/>
            </a:pPr>
            <a:r>
              <a:rPr lang="en-US" dirty="0" smtClean="0"/>
              <a:t>if  </a:t>
            </a:r>
            <a:r>
              <a:rPr lang="en-US" dirty="0" err="1" smtClean="0"/>
              <a:t>problem.GOAL</a:t>
            </a:r>
            <a:r>
              <a:rPr lang="en-US" dirty="0" smtClean="0"/>
              <a:t>-TEST(</a:t>
            </a:r>
            <a:r>
              <a:rPr lang="en-US" dirty="0" err="1" smtClean="0"/>
              <a:t>node.STATE</a:t>
            </a:r>
            <a:r>
              <a:rPr lang="en-US" dirty="0" smtClean="0"/>
              <a:t>) then return  SOLUTION(node) </a:t>
            </a:r>
          </a:p>
          <a:p>
            <a:pPr>
              <a:buNone/>
            </a:pPr>
            <a:r>
              <a:rPr lang="en-US" dirty="0" smtClean="0"/>
              <a:t>frontier  &lt;— a FIFO queue with  node  as the only element </a:t>
            </a:r>
          </a:p>
          <a:p>
            <a:pPr>
              <a:buNone/>
            </a:pPr>
            <a:r>
              <a:rPr lang="en-US" dirty="0" smtClean="0"/>
              <a:t>explored  &lt;—  an empty set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loop</a:t>
            </a:r>
            <a:r>
              <a:rPr lang="en-US" dirty="0" smtClean="0"/>
              <a:t> do </a:t>
            </a:r>
          </a:p>
          <a:p>
            <a:pPr>
              <a:buNone/>
            </a:pPr>
            <a:r>
              <a:rPr lang="en-US" dirty="0" smtClean="0"/>
              <a:t>	if  Empty?(frontier)  then return failure </a:t>
            </a:r>
          </a:p>
          <a:p>
            <a:pPr>
              <a:buNone/>
            </a:pPr>
            <a:r>
              <a:rPr lang="en-US" dirty="0" smtClean="0"/>
              <a:t>	node q &lt;—  </a:t>
            </a:r>
            <a:r>
              <a:rPr lang="en-US" b="1" dirty="0" smtClean="0"/>
              <a:t>POP(frontier</a:t>
            </a:r>
            <a:r>
              <a:rPr lang="en-US" dirty="0" smtClean="0"/>
              <a:t>)   /* chooses the </a:t>
            </a:r>
            <a:r>
              <a:rPr lang="en-US" b="1" dirty="0" smtClean="0"/>
              <a:t>shallowest</a:t>
            </a:r>
            <a:r>
              <a:rPr lang="en-US" dirty="0" smtClean="0"/>
              <a:t> node in  frontier */ </a:t>
            </a:r>
          </a:p>
          <a:p>
            <a:pPr>
              <a:buNone/>
            </a:pPr>
            <a:r>
              <a:rPr lang="en-US" dirty="0" smtClean="0"/>
              <a:t>	add </a:t>
            </a:r>
            <a:r>
              <a:rPr lang="en-US" dirty="0" err="1" smtClean="0"/>
              <a:t>node.STATE</a:t>
            </a:r>
            <a:r>
              <a:rPr lang="en-US" dirty="0" smtClean="0"/>
              <a:t>  to explored /* node should not be explored again*/</a:t>
            </a:r>
          </a:p>
          <a:p>
            <a:pPr>
              <a:buNone/>
            </a:pPr>
            <a:r>
              <a:rPr lang="en-US" dirty="0" smtClean="0"/>
              <a:t>	for each  action in  </a:t>
            </a:r>
            <a:r>
              <a:rPr lang="en-US" dirty="0" err="1" smtClean="0"/>
              <a:t>problem.ACTIONS</a:t>
            </a:r>
            <a:r>
              <a:rPr lang="en-US" dirty="0" smtClean="0"/>
              <a:t>(</a:t>
            </a:r>
            <a:r>
              <a:rPr lang="en-US" dirty="0" err="1" smtClean="0"/>
              <a:t>node.STATE</a:t>
            </a:r>
            <a:r>
              <a:rPr lang="en-US" dirty="0" smtClean="0"/>
              <a:t>) do /* possible children */</a:t>
            </a:r>
          </a:p>
          <a:p>
            <a:pPr>
              <a:buNone/>
            </a:pPr>
            <a:r>
              <a:rPr lang="en-US" dirty="0" smtClean="0"/>
              <a:t>		child &lt;— CHILD-Node(problem, node, action)  /*get the child*/</a:t>
            </a:r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 err="1" smtClean="0"/>
              <a:t>child.STATE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explored</a:t>
            </a:r>
            <a:r>
              <a:rPr lang="en-US" dirty="0" smtClean="0"/>
              <a:t> or  </a:t>
            </a:r>
            <a:r>
              <a:rPr lang="en-US" b="1" dirty="0" smtClean="0"/>
              <a:t>frontier</a:t>
            </a:r>
            <a:r>
              <a:rPr lang="en-US" dirty="0" smtClean="0"/>
              <a:t>  then </a:t>
            </a:r>
          </a:p>
          <a:p>
            <a:pPr>
              <a:buNone/>
            </a:pPr>
            <a:r>
              <a:rPr lang="en-US" dirty="0" smtClean="0"/>
              <a:t>		         if  </a:t>
            </a:r>
            <a:r>
              <a:rPr lang="en-US" dirty="0" err="1" smtClean="0"/>
              <a:t>problem.GOAL</a:t>
            </a:r>
            <a:r>
              <a:rPr lang="en-US" dirty="0" smtClean="0"/>
              <a:t>-TEST(</a:t>
            </a:r>
            <a:r>
              <a:rPr lang="en-US" dirty="0" err="1" smtClean="0"/>
              <a:t>child.STATE</a:t>
            </a:r>
            <a:r>
              <a:rPr lang="en-US" dirty="0" smtClean="0"/>
              <a:t>) then return  SOLUTION( child) </a:t>
            </a:r>
          </a:p>
          <a:p>
            <a:pPr>
              <a:buNone/>
            </a:pPr>
            <a:r>
              <a:rPr lang="en-US" dirty="0" smtClean="0"/>
              <a:t>		         </a:t>
            </a:r>
            <a:r>
              <a:rPr lang="en-US" dirty="0" err="1" smtClean="0"/>
              <a:t>frontier.INSERT</a:t>
            </a:r>
            <a:r>
              <a:rPr lang="en-US" dirty="0" smtClean="0"/>
              <a:t>(child, frontier) /* not explored, add to frontier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1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Problem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Question: What actions to perform to reach a goal state?</a:t>
            </a:r>
          </a:p>
          <a:p>
            <a:pPr lvl="1"/>
            <a:r>
              <a:rPr lang="en-IN" dirty="0" smtClean="0"/>
              <a:t>First, need to decide what actions and states need to be considered!</a:t>
            </a:r>
          </a:p>
          <a:p>
            <a:r>
              <a:rPr lang="en-IN" dirty="0"/>
              <a:t>Problem  formulation  </a:t>
            </a:r>
            <a:endParaRPr lang="en-IN" dirty="0" smtClean="0"/>
          </a:p>
          <a:p>
            <a:pPr lvl="1"/>
            <a:r>
              <a:rPr lang="en-IN" dirty="0" smtClean="0"/>
              <a:t>Process  </a:t>
            </a:r>
            <a:r>
              <a:rPr lang="en-IN" dirty="0"/>
              <a:t>of  deciding  what  actions and  states  to consider,  given  a </a:t>
            </a:r>
            <a:r>
              <a:rPr lang="en-IN" dirty="0" smtClean="0"/>
              <a:t>goal</a:t>
            </a:r>
          </a:p>
          <a:p>
            <a:r>
              <a:rPr lang="en-IN" dirty="0" smtClean="0"/>
              <a:t>Can agent </a:t>
            </a:r>
            <a:r>
              <a:rPr lang="en-IN" dirty="0"/>
              <a:t>with  several immediate  options of  unknown  </a:t>
            </a:r>
            <a:r>
              <a:rPr lang="en-IN" dirty="0" smtClean="0"/>
              <a:t>value (relation to goal state) decide what </a:t>
            </a:r>
            <a:r>
              <a:rPr lang="en-IN" dirty="0"/>
              <a:t>to do </a:t>
            </a:r>
            <a:r>
              <a:rPr lang="en-IN" dirty="0" smtClean="0"/>
              <a:t>?</a:t>
            </a:r>
          </a:p>
          <a:p>
            <a:pPr lvl="1"/>
            <a:r>
              <a:rPr lang="en-IN" dirty="0" smtClean="0"/>
              <a:t>Yes, by first examining  future  </a:t>
            </a:r>
            <a:r>
              <a:rPr lang="en-IN" dirty="0"/>
              <a:t>actions </a:t>
            </a:r>
            <a:r>
              <a:rPr lang="en-IN" dirty="0" smtClean="0"/>
              <a:t>that  </a:t>
            </a:r>
            <a:r>
              <a:rPr lang="en-IN" dirty="0"/>
              <a:t>eventually lead to  states of  known  </a:t>
            </a:r>
            <a:r>
              <a:rPr lang="en-IN" dirty="0" smtClean="0"/>
              <a:t>value</a:t>
            </a:r>
          </a:p>
          <a:p>
            <a:r>
              <a:rPr lang="en-IN" dirty="0" smtClean="0"/>
              <a:t>Assumptions: Observable, Discrete, Known and Deterministic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2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944562"/>
          </a:xfrm>
        </p:spPr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371600"/>
            <a:ext cx="660484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14450" y="5715002"/>
            <a:ext cx="6572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Assuming that 1 million nodes can be created a second and 1000 bytes storage per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1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92162"/>
          </a:xfrm>
        </p:spPr>
        <p:txBody>
          <a:bodyPr/>
          <a:lstStyle/>
          <a:p>
            <a:r>
              <a:rPr lang="en-US" dirty="0" smtClean="0"/>
              <a:t>Uniform-cost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1535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the costs are different? </a:t>
            </a:r>
          </a:p>
          <a:p>
            <a:r>
              <a:rPr lang="en-US" dirty="0" smtClean="0"/>
              <a:t>Breadth-First becomes Uniform-cost search, if the lowest step cost is chosen for selecting a node for expansion</a:t>
            </a:r>
          </a:p>
          <a:p>
            <a:r>
              <a:rPr lang="en-US" dirty="0" smtClean="0"/>
              <a:t>Differs from BFS</a:t>
            </a:r>
          </a:p>
          <a:p>
            <a:pPr lvl="1"/>
            <a:r>
              <a:rPr lang="en-US" dirty="0" smtClean="0"/>
              <a:t>Goal test is applied when node is picked for expansion rather than creation</a:t>
            </a:r>
          </a:p>
          <a:p>
            <a:pPr lvl="1"/>
            <a:r>
              <a:rPr lang="en-US" dirty="0" smtClean="0"/>
              <a:t>Better paths are looked for even after reaching goal state (at the lowest level – depth)</a:t>
            </a:r>
          </a:p>
          <a:p>
            <a:r>
              <a:rPr lang="en-US" dirty="0" smtClean="0"/>
              <a:t>Not based on b/d. Based on Cost! </a:t>
            </a:r>
          </a:p>
          <a:p>
            <a:r>
              <a:rPr lang="en-US" dirty="0" smtClean="0"/>
              <a:t>Assume each step costs at least </a:t>
            </a:r>
            <a:r>
              <a:rPr lang="en-US" dirty="0" smtClean="0">
                <a:sym typeface="Symbol"/>
              </a:rPr>
              <a:t>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3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92162"/>
          </a:xfrm>
        </p:spPr>
        <p:txBody>
          <a:bodyPr/>
          <a:lstStyle/>
          <a:p>
            <a:r>
              <a:rPr lang="en-US" dirty="0" smtClean="0"/>
              <a:t>Uniform-cost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096000" cy="5486400"/>
          </a:xfrm>
        </p:spPr>
        <p:txBody>
          <a:bodyPr>
            <a:normAutofit fontScale="62500" lnSpcReduction="20000"/>
          </a:bodyPr>
          <a:lstStyle/>
          <a:p>
            <a:r>
              <a:rPr lang="en-GB" b="1" i="1" dirty="0" smtClean="0"/>
              <a:t>Uniform-cost </a:t>
            </a:r>
            <a:r>
              <a:rPr lang="en-GB" b="1" i="1" dirty="0"/>
              <a:t>search </a:t>
            </a:r>
            <a:r>
              <a:rPr lang="en-GB" i="1" dirty="0"/>
              <a:t>expands nodes in order of their optimal </a:t>
            </a:r>
            <a:r>
              <a:rPr lang="en-GB" i="1" dirty="0" smtClean="0"/>
              <a:t>path </a:t>
            </a:r>
            <a:r>
              <a:rPr lang="en-IN" i="1" dirty="0" smtClean="0"/>
              <a:t>cost</a:t>
            </a:r>
            <a:endParaRPr lang="en-IN" i="1" dirty="0"/>
          </a:p>
          <a:p>
            <a:r>
              <a:rPr lang="en-GB" dirty="0" smtClean="0"/>
              <a:t>Does </a:t>
            </a:r>
            <a:r>
              <a:rPr lang="en-GB" dirty="0"/>
              <a:t>not care about the </a:t>
            </a:r>
            <a:r>
              <a:rPr lang="en-GB" b="1" i="1" dirty="0"/>
              <a:t>number </a:t>
            </a:r>
            <a:r>
              <a:rPr lang="en-GB" b="1" dirty="0"/>
              <a:t>of steps </a:t>
            </a:r>
            <a:r>
              <a:rPr lang="en-GB" dirty="0"/>
              <a:t>a path </a:t>
            </a:r>
            <a:r>
              <a:rPr lang="en-GB" dirty="0" smtClean="0"/>
              <a:t>has</a:t>
            </a:r>
          </a:p>
          <a:p>
            <a:r>
              <a:rPr lang="en-GB" dirty="0" smtClean="0"/>
              <a:t>Only about the </a:t>
            </a:r>
            <a:r>
              <a:rPr lang="en-GB" b="1" dirty="0" smtClean="0"/>
              <a:t>total cost</a:t>
            </a:r>
          </a:p>
          <a:p>
            <a:pPr lvl="1"/>
            <a:r>
              <a:rPr lang="en-GB" dirty="0" smtClean="0"/>
              <a:t>Can </a:t>
            </a:r>
            <a:r>
              <a:rPr lang="en-GB" dirty="0"/>
              <a:t>get </a:t>
            </a:r>
            <a:r>
              <a:rPr lang="en-GB" dirty="0" smtClean="0"/>
              <a:t>stuck </a:t>
            </a:r>
            <a:r>
              <a:rPr lang="en-GB" dirty="0"/>
              <a:t>in an infinite loop if there is a path with an </a:t>
            </a:r>
            <a:r>
              <a:rPr lang="en-GB" dirty="0" smtClean="0"/>
              <a:t>infinite </a:t>
            </a:r>
            <a:r>
              <a:rPr lang="en-IN" dirty="0" smtClean="0"/>
              <a:t>sequence </a:t>
            </a:r>
            <a:r>
              <a:rPr lang="en-IN" dirty="0"/>
              <a:t>of zero-cost </a:t>
            </a:r>
            <a:r>
              <a:rPr lang="en-IN" dirty="0" smtClean="0"/>
              <a:t>actions</a:t>
            </a:r>
          </a:p>
          <a:p>
            <a:r>
              <a:rPr lang="en-GB" dirty="0" smtClean="0"/>
              <a:t>Book example: Successors </a:t>
            </a:r>
            <a:r>
              <a:rPr lang="en-GB" dirty="0"/>
              <a:t>of Sibiu are </a:t>
            </a:r>
            <a:r>
              <a:rPr lang="en-GB" dirty="0" err="1"/>
              <a:t>Rimnicu</a:t>
            </a:r>
            <a:r>
              <a:rPr lang="en-GB" dirty="0"/>
              <a:t> </a:t>
            </a:r>
            <a:r>
              <a:rPr lang="en-GB" dirty="0" err="1"/>
              <a:t>Vilcea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Fagaras</a:t>
            </a:r>
            <a:r>
              <a:rPr lang="en-GB" dirty="0"/>
              <a:t>, with costs 80 and 99, </a:t>
            </a:r>
            <a:r>
              <a:rPr lang="en-GB" dirty="0" smtClean="0"/>
              <a:t>respectively</a:t>
            </a:r>
          </a:p>
          <a:p>
            <a:r>
              <a:rPr lang="en-GB" dirty="0" smtClean="0"/>
              <a:t>Least-cost </a:t>
            </a:r>
            <a:r>
              <a:rPr lang="en-GB" dirty="0"/>
              <a:t>node, </a:t>
            </a:r>
            <a:r>
              <a:rPr lang="en-GB" dirty="0" err="1"/>
              <a:t>Rimnicu</a:t>
            </a:r>
            <a:r>
              <a:rPr lang="en-GB" dirty="0"/>
              <a:t> </a:t>
            </a:r>
            <a:r>
              <a:rPr lang="en-GB" dirty="0" err="1"/>
              <a:t>Vilcea</a:t>
            </a:r>
            <a:r>
              <a:rPr lang="en-GB" dirty="0"/>
              <a:t>, is </a:t>
            </a:r>
            <a:r>
              <a:rPr lang="en-GB" dirty="0" smtClean="0"/>
              <a:t>expanded next</a:t>
            </a:r>
            <a:r>
              <a:rPr lang="en-GB" dirty="0"/>
              <a:t>, adding Pitesti with cost 80 + </a:t>
            </a:r>
            <a:r>
              <a:rPr lang="en-GB" dirty="0" smtClean="0"/>
              <a:t>97=177</a:t>
            </a:r>
          </a:p>
          <a:p>
            <a:r>
              <a:rPr lang="en-GB" dirty="0" smtClean="0"/>
              <a:t>The </a:t>
            </a:r>
            <a:r>
              <a:rPr lang="en-GB" dirty="0"/>
              <a:t>least-cost node is now </a:t>
            </a:r>
            <a:r>
              <a:rPr lang="en-GB" dirty="0" err="1"/>
              <a:t>Fagaras</a:t>
            </a:r>
            <a:r>
              <a:rPr lang="en-GB" dirty="0"/>
              <a:t>, so it </a:t>
            </a:r>
            <a:r>
              <a:rPr lang="en-GB" dirty="0" smtClean="0"/>
              <a:t>is expanded</a:t>
            </a:r>
            <a:r>
              <a:rPr lang="en-GB" dirty="0"/>
              <a:t>, adding Bucharest with cost </a:t>
            </a:r>
            <a:r>
              <a:rPr lang="en-GB" dirty="0" smtClean="0"/>
              <a:t>99+211=310</a:t>
            </a:r>
          </a:p>
          <a:p>
            <a:r>
              <a:rPr lang="en-GB" dirty="0" smtClean="0"/>
              <a:t>Now </a:t>
            </a:r>
            <a:r>
              <a:rPr lang="en-GB" dirty="0"/>
              <a:t>a goal node has been </a:t>
            </a:r>
            <a:r>
              <a:rPr lang="en-GB" dirty="0" smtClean="0"/>
              <a:t>generated, </a:t>
            </a:r>
            <a:r>
              <a:rPr lang="en-GB" b="1" i="1" dirty="0" smtClean="0"/>
              <a:t>but </a:t>
            </a:r>
            <a:r>
              <a:rPr lang="en-GB" b="1" i="1" dirty="0"/>
              <a:t>uniform-cost search keeps going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 smtClean="0"/>
              <a:t>Choosing </a:t>
            </a:r>
            <a:r>
              <a:rPr lang="en-GB" dirty="0"/>
              <a:t>Pitesti for expansion and adding a second </a:t>
            </a:r>
            <a:r>
              <a:rPr lang="en-GB" dirty="0" smtClean="0"/>
              <a:t>path to </a:t>
            </a:r>
            <a:r>
              <a:rPr lang="en-GB" dirty="0"/>
              <a:t>Bucharest with cost 80+97+101= </a:t>
            </a:r>
            <a:r>
              <a:rPr lang="en-GB" dirty="0" smtClean="0"/>
              <a:t>278</a:t>
            </a:r>
          </a:p>
          <a:p>
            <a:r>
              <a:rPr lang="en-GB" b="1" dirty="0" smtClean="0"/>
              <a:t>Final chosen path: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9788" y="1447800"/>
            <a:ext cx="2693727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3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838200"/>
          </a:xfrm>
        </p:spPr>
        <p:txBody>
          <a:bodyPr/>
          <a:lstStyle/>
          <a:p>
            <a:r>
              <a:rPr lang="en-US" dirty="0" smtClean="0"/>
              <a:t>Uniform-cost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643263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54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2238"/>
            <a:ext cx="6172200" cy="792162"/>
          </a:xfrm>
        </p:spPr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43000"/>
            <a:ext cx="874395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Expands the  </a:t>
            </a:r>
            <a:r>
              <a:rPr lang="en-US" b="1" dirty="0" smtClean="0"/>
              <a:t>deepest</a:t>
            </a:r>
            <a:r>
              <a:rPr lang="en-US" dirty="0" smtClean="0"/>
              <a:t> node in the current frontier of the search tree</a:t>
            </a:r>
          </a:p>
          <a:p>
            <a:r>
              <a:rPr lang="en-US" dirty="0" smtClean="0"/>
              <a:t>Proceeds immediately to the deepest level of the search tree, where the nodes have no successors. </a:t>
            </a:r>
          </a:p>
          <a:p>
            <a:r>
              <a:rPr lang="en-US" dirty="0" smtClean="0"/>
              <a:t>As nodes are expanded, they are dropped from the frontier, so then the search </a:t>
            </a:r>
            <a:r>
              <a:rPr lang="en-US" b="1" dirty="0" smtClean="0"/>
              <a:t>backs up</a:t>
            </a:r>
            <a:r>
              <a:rPr lang="en-US" dirty="0" smtClean="0"/>
              <a:t> to the </a:t>
            </a:r>
            <a:r>
              <a:rPr lang="en-US" b="1" dirty="0" smtClean="0"/>
              <a:t>next deepest node </a:t>
            </a:r>
            <a:r>
              <a:rPr lang="en-US" dirty="0" smtClean="0"/>
              <a:t>that still has </a:t>
            </a:r>
            <a:r>
              <a:rPr lang="en-US" b="1" dirty="0" smtClean="0"/>
              <a:t>unexplored</a:t>
            </a:r>
            <a:r>
              <a:rPr lang="en-US" dirty="0" smtClean="0"/>
              <a:t> </a:t>
            </a:r>
            <a:r>
              <a:rPr lang="en-US" b="1" dirty="0" smtClean="0"/>
              <a:t>successors</a:t>
            </a:r>
          </a:p>
          <a:p>
            <a:r>
              <a:rPr lang="en-US" dirty="0" smtClean="0"/>
              <a:t>fringe =LIFO queue ,i.e., put successors at front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8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DFS-Contd.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1" y="1156126"/>
            <a:ext cx="3257550" cy="243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7712" y="1009650"/>
            <a:ext cx="344328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971927"/>
            <a:ext cx="347186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4850" y="4038602"/>
            <a:ext cx="34861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1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DFS-Contd.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066802"/>
            <a:ext cx="3429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295" y="1066800"/>
            <a:ext cx="336470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1" y="4038602"/>
            <a:ext cx="3364706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4851" y="3962400"/>
            <a:ext cx="3378994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DFS-Contd.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1" y="990602"/>
            <a:ext cx="3393281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0582" y="990600"/>
            <a:ext cx="3350419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886200"/>
            <a:ext cx="3429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0575" y="3810000"/>
            <a:ext cx="3400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8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868362"/>
          </a:xfrm>
        </p:spPr>
        <p:txBody>
          <a:bodyPr/>
          <a:lstStyle/>
          <a:p>
            <a:r>
              <a:rPr lang="en-US" dirty="0" smtClean="0"/>
              <a:t>DFS - Properties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81724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0100" y="5029201"/>
            <a:ext cx="6941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 variant of depth-first search </a:t>
            </a:r>
            <a:r>
              <a:rPr lang="en-GB" sz="2000" dirty="0" smtClean="0"/>
              <a:t>is called </a:t>
            </a:r>
            <a:r>
              <a:rPr lang="en-GB" sz="2000" b="1" dirty="0"/>
              <a:t>backtracking </a:t>
            </a:r>
            <a:r>
              <a:rPr lang="en-GB" sz="2000" b="1" dirty="0" smtClean="0"/>
              <a:t>search </a:t>
            </a:r>
            <a:r>
              <a:rPr lang="en-GB" sz="2000" dirty="0"/>
              <a:t>uses still less </a:t>
            </a:r>
            <a:r>
              <a:rPr lang="en-GB" sz="2000" dirty="0" smtClean="0"/>
              <a:t>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 backtracking, only one successor is generated at a time </a:t>
            </a:r>
            <a:r>
              <a:rPr lang="en-GB" sz="2000" dirty="0" smtClean="0"/>
              <a:t>rather than </a:t>
            </a:r>
            <a:r>
              <a:rPr lang="en-GB" sz="2000" dirty="0"/>
              <a:t>all </a:t>
            </a:r>
            <a:r>
              <a:rPr lang="en-GB" sz="2000" dirty="0" smtClean="0"/>
              <a:t>successors;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Each </a:t>
            </a:r>
            <a:r>
              <a:rPr lang="en-GB" sz="2000" dirty="0"/>
              <a:t>partially expanded node remembers which successor to </a:t>
            </a:r>
            <a:r>
              <a:rPr lang="en-GB" sz="2000" dirty="0" smtClean="0"/>
              <a:t>generate </a:t>
            </a:r>
            <a:r>
              <a:rPr lang="en-IN" sz="2000" dirty="0" smtClean="0"/>
              <a:t>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only O(m) memory is needed rather than O(</a:t>
            </a:r>
            <a:r>
              <a:rPr lang="en-GB" sz="2000" dirty="0" err="1"/>
              <a:t>bm</a:t>
            </a:r>
            <a:r>
              <a:rPr lang="en-GB" sz="2000" dirty="0" smtClean="0"/>
              <a:t>)	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6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2238"/>
            <a:ext cx="6172200" cy="792162"/>
          </a:xfrm>
        </p:spPr>
        <p:txBody>
          <a:bodyPr>
            <a:normAutofit/>
          </a:bodyPr>
          <a:lstStyle/>
          <a:p>
            <a:r>
              <a:rPr lang="en-IN" dirty="0"/>
              <a:t>Depth-limited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43000"/>
            <a:ext cx="874395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DFS failure in infinite spaces can be addressed by limiting depth</a:t>
            </a:r>
          </a:p>
          <a:p>
            <a:r>
              <a:rPr lang="en-US" dirty="0" smtClean="0"/>
              <a:t>Depth limit l (hopefully l ≤ d, where d is the minimum depth at which the shallowest goal is available)</a:t>
            </a:r>
          </a:p>
          <a:p>
            <a:r>
              <a:rPr lang="en-GB" dirty="0"/>
              <a:t>Depth-limited search will also be </a:t>
            </a:r>
            <a:r>
              <a:rPr lang="en-GB" dirty="0" smtClean="0"/>
              <a:t>non-optimal if l &gt;&gt; d</a:t>
            </a:r>
          </a:p>
          <a:p>
            <a:r>
              <a:rPr lang="en-GB" dirty="0" smtClean="0"/>
              <a:t>Time complexity O(</a:t>
            </a:r>
            <a:r>
              <a:rPr lang="en-GB" dirty="0" err="1" smtClean="0"/>
              <a:t>b</a:t>
            </a:r>
            <a:r>
              <a:rPr lang="en-GB" baseline="30000" dirty="0" err="1" smtClean="0"/>
              <a:t>l</a:t>
            </a:r>
            <a:r>
              <a:rPr lang="en-GB" dirty="0" smtClean="0"/>
              <a:t>), Space Complexity O(</a:t>
            </a:r>
            <a:r>
              <a:rPr lang="en-GB" dirty="0" err="1" smtClean="0"/>
              <a:t>bl</a:t>
            </a:r>
            <a:r>
              <a:rPr lang="en-GB" dirty="0" smtClean="0"/>
              <a:t>)</a:t>
            </a:r>
          </a:p>
          <a:p>
            <a:r>
              <a:rPr lang="en-GB" dirty="0" smtClean="0"/>
              <a:t>DFS is special case of DLS, with l  = infinity</a:t>
            </a:r>
          </a:p>
          <a:p>
            <a:r>
              <a:rPr lang="en-GB" dirty="0"/>
              <a:t>20 cities </a:t>
            </a:r>
            <a:r>
              <a:rPr lang="en-GB" dirty="0" smtClean="0"/>
              <a:t>are in Romania map example</a:t>
            </a:r>
          </a:p>
          <a:p>
            <a:pPr lvl="1"/>
            <a:r>
              <a:rPr lang="en-GB" dirty="0" smtClean="0"/>
              <a:t>So |hops| to reach any node is ≤ n (so l could be set as 19)</a:t>
            </a:r>
          </a:p>
          <a:p>
            <a:r>
              <a:rPr lang="en-GB" dirty="0" smtClean="0"/>
              <a:t>However in this specific example, </a:t>
            </a:r>
            <a:r>
              <a:rPr lang="en-GB" dirty="0"/>
              <a:t>any city can be reached from any other city in at </a:t>
            </a:r>
            <a:r>
              <a:rPr lang="en-GB" dirty="0" smtClean="0"/>
              <a:t>most </a:t>
            </a:r>
            <a:r>
              <a:rPr lang="en-IN" dirty="0" smtClean="0"/>
              <a:t>9 steps</a:t>
            </a:r>
          </a:p>
          <a:p>
            <a:r>
              <a:rPr lang="en-GB" dirty="0" smtClean="0"/>
              <a:t>So l = 9 is the best choice (9 is the </a:t>
            </a:r>
            <a:r>
              <a:rPr lang="en-GB" b="1" dirty="0" smtClean="0"/>
              <a:t>diameter </a:t>
            </a:r>
            <a:r>
              <a:rPr lang="en-GB" dirty="0" smtClean="0"/>
              <a:t>of state space)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1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Problem formulation 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Properties of Task </a:t>
            </a:r>
            <a:r>
              <a:rPr lang="en-IN" dirty="0" smtClean="0"/>
              <a:t>Environments for Problem Solving Agent</a:t>
            </a:r>
          </a:p>
          <a:p>
            <a:r>
              <a:rPr lang="en-IN" dirty="0" smtClean="0"/>
              <a:t>Observable</a:t>
            </a:r>
          </a:p>
          <a:p>
            <a:pPr lvl="1"/>
            <a:r>
              <a:rPr lang="en-IN" dirty="0" smtClean="0"/>
              <a:t>Agent </a:t>
            </a:r>
            <a:r>
              <a:rPr lang="en-IN" dirty="0"/>
              <a:t>always knows the current state</a:t>
            </a:r>
            <a:endParaRPr lang="en-IN" dirty="0" smtClean="0"/>
          </a:p>
          <a:p>
            <a:r>
              <a:rPr lang="en-IN" dirty="0" smtClean="0"/>
              <a:t>Discrete</a:t>
            </a:r>
          </a:p>
          <a:p>
            <a:pPr lvl="1"/>
            <a:r>
              <a:rPr lang="en-IN" dirty="0" smtClean="0"/>
              <a:t>Any </a:t>
            </a:r>
            <a:r>
              <a:rPr lang="en-IN" dirty="0"/>
              <a:t>given state there are only finitely many actions to choose from</a:t>
            </a:r>
            <a:endParaRPr lang="en-IN" dirty="0" smtClean="0"/>
          </a:p>
          <a:p>
            <a:r>
              <a:rPr lang="en-IN" dirty="0" smtClean="0"/>
              <a:t>Known</a:t>
            </a:r>
          </a:p>
          <a:p>
            <a:pPr lvl="1"/>
            <a:r>
              <a:rPr lang="en-IN" dirty="0"/>
              <a:t>agent knows which states are reached by </a:t>
            </a:r>
            <a:r>
              <a:rPr lang="en-IN" dirty="0" smtClean="0"/>
              <a:t>each action</a:t>
            </a:r>
          </a:p>
          <a:p>
            <a:r>
              <a:rPr lang="en-IN" dirty="0" smtClean="0"/>
              <a:t>Deterministic</a:t>
            </a:r>
          </a:p>
          <a:p>
            <a:pPr lvl="1"/>
            <a:r>
              <a:rPr lang="en-IN" dirty="0"/>
              <a:t>each action has exactly </a:t>
            </a:r>
            <a:r>
              <a:rPr lang="en-IN" dirty="0" smtClean="0"/>
              <a:t>one outcome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Under these assumptions, the solution to any problem is </a:t>
            </a:r>
            <a:r>
              <a:rPr lang="en-IN" b="1" i="1" dirty="0">
                <a:solidFill>
                  <a:srgbClr val="FF0000"/>
                </a:solidFill>
              </a:rPr>
              <a:t>a fixed sequence of </a:t>
            </a:r>
            <a:r>
              <a:rPr lang="en-IN" b="1" i="1" dirty="0" smtClean="0">
                <a:solidFill>
                  <a:srgbClr val="FF0000"/>
                </a:solidFill>
              </a:rPr>
              <a:t>actions </a:t>
            </a:r>
          </a:p>
          <a:p>
            <a:pPr marL="0" indent="0" algn="ctr">
              <a:buNone/>
            </a:pP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So can be solved by a </a:t>
            </a:r>
            <a:r>
              <a:rPr lang="en-IN" b="1" i="1" dirty="0" smtClean="0">
                <a:solidFill>
                  <a:srgbClr val="FF0000"/>
                </a:solidFill>
              </a:rPr>
              <a:t>search approach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3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2238"/>
            <a:ext cx="6172200" cy="7921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Iterative deepening depth-first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43000"/>
            <a:ext cx="8743950" cy="5486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Combination of </a:t>
            </a:r>
            <a:r>
              <a:rPr lang="en-GB" dirty="0"/>
              <a:t>depth-first tree search, </a:t>
            </a:r>
            <a:r>
              <a:rPr lang="en-GB" dirty="0" smtClean="0"/>
              <a:t>with finding </a:t>
            </a:r>
            <a:r>
              <a:rPr lang="en-GB" dirty="0"/>
              <a:t>the best depth </a:t>
            </a:r>
            <a:r>
              <a:rPr lang="en-GB" dirty="0" smtClean="0"/>
              <a:t>limit</a:t>
            </a:r>
          </a:p>
          <a:p>
            <a:pPr lvl="1"/>
            <a:r>
              <a:rPr lang="en-GB" dirty="0"/>
              <a:t>by gradually increasing the </a:t>
            </a:r>
            <a:r>
              <a:rPr lang="en-GB" dirty="0" smtClean="0"/>
              <a:t>limit</a:t>
            </a:r>
          </a:p>
          <a:p>
            <a:pPr lvl="1"/>
            <a:r>
              <a:rPr lang="en-GB" dirty="0" smtClean="0"/>
              <a:t>first </a:t>
            </a:r>
            <a:r>
              <a:rPr lang="en-GB" dirty="0"/>
              <a:t>0, then 1, then 2, and so </a:t>
            </a:r>
            <a:r>
              <a:rPr lang="en-GB" dirty="0" smtClean="0"/>
              <a:t>on </a:t>
            </a:r>
          </a:p>
          <a:p>
            <a:pPr lvl="1"/>
            <a:r>
              <a:rPr lang="en-GB" dirty="0" smtClean="0"/>
              <a:t>until </a:t>
            </a:r>
            <a:r>
              <a:rPr lang="en-GB" dirty="0"/>
              <a:t>a goal is </a:t>
            </a:r>
            <a:r>
              <a:rPr lang="en-GB" dirty="0" smtClean="0"/>
              <a:t>found</a:t>
            </a:r>
          </a:p>
          <a:p>
            <a:r>
              <a:rPr lang="en-GB" dirty="0" smtClean="0"/>
              <a:t>Goal is at </a:t>
            </a:r>
            <a:r>
              <a:rPr lang="en-GB" dirty="0"/>
              <a:t>depth limit </a:t>
            </a:r>
            <a:r>
              <a:rPr lang="en-GB" b="1" dirty="0" smtClean="0"/>
              <a:t>d</a:t>
            </a:r>
            <a:r>
              <a:rPr lang="en-GB" dirty="0"/>
              <a:t>, the depth of the shallowest goal </a:t>
            </a:r>
            <a:r>
              <a:rPr lang="en-GB" dirty="0" smtClean="0"/>
              <a:t>node</a:t>
            </a:r>
          </a:p>
          <a:p>
            <a:r>
              <a:rPr lang="en-GB" dirty="0"/>
              <a:t>Iterative deepening combines the benefits of </a:t>
            </a:r>
            <a:r>
              <a:rPr lang="en-GB" dirty="0" smtClean="0"/>
              <a:t>depth-first </a:t>
            </a:r>
            <a:r>
              <a:rPr lang="en-IN" dirty="0" smtClean="0"/>
              <a:t>and </a:t>
            </a:r>
            <a:r>
              <a:rPr lang="en-IN" dirty="0"/>
              <a:t>breadth-first </a:t>
            </a:r>
            <a:r>
              <a:rPr lang="en-IN" dirty="0" smtClean="0"/>
              <a:t>search</a:t>
            </a:r>
          </a:p>
          <a:p>
            <a:pPr lvl="1"/>
            <a:r>
              <a:rPr lang="en-IN" dirty="0" smtClean="0"/>
              <a:t>Modest memory </a:t>
            </a:r>
            <a:r>
              <a:rPr lang="en-IN" dirty="0"/>
              <a:t>requirements </a:t>
            </a:r>
            <a:r>
              <a:rPr lang="en-IN" dirty="0" smtClean="0"/>
              <a:t>(O(</a:t>
            </a:r>
            <a:r>
              <a:rPr lang="en-IN" dirty="0" err="1" smtClean="0"/>
              <a:t>bd</a:t>
            </a:r>
            <a:r>
              <a:rPr lang="en-IN" dirty="0" smtClean="0"/>
              <a:t>)) as DFS</a:t>
            </a:r>
          </a:p>
          <a:p>
            <a:pPr lvl="1"/>
            <a:r>
              <a:rPr lang="en-GB" dirty="0" smtClean="0"/>
              <a:t>Like BFS, Complete </a:t>
            </a:r>
            <a:r>
              <a:rPr lang="en-GB" dirty="0"/>
              <a:t>when the branching factor is finite </a:t>
            </a:r>
            <a:r>
              <a:rPr lang="en-GB" dirty="0" smtClean="0"/>
              <a:t>and</a:t>
            </a:r>
          </a:p>
          <a:p>
            <a:pPr lvl="1"/>
            <a:r>
              <a:rPr lang="en-GB" dirty="0" smtClean="0"/>
              <a:t>optimal </a:t>
            </a:r>
            <a:r>
              <a:rPr lang="en-GB" dirty="0"/>
              <a:t>when </a:t>
            </a:r>
            <a:r>
              <a:rPr lang="en-GB" dirty="0" smtClean="0"/>
              <a:t>path </a:t>
            </a:r>
            <a:r>
              <a:rPr lang="en-GB" dirty="0"/>
              <a:t>cost </a:t>
            </a:r>
            <a:r>
              <a:rPr lang="en-GB" dirty="0" smtClean="0"/>
              <a:t>is non-decreasing </a:t>
            </a:r>
            <a:r>
              <a:rPr lang="en-GB" dirty="0"/>
              <a:t>function of </a:t>
            </a:r>
            <a:r>
              <a:rPr lang="en-GB" dirty="0" smtClean="0"/>
              <a:t>depth of node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90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2238"/>
            <a:ext cx="6172200" cy="792162"/>
          </a:xfrm>
        </p:spPr>
        <p:txBody>
          <a:bodyPr>
            <a:normAutofit fontScale="90000"/>
          </a:bodyPr>
          <a:lstStyle/>
          <a:p>
            <a:r>
              <a:rPr lang="en-IN" dirty="0"/>
              <a:t>Iterative deepening 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41" y="3276600"/>
            <a:ext cx="8743950" cy="2895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Iterative </a:t>
            </a:r>
            <a:r>
              <a:rPr lang="en-GB" dirty="0"/>
              <a:t>deepening search </a:t>
            </a:r>
            <a:r>
              <a:rPr lang="en-GB" dirty="0" smtClean="0"/>
              <a:t>algorithm</a:t>
            </a:r>
          </a:p>
          <a:p>
            <a:pPr lvl="1"/>
            <a:r>
              <a:rPr lang="en-GB" dirty="0" smtClean="0"/>
              <a:t>repeatedly </a:t>
            </a:r>
            <a:r>
              <a:rPr lang="en-GB" dirty="0"/>
              <a:t>applies </a:t>
            </a:r>
            <a:r>
              <a:rPr lang="en-GB" dirty="0" smtClean="0"/>
              <a:t>depth limited search </a:t>
            </a:r>
            <a:r>
              <a:rPr lang="en-GB" dirty="0"/>
              <a:t>with increasing </a:t>
            </a:r>
            <a:r>
              <a:rPr lang="en-GB" dirty="0" smtClean="0"/>
              <a:t>limits</a:t>
            </a:r>
          </a:p>
          <a:p>
            <a:pPr lvl="1"/>
            <a:r>
              <a:rPr lang="en-GB" dirty="0" smtClean="0"/>
              <a:t>terminates </a:t>
            </a:r>
          </a:p>
          <a:p>
            <a:pPr lvl="2"/>
            <a:r>
              <a:rPr lang="en-GB" dirty="0" smtClean="0"/>
              <a:t>when </a:t>
            </a:r>
            <a:r>
              <a:rPr lang="en-GB" dirty="0"/>
              <a:t>a solution is found or </a:t>
            </a:r>
            <a:endParaRPr lang="en-GB" dirty="0" smtClean="0"/>
          </a:p>
          <a:p>
            <a:pPr lvl="2"/>
            <a:r>
              <a:rPr lang="en-GB" dirty="0" smtClean="0"/>
              <a:t>if </a:t>
            </a:r>
            <a:r>
              <a:rPr lang="en-GB" dirty="0"/>
              <a:t>the </a:t>
            </a:r>
            <a:r>
              <a:rPr lang="en-GB" dirty="0" smtClean="0"/>
              <a:t>depth limited search </a:t>
            </a:r>
            <a:r>
              <a:rPr lang="en-GB" dirty="0"/>
              <a:t>returns failure, meaning that no solution exists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50" y="931843"/>
            <a:ext cx="8537933" cy="1905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2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2238"/>
            <a:ext cx="61722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Iterative deepening depth-first search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" y="609600"/>
            <a:ext cx="5829300" cy="61802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9605" y="724040"/>
            <a:ext cx="28575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Is it wasteful? because </a:t>
            </a:r>
            <a:r>
              <a:rPr lang="en-GB" sz="1600" dirty="0"/>
              <a:t>states are generated </a:t>
            </a:r>
            <a:r>
              <a:rPr lang="en-GB" sz="1600" dirty="0" smtClean="0"/>
              <a:t>multiple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No,  </a:t>
            </a:r>
            <a:r>
              <a:rPr lang="en-GB" sz="1600" dirty="0"/>
              <a:t>this is not too costly. 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 </a:t>
            </a:r>
            <a:r>
              <a:rPr lang="en-GB" sz="1600" dirty="0"/>
              <a:t>a search tree with the same </a:t>
            </a:r>
            <a:r>
              <a:rPr lang="en-GB" sz="1600" dirty="0" smtClean="0"/>
              <a:t>/ nearly </a:t>
            </a:r>
            <a:r>
              <a:rPr lang="en-GB" sz="1600" dirty="0"/>
              <a:t>the </a:t>
            </a:r>
            <a:r>
              <a:rPr lang="en-GB" sz="1600" dirty="0" smtClean="0"/>
              <a:t>same </a:t>
            </a:r>
            <a:r>
              <a:rPr lang="en-GB" sz="1600" dirty="0"/>
              <a:t>branching factor at each level, most of the nodes are in the bottom </a:t>
            </a:r>
            <a:r>
              <a:rPr lang="en-GB" sz="1600" dirty="0" smtClean="0"/>
              <a:t>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Upper </a:t>
            </a:r>
            <a:r>
              <a:rPr lang="en-GB" sz="1600" dirty="0"/>
              <a:t>levels are generated multiple </a:t>
            </a:r>
            <a:r>
              <a:rPr lang="en-GB" sz="1600" dirty="0" smtClean="0"/>
              <a:t>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Nodes </a:t>
            </a:r>
            <a:r>
              <a:rPr lang="en-GB" sz="1600" dirty="0"/>
              <a:t>on </a:t>
            </a:r>
            <a:r>
              <a:rPr lang="en-GB" sz="1600" dirty="0" smtClean="0"/>
              <a:t> </a:t>
            </a:r>
            <a:r>
              <a:rPr lang="en-GB" sz="1600" dirty="0"/>
              <a:t>bottom level (depth d) are generated </a:t>
            </a:r>
            <a:r>
              <a:rPr lang="en-GB" sz="1600" dirty="0" smtClean="0"/>
              <a:t>once</a:t>
            </a:r>
          </a:p>
          <a:p>
            <a:r>
              <a:rPr lang="en-GB" sz="1600" dirty="0" smtClean="0"/>
              <a:t>Total </a:t>
            </a:r>
            <a:r>
              <a:rPr lang="en-GB" sz="1600" dirty="0"/>
              <a:t>number of nodes generated in the worst case </a:t>
            </a:r>
            <a:r>
              <a:rPr lang="en-GB" sz="1600" dirty="0" smtClean="0"/>
              <a:t>is</a:t>
            </a:r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IN" sz="1600" dirty="0" smtClean="0"/>
              <a:t>Time </a:t>
            </a:r>
            <a:r>
              <a:rPr lang="en-IN" sz="1600" dirty="0"/>
              <a:t>complexity </a:t>
            </a:r>
            <a:r>
              <a:rPr lang="en-IN" sz="1600" dirty="0" smtClean="0"/>
              <a:t>= O(</a:t>
            </a:r>
            <a:r>
              <a:rPr lang="en-IN" sz="1600" dirty="0" err="1" smtClean="0"/>
              <a:t>b</a:t>
            </a:r>
            <a:r>
              <a:rPr lang="en-IN" sz="1600" baseline="30000" dirty="0" err="1" smtClean="0"/>
              <a:t>d</a:t>
            </a:r>
            <a:r>
              <a:rPr lang="en-IN" sz="1600" dirty="0" smtClean="0"/>
              <a:t>) (same as BFS)</a:t>
            </a:r>
            <a:endParaRPr lang="en-GB" sz="1600" dirty="0" smtClean="0"/>
          </a:p>
          <a:p>
            <a:endParaRPr lang="en-IN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4822" y="3962401"/>
            <a:ext cx="2743200" cy="381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29350" y="4959142"/>
            <a:ext cx="2457450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Iterative </a:t>
            </a:r>
            <a:r>
              <a:rPr lang="en-IN" dirty="0"/>
              <a:t>deepening is</a:t>
            </a:r>
          </a:p>
          <a:p>
            <a:r>
              <a:rPr lang="en-GB" dirty="0"/>
              <a:t>the preferred uninformed search method when the search space is large and the depth of the</a:t>
            </a:r>
          </a:p>
          <a:p>
            <a:r>
              <a:rPr lang="en-IN" dirty="0"/>
              <a:t>solution is not known</a:t>
            </a:r>
          </a:p>
        </p:txBody>
      </p:sp>
    </p:spTree>
    <p:extLst>
      <p:ext uri="{BB962C8B-B14F-4D97-AF65-F5344CB8AC3E}">
        <p14:creationId xmlns:p14="http://schemas.microsoft.com/office/powerpoint/2010/main" xmlns="" val="34677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2238"/>
            <a:ext cx="6172200" cy="792162"/>
          </a:xfrm>
        </p:spPr>
        <p:txBody>
          <a:bodyPr>
            <a:normAutofit/>
          </a:bodyPr>
          <a:lstStyle/>
          <a:p>
            <a:r>
              <a:rPr lang="en-IN" dirty="0" smtClean="0"/>
              <a:t>Bidirectional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42" y="990600"/>
            <a:ext cx="6961009" cy="54864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Bidirectional </a:t>
            </a:r>
            <a:r>
              <a:rPr lang="en-GB" dirty="0"/>
              <a:t>search </a:t>
            </a:r>
            <a:endParaRPr lang="en-GB" dirty="0" smtClean="0"/>
          </a:p>
          <a:p>
            <a:pPr lvl="1"/>
            <a:r>
              <a:rPr lang="en-GB" dirty="0" smtClean="0"/>
              <a:t>runs </a:t>
            </a:r>
            <a:r>
              <a:rPr lang="en-GB" dirty="0"/>
              <a:t>two simultaneous </a:t>
            </a:r>
            <a:r>
              <a:rPr lang="en-GB" dirty="0" smtClean="0"/>
              <a:t>searches</a:t>
            </a:r>
          </a:p>
          <a:p>
            <a:pPr lvl="2"/>
            <a:r>
              <a:rPr lang="en-GB" dirty="0" smtClean="0"/>
              <a:t>one </a:t>
            </a:r>
            <a:r>
              <a:rPr lang="en-GB" dirty="0"/>
              <a:t>forward </a:t>
            </a:r>
            <a:r>
              <a:rPr lang="en-GB" dirty="0" smtClean="0"/>
              <a:t>from the </a:t>
            </a:r>
            <a:r>
              <a:rPr lang="en-GB" dirty="0"/>
              <a:t>initial state and </a:t>
            </a:r>
            <a:endParaRPr lang="en-GB" dirty="0" smtClean="0"/>
          </a:p>
          <a:p>
            <a:pPr lvl="2"/>
            <a:r>
              <a:rPr lang="en-GB" dirty="0" smtClean="0"/>
              <a:t>the </a:t>
            </a:r>
            <a:r>
              <a:rPr lang="en-GB" dirty="0"/>
              <a:t>other backward from the </a:t>
            </a:r>
            <a:r>
              <a:rPr lang="en-GB" dirty="0" smtClean="0"/>
              <a:t>goal</a:t>
            </a:r>
          </a:p>
          <a:p>
            <a:pPr lvl="1"/>
            <a:r>
              <a:rPr lang="en-GB" dirty="0" smtClean="0"/>
              <a:t>hoping </a:t>
            </a:r>
            <a:r>
              <a:rPr lang="en-GB" dirty="0"/>
              <a:t>that the two searches meet </a:t>
            </a:r>
            <a:r>
              <a:rPr lang="en-GB" dirty="0" smtClean="0"/>
              <a:t>in </a:t>
            </a:r>
            <a:r>
              <a:rPr lang="en-IN" dirty="0" smtClean="0"/>
              <a:t>the middle</a:t>
            </a:r>
          </a:p>
          <a:p>
            <a:r>
              <a:rPr lang="en-GB" dirty="0" smtClean="0"/>
              <a:t>Implemented </a:t>
            </a:r>
            <a:r>
              <a:rPr lang="en-GB" dirty="0"/>
              <a:t>by replacing </a:t>
            </a:r>
            <a:r>
              <a:rPr lang="en-GB" dirty="0" smtClean="0"/>
              <a:t>goal </a:t>
            </a:r>
            <a:r>
              <a:rPr lang="en-GB" dirty="0"/>
              <a:t>test with a </a:t>
            </a:r>
            <a:r>
              <a:rPr lang="en-GB" dirty="0" smtClean="0"/>
              <a:t>check</a:t>
            </a:r>
          </a:p>
          <a:p>
            <a:pPr lvl="1"/>
            <a:r>
              <a:rPr lang="en-GB" dirty="0" smtClean="0"/>
              <a:t>Do frontiers </a:t>
            </a:r>
            <a:r>
              <a:rPr lang="en-GB" dirty="0"/>
              <a:t>of the two searches </a:t>
            </a:r>
            <a:r>
              <a:rPr lang="en-GB" dirty="0" smtClean="0"/>
              <a:t>intersect?</a:t>
            </a:r>
          </a:p>
          <a:p>
            <a:pPr lvl="2"/>
            <a:r>
              <a:rPr lang="en-GB" dirty="0" smtClean="0"/>
              <a:t>if </a:t>
            </a:r>
            <a:r>
              <a:rPr lang="en-GB" dirty="0"/>
              <a:t>they do, a solution has been </a:t>
            </a:r>
            <a:r>
              <a:rPr lang="en-GB" dirty="0" smtClean="0"/>
              <a:t>found</a:t>
            </a:r>
          </a:p>
          <a:p>
            <a:r>
              <a:rPr lang="en-GB" dirty="0" smtClean="0"/>
              <a:t>How do we search backwards?</a:t>
            </a:r>
          </a:p>
          <a:p>
            <a:pPr lvl="1"/>
            <a:r>
              <a:rPr lang="en-GB" dirty="0" smtClean="0"/>
              <a:t>Not very easy</a:t>
            </a:r>
          </a:p>
          <a:p>
            <a:pPr lvl="1"/>
            <a:r>
              <a:rPr lang="en-GB" dirty="0"/>
              <a:t>requires a method for </a:t>
            </a:r>
            <a:r>
              <a:rPr lang="en-GB" dirty="0" smtClean="0"/>
              <a:t>computing </a:t>
            </a:r>
            <a:r>
              <a:rPr lang="en-IN" dirty="0" smtClean="0"/>
              <a:t>predecessor states</a:t>
            </a:r>
          </a:p>
          <a:p>
            <a:pPr lvl="2"/>
            <a:r>
              <a:rPr lang="en-GB" dirty="0" smtClean="0"/>
              <a:t>Possible For 8 piece and travel to reach destination </a:t>
            </a:r>
          </a:p>
          <a:p>
            <a:pPr lvl="1"/>
            <a:r>
              <a:rPr lang="en-GB" dirty="0" smtClean="0"/>
              <a:t>For several goal states (such as vacuum world)</a:t>
            </a:r>
          </a:p>
          <a:p>
            <a:pPr lvl="2"/>
            <a:r>
              <a:rPr lang="en-GB" dirty="0" smtClean="0"/>
              <a:t>A single state can be added as a successor for all goal states  </a:t>
            </a:r>
          </a:p>
          <a:p>
            <a:pPr lvl="1"/>
            <a:r>
              <a:rPr lang="en-GB" dirty="0" smtClean="0"/>
              <a:t>For No queen attacks other queen</a:t>
            </a:r>
          </a:p>
          <a:p>
            <a:pPr lvl="2"/>
            <a:r>
              <a:rPr lang="en-GB" dirty="0" smtClean="0"/>
              <a:t>Searching from goal is impossible</a:t>
            </a:r>
            <a:endParaRPr lang="en-IN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3465" y="1230541"/>
            <a:ext cx="3149712" cy="2008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86450" y="3386293"/>
            <a:ext cx="417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ym typeface="Wingdings" panose="05000000000000000000" pitchFamily="2" charset="2"/>
              </a:rPr>
              <a:t>A</a:t>
            </a:r>
            <a:r>
              <a:rPr lang="en-GB" sz="1600" dirty="0" smtClean="0"/>
              <a:t> bidirectional search which is about to succeed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34103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2238"/>
            <a:ext cx="8001000" cy="623886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Comparing uninformed search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" y="1066800"/>
            <a:ext cx="8412546" cy="419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5313277"/>
            <a:ext cx="3808055" cy="9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25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Informed 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66802"/>
            <a:ext cx="8401050" cy="2743199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Uses </a:t>
            </a:r>
            <a:r>
              <a:rPr lang="en-IN" dirty="0"/>
              <a:t>problem-specific </a:t>
            </a:r>
            <a:r>
              <a:rPr lang="en-IN" dirty="0" smtClean="0"/>
              <a:t>knowledge </a:t>
            </a:r>
            <a:r>
              <a:rPr lang="en-GB" dirty="0" smtClean="0"/>
              <a:t>beyond </a:t>
            </a:r>
            <a:r>
              <a:rPr lang="en-GB" dirty="0"/>
              <a:t>the definition of the problem </a:t>
            </a:r>
            <a:r>
              <a:rPr lang="en-GB" dirty="0" smtClean="0"/>
              <a:t>itself</a:t>
            </a:r>
          </a:p>
          <a:p>
            <a:r>
              <a:rPr lang="en-GB" dirty="0" smtClean="0"/>
              <a:t>Can </a:t>
            </a:r>
            <a:r>
              <a:rPr lang="en-GB" dirty="0"/>
              <a:t>find solutions more efficiently than </a:t>
            </a:r>
            <a:r>
              <a:rPr lang="en-IN" dirty="0" smtClean="0"/>
              <a:t>an </a:t>
            </a:r>
            <a:r>
              <a:rPr lang="en-IN" dirty="0"/>
              <a:t>uninformed </a:t>
            </a:r>
            <a:r>
              <a:rPr lang="en-IN" dirty="0" smtClean="0"/>
              <a:t>strategy</a:t>
            </a:r>
          </a:p>
          <a:p>
            <a:r>
              <a:rPr lang="en-GB" dirty="0" smtClean="0"/>
              <a:t>General approach of Informed Search Strategy is </a:t>
            </a:r>
            <a:r>
              <a:rPr lang="en-GB" dirty="0"/>
              <a:t>called </a:t>
            </a:r>
            <a:r>
              <a:rPr lang="en-GB" b="1" dirty="0"/>
              <a:t>best-first </a:t>
            </a:r>
            <a:r>
              <a:rPr lang="en-GB" b="1" dirty="0" smtClean="0"/>
              <a:t>search</a:t>
            </a:r>
          </a:p>
          <a:p>
            <a:r>
              <a:rPr lang="en-US" dirty="0" smtClean="0"/>
              <a:t>Informed Search = Heuristic Search</a:t>
            </a:r>
          </a:p>
          <a:p>
            <a:r>
              <a:rPr lang="en-IN" dirty="0"/>
              <a:t>Most best-first </a:t>
            </a:r>
            <a:r>
              <a:rPr lang="en-IN" dirty="0" smtClean="0"/>
              <a:t>algorithms </a:t>
            </a:r>
            <a:r>
              <a:rPr lang="en-GB" dirty="0" smtClean="0"/>
              <a:t>include a </a:t>
            </a:r>
            <a:r>
              <a:rPr lang="en-GB" b="1" dirty="0"/>
              <a:t>heuristic </a:t>
            </a:r>
            <a:r>
              <a:rPr lang="en-GB" b="1" dirty="0" smtClean="0"/>
              <a:t>function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3657600"/>
            <a:ext cx="8629650" cy="37856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b="1" dirty="0"/>
              <a:t>heuristic </a:t>
            </a:r>
            <a:r>
              <a:rPr lang="en-GB" sz="2400" b="1" dirty="0" smtClean="0"/>
              <a:t>function</a:t>
            </a:r>
            <a:r>
              <a:rPr lang="en-GB" sz="2400" dirty="0" smtClean="0"/>
              <a:t> (aka </a:t>
            </a:r>
            <a:r>
              <a:rPr lang="en-GB" sz="2400" b="1" dirty="0" smtClean="0"/>
              <a:t>heuristic)</a:t>
            </a:r>
            <a:r>
              <a:rPr lang="en-GB" sz="2400" dirty="0" smtClean="0"/>
              <a:t> </a:t>
            </a:r>
            <a:r>
              <a:rPr lang="en-GB" sz="2400" dirty="0"/>
              <a:t>is a </a:t>
            </a:r>
            <a:r>
              <a:rPr lang="en-GB" sz="2400" b="1" dirty="0"/>
              <a:t>function</a:t>
            </a:r>
            <a:r>
              <a:rPr lang="en-GB" sz="2400" dirty="0"/>
              <a:t> </a:t>
            </a:r>
            <a:endParaRPr lang="en-GB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i="1" dirty="0" smtClean="0"/>
              <a:t>Ranks </a:t>
            </a:r>
            <a:r>
              <a:rPr lang="en-GB" sz="2400" b="1" i="1" dirty="0"/>
              <a:t>alternatives </a:t>
            </a:r>
            <a:r>
              <a:rPr lang="en-GB" sz="2400" dirty="0"/>
              <a:t>in search algorithms </a:t>
            </a:r>
            <a:r>
              <a:rPr lang="en-GB" sz="2400" b="1" i="1" dirty="0"/>
              <a:t>at each branching </a:t>
            </a:r>
            <a:r>
              <a:rPr lang="en-GB" sz="2400" b="1" i="1" dirty="0" smtClean="0"/>
              <a:t>step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Based </a:t>
            </a:r>
            <a:r>
              <a:rPr lang="en-GB" sz="2400" dirty="0"/>
              <a:t>on available information to decide which branch to </a:t>
            </a:r>
            <a:r>
              <a:rPr lang="en-GB" sz="2400" dirty="0" smtClean="0"/>
              <a:t>follow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For </a:t>
            </a:r>
            <a:r>
              <a:rPr lang="en-GB" sz="2400" dirty="0"/>
              <a:t>example, it may approximate the exact </a:t>
            </a:r>
            <a:r>
              <a:rPr lang="en-GB" sz="2400" dirty="0" smtClean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</a:t>
            </a:r>
            <a:r>
              <a:rPr lang="en-GB" sz="2400" dirty="0"/>
              <a:t>function </a:t>
            </a:r>
            <a:r>
              <a:rPr lang="en-GB" sz="2400" dirty="0" smtClean="0"/>
              <a:t>to calculate </a:t>
            </a:r>
            <a:r>
              <a:rPr lang="en-GB" sz="2400" dirty="0"/>
              <a:t>an </a:t>
            </a:r>
            <a:r>
              <a:rPr lang="en-GB" sz="2400" b="1" i="1" dirty="0"/>
              <a:t>approximate</a:t>
            </a:r>
            <a:r>
              <a:rPr lang="en-GB" sz="2400" dirty="0"/>
              <a:t> cost to a problem </a:t>
            </a:r>
            <a:r>
              <a:rPr lang="en-GB" sz="2400" dirty="0" smtClean="0"/>
              <a:t>to rank 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Admissibility of a heuristic function = </a:t>
            </a:r>
            <a:r>
              <a:rPr lang="en-GB" sz="2400" dirty="0" smtClean="0"/>
              <a:t>the characteristic that the heuristic function </a:t>
            </a:r>
            <a:r>
              <a:rPr lang="en-GB" sz="2400" b="1" i="1" dirty="0" smtClean="0"/>
              <a:t>never </a:t>
            </a:r>
            <a:r>
              <a:rPr lang="en-GB" sz="2400" b="1" i="1" dirty="0"/>
              <a:t>overestimates the true cost</a:t>
            </a:r>
            <a:endParaRPr lang="en-IN" sz="24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66802"/>
            <a:ext cx="8401050" cy="5059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Recall that Uniform Cost Search </a:t>
            </a:r>
            <a:r>
              <a:rPr lang="en-GB" dirty="0" smtClean="0"/>
              <a:t>expanded node </a:t>
            </a:r>
            <a:r>
              <a:rPr lang="en-GB" dirty="0"/>
              <a:t>n with the </a:t>
            </a:r>
            <a:r>
              <a:rPr lang="en-GB" i="1" dirty="0"/>
              <a:t>lowest path cost </a:t>
            </a:r>
            <a:r>
              <a:rPr lang="en-GB" dirty="0" smtClean="0"/>
              <a:t>g(n)</a:t>
            </a:r>
          </a:p>
          <a:p>
            <a:pPr lvl="1"/>
            <a:r>
              <a:rPr lang="en-GB" dirty="0" smtClean="0"/>
              <a:t>UCS did this </a:t>
            </a:r>
            <a:r>
              <a:rPr lang="en-GB" dirty="0"/>
              <a:t>by storing the frontier as </a:t>
            </a:r>
            <a:r>
              <a:rPr lang="en-GB" dirty="0" smtClean="0"/>
              <a:t>a priority </a:t>
            </a:r>
            <a:r>
              <a:rPr lang="en-GB" dirty="0"/>
              <a:t>queue ordered by </a:t>
            </a:r>
            <a:r>
              <a:rPr lang="en-GB" dirty="0" smtClean="0"/>
              <a:t>g</a:t>
            </a:r>
            <a:endParaRPr lang="en-US" dirty="0" smtClean="0"/>
          </a:p>
          <a:p>
            <a:r>
              <a:rPr lang="en-US" b="1" dirty="0" smtClean="0"/>
              <a:t>Best First Search </a:t>
            </a:r>
          </a:p>
          <a:p>
            <a:pPr lvl="1"/>
            <a:r>
              <a:rPr lang="en-US" dirty="0" smtClean="0"/>
              <a:t>A node is selected  for expansion based on  an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evaluation function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f(n)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r>
              <a:rPr lang="en-US" dirty="0" smtClean="0"/>
              <a:t>The evaluation function is construed as a cost estimate</a:t>
            </a:r>
          </a:p>
          <a:p>
            <a:pPr lvl="1"/>
            <a:r>
              <a:rPr lang="en-US" dirty="0" smtClean="0"/>
              <a:t>the node with the  </a:t>
            </a:r>
            <a:r>
              <a:rPr lang="en-US" b="1" i="1" dirty="0" smtClean="0"/>
              <a:t>lowest  evaluation </a:t>
            </a:r>
            <a:r>
              <a:rPr lang="en-US" dirty="0" smtClean="0"/>
              <a:t>is expanded first</a:t>
            </a:r>
          </a:p>
          <a:p>
            <a:endParaRPr lang="en-US" dirty="0" smtClean="0"/>
          </a:p>
          <a:p>
            <a:r>
              <a:rPr lang="en-US" dirty="0" smtClean="0"/>
              <a:t>Best-first includes as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component of f, a heuristic  function h(n): 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h(n) = estimated cost of cheapest path from the state at node n to a goal  state </a:t>
            </a:r>
          </a:p>
          <a:p>
            <a:r>
              <a:rPr lang="en-US" dirty="0" smtClean="0"/>
              <a:t>h(n) takes a node  as input</a:t>
            </a:r>
          </a:p>
          <a:p>
            <a:pPr lvl="1"/>
            <a:r>
              <a:rPr lang="en-US" dirty="0" smtClean="0"/>
              <a:t>unlike  g(n), it </a:t>
            </a:r>
            <a:r>
              <a:rPr lang="en-US" b="1" i="1" dirty="0" smtClean="0"/>
              <a:t>depends only </a:t>
            </a:r>
            <a:r>
              <a:rPr lang="en-US" dirty="0" smtClean="0"/>
              <a:t>on the state  at that node</a:t>
            </a:r>
          </a:p>
          <a:p>
            <a:r>
              <a:rPr lang="en-GB" dirty="0" smtClean="0"/>
              <a:t>For now, consider h as arbitrary</a:t>
            </a:r>
            <a:r>
              <a:rPr lang="en-GB" dirty="0"/>
              <a:t>, nonnegative, problem-specific </a:t>
            </a:r>
            <a:r>
              <a:rPr lang="en-GB" dirty="0" smtClean="0"/>
              <a:t>function </a:t>
            </a:r>
          </a:p>
          <a:p>
            <a:pPr lvl="1"/>
            <a:r>
              <a:rPr lang="en-GB" dirty="0" smtClean="0"/>
              <a:t>Only one constraint</a:t>
            </a:r>
            <a:r>
              <a:rPr lang="en-GB" dirty="0"/>
              <a:t>: </a:t>
            </a:r>
            <a:r>
              <a:rPr lang="en-GB" b="1" dirty="0"/>
              <a:t>if n is a goal node, then h(n)=</a:t>
            </a:r>
            <a:r>
              <a:rPr lang="en-GB" b="1" dirty="0" smtClean="0"/>
              <a:t>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82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Best-First Search – Contd.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066800"/>
            <a:ext cx="82867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02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"/>
            <a:ext cx="8458200" cy="390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Greedy Search /  Greedy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990600"/>
            <a:ext cx="874395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Valuation function h(n)(heuristic)  = estimate of cost from </a:t>
            </a:r>
            <a:r>
              <a:rPr lang="en-US" b="1" dirty="0" smtClean="0"/>
              <a:t>n</a:t>
            </a:r>
            <a:r>
              <a:rPr lang="en-US" dirty="0" smtClean="0"/>
              <a:t> to the closest goal </a:t>
            </a:r>
          </a:p>
          <a:p>
            <a:pPr lvl="1"/>
            <a:r>
              <a:rPr lang="en-US" dirty="0" smtClean="0"/>
              <a:t>So in GBFS, f(n) = g(n)</a:t>
            </a:r>
          </a:p>
          <a:p>
            <a:r>
              <a:rPr lang="en-US" dirty="0" smtClean="0"/>
              <a:t>Greedy search expands the node that appears to be closest to goal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Straight Line Distance </a:t>
            </a:r>
            <a:r>
              <a:rPr lang="en-US" dirty="0" smtClean="0"/>
              <a:t>Heuristic, </a:t>
            </a:r>
            <a:r>
              <a:rPr lang="en-US" b="1" dirty="0" err="1" smtClean="0"/>
              <a:t>h</a:t>
            </a:r>
            <a:r>
              <a:rPr lang="en-US" b="1" baseline="-25000" dirty="0" err="1" smtClean="0"/>
              <a:t>SLD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GB" dirty="0" smtClean="0"/>
              <a:t>1. Values </a:t>
            </a:r>
            <a:r>
              <a:rPr lang="en-GB" dirty="0"/>
              <a:t>of </a:t>
            </a:r>
            <a:r>
              <a:rPr lang="en-GB" dirty="0" err="1"/>
              <a:t>h</a:t>
            </a:r>
            <a:r>
              <a:rPr lang="en-GB" sz="1400" dirty="0" err="1"/>
              <a:t>SLD</a:t>
            </a:r>
            <a:r>
              <a:rPr lang="en-GB" sz="1400" dirty="0"/>
              <a:t> </a:t>
            </a:r>
            <a:r>
              <a:rPr lang="en-GB" dirty="0"/>
              <a:t>cannot be computed from </a:t>
            </a:r>
            <a:r>
              <a:rPr lang="en-GB" dirty="0" smtClean="0"/>
              <a:t>the </a:t>
            </a:r>
            <a:r>
              <a:rPr lang="en-IN" dirty="0" smtClean="0"/>
              <a:t>problem </a:t>
            </a:r>
            <a:r>
              <a:rPr lang="en-IN" dirty="0"/>
              <a:t>description </a:t>
            </a:r>
            <a:r>
              <a:rPr lang="en-IN" dirty="0" smtClean="0"/>
              <a:t>itself</a:t>
            </a:r>
          </a:p>
          <a:p>
            <a:pPr lvl="1"/>
            <a:r>
              <a:rPr lang="en-GB" dirty="0" smtClean="0"/>
              <a:t>2. Domain expertise is needed to correlate h(n) values </a:t>
            </a:r>
            <a:r>
              <a:rPr lang="en-GB" dirty="0"/>
              <a:t>with actual road distances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3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Greedy BF search –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1524000"/>
            <a:ext cx="5429250" cy="4895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3551" y="1069623"/>
            <a:ext cx="3437435" cy="234350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275830"/>
            <a:ext cx="914400" cy="55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 cstate="print"/>
          <a:srcRect t="11229" b="15544"/>
          <a:stretch/>
        </p:blipFill>
        <p:spPr bwMode="auto">
          <a:xfrm>
            <a:off x="5690642" y="4798897"/>
            <a:ext cx="3143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7251" y="1154668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Actual distances between cities are given in roadmap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617096" y="3505926"/>
            <a:ext cx="329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Straight line distances between cities are in table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5912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Search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2743200"/>
            <a:ext cx="6829426" cy="36576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Formulate  </a:t>
            </a:r>
            <a:r>
              <a:rPr lang="en-IN" dirty="0"/>
              <a:t>a  goal </a:t>
            </a:r>
            <a:endParaRPr lang="en-IN" dirty="0" smtClean="0"/>
          </a:p>
          <a:p>
            <a:r>
              <a:rPr lang="en-IN" dirty="0" smtClean="0"/>
              <a:t>Formulate  </a:t>
            </a:r>
            <a:r>
              <a:rPr lang="en-IN" dirty="0"/>
              <a:t>a  problem  to  </a:t>
            </a:r>
            <a:r>
              <a:rPr lang="en-IN" dirty="0" smtClean="0"/>
              <a:t>solve</a:t>
            </a:r>
            <a:endParaRPr lang="en-IN" dirty="0"/>
          </a:p>
          <a:p>
            <a:r>
              <a:rPr lang="en-IN" dirty="0" smtClean="0"/>
              <a:t>Call  </a:t>
            </a:r>
            <a:r>
              <a:rPr lang="en-IN" dirty="0"/>
              <a:t>a  search  procedure  to  solve  </a:t>
            </a:r>
            <a:r>
              <a:rPr lang="en-IN" dirty="0" smtClean="0"/>
              <a:t> the problem(s) </a:t>
            </a:r>
          </a:p>
          <a:p>
            <a:r>
              <a:rPr lang="en-IN" dirty="0" smtClean="0"/>
              <a:t>If </a:t>
            </a:r>
            <a:r>
              <a:rPr lang="en-IN" dirty="0"/>
              <a:t>a solution  is  found, </a:t>
            </a:r>
            <a:r>
              <a:rPr lang="en-IN" dirty="0" smtClean="0"/>
              <a:t>it is used to  </a:t>
            </a:r>
            <a:r>
              <a:rPr lang="en-IN" dirty="0"/>
              <a:t>guide  </a:t>
            </a:r>
            <a:r>
              <a:rPr lang="en-IN" dirty="0" smtClean="0"/>
              <a:t>actions in </a:t>
            </a:r>
            <a:r>
              <a:rPr lang="en-IN" b="1" dirty="0" smtClean="0"/>
              <a:t>execution</a:t>
            </a:r>
            <a:r>
              <a:rPr lang="en-IN" dirty="0" smtClean="0"/>
              <a:t> phase</a:t>
            </a:r>
            <a:endParaRPr lang="en-IN" dirty="0"/>
          </a:p>
          <a:p>
            <a:r>
              <a:rPr lang="en-IN" dirty="0" smtClean="0"/>
              <a:t>Agent removes  first  </a:t>
            </a:r>
            <a:r>
              <a:rPr lang="en-IN" dirty="0"/>
              <a:t>step  from  the  </a:t>
            </a:r>
            <a:r>
              <a:rPr lang="en-IN" dirty="0" smtClean="0"/>
              <a:t>sequence</a:t>
            </a:r>
          </a:p>
          <a:p>
            <a:pPr lvl="1"/>
            <a:r>
              <a:rPr lang="en-IN" dirty="0"/>
              <a:t>Usually </a:t>
            </a:r>
            <a:r>
              <a:rPr lang="en-IN" dirty="0" smtClean="0"/>
              <a:t>after performing the  </a:t>
            </a:r>
            <a:r>
              <a:rPr lang="en-IN" dirty="0"/>
              <a:t>first action  of the  </a:t>
            </a:r>
            <a:r>
              <a:rPr lang="en-IN" dirty="0" smtClean="0"/>
              <a:t>sequence</a:t>
            </a:r>
          </a:p>
          <a:p>
            <a:r>
              <a:rPr lang="en-IN" dirty="0" smtClean="0"/>
              <a:t>The </a:t>
            </a:r>
            <a:r>
              <a:rPr lang="en-IN" dirty="0"/>
              <a:t>agent  will  formulate  a  new </a:t>
            </a:r>
            <a:r>
              <a:rPr lang="en-IN" dirty="0" smtClean="0"/>
              <a:t>goal</a:t>
            </a:r>
          </a:p>
          <a:p>
            <a:pPr lvl="1"/>
            <a:r>
              <a:rPr lang="en-IN" dirty="0"/>
              <a:t>Once  the  solution  has  been </a:t>
            </a:r>
            <a:r>
              <a:rPr lang="en-IN" dirty="0" smtClean="0"/>
              <a:t>executed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1188723"/>
            <a:ext cx="8572500" cy="193899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2"/>
                </a:solidFill>
              </a:rPr>
              <a:t>Search</a:t>
            </a:r>
          </a:p>
          <a:p>
            <a:pPr algn="ctr"/>
            <a:r>
              <a:rPr lang="en-IN" sz="2400" dirty="0" smtClean="0"/>
              <a:t>The  </a:t>
            </a:r>
            <a:r>
              <a:rPr lang="en-IN" sz="2400" dirty="0"/>
              <a:t>process  of looking  for  a  sequence  of actions  that  reaches  the </a:t>
            </a:r>
            <a:r>
              <a:rPr lang="en-IN" sz="2400" dirty="0" smtClean="0"/>
              <a:t>goal</a:t>
            </a:r>
          </a:p>
          <a:p>
            <a:pPr algn="ctr"/>
            <a:r>
              <a:rPr lang="en-IN" sz="2400" dirty="0" smtClean="0"/>
              <a:t>Takes  </a:t>
            </a:r>
            <a:r>
              <a:rPr lang="en-IN" sz="2400" dirty="0"/>
              <a:t>a  problem as  input and  returns  a  solution  in  the  form  of an  action </a:t>
            </a:r>
            <a:r>
              <a:rPr lang="en-IN" sz="2400" dirty="0" smtClean="0"/>
              <a:t>sequence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572250" y="3429001"/>
            <a:ext cx="24003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Design of Search algorithms</a:t>
            </a:r>
            <a:endParaRPr lang="en-IN" sz="2800" b="1" u="sng" dirty="0" smtClean="0"/>
          </a:p>
          <a:p>
            <a:pPr algn="ctr"/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1. Formulate</a:t>
            </a:r>
          </a:p>
          <a:p>
            <a:pPr algn="ctr"/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2. Search</a:t>
            </a:r>
          </a:p>
          <a:p>
            <a:pPr algn="ctr"/>
            <a:r>
              <a:rPr lang="en-IN" sz="2800" smtClean="0">
                <a:solidFill>
                  <a:schemeClr val="tx2">
                    <a:lumMod val="75000"/>
                  </a:schemeClr>
                </a:solidFill>
              </a:rPr>
              <a:t>3. Execute</a:t>
            </a:r>
            <a:endParaRPr lang="en-IN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9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92162"/>
          </a:xfrm>
        </p:spPr>
        <p:txBody>
          <a:bodyPr/>
          <a:lstStyle/>
          <a:p>
            <a:r>
              <a:rPr lang="en-US" dirty="0" smtClean="0"/>
              <a:t>Greedy search – contd.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295400"/>
            <a:ext cx="6115050" cy="230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0" y="3657602"/>
            <a:ext cx="6000750" cy="301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05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Greedy Search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2954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700" y="5678402"/>
            <a:ext cx="3808055" cy="9875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2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A* algorithm  (A-star algorithm)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Most </a:t>
            </a:r>
            <a:r>
              <a:rPr lang="en-GB" dirty="0"/>
              <a:t>widely known form of best-first </a:t>
            </a:r>
            <a:r>
              <a:rPr lang="en-GB" dirty="0" smtClean="0"/>
              <a:t>search</a:t>
            </a:r>
          </a:p>
          <a:p>
            <a:r>
              <a:rPr lang="en-GB" dirty="0" smtClean="0"/>
              <a:t>Evaluates </a:t>
            </a:r>
            <a:r>
              <a:rPr lang="en-GB" dirty="0"/>
              <a:t>nodes by combining </a:t>
            </a:r>
            <a:endParaRPr lang="en-GB" dirty="0" smtClean="0"/>
          </a:p>
          <a:p>
            <a:pPr lvl="1"/>
            <a:r>
              <a:rPr lang="en-GB" dirty="0" smtClean="0"/>
              <a:t>g(n</a:t>
            </a:r>
            <a:r>
              <a:rPr lang="en-GB" dirty="0"/>
              <a:t>), path cost from the start node to node n,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lvl="1"/>
            <a:r>
              <a:rPr lang="en-GB" dirty="0" smtClean="0"/>
              <a:t>h(n</a:t>
            </a:r>
            <a:r>
              <a:rPr lang="en-GB" dirty="0"/>
              <a:t>), the </a:t>
            </a:r>
            <a:r>
              <a:rPr lang="en-GB" dirty="0" smtClean="0"/>
              <a:t>estimated cost of cheapest path from n to </a:t>
            </a:r>
            <a:r>
              <a:rPr lang="en-GB" dirty="0"/>
              <a:t>the </a:t>
            </a:r>
            <a:r>
              <a:rPr lang="en-GB" dirty="0" smtClean="0"/>
              <a:t>goal</a:t>
            </a:r>
          </a:p>
          <a:p>
            <a:pPr marL="457200" lvl="1" indent="0">
              <a:buNone/>
            </a:pPr>
            <a:r>
              <a:rPr lang="en-GB" dirty="0" smtClean="0"/>
              <a:t>				</a:t>
            </a:r>
            <a:r>
              <a:rPr lang="en-GB" b="1" dirty="0" smtClean="0"/>
              <a:t>f(n) = g(n) + h(n) </a:t>
            </a:r>
          </a:p>
          <a:p>
            <a:pPr marL="457200" lvl="1" indent="0">
              <a:buNone/>
            </a:pPr>
            <a:r>
              <a:rPr lang="en-GB" b="1" dirty="0" smtClean="0"/>
              <a:t>		f(n)  = </a:t>
            </a:r>
            <a:r>
              <a:rPr lang="en-GB" b="1" dirty="0"/>
              <a:t>estimated cost of the cheapest solution through n</a:t>
            </a:r>
            <a:endParaRPr lang="en-GB" b="1" dirty="0" smtClean="0"/>
          </a:p>
          <a:p>
            <a:r>
              <a:rPr lang="en-GB" dirty="0" smtClean="0"/>
              <a:t>Idea = Avoid expanding nodes which are already expensive</a:t>
            </a:r>
          </a:p>
          <a:p>
            <a:r>
              <a:rPr lang="en-GB" dirty="0"/>
              <a:t>Identical to </a:t>
            </a:r>
            <a:r>
              <a:rPr lang="en-GB" dirty="0" smtClean="0"/>
              <a:t>Uniform Cost Search</a:t>
            </a:r>
          </a:p>
          <a:p>
            <a:pPr lvl="1"/>
            <a:r>
              <a:rPr lang="en-GB" dirty="0" smtClean="0"/>
              <a:t>except </a:t>
            </a:r>
            <a:r>
              <a:rPr lang="en-GB" dirty="0"/>
              <a:t>that A∗ uses </a:t>
            </a:r>
            <a:r>
              <a:rPr lang="en-GB" b="1" dirty="0"/>
              <a:t>g + h</a:t>
            </a:r>
            <a:r>
              <a:rPr lang="en-GB" dirty="0"/>
              <a:t> instead of </a:t>
            </a:r>
            <a:r>
              <a:rPr lang="en-GB" dirty="0" smtClean="0"/>
              <a:t>just g </a:t>
            </a:r>
          </a:p>
          <a:p>
            <a:r>
              <a:rPr lang="en-GB" dirty="0" smtClean="0"/>
              <a:t>A* </a:t>
            </a:r>
            <a:r>
              <a:rPr lang="en-GB" dirty="0"/>
              <a:t>strategy is more than </a:t>
            </a:r>
            <a:r>
              <a:rPr lang="en-GB" dirty="0" smtClean="0"/>
              <a:t>just reasonable</a:t>
            </a:r>
          </a:p>
          <a:p>
            <a:r>
              <a:rPr lang="en-GB" dirty="0" smtClean="0"/>
              <a:t>Provided </a:t>
            </a:r>
            <a:r>
              <a:rPr lang="en-GB" dirty="0"/>
              <a:t>that the heuristic function h(n) satisfies certain </a:t>
            </a:r>
            <a:r>
              <a:rPr lang="en-GB" dirty="0" smtClean="0"/>
              <a:t>conditions, </a:t>
            </a:r>
            <a:r>
              <a:rPr lang="en-GB" b="1" dirty="0" smtClean="0"/>
              <a:t>A</a:t>
            </a:r>
            <a:r>
              <a:rPr lang="en-GB" b="1" dirty="0"/>
              <a:t>∗ search </a:t>
            </a:r>
            <a:r>
              <a:rPr lang="en-GB" b="1" dirty="0" smtClean="0"/>
              <a:t>is both </a:t>
            </a:r>
            <a:r>
              <a:rPr lang="en-GB" b="1" dirty="0"/>
              <a:t>complete and </a:t>
            </a:r>
            <a:r>
              <a:rPr lang="en-GB" b="1" dirty="0" smtClean="0"/>
              <a:t>optimal</a:t>
            </a:r>
          </a:p>
          <a:p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Admissible Heuristic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First </a:t>
            </a:r>
            <a:r>
              <a:rPr lang="en-GB" dirty="0"/>
              <a:t>condition </a:t>
            </a:r>
            <a:r>
              <a:rPr lang="en-GB" dirty="0" smtClean="0"/>
              <a:t>required </a:t>
            </a:r>
            <a:r>
              <a:rPr lang="en-GB" dirty="0"/>
              <a:t>for optimality is that </a:t>
            </a:r>
            <a:r>
              <a:rPr lang="en-GB" dirty="0" smtClean="0"/>
              <a:t>h(n) </a:t>
            </a:r>
            <a:r>
              <a:rPr lang="en-GB" dirty="0"/>
              <a:t>be an </a:t>
            </a:r>
            <a:r>
              <a:rPr lang="en-GB" b="1" dirty="0"/>
              <a:t>admissible </a:t>
            </a:r>
            <a:r>
              <a:rPr lang="en-GB" b="1" dirty="0" smtClean="0"/>
              <a:t>heuristic</a:t>
            </a:r>
          </a:p>
          <a:p>
            <a:pPr lvl="1"/>
            <a:r>
              <a:rPr lang="en-GB" b="1" i="1" dirty="0"/>
              <a:t>never overestimates</a:t>
            </a:r>
            <a:r>
              <a:rPr lang="en-GB" i="1" dirty="0"/>
              <a:t> </a:t>
            </a:r>
            <a:r>
              <a:rPr lang="en-GB" dirty="0"/>
              <a:t>the cost to reach the </a:t>
            </a:r>
            <a:r>
              <a:rPr lang="en-GB" dirty="0" smtClean="0"/>
              <a:t>goal</a:t>
            </a:r>
          </a:p>
          <a:p>
            <a:r>
              <a:rPr lang="en-GB" dirty="0" smtClean="0"/>
              <a:t>Remember </a:t>
            </a:r>
            <a:r>
              <a:rPr lang="en-GB" dirty="0"/>
              <a:t>h(n) = 0  when n is the goal </a:t>
            </a:r>
            <a:r>
              <a:rPr lang="en-GB" dirty="0" smtClean="0"/>
              <a:t>state</a:t>
            </a:r>
          </a:p>
          <a:p>
            <a:pPr lvl="1"/>
            <a:r>
              <a:rPr lang="en-GB" dirty="0" smtClean="0"/>
              <a:t>i.e. h(n</a:t>
            </a:r>
            <a:r>
              <a:rPr lang="en-GB" dirty="0"/>
              <a:t>) ≥ 0, such that at any goal state node G, h(G) = </a:t>
            </a:r>
            <a:r>
              <a:rPr lang="en-GB" dirty="0" smtClean="0"/>
              <a:t>0, otherwise h(n) &gt; 0</a:t>
            </a:r>
          </a:p>
          <a:p>
            <a:pPr lvl="1"/>
            <a:r>
              <a:rPr lang="en-GB" dirty="0" smtClean="0"/>
              <a:t>and </a:t>
            </a:r>
            <a:r>
              <a:rPr lang="en-GB" dirty="0"/>
              <a:t>f(n)=g(n) + h(n</a:t>
            </a:r>
            <a:r>
              <a:rPr lang="en-GB" dirty="0" smtClean="0"/>
              <a:t>), </a:t>
            </a:r>
            <a:r>
              <a:rPr lang="en-IN" dirty="0"/>
              <a:t>[</a:t>
            </a:r>
            <a:r>
              <a:rPr lang="en-IN" dirty="0" smtClean="0"/>
              <a:t>g(n) =</a:t>
            </a:r>
            <a:r>
              <a:rPr lang="en-GB" dirty="0" smtClean="0"/>
              <a:t> </a:t>
            </a:r>
            <a:r>
              <a:rPr lang="en-GB" dirty="0"/>
              <a:t>actual cost to reach n along the current path]</a:t>
            </a:r>
          </a:p>
          <a:p>
            <a:pPr lvl="1"/>
            <a:r>
              <a:rPr lang="en-GB" dirty="0" smtClean="0"/>
              <a:t>Then at G, f(n) = g(n) + 0 = g(n) [actual distance]</a:t>
            </a:r>
          </a:p>
          <a:p>
            <a:r>
              <a:rPr lang="en-GB" dirty="0" smtClean="0"/>
              <a:t>The above have an immediate </a:t>
            </a:r>
            <a:r>
              <a:rPr lang="en-GB" dirty="0"/>
              <a:t>consequence that </a:t>
            </a:r>
            <a:r>
              <a:rPr lang="en-GB" b="1" i="1" dirty="0" smtClean="0"/>
              <a:t>f(n</a:t>
            </a:r>
            <a:r>
              <a:rPr lang="en-GB" b="1" i="1" dirty="0"/>
              <a:t>) never overestimates the true cost of a solution along </a:t>
            </a:r>
            <a:r>
              <a:rPr lang="en-GB" b="1" i="1" dirty="0" smtClean="0"/>
              <a:t>the </a:t>
            </a:r>
            <a:r>
              <a:rPr lang="en-IN" b="1" i="1" dirty="0" smtClean="0"/>
              <a:t>current </a:t>
            </a:r>
            <a:r>
              <a:rPr lang="en-IN" b="1" i="1" dirty="0"/>
              <a:t>path through </a:t>
            </a:r>
            <a:r>
              <a:rPr lang="en-IN" b="1" i="1" dirty="0" smtClean="0"/>
              <a:t>n</a:t>
            </a:r>
          </a:p>
          <a:p>
            <a:pPr lvl="1"/>
            <a:r>
              <a:rPr lang="en-GB" dirty="0" smtClean="0"/>
              <a:t>h(n</a:t>
            </a:r>
            <a:r>
              <a:rPr lang="en-GB" dirty="0"/>
              <a:t>) ≤ h*(n) where h*(n) is the true cost of n to </a:t>
            </a:r>
            <a:r>
              <a:rPr lang="en-GB" dirty="0" smtClean="0"/>
              <a:t>goal</a:t>
            </a:r>
          </a:p>
          <a:p>
            <a:r>
              <a:rPr lang="en-GB" dirty="0"/>
              <a:t>Example: </a:t>
            </a:r>
            <a:r>
              <a:rPr lang="en-GB" dirty="0" err="1"/>
              <a:t>h</a:t>
            </a:r>
            <a:r>
              <a:rPr lang="en-GB" baseline="-25000" dirty="0" err="1"/>
              <a:t>SLD</a:t>
            </a:r>
            <a:r>
              <a:rPr lang="en-GB" dirty="0"/>
              <a:t>(n) </a:t>
            </a:r>
            <a:r>
              <a:rPr lang="en-GB" b="1" i="1" dirty="0"/>
              <a:t>never overestimates</a:t>
            </a:r>
            <a:r>
              <a:rPr lang="en-GB" dirty="0"/>
              <a:t> the actual road distance</a:t>
            </a:r>
          </a:p>
          <a:p>
            <a:pPr lvl="1"/>
            <a:r>
              <a:rPr lang="en-GB" dirty="0"/>
              <a:t>So A* using </a:t>
            </a:r>
            <a:r>
              <a:rPr lang="en-GB" dirty="0" err="1"/>
              <a:t>h</a:t>
            </a:r>
            <a:r>
              <a:rPr lang="en-GB" baseline="-25000" dirty="0" err="1"/>
              <a:t>SLD</a:t>
            </a:r>
            <a:r>
              <a:rPr lang="en-GB" dirty="0"/>
              <a:t> is optimal</a:t>
            </a:r>
          </a:p>
          <a:p>
            <a:endParaRPr lang="en-GB" dirty="0"/>
          </a:p>
          <a:p>
            <a:endParaRPr lang="en-GB" b="1" dirty="0" smtClean="0"/>
          </a:p>
          <a:p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42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Admissible Heuristic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tree-search version of </a:t>
            </a:r>
            <a:r>
              <a:rPr lang="en-GB" dirty="0" smtClean="0"/>
              <a:t>A*</a:t>
            </a:r>
            <a:r>
              <a:rPr lang="en-IN" dirty="0" smtClean="0"/>
              <a:t> is </a:t>
            </a:r>
            <a:r>
              <a:rPr lang="en-GB" dirty="0" smtClean="0"/>
              <a:t>optimal </a:t>
            </a:r>
            <a:r>
              <a:rPr lang="en-GB" dirty="0"/>
              <a:t>if h(n) is </a:t>
            </a:r>
            <a:r>
              <a:rPr lang="en-GB" dirty="0" smtClean="0"/>
              <a:t>admissible</a:t>
            </a:r>
          </a:p>
          <a:p>
            <a:r>
              <a:rPr lang="en-GB" dirty="0" smtClean="0"/>
              <a:t>The </a:t>
            </a:r>
            <a:r>
              <a:rPr lang="en-GB" dirty="0"/>
              <a:t>graph-search version </a:t>
            </a:r>
            <a:r>
              <a:rPr lang="en-GB" dirty="0" smtClean="0"/>
              <a:t>of A* is </a:t>
            </a:r>
            <a:r>
              <a:rPr lang="en-GB" dirty="0"/>
              <a:t>optimal if h(n) is consistent</a:t>
            </a:r>
            <a:endParaRPr lang="en-GB" b="1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Consistency (Monotonicity)</a:t>
            </a:r>
          </a:p>
          <a:p>
            <a:pPr lvl="1"/>
            <a:r>
              <a:rPr lang="en-GB" dirty="0"/>
              <a:t>A heuristic h(n) is </a:t>
            </a:r>
            <a:r>
              <a:rPr lang="en-GB" b="1" dirty="0">
                <a:solidFill>
                  <a:srgbClr val="FF0000"/>
                </a:solidFill>
              </a:rPr>
              <a:t>consistent 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if</a:t>
            </a:r>
            <a:r>
              <a:rPr lang="en-GB" dirty="0"/>
              <a:t>, </a:t>
            </a:r>
            <a:r>
              <a:rPr lang="en-GB" dirty="0" smtClean="0"/>
              <a:t>for every </a:t>
            </a:r>
            <a:r>
              <a:rPr lang="en-GB" dirty="0"/>
              <a:t>node n and every successor </a:t>
            </a:r>
            <a:r>
              <a:rPr lang="en-GB" dirty="0" smtClean="0"/>
              <a:t>n’ </a:t>
            </a:r>
            <a:r>
              <a:rPr lang="en-GB" sz="1400" dirty="0" smtClean="0"/>
              <a:t> </a:t>
            </a:r>
            <a:r>
              <a:rPr lang="en-GB" dirty="0"/>
              <a:t>of n generated by any action a, 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estimated cost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of reaching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the goal from n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is no greater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than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step cost of getting to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n’ </a:t>
            </a:r>
            <a:r>
              <a:rPr lang="en-GB" dirty="0" smtClean="0"/>
              <a:t>+ 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(b)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estimated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cost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of reaching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goal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n’</a:t>
            </a:r>
          </a:p>
          <a:p>
            <a:r>
              <a:rPr lang="en-GB" dirty="0" smtClean="0"/>
              <a:t>Consistency/Monotonicity is </a:t>
            </a:r>
            <a:r>
              <a:rPr lang="en-GB" dirty="0"/>
              <a:t>a form of the general </a:t>
            </a:r>
            <a:r>
              <a:rPr lang="en-GB" b="1" dirty="0"/>
              <a:t>triangle inequality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Each </a:t>
            </a:r>
            <a:r>
              <a:rPr lang="en-GB" dirty="0"/>
              <a:t>side of a </a:t>
            </a:r>
            <a:r>
              <a:rPr lang="en-GB" dirty="0" smtClean="0"/>
              <a:t>triangle cannot </a:t>
            </a:r>
            <a:r>
              <a:rPr lang="en-GB" dirty="0"/>
              <a:t>be longer than </a:t>
            </a:r>
            <a:r>
              <a:rPr lang="en-GB" dirty="0" smtClean="0"/>
              <a:t>sum </a:t>
            </a:r>
            <a:r>
              <a:rPr lang="en-GB" dirty="0"/>
              <a:t>of </a:t>
            </a:r>
            <a:r>
              <a:rPr lang="en-GB" dirty="0" smtClean="0"/>
              <a:t>other </a:t>
            </a:r>
            <a:r>
              <a:rPr lang="en-GB" dirty="0"/>
              <a:t>two </a:t>
            </a:r>
            <a:r>
              <a:rPr lang="en-GB" dirty="0" smtClean="0"/>
              <a:t>sides </a:t>
            </a:r>
          </a:p>
          <a:p>
            <a:pPr lvl="1"/>
            <a:r>
              <a:rPr lang="en-GB" dirty="0" smtClean="0"/>
              <a:t>Here</a:t>
            </a:r>
            <a:r>
              <a:rPr lang="en-GB" dirty="0"/>
              <a:t>, the triangle is formed by n, </a:t>
            </a:r>
            <a:r>
              <a:rPr lang="en-GB" dirty="0" smtClean="0"/>
              <a:t>n’ and </a:t>
            </a:r>
            <a:r>
              <a:rPr lang="en-GB" dirty="0"/>
              <a:t>the goal </a:t>
            </a:r>
            <a:r>
              <a:rPr lang="en-GB" dirty="0" err="1"/>
              <a:t>G</a:t>
            </a:r>
            <a:r>
              <a:rPr lang="en-GB" baseline="-25000" dirty="0" err="1"/>
              <a:t>n</a:t>
            </a:r>
            <a:r>
              <a:rPr lang="en-GB" dirty="0"/>
              <a:t> closest to </a:t>
            </a:r>
            <a:r>
              <a:rPr lang="en-GB" dirty="0" smtClean="0"/>
              <a:t>n</a:t>
            </a:r>
          </a:p>
          <a:p>
            <a:r>
              <a:rPr lang="en-GB" dirty="0" smtClean="0"/>
              <a:t>For </a:t>
            </a:r>
            <a:r>
              <a:rPr lang="en-GB" dirty="0"/>
              <a:t>an admissible heuristic, the inequality makes perfect sense:</a:t>
            </a:r>
          </a:p>
          <a:p>
            <a:pPr lvl="1"/>
            <a:r>
              <a:rPr lang="en-GB" dirty="0"/>
              <a:t>if there were a route from n to </a:t>
            </a:r>
            <a:r>
              <a:rPr lang="en-GB" dirty="0" err="1"/>
              <a:t>Gn</a:t>
            </a:r>
            <a:r>
              <a:rPr lang="en-GB" dirty="0"/>
              <a:t> via </a:t>
            </a:r>
            <a:r>
              <a:rPr lang="en-GB" dirty="0" smtClean="0"/>
              <a:t>n’ that </a:t>
            </a:r>
            <a:r>
              <a:rPr lang="en-GB" dirty="0"/>
              <a:t>was cheaper than </a:t>
            </a:r>
            <a:r>
              <a:rPr lang="en-GB" dirty="0" smtClean="0"/>
              <a:t>h(n), </a:t>
            </a:r>
            <a:r>
              <a:rPr lang="en-GB" b="1" i="1" dirty="0" smtClean="0"/>
              <a:t>that </a:t>
            </a:r>
            <a:r>
              <a:rPr lang="en-GB" b="1" i="1" dirty="0"/>
              <a:t>would </a:t>
            </a:r>
            <a:r>
              <a:rPr lang="en-GB" b="1" i="1" dirty="0" smtClean="0"/>
              <a:t>violate </a:t>
            </a:r>
            <a:r>
              <a:rPr lang="en-GB" dirty="0" smtClean="0"/>
              <a:t>the property </a:t>
            </a:r>
            <a:r>
              <a:rPr lang="en-GB" dirty="0"/>
              <a:t>that h(n) is a lower bound on the cost to reach G</a:t>
            </a:r>
            <a:r>
              <a:rPr lang="en-GB" baseline="-25000" dirty="0"/>
              <a:t>n</a:t>
            </a:r>
            <a:r>
              <a:rPr lang="en-GB" dirty="0"/>
              <a:t>.</a:t>
            </a:r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70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92162"/>
          </a:xfrm>
        </p:spPr>
        <p:txBody>
          <a:bodyPr/>
          <a:lstStyle/>
          <a:p>
            <a:r>
              <a:rPr lang="en-US" dirty="0" smtClean="0"/>
              <a:t>A* - Roadmap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1524000"/>
            <a:ext cx="5429250" cy="4895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3551" y="2819401"/>
            <a:ext cx="3437435" cy="23435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2743200"/>
            <a:ext cx="5715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429000" y="4934309"/>
            <a:ext cx="800100" cy="475891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57251" y="1154668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Actual distances between cities are given in roadmap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208442" y="5257801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Straight line distances between cities are given in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19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A*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1651" y="1219200"/>
            <a:ext cx="1207294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1981202"/>
            <a:ext cx="6100763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900" y="4114802"/>
            <a:ext cx="63436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321595" y="3743326"/>
            <a:ext cx="16573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0200" y="2015352"/>
            <a:ext cx="16573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14750" y="6581776"/>
            <a:ext cx="12001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88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76200"/>
            <a:ext cx="6172200" cy="792162"/>
          </a:xfrm>
        </p:spPr>
        <p:txBody>
          <a:bodyPr/>
          <a:lstStyle/>
          <a:p>
            <a:r>
              <a:rPr lang="en-US" dirty="0" smtClean="0"/>
              <a:t>A* Example – Contd.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400800" cy="297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571" y="3733802"/>
            <a:ext cx="662213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28850" y="2971801"/>
            <a:ext cx="792956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14850" y="3654619"/>
            <a:ext cx="792956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28850" y="3050984"/>
            <a:ext cx="792956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25328" y="6538914"/>
            <a:ext cx="792956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65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76200"/>
            <a:ext cx="6172200" cy="792162"/>
          </a:xfrm>
        </p:spPr>
        <p:txBody>
          <a:bodyPr/>
          <a:lstStyle/>
          <a:p>
            <a:r>
              <a:rPr lang="en-US" dirty="0" smtClean="0"/>
              <a:t>A* Example – Contd.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357314"/>
            <a:ext cx="6629400" cy="489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6253977"/>
            <a:ext cx="792956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61782" y="6356352"/>
            <a:ext cx="792956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78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A*-summary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Dijkstra’s algorithm is a special case of A*, when we set h(v) = 0 for all </a:t>
            </a:r>
            <a:r>
              <a:rPr lang="en-IN" dirty="0" smtClean="0"/>
              <a:t>v</a:t>
            </a:r>
          </a:p>
          <a:p>
            <a:r>
              <a:rPr lang="en-IN" dirty="0" smtClean="0"/>
              <a:t>Path finding </a:t>
            </a:r>
            <a:r>
              <a:rPr lang="en-IN" dirty="0"/>
              <a:t>algorithms </a:t>
            </a:r>
            <a:r>
              <a:rPr lang="en-IN" dirty="0" smtClean="0"/>
              <a:t>such as </a:t>
            </a:r>
            <a:r>
              <a:rPr lang="en-IN" dirty="0"/>
              <a:t>A* </a:t>
            </a:r>
            <a:r>
              <a:rPr lang="en-IN" dirty="0" smtClean="0"/>
              <a:t>help in planning route </a:t>
            </a:r>
            <a:r>
              <a:rPr lang="en-IN" dirty="0"/>
              <a:t>(proactive) </a:t>
            </a:r>
            <a:r>
              <a:rPr lang="en-IN" dirty="0" smtClean="0"/>
              <a:t>rather </a:t>
            </a:r>
            <a:r>
              <a:rPr lang="en-IN" dirty="0"/>
              <a:t>than </a:t>
            </a:r>
            <a:r>
              <a:rPr lang="en-IN" dirty="0" smtClean="0"/>
              <a:t>lazy discovery of </a:t>
            </a:r>
            <a:r>
              <a:rPr lang="en-IN" dirty="0"/>
              <a:t>the </a:t>
            </a:r>
            <a:r>
              <a:rPr lang="en-IN" dirty="0" smtClean="0"/>
              <a:t>problem (reactive)</a:t>
            </a:r>
          </a:p>
          <a:p>
            <a:r>
              <a:rPr lang="en-US" dirty="0" smtClean="0"/>
              <a:t>Slower than UCS or BF-Greedy, with more computations</a:t>
            </a:r>
          </a:p>
          <a:p>
            <a:r>
              <a:rPr lang="en-IN" dirty="0" smtClean="0"/>
              <a:t>One </a:t>
            </a:r>
            <a:r>
              <a:rPr lang="en-IN" dirty="0"/>
              <a:t>of the most popular search algorithms in </a:t>
            </a:r>
            <a:r>
              <a:rPr lang="en-IN" dirty="0" smtClean="0"/>
              <a:t>AI</a:t>
            </a:r>
          </a:p>
          <a:p>
            <a:pPr lvl="1"/>
            <a:r>
              <a:rPr lang="en-US" dirty="0" smtClean="0"/>
              <a:t>Quality of results depends on quality of Heuristic used</a:t>
            </a:r>
          </a:p>
          <a:p>
            <a:r>
              <a:rPr lang="en-US" dirty="0" smtClean="0"/>
              <a:t>Where used?</a:t>
            </a:r>
          </a:p>
          <a:p>
            <a:pPr lvl="1"/>
            <a:r>
              <a:rPr lang="en-US" dirty="0" smtClean="0"/>
              <a:t>AI Games</a:t>
            </a:r>
          </a:p>
          <a:p>
            <a:pPr lvl="1"/>
            <a:r>
              <a:rPr lang="en-US" dirty="0" smtClean="0"/>
              <a:t>Robotics / Machine Learning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52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Simple Problem Solving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b="1" dirty="0" smtClean="0"/>
              <a:t> SIMPLE-PROBLEM-SOLVING-AGENT</a:t>
            </a:r>
            <a:r>
              <a:rPr lang="en-US" dirty="0" smtClean="0"/>
              <a:t>(percept)  returns an action </a:t>
            </a:r>
          </a:p>
          <a:p>
            <a:pPr>
              <a:buNone/>
            </a:pPr>
            <a:r>
              <a:rPr lang="en-US" dirty="0" smtClean="0"/>
              <a:t>	persistent  </a:t>
            </a:r>
            <a:r>
              <a:rPr lang="en-US" b="1" dirty="0" err="1" smtClean="0"/>
              <a:t>seq</a:t>
            </a:r>
            <a:r>
              <a:rPr lang="en-US" b="1" dirty="0" smtClean="0"/>
              <a:t>,</a:t>
            </a:r>
            <a:r>
              <a:rPr lang="en-US" dirty="0" smtClean="0"/>
              <a:t>  an action sequence, initially empty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state</a:t>
            </a:r>
            <a:r>
              <a:rPr lang="en-US" dirty="0" smtClean="0"/>
              <a:t>,  some description of the current world state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goal</a:t>
            </a:r>
            <a:r>
              <a:rPr lang="en-US" dirty="0" smtClean="0"/>
              <a:t>, a goal, initially null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problem</a:t>
            </a:r>
            <a:r>
              <a:rPr lang="en-US" dirty="0" smtClean="0"/>
              <a:t>,  a problem formulation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state  </a:t>
            </a:r>
            <a:r>
              <a:rPr lang="en-US" b="1" dirty="0" smtClean="0"/>
              <a:t>UPDATE-STATE</a:t>
            </a:r>
            <a:r>
              <a:rPr lang="en-US" dirty="0" smtClean="0"/>
              <a:t>(state, percept) </a:t>
            </a:r>
          </a:p>
          <a:p>
            <a:pPr>
              <a:buNone/>
            </a:pPr>
            <a:r>
              <a:rPr lang="en-US" dirty="0" smtClean="0"/>
              <a:t>	if </a:t>
            </a:r>
            <a:r>
              <a:rPr lang="en-US" dirty="0" err="1" smtClean="0"/>
              <a:t>seq</a:t>
            </a:r>
            <a:r>
              <a:rPr lang="en-US" dirty="0" smtClean="0"/>
              <a:t>  is empty then </a:t>
            </a:r>
          </a:p>
          <a:p>
            <a:pPr>
              <a:buNone/>
            </a:pPr>
            <a:r>
              <a:rPr lang="en-US" dirty="0" smtClean="0"/>
              <a:t>		goal &lt;-  </a:t>
            </a:r>
            <a:r>
              <a:rPr lang="en-US" b="1" dirty="0" smtClean="0"/>
              <a:t>FORMULATE-GOAL</a:t>
            </a:r>
            <a:r>
              <a:rPr lang="en-US" dirty="0" smtClean="0"/>
              <a:t>(state) </a:t>
            </a:r>
          </a:p>
          <a:p>
            <a:pPr>
              <a:buNone/>
            </a:pPr>
            <a:r>
              <a:rPr lang="en-US" dirty="0" smtClean="0"/>
              <a:t>		problem &lt;—   </a:t>
            </a:r>
            <a:r>
              <a:rPr lang="en-US" b="1" dirty="0" smtClean="0"/>
              <a:t>FORMULATE-PROBLEM(</a:t>
            </a:r>
            <a:r>
              <a:rPr lang="en-US" dirty="0" smtClean="0"/>
              <a:t> state, goal)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seq</a:t>
            </a:r>
            <a:r>
              <a:rPr lang="en-US" dirty="0" smtClean="0"/>
              <a:t>   &lt;- </a:t>
            </a:r>
            <a:r>
              <a:rPr lang="en-US" b="1" dirty="0" smtClean="0"/>
              <a:t>SEARCH</a:t>
            </a:r>
            <a:r>
              <a:rPr lang="en-US" dirty="0" smtClean="0"/>
              <a:t>(problem) </a:t>
            </a:r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 err="1" smtClean="0"/>
              <a:t>seq</a:t>
            </a:r>
            <a:r>
              <a:rPr lang="en-US" dirty="0" smtClean="0"/>
              <a:t> = failure  then  return a null action </a:t>
            </a:r>
          </a:p>
          <a:p>
            <a:pPr>
              <a:buNone/>
            </a:pPr>
            <a:r>
              <a:rPr lang="en-US" dirty="0" smtClean="0"/>
              <a:t>	action  &lt;—  FIRST(</a:t>
            </a:r>
            <a:r>
              <a:rPr lang="en-US" dirty="0" err="1" smtClean="0"/>
              <a:t>seq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seq</a:t>
            </a:r>
            <a:r>
              <a:rPr lang="en-US" dirty="0" smtClean="0"/>
              <a:t>  &lt;—   REST(</a:t>
            </a:r>
            <a:r>
              <a:rPr lang="en-US" dirty="0" err="1" smtClean="0"/>
              <a:t>seq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return  action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9300" y="4419601"/>
            <a:ext cx="24003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loop </a:t>
            </a:r>
            <a:r>
              <a:rPr lang="en-US" dirty="0" smtClean="0"/>
              <a:t>system as agent ignores percepts when selecting an action in solution sequence</a:t>
            </a:r>
          </a:p>
          <a:p>
            <a:endParaRPr lang="en-US" dirty="0"/>
          </a:p>
          <a:p>
            <a:r>
              <a:rPr lang="en-IN" dirty="0" smtClean="0"/>
              <a:t>Ignoring </a:t>
            </a:r>
            <a:r>
              <a:rPr lang="en-IN" dirty="0"/>
              <a:t>the </a:t>
            </a:r>
            <a:r>
              <a:rPr lang="en-IN" dirty="0" err="1"/>
              <a:t>percepts</a:t>
            </a:r>
            <a:r>
              <a:rPr lang="en-IN" dirty="0"/>
              <a:t> </a:t>
            </a:r>
            <a:r>
              <a:rPr lang="en-IN" dirty="0" smtClean="0"/>
              <a:t>breaking the loop </a:t>
            </a:r>
            <a:r>
              <a:rPr lang="en-IN" dirty="0"/>
              <a:t>between agent and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77177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F</a:t>
            </a:r>
            <a:r>
              <a:rPr lang="en-IN" dirty="0" smtClean="0"/>
              <a:t>ormulates </a:t>
            </a:r>
            <a:r>
              <a:rPr lang="en-IN" dirty="0"/>
              <a:t>a goal and a </a:t>
            </a:r>
            <a:r>
              <a:rPr lang="en-IN" dirty="0" smtClean="0"/>
              <a:t>problem</a:t>
            </a:r>
            <a:endParaRPr lang="en-IN" dirty="0"/>
          </a:p>
          <a:p>
            <a:r>
              <a:rPr lang="en-IN" b="1" dirty="0" smtClean="0"/>
              <a:t>S</a:t>
            </a:r>
            <a:r>
              <a:rPr lang="en-IN" dirty="0" smtClean="0"/>
              <a:t>earches </a:t>
            </a:r>
            <a:r>
              <a:rPr lang="en-IN" dirty="0"/>
              <a:t>for a sequence of actions that would solve the problem, </a:t>
            </a:r>
            <a:endParaRPr lang="en-IN" dirty="0" smtClean="0"/>
          </a:p>
          <a:p>
            <a:r>
              <a:rPr lang="en-IN" b="1" dirty="0" smtClean="0"/>
              <a:t>E</a:t>
            </a:r>
            <a:r>
              <a:rPr lang="en-IN" dirty="0" smtClean="0"/>
              <a:t>xecutes </a:t>
            </a:r>
            <a:r>
              <a:rPr lang="en-IN" dirty="0"/>
              <a:t>the </a:t>
            </a:r>
            <a:r>
              <a:rPr lang="en-IN" dirty="0" smtClean="0"/>
              <a:t>actions one </a:t>
            </a:r>
            <a:r>
              <a:rPr lang="en-IN" dirty="0"/>
              <a:t>at a </a:t>
            </a:r>
            <a:r>
              <a:rPr lang="en-IN" dirty="0" smtClean="0"/>
              <a:t>time</a:t>
            </a:r>
          </a:p>
          <a:p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this is complete, </a:t>
            </a:r>
            <a:r>
              <a:rPr lang="en-IN" dirty="0" smtClean="0"/>
              <a:t>agent formulates </a:t>
            </a:r>
            <a:r>
              <a:rPr lang="en-IN" dirty="0"/>
              <a:t>another goal and starts over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81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119" y="260350"/>
            <a:ext cx="6382941" cy="795338"/>
          </a:xfrm>
        </p:spPr>
        <p:txBody>
          <a:bodyPr/>
          <a:lstStyle/>
          <a:p>
            <a:r>
              <a:rPr lang="es-MX" altLang="en-US" dirty="0" smtClean="0"/>
              <a:t>AND/OR graphs  </a:t>
            </a:r>
            <a:endParaRPr lang="es-MX" altLang="he-IL" dirty="0" smtClean="0"/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143000"/>
            <a:ext cx="8572500" cy="5334000"/>
          </a:xfrm>
        </p:spPr>
        <p:txBody>
          <a:bodyPr/>
          <a:lstStyle/>
          <a:p>
            <a:r>
              <a:rPr lang="es-MX" altLang="he-IL" dirty="0" smtClean="0"/>
              <a:t>Some problems are best represented as </a:t>
            </a:r>
            <a:r>
              <a:rPr lang="en-US" altLang="he-IL" dirty="0" smtClean="0"/>
              <a:t>achieving </a:t>
            </a:r>
            <a:r>
              <a:rPr lang="es-MX" altLang="he-IL" dirty="0" smtClean="0"/>
              <a:t>subgoals, </a:t>
            </a:r>
            <a:r>
              <a:rPr lang="en-US" altLang="he-IL" dirty="0" smtClean="0"/>
              <a:t>some of which achieved simultaneously and independently (AND)</a:t>
            </a:r>
          </a:p>
          <a:p>
            <a:r>
              <a:rPr lang="en-US" altLang="he-IL" dirty="0" smtClean="0"/>
              <a:t>Up to now, we only dealt with OR options																																	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604705" y="3044370"/>
            <a:ext cx="1861087" cy="4390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 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Get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Rich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 </a:t>
            </a:r>
            <a:endParaRPr lang="es-MX" altLang="he-IL" sz="2800" dirty="0">
              <a:solidFill>
                <a:srgbClr val="000000"/>
              </a:solidFill>
              <a:latin typeface="Times New Roman" pitchFamily="18" charset="0"/>
              <a:cs typeface="Times New Roman (Hebrew)" charset="-79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13224" y="4120804"/>
            <a:ext cx="2125893" cy="12146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Become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a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crooked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politician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endParaRPr lang="es-MX" altLang="he-IL" sz="2800" dirty="0">
              <a:solidFill>
                <a:srgbClr val="000000"/>
              </a:solidFill>
              <a:latin typeface="Times New Roman" pitchFamily="18" charset="0"/>
              <a:cs typeface="Times New Roman (Hebrew)" charset="-79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626644" y="4208115"/>
            <a:ext cx="1888405" cy="1990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Establish a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business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for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manufacturing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a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great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product</a:t>
            </a:r>
            <a:endParaRPr lang="es-MX" altLang="he-IL" sz="2800" dirty="0">
              <a:solidFill>
                <a:srgbClr val="000000"/>
              </a:solidFill>
              <a:latin typeface="Times New Roman" pitchFamily="18" charset="0"/>
              <a:cs typeface="Times New Roman (Hebrew)" charset="-79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650041" y="4146897"/>
            <a:ext cx="2064020" cy="1990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Increase sales of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the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product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across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the</a:t>
            </a:r>
            <a:r>
              <a:rPr lang="es-MX" altLang="he-IL" sz="2800" dirty="0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 </a:t>
            </a:r>
            <a:r>
              <a:rPr lang="es-MX" altLang="he-IL" sz="2800" dirty="0" err="1" smtClean="0">
                <a:solidFill>
                  <a:srgbClr val="000000"/>
                </a:solidFill>
                <a:latin typeface="Times New Roman" pitchFamily="18" charset="0"/>
                <a:cs typeface="Times New Roman (Hebrew)" charset="-79"/>
              </a:rPr>
              <a:t>globe</a:t>
            </a:r>
            <a:endParaRPr lang="es-MX" altLang="he-IL" sz="2800" dirty="0">
              <a:solidFill>
                <a:srgbClr val="000000"/>
              </a:solidFill>
              <a:latin typeface="Times New Roman" pitchFamily="18" charset="0"/>
              <a:cs typeface="Times New Roman (Hebrew)" charset="-79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 flipH="1">
            <a:off x="2944706" y="3485803"/>
            <a:ext cx="1441847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4376830" y="3483464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4379119" y="3498850"/>
            <a:ext cx="1491854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4389239" y="3657600"/>
            <a:ext cx="297061" cy="1034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72C39-BD47-4827-8247-BF888BDEB062}" type="slidenum">
              <a:rPr lang="fa-IR"/>
              <a:pPr>
                <a:defRPr/>
              </a:pPr>
              <a:t>70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24400" y="3761058"/>
            <a:ext cx="26289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62599" y="361863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he-I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90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9219" y="228600"/>
            <a:ext cx="6262688" cy="51752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Searching </a:t>
            </a:r>
            <a:r>
              <a:rPr lang="es-MX" altLang="en-US" dirty="0" smtClean="0"/>
              <a:t>AND/OR graphs</a:t>
            </a:r>
            <a:endParaRPr lang="es-MX" altLang="he-IL" dirty="0" smtClean="0"/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066800"/>
            <a:ext cx="6515100" cy="53340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solution for an AND–OR search problem is a subtree that </a:t>
            </a:r>
          </a:p>
          <a:p>
            <a:pPr marL="514350" indent="-514350">
              <a:buAutoNum type="arabicParenBoth"/>
            </a:pPr>
            <a:r>
              <a:rPr lang="en-GB" dirty="0" smtClean="0"/>
              <a:t>has a goal node at every leaf, </a:t>
            </a:r>
          </a:p>
          <a:p>
            <a:pPr marL="514350" indent="-514350">
              <a:buAutoNum type="arabicParenBoth"/>
            </a:pPr>
            <a:r>
              <a:rPr lang="en-GB" dirty="0" smtClean="0"/>
              <a:t>specifies one action at each of its OR nodes, and </a:t>
            </a:r>
          </a:p>
          <a:p>
            <a:pPr marL="514350" indent="-514350">
              <a:buAutoNum type="arabicParenBoth"/>
            </a:pPr>
            <a:r>
              <a:rPr lang="en-GB" dirty="0" smtClean="0"/>
              <a:t>includes every outcome branch at each of its AND nodes</a:t>
            </a:r>
          </a:p>
          <a:p>
            <a:pPr marL="514350" indent="-514350">
              <a:buAutoNum type="arabicParenBoth"/>
            </a:pPr>
            <a:endParaRPr lang="en-US" altLang="he-IL" dirty="0" smtClean="0"/>
          </a:p>
          <a:p>
            <a:r>
              <a:rPr lang="en-US" altLang="he-IL" dirty="0" smtClean="0"/>
              <a:t>Cost function: sum of costs in AND node</a:t>
            </a:r>
          </a:p>
          <a:p>
            <a:r>
              <a:rPr lang="en-US" altLang="he-IL" i="1" dirty="0" smtClean="0"/>
              <a:t>f(n) = f(n</a:t>
            </a:r>
            <a:r>
              <a:rPr lang="en-US" altLang="he-IL" i="1" baseline="-25000" dirty="0" smtClean="0"/>
              <a:t>1</a:t>
            </a:r>
            <a:r>
              <a:rPr lang="en-US" altLang="he-IL" i="1" dirty="0" smtClean="0"/>
              <a:t>) + f(n</a:t>
            </a:r>
            <a:r>
              <a:rPr lang="en-US" altLang="he-IL" i="1" baseline="-25000" dirty="0" smtClean="0"/>
              <a:t>2</a:t>
            </a:r>
            <a:r>
              <a:rPr lang="en-US" altLang="he-IL" i="1" dirty="0" smtClean="0"/>
              <a:t>) + …. + f(</a:t>
            </a:r>
            <a:r>
              <a:rPr lang="en-US" altLang="he-IL" i="1" dirty="0" err="1" smtClean="0"/>
              <a:t>n</a:t>
            </a:r>
            <a:r>
              <a:rPr lang="en-US" altLang="he-IL" i="1" baseline="-25000" dirty="0" err="1" smtClean="0"/>
              <a:t>k</a:t>
            </a:r>
            <a:r>
              <a:rPr lang="en-US" altLang="he-IL" i="1" dirty="0" smtClean="0"/>
              <a:t>)</a:t>
            </a:r>
            <a:endParaRPr lang="es-MX" altLang="he-IL" dirty="0" smtClean="0"/>
          </a:p>
          <a:p>
            <a:endParaRPr lang="es-MX" altLang="he-IL" dirty="0" smtClean="0"/>
          </a:p>
          <a:p>
            <a:r>
              <a:rPr lang="es-MX" altLang="he-IL" dirty="0" err="1" smtClean="0"/>
              <a:t>How</a:t>
            </a:r>
            <a:r>
              <a:rPr lang="es-MX" altLang="he-IL" dirty="0" smtClean="0"/>
              <a:t> can </a:t>
            </a:r>
            <a:r>
              <a:rPr lang="es-MX" altLang="he-IL" dirty="0" err="1" smtClean="0"/>
              <a:t>we</a:t>
            </a:r>
            <a:r>
              <a:rPr lang="es-MX" altLang="he-IL" dirty="0" smtClean="0"/>
              <a:t> </a:t>
            </a:r>
            <a:r>
              <a:rPr lang="es-MX" altLang="he-IL" dirty="0" err="1" smtClean="0"/>
              <a:t>extend</a:t>
            </a:r>
            <a:r>
              <a:rPr lang="es-MX" altLang="he-IL" dirty="0" smtClean="0"/>
              <a:t> A* to </a:t>
            </a:r>
            <a:r>
              <a:rPr lang="es-MX" altLang="he-IL" dirty="0" err="1" smtClean="0"/>
              <a:t>search</a:t>
            </a:r>
            <a:r>
              <a:rPr lang="es-MX" altLang="he-IL" dirty="0" smtClean="0"/>
              <a:t> AND/OR </a:t>
            </a:r>
            <a:r>
              <a:rPr lang="es-MX" altLang="he-IL" dirty="0" err="1" smtClean="0"/>
              <a:t>trees</a:t>
            </a:r>
            <a:r>
              <a:rPr lang="en-US" altLang="he-IL" dirty="0" smtClean="0"/>
              <a:t>?  </a:t>
            </a:r>
          </a:p>
          <a:p>
            <a:r>
              <a:rPr lang="en-US" altLang="he-IL" dirty="0" smtClean="0"/>
              <a:t>The AO* algorithm</a:t>
            </a:r>
            <a:endParaRPr lang="es-MX" altLang="he-IL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9DCD1-3E1A-4AE3-A892-63AA7F37BA9D}" type="slidenum">
              <a:rPr lang="fa-IR"/>
              <a:pPr>
                <a:defRPr/>
              </a:pPr>
              <a:t>71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11875" t="41111" r="13750" b="14444"/>
          <a:stretch/>
        </p:blipFill>
        <p:spPr>
          <a:xfrm>
            <a:off x="6055113" y="1074234"/>
            <a:ext cx="3073555" cy="13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73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00200" y="228600"/>
            <a:ext cx="6115050" cy="838200"/>
          </a:xfrm>
        </p:spPr>
        <p:txBody>
          <a:bodyPr/>
          <a:lstStyle/>
          <a:p>
            <a:r>
              <a:rPr lang="es-MX" altLang="he-IL" smtClean="0"/>
              <a:t>AND/OR search</a:t>
            </a:r>
            <a:r>
              <a:rPr lang="en-US" altLang="he-IL" smtClean="0"/>
              <a:t> </a:t>
            </a:r>
            <a:endParaRPr lang="es-MX" altLang="he-IL" smtClean="0"/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28650" y="1066802"/>
            <a:ext cx="8115300" cy="1425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n-US" dirty="0" err="1" smtClean="0"/>
              <a:t>We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must</a:t>
            </a:r>
            <a:r>
              <a:rPr lang="es-MX" altLang="en-US" dirty="0" smtClean="0"/>
              <a:t> examine </a:t>
            </a:r>
            <a:r>
              <a:rPr lang="es-MX" altLang="en-US" dirty="0" err="1" smtClean="0"/>
              <a:t>several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node</a:t>
            </a:r>
            <a:r>
              <a:rPr lang="en-US" altLang="en-US" dirty="0" smtClean="0"/>
              <a:t>s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simultaneously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when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choosing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the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next</a:t>
            </a:r>
            <a:r>
              <a:rPr lang="es-MX" altLang="en-US" dirty="0" smtClean="0"/>
              <a:t> </a:t>
            </a:r>
            <a:r>
              <a:rPr lang="es-MX" altLang="en-US" dirty="0" err="1" smtClean="0"/>
              <a:t>move</a:t>
            </a:r>
            <a:endParaRPr lang="es-MX" altLang="en-US" dirty="0" smtClean="0"/>
          </a:p>
          <a:p>
            <a:pPr>
              <a:lnSpc>
                <a:spcPct val="90000"/>
              </a:lnSpc>
            </a:pPr>
            <a:endParaRPr lang="es-MX" altLang="en-US" dirty="0" smtClean="0"/>
          </a:p>
          <a:p>
            <a:pPr>
              <a:lnSpc>
                <a:spcPct val="90000"/>
              </a:lnSpc>
            </a:pPr>
            <a:endParaRPr lang="es-MX" altLang="he-IL" dirty="0" smtClean="0"/>
          </a:p>
          <a:p>
            <a:pPr>
              <a:lnSpc>
                <a:spcPct val="90000"/>
              </a:lnSpc>
            </a:pPr>
            <a:endParaRPr lang="es-MX" altLang="he-IL" dirty="0" smtClean="0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762375" y="3213100"/>
            <a:ext cx="4280297" cy="3349625"/>
            <a:chOff x="1200" y="1824"/>
            <a:chExt cx="3595" cy="2110"/>
          </a:xfrm>
        </p:grpSpPr>
        <p:sp>
          <p:nvSpPr>
            <p:cNvPr id="4120" name="Oval 4"/>
            <p:cNvSpPr>
              <a:spLocks noChangeArrowheads="1"/>
            </p:cNvSpPr>
            <p:nvPr/>
          </p:nvSpPr>
          <p:spPr bwMode="auto">
            <a:xfrm>
              <a:off x="1200" y="3216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1" name="Oval 5"/>
            <p:cNvSpPr>
              <a:spLocks noChangeArrowheads="1"/>
            </p:cNvSpPr>
            <p:nvPr/>
          </p:nvSpPr>
          <p:spPr bwMode="auto">
            <a:xfrm>
              <a:off x="2704" y="182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2" name="Oval 6"/>
            <p:cNvSpPr>
              <a:spLocks noChangeArrowheads="1"/>
            </p:cNvSpPr>
            <p:nvPr/>
          </p:nvSpPr>
          <p:spPr bwMode="auto">
            <a:xfrm>
              <a:off x="1968" y="2432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3" name="Oval 7"/>
            <p:cNvSpPr>
              <a:spLocks noChangeArrowheads="1"/>
            </p:cNvSpPr>
            <p:nvPr/>
          </p:nvSpPr>
          <p:spPr bwMode="auto">
            <a:xfrm>
              <a:off x="2696" y="242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4" name="Oval 8"/>
            <p:cNvSpPr>
              <a:spLocks noChangeArrowheads="1"/>
            </p:cNvSpPr>
            <p:nvPr/>
          </p:nvSpPr>
          <p:spPr bwMode="auto">
            <a:xfrm>
              <a:off x="3312" y="242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5" name="Line 9"/>
            <p:cNvSpPr>
              <a:spLocks noChangeShapeType="1"/>
            </p:cNvSpPr>
            <p:nvPr/>
          </p:nvSpPr>
          <p:spPr bwMode="auto">
            <a:xfrm>
              <a:off x="2896" y="2200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0"/>
            <p:cNvSpPr>
              <a:spLocks noChangeShapeType="1"/>
            </p:cNvSpPr>
            <p:nvPr/>
          </p:nvSpPr>
          <p:spPr bwMode="auto">
            <a:xfrm flipH="1">
              <a:off x="2296" y="2192"/>
              <a:ext cx="592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1"/>
            <p:cNvSpPr>
              <a:spLocks noChangeShapeType="1"/>
            </p:cNvSpPr>
            <p:nvPr/>
          </p:nvSpPr>
          <p:spPr bwMode="auto">
            <a:xfrm>
              <a:off x="2896" y="2224"/>
              <a:ext cx="56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2"/>
            <p:cNvSpPr>
              <a:spLocks noChangeShapeType="1"/>
            </p:cNvSpPr>
            <p:nvPr/>
          </p:nvSpPr>
          <p:spPr bwMode="auto">
            <a:xfrm flipV="1">
              <a:off x="2888" y="2312"/>
              <a:ext cx="184" cy="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Rectangle 13"/>
            <p:cNvSpPr>
              <a:spLocks noChangeArrowheads="1"/>
            </p:cNvSpPr>
            <p:nvPr/>
          </p:nvSpPr>
          <p:spPr bwMode="auto">
            <a:xfrm>
              <a:off x="2752" y="1840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A</a:t>
              </a:r>
            </a:p>
          </p:txBody>
        </p:sp>
        <p:sp>
          <p:nvSpPr>
            <p:cNvPr id="4130" name="Rectangle 14"/>
            <p:cNvSpPr>
              <a:spLocks noChangeArrowheads="1"/>
            </p:cNvSpPr>
            <p:nvPr/>
          </p:nvSpPr>
          <p:spPr bwMode="auto">
            <a:xfrm>
              <a:off x="2008" y="2464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B</a:t>
              </a:r>
            </a:p>
          </p:txBody>
        </p:sp>
        <p:sp>
          <p:nvSpPr>
            <p:cNvPr id="4131" name="Rectangle 15"/>
            <p:cNvSpPr>
              <a:spLocks noChangeArrowheads="1"/>
            </p:cNvSpPr>
            <p:nvPr/>
          </p:nvSpPr>
          <p:spPr bwMode="auto">
            <a:xfrm>
              <a:off x="2736" y="2456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C</a:t>
              </a:r>
            </a:p>
          </p:txBody>
        </p:sp>
        <p:sp>
          <p:nvSpPr>
            <p:cNvPr id="4132" name="Rectangle 16"/>
            <p:cNvSpPr>
              <a:spLocks noChangeArrowheads="1"/>
            </p:cNvSpPr>
            <p:nvPr/>
          </p:nvSpPr>
          <p:spPr bwMode="auto">
            <a:xfrm>
              <a:off x="3352" y="2456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D</a:t>
              </a:r>
            </a:p>
          </p:txBody>
        </p:sp>
        <p:sp>
          <p:nvSpPr>
            <p:cNvPr id="4133" name="Rectangle 17"/>
            <p:cNvSpPr>
              <a:spLocks noChangeArrowheads="1"/>
            </p:cNvSpPr>
            <p:nvPr/>
          </p:nvSpPr>
          <p:spPr bwMode="auto">
            <a:xfrm>
              <a:off x="3024" y="2312"/>
              <a:ext cx="3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38</a:t>
              </a:r>
            </a:p>
          </p:txBody>
        </p:sp>
        <p:sp>
          <p:nvSpPr>
            <p:cNvPr id="4134" name="Rectangle 18"/>
            <p:cNvSpPr>
              <a:spLocks noChangeArrowheads="1"/>
            </p:cNvSpPr>
            <p:nvPr/>
          </p:nvSpPr>
          <p:spPr bwMode="auto">
            <a:xfrm>
              <a:off x="1248" y="3232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E</a:t>
              </a:r>
            </a:p>
          </p:txBody>
        </p:sp>
        <p:sp>
          <p:nvSpPr>
            <p:cNvPr id="4135" name="Oval 19"/>
            <p:cNvSpPr>
              <a:spLocks noChangeArrowheads="1"/>
            </p:cNvSpPr>
            <p:nvPr/>
          </p:nvSpPr>
          <p:spPr bwMode="auto">
            <a:xfrm>
              <a:off x="1832" y="322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36" name="Rectangle 20"/>
            <p:cNvSpPr>
              <a:spLocks noChangeArrowheads="1"/>
            </p:cNvSpPr>
            <p:nvPr/>
          </p:nvSpPr>
          <p:spPr bwMode="auto">
            <a:xfrm>
              <a:off x="1872" y="3256"/>
              <a:ext cx="345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F</a:t>
              </a:r>
            </a:p>
          </p:txBody>
        </p:sp>
        <p:sp>
          <p:nvSpPr>
            <p:cNvPr id="4137" name="Oval 21"/>
            <p:cNvSpPr>
              <a:spLocks noChangeArrowheads="1"/>
            </p:cNvSpPr>
            <p:nvPr/>
          </p:nvSpPr>
          <p:spPr bwMode="auto">
            <a:xfrm>
              <a:off x="2448" y="322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38" name="Rectangle 22"/>
            <p:cNvSpPr>
              <a:spLocks noChangeArrowheads="1"/>
            </p:cNvSpPr>
            <p:nvPr/>
          </p:nvSpPr>
          <p:spPr bwMode="auto">
            <a:xfrm>
              <a:off x="2488" y="3256"/>
              <a:ext cx="409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G</a:t>
              </a:r>
            </a:p>
          </p:txBody>
        </p:sp>
        <p:sp>
          <p:nvSpPr>
            <p:cNvPr id="4139" name="Oval 23"/>
            <p:cNvSpPr>
              <a:spLocks noChangeArrowheads="1"/>
            </p:cNvSpPr>
            <p:nvPr/>
          </p:nvSpPr>
          <p:spPr bwMode="auto">
            <a:xfrm>
              <a:off x="3032" y="3248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40" name="Rectangle 24"/>
            <p:cNvSpPr>
              <a:spLocks noChangeArrowheads="1"/>
            </p:cNvSpPr>
            <p:nvPr/>
          </p:nvSpPr>
          <p:spPr bwMode="auto">
            <a:xfrm>
              <a:off x="3072" y="3280"/>
              <a:ext cx="409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H</a:t>
              </a:r>
            </a:p>
          </p:txBody>
        </p:sp>
        <p:sp>
          <p:nvSpPr>
            <p:cNvPr id="4141" name="Oval 25"/>
            <p:cNvSpPr>
              <a:spLocks noChangeArrowheads="1"/>
            </p:cNvSpPr>
            <p:nvPr/>
          </p:nvSpPr>
          <p:spPr bwMode="auto">
            <a:xfrm>
              <a:off x="3648" y="3256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42" name="Rectangle 26"/>
            <p:cNvSpPr>
              <a:spLocks noChangeArrowheads="1"/>
            </p:cNvSpPr>
            <p:nvPr/>
          </p:nvSpPr>
          <p:spPr bwMode="auto">
            <a:xfrm>
              <a:off x="3688" y="3288"/>
              <a:ext cx="259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I</a:t>
              </a:r>
            </a:p>
          </p:txBody>
        </p:sp>
        <p:sp>
          <p:nvSpPr>
            <p:cNvPr id="4143" name="Oval 27"/>
            <p:cNvSpPr>
              <a:spLocks noChangeArrowheads="1"/>
            </p:cNvSpPr>
            <p:nvPr/>
          </p:nvSpPr>
          <p:spPr bwMode="auto">
            <a:xfrm>
              <a:off x="4224" y="3272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44" name="Rectangle 28"/>
            <p:cNvSpPr>
              <a:spLocks noChangeArrowheads="1"/>
            </p:cNvSpPr>
            <p:nvPr/>
          </p:nvSpPr>
          <p:spPr bwMode="auto">
            <a:xfrm>
              <a:off x="4264" y="3304"/>
              <a:ext cx="30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J</a:t>
              </a:r>
            </a:p>
          </p:txBody>
        </p:sp>
        <p:sp>
          <p:nvSpPr>
            <p:cNvPr id="4145" name="Line 29"/>
            <p:cNvSpPr>
              <a:spLocks noChangeShapeType="1"/>
            </p:cNvSpPr>
            <p:nvPr/>
          </p:nvSpPr>
          <p:spPr bwMode="auto">
            <a:xfrm flipH="1">
              <a:off x="1424" y="2832"/>
              <a:ext cx="744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30"/>
            <p:cNvSpPr>
              <a:spLocks noChangeShapeType="1"/>
            </p:cNvSpPr>
            <p:nvPr/>
          </p:nvSpPr>
          <p:spPr bwMode="auto">
            <a:xfrm flipH="1">
              <a:off x="2136" y="2816"/>
              <a:ext cx="32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31"/>
            <p:cNvSpPr>
              <a:spLocks noChangeShapeType="1"/>
            </p:cNvSpPr>
            <p:nvPr/>
          </p:nvSpPr>
          <p:spPr bwMode="auto">
            <a:xfrm>
              <a:off x="2016" y="2928"/>
              <a:ext cx="144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32"/>
            <p:cNvSpPr>
              <a:spLocks noChangeShapeType="1"/>
            </p:cNvSpPr>
            <p:nvPr/>
          </p:nvSpPr>
          <p:spPr bwMode="auto">
            <a:xfrm flipH="1">
              <a:off x="2744" y="2808"/>
              <a:ext cx="200" cy="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33"/>
            <p:cNvSpPr>
              <a:spLocks noChangeShapeType="1"/>
            </p:cNvSpPr>
            <p:nvPr/>
          </p:nvSpPr>
          <p:spPr bwMode="auto">
            <a:xfrm>
              <a:off x="2928" y="2808"/>
              <a:ext cx="240" cy="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34"/>
            <p:cNvSpPr>
              <a:spLocks noChangeShapeType="1"/>
            </p:cNvSpPr>
            <p:nvPr/>
          </p:nvSpPr>
          <p:spPr bwMode="auto">
            <a:xfrm>
              <a:off x="2856" y="2960"/>
              <a:ext cx="144" cy="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1" name="Line 35"/>
            <p:cNvSpPr>
              <a:spLocks noChangeShapeType="1"/>
            </p:cNvSpPr>
            <p:nvPr/>
          </p:nvSpPr>
          <p:spPr bwMode="auto">
            <a:xfrm>
              <a:off x="3600" y="2816"/>
              <a:ext cx="136" cy="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Line 36"/>
            <p:cNvSpPr>
              <a:spLocks noChangeShapeType="1"/>
            </p:cNvSpPr>
            <p:nvPr/>
          </p:nvSpPr>
          <p:spPr bwMode="auto">
            <a:xfrm>
              <a:off x="3606" y="2795"/>
              <a:ext cx="808" cy="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3" name="Line 37"/>
            <p:cNvSpPr>
              <a:spLocks noChangeShapeType="1"/>
            </p:cNvSpPr>
            <p:nvPr/>
          </p:nvSpPr>
          <p:spPr bwMode="auto">
            <a:xfrm flipV="1">
              <a:off x="3648" y="2912"/>
              <a:ext cx="144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Rectangle 38"/>
            <p:cNvSpPr>
              <a:spLocks noChangeArrowheads="1"/>
            </p:cNvSpPr>
            <p:nvPr/>
          </p:nvSpPr>
          <p:spPr bwMode="auto">
            <a:xfrm>
              <a:off x="1832" y="2968"/>
              <a:ext cx="3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17</a:t>
              </a:r>
            </a:p>
          </p:txBody>
        </p:sp>
        <p:sp>
          <p:nvSpPr>
            <p:cNvPr id="4155" name="Rectangle 39"/>
            <p:cNvSpPr>
              <a:spLocks noChangeArrowheads="1"/>
            </p:cNvSpPr>
            <p:nvPr/>
          </p:nvSpPr>
          <p:spPr bwMode="auto">
            <a:xfrm>
              <a:off x="2864" y="2976"/>
              <a:ext cx="23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9</a:t>
              </a:r>
            </a:p>
          </p:txBody>
        </p:sp>
        <p:sp>
          <p:nvSpPr>
            <p:cNvPr id="4156" name="Rectangle 40"/>
            <p:cNvSpPr>
              <a:spLocks noChangeArrowheads="1"/>
            </p:cNvSpPr>
            <p:nvPr/>
          </p:nvSpPr>
          <p:spPr bwMode="auto">
            <a:xfrm>
              <a:off x="3680" y="2960"/>
              <a:ext cx="36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27</a:t>
              </a:r>
            </a:p>
          </p:txBody>
        </p:sp>
        <p:sp>
          <p:nvSpPr>
            <p:cNvPr id="4157" name="Rectangle 41"/>
            <p:cNvSpPr>
              <a:spLocks noChangeArrowheads="1"/>
            </p:cNvSpPr>
            <p:nvPr/>
          </p:nvSpPr>
          <p:spPr bwMode="auto">
            <a:xfrm>
              <a:off x="1264" y="3664"/>
              <a:ext cx="4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(5)</a:t>
              </a:r>
            </a:p>
          </p:txBody>
        </p:sp>
        <p:sp>
          <p:nvSpPr>
            <p:cNvPr id="4158" name="Rectangle 42"/>
            <p:cNvSpPr>
              <a:spLocks noChangeArrowheads="1"/>
            </p:cNvSpPr>
            <p:nvPr/>
          </p:nvSpPr>
          <p:spPr bwMode="auto">
            <a:xfrm>
              <a:off x="1856" y="3672"/>
              <a:ext cx="5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(10)</a:t>
              </a:r>
            </a:p>
          </p:txBody>
        </p:sp>
        <p:sp>
          <p:nvSpPr>
            <p:cNvPr id="4159" name="Rectangle 43"/>
            <p:cNvSpPr>
              <a:spLocks noChangeArrowheads="1"/>
            </p:cNvSpPr>
            <p:nvPr/>
          </p:nvSpPr>
          <p:spPr bwMode="auto">
            <a:xfrm>
              <a:off x="2504" y="3680"/>
              <a:ext cx="4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(3)</a:t>
              </a:r>
            </a:p>
          </p:txBody>
        </p:sp>
        <p:sp>
          <p:nvSpPr>
            <p:cNvPr id="4160" name="Rectangle 44"/>
            <p:cNvSpPr>
              <a:spLocks noChangeArrowheads="1"/>
            </p:cNvSpPr>
            <p:nvPr/>
          </p:nvSpPr>
          <p:spPr bwMode="auto">
            <a:xfrm>
              <a:off x="3088" y="3688"/>
              <a:ext cx="4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(4)</a:t>
              </a:r>
            </a:p>
          </p:txBody>
        </p:sp>
        <p:sp>
          <p:nvSpPr>
            <p:cNvPr id="4161" name="Rectangle 45"/>
            <p:cNvSpPr>
              <a:spLocks noChangeArrowheads="1"/>
            </p:cNvSpPr>
            <p:nvPr/>
          </p:nvSpPr>
          <p:spPr bwMode="auto">
            <a:xfrm>
              <a:off x="3680" y="3704"/>
              <a:ext cx="5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(15)</a:t>
              </a:r>
            </a:p>
          </p:txBody>
        </p:sp>
        <p:sp>
          <p:nvSpPr>
            <p:cNvPr id="4162" name="Rectangle 46"/>
            <p:cNvSpPr>
              <a:spLocks noChangeArrowheads="1"/>
            </p:cNvSpPr>
            <p:nvPr/>
          </p:nvSpPr>
          <p:spPr bwMode="auto">
            <a:xfrm>
              <a:off x="4256" y="3704"/>
              <a:ext cx="5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(10)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331119" y="2565402"/>
            <a:ext cx="3011091" cy="1770063"/>
            <a:chOff x="2256" y="936"/>
            <a:chExt cx="2529" cy="1115"/>
          </a:xfrm>
        </p:grpSpPr>
        <p:sp>
          <p:nvSpPr>
            <p:cNvPr id="4104" name="Oval 49"/>
            <p:cNvSpPr>
              <a:spLocks noChangeArrowheads="1"/>
            </p:cNvSpPr>
            <p:nvPr/>
          </p:nvSpPr>
          <p:spPr bwMode="auto">
            <a:xfrm>
              <a:off x="3328" y="936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5" name="Oval 50"/>
            <p:cNvSpPr>
              <a:spLocks noChangeArrowheads="1"/>
            </p:cNvSpPr>
            <p:nvPr/>
          </p:nvSpPr>
          <p:spPr bwMode="auto">
            <a:xfrm>
              <a:off x="2592" y="154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6" name="Oval 51"/>
            <p:cNvSpPr>
              <a:spLocks noChangeArrowheads="1"/>
            </p:cNvSpPr>
            <p:nvPr/>
          </p:nvSpPr>
          <p:spPr bwMode="auto">
            <a:xfrm>
              <a:off x="3336" y="1680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7" name="Oval 52"/>
            <p:cNvSpPr>
              <a:spLocks noChangeArrowheads="1"/>
            </p:cNvSpPr>
            <p:nvPr/>
          </p:nvSpPr>
          <p:spPr bwMode="auto">
            <a:xfrm>
              <a:off x="3936" y="1536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8" name="Line 53"/>
            <p:cNvSpPr>
              <a:spLocks noChangeShapeType="1"/>
            </p:cNvSpPr>
            <p:nvPr/>
          </p:nvSpPr>
          <p:spPr bwMode="auto">
            <a:xfrm>
              <a:off x="3520" y="131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54"/>
            <p:cNvSpPr>
              <a:spLocks noChangeShapeType="1"/>
            </p:cNvSpPr>
            <p:nvPr/>
          </p:nvSpPr>
          <p:spPr bwMode="auto">
            <a:xfrm flipH="1">
              <a:off x="2920" y="1304"/>
              <a:ext cx="592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55"/>
            <p:cNvSpPr>
              <a:spLocks noChangeShapeType="1"/>
            </p:cNvSpPr>
            <p:nvPr/>
          </p:nvSpPr>
          <p:spPr bwMode="auto">
            <a:xfrm>
              <a:off x="3520" y="1336"/>
              <a:ext cx="56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Rectangle 56"/>
            <p:cNvSpPr>
              <a:spLocks noChangeArrowheads="1"/>
            </p:cNvSpPr>
            <p:nvPr/>
          </p:nvSpPr>
          <p:spPr bwMode="auto">
            <a:xfrm>
              <a:off x="3376" y="952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A</a:t>
              </a:r>
            </a:p>
          </p:txBody>
        </p:sp>
        <p:sp>
          <p:nvSpPr>
            <p:cNvPr id="4112" name="Rectangle 57"/>
            <p:cNvSpPr>
              <a:spLocks noChangeArrowheads="1"/>
            </p:cNvSpPr>
            <p:nvPr/>
          </p:nvSpPr>
          <p:spPr bwMode="auto">
            <a:xfrm>
              <a:off x="2632" y="1576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B</a:t>
              </a:r>
            </a:p>
          </p:txBody>
        </p:sp>
        <p:sp>
          <p:nvSpPr>
            <p:cNvPr id="4113" name="Rectangle 58"/>
            <p:cNvSpPr>
              <a:spLocks noChangeArrowheads="1"/>
            </p:cNvSpPr>
            <p:nvPr/>
          </p:nvSpPr>
          <p:spPr bwMode="auto">
            <a:xfrm>
              <a:off x="3376" y="1712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C</a:t>
              </a:r>
            </a:p>
          </p:txBody>
        </p:sp>
        <p:sp>
          <p:nvSpPr>
            <p:cNvPr id="4114" name="Rectangle 59"/>
            <p:cNvSpPr>
              <a:spLocks noChangeArrowheads="1"/>
            </p:cNvSpPr>
            <p:nvPr/>
          </p:nvSpPr>
          <p:spPr bwMode="auto">
            <a:xfrm>
              <a:off x="3976" y="1568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D</a:t>
              </a:r>
            </a:p>
          </p:txBody>
        </p:sp>
        <p:sp>
          <p:nvSpPr>
            <p:cNvPr id="4115" name="Rectangle 60"/>
            <p:cNvSpPr>
              <a:spLocks noChangeArrowheads="1"/>
            </p:cNvSpPr>
            <p:nvPr/>
          </p:nvSpPr>
          <p:spPr bwMode="auto">
            <a:xfrm>
              <a:off x="2256" y="1600"/>
              <a:ext cx="4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(3)</a:t>
              </a:r>
            </a:p>
          </p:txBody>
        </p:sp>
        <p:sp>
          <p:nvSpPr>
            <p:cNvPr id="4116" name="Rectangle 61"/>
            <p:cNvSpPr>
              <a:spLocks noChangeArrowheads="1"/>
            </p:cNvSpPr>
            <p:nvPr/>
          </p:nvSpPr>
          <p:spPr bwMode="auto">
            <a:xfrm>
              <a:off x="3024" y="1808"/>
              <a:ext cx="4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(4)</a:t>
              </a:r>
            </a:p>
          </p:txBody>
        </p:sp>
        <p:sp>
          <p:nvSpPr>
            <p:cNvPr id="4117" name="Rectangle 62"/>
            <p:cNvSpPr>
              <a:spLocks noChangeArrowheads="1"/>
            </p:cNvSpPr>
            <p:nvPr/>
          </p:nvSpPr>
          <p:spPr bwMode="auto">
            <a:xfrm>
              <a:off x="4376" y="1616"/>
              <a:ext cx="4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(5)</a:t>
              </a:r>
            </a:p>
          </p:txBody>
        </p:sp>
        <p:sp>
          <p:nvSpPr>
            <p:cNvPr id="4118" name="Rectangle 63"/>
            <p:cNvSpPr>
              <a:spLocks noChangeArrowheads="1"/>
            </p:cNvSpPr>
            <p:nvPr/>
          </p:nvSpPr>
          <p:spPr bwMode="auto">
            <a:xfrm>
              <a:off x="3168" y="1488"/>
              <a:ext cx="40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s-MX" sz="2400" b="1">
                  <a:latin typeface="Times New Roman" pitchFamily="18" charset="0"/>
                  <a:cs typeface="Times New Roman (Hebrew)" charset="-79"/>
                </a:rPr>
                <a:t>(9)</a:t>
              </a:r>
            </a:p>
          </p:txBody>
        </p:sp>
        <p:sp>
          <p:nvSpPr>
            <p:cNvPr id="4119" name="Line 64"/>
            <p:cNvSpPr>
              <a:spLocks noChangeShapeType="1"/>
            </p:cNvSpPr>
            <p:nvPr/>
          </p:nvSpPr>
          <p:spPr bwMode="auto">
            <a:xfrm>
              <a:off x="3312" y="1408"/>
              <a:ext cx="208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BC46D-56F7-4271-9D0E-3FB68C9658CA}" type="slidenum">
              <a:rPr lang="fa-IR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9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04962" y="152400"/>
            <a:ext cx="60579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s-MX" altLang="en-US" dirty="0" smtClean="0"/>
              <a:t>AO* </a:t>
            </a:r>
            <a:r>
              <a:rPr lang="es-MX" altLang="en-US" dirty="0" err="1" smtClean="0"/>
              <a:t>algorithm</a:t>
            </a:r>
            <a:endParaRPr lang="es-MX" altLang="he-IL" dirty="0" smtClean="0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990600"/>
            <a:ext cx="8572500" cy="5173664"/>
          </a:xfrm>
        </p:spPr>
        <p:txBody>
          <a:bodyPr/>
          <a:lstStyle/>
          <a:p>
            <a:pPr marL="660400" indent="-660400">
              <a:buFont typeface="Wingdings" pitchFamily="2" charset="2"/>
              <a:buAutoNum type="arabicPeriod"/>
            </a:pPr>
            <a:r>
              <a:rPr lang="es-MX" altLang="he-IL" sz="2600" dirty="0" err="1"/>
              <a:t>Let</a:t>
            </a:r>
            <a:r>
              <a:rPr lang="es-MX" altLang="he-IL" sz="2600" dirty="0"/>
              <a:t> </a:t>
            </a:r>
            <a:r>
              <a:rPr lang="es-MX" altLang="he-IL" sz="2600" i="1" dirty="0"/>
              <a:t>G</a:t>
            </a:r>
            <a:r>
              <a:rPr lang="es-MX" altLang="he-IL" sz="2600" dirty="0"/>
              <a:t> be a </a:t>
            </a:r>
            <a:r>
              <a:rPr lang="es-MX" altLang="he-IL" sz="2600" dirty="0" err="1"/>
              <a:t>graph</a:t>
            </a:r>
            <a:r>
              <a:rPr lang="es-MX" altLang="he-IL" sz="2600" dirty="0"/>
              <a:t> </a:t>
            </a:r>
            <a:r>
              <a:rPr lang="es-MX" altLang="he-IL" sz="2600" dirty="0" err="1"/>
              <a:t>with</a:t>
            </a:r>
            <a:r>
              <a:rPr lang="es-MX" altLang="he-IL" sz="2600" dirty="0"/>
              <a:t> </a:t>
            </a:r>
            <a:r>
              <a:rPr lang="es-MX" altLang="he-IL" sz="2600" dirty="0" err="1"/>
              <a:t>only</a:t>
            </a:r>
            <a:r>
              <a:rPr lang="es-MX" altLang="he-IL" sz="2600" dirty="0"/>
              <a:t> </a:t>
            </a:r>
            <a:r>
              <a:rPr lang="es-MX" altLang="he-IL" sz="2600" dirty="0" err="1"/>
              <a:t>starting</a:t>
            </a:r>
            <a:r>
              <a:rPr lang="es-MX" altLang="he-IL" sz="2600" dirty="0"/>
              <a:t> </a:t>
            </a:r>
            <a:r>
              <a:rPr lang="es-MX" altLang="he-IL" sz="2600" dirty="0" err="1"/>
              <a:t>node</a:t>
            </a:r>
            <a:r>
              <a:rPr lang="es-MX" altLang="he-IL" sz="2600" dirty="0"/>
              <a:t> </a:t>
            </a:r>
            <a:r>
              <a:rPr lang="es-MX" altLang="he-IL" sz="2600" i="1" dirty="0" smtClean="0"/>
              <a:t>INIT</a:t>
            </a:r>
            <a:endParaRPr lang="es-MX" altLang="he-IL" sz="2600" i="1" dirty="0"/>
          </a:p>
          <a:p>
            <a:pPr marL="660400" indent="-660400">
              <a:buFont typeface="Wingdings" pitchFamily="2" charset="2"/>
              <a:buAutoNum type="arabicPeriod"/>
            </a:pPr>
            <a:r>
              <a:rPr lang="en-US" altLang="he-IL" sz="2600" dirty="0"/>
              <a:t>Repeat the followings until INIT is labeled SOLVED or h(INIT) &gt;  FUTILITY</a:t>
            </a:r>
            <a:endParaRPr lang="es-MX" altLang="he-IL" sz="2600" dirty="0"/>
          </a:p>
          <a:p>
            <a:pPr marL="1035050" lvl="1" indent="-577850">
              <a:buFont typeface="Wingdings" pitchFamily="2" charset="2"/>
              <a:buAutoNum type="alphaLcParenR"/>
            </a:pPr>
            <a:r>
              <a:rPr lang="es-MX" altLang="he-IL" sz="2200" i="1" dirty="0" err="1"/>
              <a:t>Select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an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unexpanded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node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from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the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most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promising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path</a:t>
            </a:r>
            <a:r>
              <a:rPr lang="es-MX" altLang="he-IL" sz="2200" i="1" dirty="0"/>
              <a:t> </a:t>
            </a:r>
            <a:r>
              <a:rPr lang="es-MX" altLang="he-IL" sz="2200" i="1" dirty="0" err="1"/>
              <a:t>from</a:t>
            </a:r>
            <a:r>
              <a:rPr lang="es-MX" altLang="he-IL" sz="2200" i="1" dirty="0"/>
              <a:t> </a:t>
            </a:r>
            <a:r>
              <a:rPr lang="en-US" altLang="he-IL" sz="2200" i="1" dirty="0"/>
              <a:t>INIT (call it NODE)</a:t>
            </a:r>
            <a:endParaRPr lang="en-US" altLang="he-IL" sz="2200" i="1" baseline="-25000" dirty="0"/>
          </a:p>
          <a:p>
            <a:pPr marL="1035050" lvl="1" indent="-577850">
              <a:buFont typeface="Wingdings" pitchFamily="2" charset="2"/>
              <a:buAutoNum type="alphaLcParenR"/>
            </a:pPr>
            <a:r>
              <a:rPr lang="en-US" altLang="he-IL" sz="2200" dirty="0"/>
              <a:t>Generate successors of NODE. If there are none, set h(NODE) = FUTILITY (i.e., NODE is unsolvable); otherwise for each SUCCESSOR that is not an ancestor of NODE do the following:</a:t>
            </a:r>
          </a:p>
          <a:p>
            <a:pPr marL="1409700" lvl="2" indent="-495300">
              <a:buFont typeface="Wingdings" pitchFamily="2" charset="2"/>
              <a:buAutoNum type="romanLcPeriod"/>
            </a:pPr>
            <a:r>
              <a:rPr lang="en-US" altLang="he-IL" sz="2000" dirty="0"/>
              <a:t>Add SUCCESSSOR to G.</a:t>
            </a:r>
          </a:p>
          <a:p>
            <a:pPr marL="1409700" lvl="2" indent="-495300">
              <a:buFont typeface="Wingdings" pitchFamily="2" charset="2"/>
              <a:buAutoNum type="romanLcPeriod"/>
            </a:pPr>
            <a:r>
              <a:rPr lang="en-US" altLang="he-IL" sz="2000" dirty="0"/>
              <a:t>If SUCCESSOR is a terminal node, label it SOLVED and set  h(SUCCESSOR) = 0.</a:t>
            </a:r>
          </a:p>
          <a:p>
            <a:pPr marL="1409700" lvl="2" indent="-495300">
              <a:buFont typeface="Wingdings" pitchFamily="2" charset="2"/>
              <a:buAutoNum type="romanLcPeriod"/>
            </a:pPr>
            <a:r>
              <a:rPr lang="en-US" altLang="he-IL" sz="2000" dirty="0"/>
              <a:t>If </a:t>
            </a:r>
            <a:r>
              <a:rPr lang="en-US" altLang="he-IL" sz="2000" dirty="0" smtClean="0"/>
              <a:t>SUCCESSOR </a:t>
            </a:r>
            <a:r>
              <a:rPr lang="en-US" altLang="he-IL" sz="2000" dirty="0"/>
              <a:t>is not a terminal node, compute its 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699C-675F-4937-A5BA-269F5CD90A63}" type="slidenum">
              <a:rPr lang="fa-IR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0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AO* algorithm (Cont.)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4300" y="1412877"/>
            <a:ext cx="8572500" cy="5040313"/>
          </a:xfrm>
        </p:spPr>
        <p:txBody>
          <a:bodyPr>
            <a:normAutofit lnSpcReduction="10000"/>
          </a:bodyPr>
          <a:lstStyle/>
          <a:p>
            <a:pPr marL="1035050" lvl="1" indent="-577850">
              <a:buFont typeface="Wingdings" pitchFamily="2" charset="2"/>
              <a:buAutoNum type="alphaLcParenR" startAt="3"/>
            </a:pPr>
            <a:r>
              <a:rPr lang="en-US" altLang="he-IL" sz="2400" dirty="0"/>
              <a:t>Propagate the newly discovered information up the graph by doing the following: let S be set of SOLVED nodes or nodes whose h values have been changed and need to have values propagated back to their parents. Initialize S to Node. Until S is empty repeat the followings:</a:t>
            </a:r>
          </a:p>
          <a:p>
            <a:pPr marL="1409700" lvl="2" indent="-495300">
              <a:buFont typeface="Wingdings" pitchFamily="2" charset="2"/>
              <a:buAutoNum type="romanLcPeriod"/>
            </a:pPr>
            <a:r>
              <a:rPr lang="en-US" altLang="he-IL" sz="2000" dirty="0"/>
              <a:t>Remove a node from S and call it CURRENT.</a:t>
            </a:r>
          </a:p>
          <a:p>
            <a:pPr marL="1409700" lvl="2" indent="-495300">
              <a:buFont typeface="Wingdings" pitchFamily="2" charset="2"/>
              <a:buAutoNum type="romanLcPeriod"/>
            </a:pPr>
            <a:r>
              <a:rPr lang="en-US" altLang="he-IL" sz="2000" dirty="0"/>
              <a:t>Compute the cost of each of the arcs emerging from CURRENT. Assign minimum cost of its successors as its h.</a:t>
            </a:r>
          </a:p>
          <a:p>
            <a:pPr marL="1409700" lvl="2" indent="-495300">
              <a:buFont typeface="Wingdings" pitchFamily="2" charset="2"/>
              <a:buAutoNum type="romanLcPeriod"/>
            </a:pPr>
            <a:r>
              <a:rPr lang="en-US" altLang="he-IL" sz="2000" dirty="0"/>
              <a:t>Mark the best path out of CURRENT by marking the arc that had the minimum cost in step ii</a:t>
            </a:r>
          </a:p>
          <a:p>
            <a:pPr marL="1409700" lvl="2" indent="-495300">
              <a:buFont typeface="Wingdings" pitchFamily="2" charset="2"/>
              <a:buAutoNum type="romanLcPeriod"/>
            </a:pPr>
            <a:r>
              <a:rPr lang="en-US" altLang="he-IL" sz="2000" dirty="0"/>
              <a:t>Mark CURRENT as SOLVED if all of the nodes connected to it through new labeled arc have been labeled SOLVED</a:t>
            </a:r>
          </a:p>
          <a:p>
            <a:pPr marL="1409700" lvl="2" indent="-495300">
              <a:buFont typeface="Wingdings" pitchFamily="2" charset="2"/>
              <a:buAutoNum type="romanLcPeriod"/>
            </a:pPr>
            <a:r>
              <a:rPr lang="en-US" altLang="he-IL" sz="2000" dirty="0"/>
              <a:t>If CURRENT has been labeled SOLVED or its cost was just changed, propagate its new cost back up through the graph. So add all of the ancestors of CURRENT to S.</a:t>
            </a:r>
            <a:endParaRPr lang="es-MX" altLang="he-IL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F7BD1-99EF-4360-9481-96633ADA8BF3}" type="slidenum">
              <a:rPr lang="fa-IR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3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3ADA4-DFEA-4CF4-ABAE-368DDB1D4F3C}" type="slidenum">
              <a:rPr lang="fa-IR"/>
              <a:pPr>
                <a:defRPr/>
              </a:pPr>
              <a:t>75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5335" y="1371600"/>
            <a:ext cx="3793331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058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9219" y="228602"/>
            <a:ext cx="6382941" cy="752475"/>
          </a:xfrm>
          <a:noFill/>
        </p:spPr>
        <p:txBody>
          <a:bodyPr/>
          <a:lstStyle/>
          <a:p>
            <a:r>
              <a:rPr lang="en-US" altLang="en-US" sz="4000"/>
              <a:t>An Example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869532" y="1052515"/>
            <a:ext cx="948928" cy="644525"/>
            <a:chOff x="2290" y="663"/>
            <a:chExt cx="797" cy="406"/>
          </a:xfrm>
        </p:grpSpPr>
        <p:sp>
          <p:nvSpPr>
            <p:cNvPr id="8198" name="Oval 29"/>
            <p:cNvSpPr>
              <a:spLocks noChangeArrowheads="1"/>
            </p:cNvSpPr>
            <p:nvPr/>
          </p:nvSpPr>
          <p:spPr bwMode="auto">
            <a:xfrm>
              <a:off x="2653" y="709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199" name="Rectangle 30"/>
            <p:cNvSpPr>
              <a:spLocks noChangeArrowheads="1"/>
            </p:cNvSpPr>
            <p:nvPr/>
          </p:nvSpPr>
          <p:spPr bwMode="auto">
            <a:xfrm>
              <a:off x="2699" y="709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A</a:t>
              </a:r>
            </a:p>
          </p:txBody>
        </p:sp>
        <p:sp>
          <p:nvSpPr>
            <p:cNvPr id="8200" name="Rectangle 40"/>
            <p:cNvSpPr>
              <a:spLocks noChangeArrowheads="1"/>
            </p:cNvSpPr>
            <p:nvPr/>
          </p:nvSpPr>
          <p:spPr bwMode="auto">
            <a:xfrm>
              <a:off x="2290" y="663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(8)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48F50-BA41-4749-A02B-105E3763BC2A}" type="slidenum">
              <a:rPr lang="fa-IR"/>
              <a:pPr>
                <a:defRPr/>
              </a:pPr>
              <a:t>76</a:t>
            </a:fld>
            <a:endParaRPr lang="en-US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800850" y="457201"/>
            <a:ext cx="2241339" cy="3088037"/>
          </a:xfrm>
          <a:noFill/>
        </p:spPr>
      </p:pic>
    </p:spTree>
    <p:extLst>
      <p:ext uri="{BB962C8B-B14F-4D97-AF65-F5344CB8AC3E}">
        <p14:creationId xmlns:p14="http://schemas.microsoft.com/office/powerpoint/2010/main" xmlns="" val="21609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9219" y="228602"/>
            <a:ext cx="6382941" cy="752475"/>
          </a:xfrm>
          <a:noFill/>
        </p:spPr>
        <p:txBody>
          <a:bodyPr/>
          <a:lstStyle/>
          <a:p>
            <a:r>
              <a:rPr lang="en-US" altLang="en-US" sz="4000"/>
              <a:t>An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6F4A0-C0BB-4478-8059-467A0237A04D}" type="slidenum">
              <a:rPr lang="fa-IR"/>
              <a:pPr>
                <a:defRPr/>
              </a:pPr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" y="1628777"/>
            <a:ext cx="140944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heuristic costs are visible. So taking the path towards B. </a:t>
            </a:r>
          </a:p>
          <a:p>
            <a:endParaRPr lang="en-GB" dirty="0"/>
          </a:p>
          <a:p>
            <a:r>
              <a:rPr lang="en-GB" dirty="0" smtClean="0"/>
              <a:t>By moving to B the actual cost is realized (8 + 4 =12)</a:t>
            </a:r>
          </a:p>
          <a:p>
            <a:endParaRPr lang="en-GB" dirty="0" smtClean="0"/>
          </a:p>
          <a:p>
            <a:r>
              <a:rPr lang="en-GB" dirty="0"/>
              <a:t>Then since there is an AND all paths beneath C and B should be completed. </a:t>
            </a:r>
            <a:endParaRPr lang="en-IN" dirty="0"/>
          </a:p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2"/>
            <a:ext cx="228600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31789"/>
            <a:ext cx="1767922" cy="244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052483"/>
            <a:ext cx="4093369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34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9219" y="228602"/>
            <a:ext cx="6382941" cy="752475"/>
          </a:xfrm>
          <a:noFill/>
        </p:spPr>
        <p:txBody>
          <a:bodyPr/>
          <a:lstStyle/>
          <a:p>
            <a:r>
              <a:rPr lang="en-US" altLang="en-US" sz="4000"/>
              <a:t>An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66E34-C888-4E4B-8576-302411A70302}" type="slidenum">
              <a:rPr lang="fa-IR"/>
              <a:pPr>
                <a:defRPr/>
              </a:pPr>
              <a:t>78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5018" y="287029"/>
            <a:ext cx="211818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</a:t>
            </a:r>
            <a:r>
              <a:rPr lang="en-GB" dirty="0"/>
              <a:t>since there is an AND all paths beneath C and B should be completed.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All heuristic values are updated with actuals, if explored</a:t>
            </a:r>
          </a:p>
          <a:p>
            <a:endParaRPr lang="en-GB" dirty="0"/>
          </a:p>
          <a:p>
            <a:r>
              <a:rPr lang="en-GB" dirty="0" smtClean="0"/>
              <a:t>So from A to C, value is now 8+4+2 =14 through B</a:t>
            </a:r>
          </a:p>
          <a:p>
            <a:endParaRPr lang="en-GB" dirty="0" smtClean="0"/>
          </a:p>
          <a:p>
            <a:r>
              <a:rPr lang="en-GB" dirty="0" smtClean="0"/>
              <a:t>The heuristic from C to E adds 1 (So 14+1 = 15 for A-B-C-E)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Directly from A to C, cost is 5. So total (since AND) = 14+5 = 19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So explore towards D with heuristic cost 8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66800"/>
            <a:ext cx="3807619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11205"/>
            <a:ext cx="2110822" cy="291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185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888" y="260352"/>
            <a:ext cx="6382941" cy="752475"/>
          </a:xfrm>
          <a:noFill/>
        </p:spPr>
        <p:txBody>
          <a:bodyPr/>
          <a:lstStyle/>
          <a:p>
            <a:r>
              <a:rPr lang="en-US" altLang="en-US" sz="4000"/>
              <a:t>An Example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51561" y="1052515"/>
            <a:ext cx="3842147" cy="4894263"/>
            <a:chOff x="1519" y="663"/>
            <a:chExt cx="3227" cy="3083"/>
          </a:xfrm>
        </p:grpSpPr>
        <p:sp>
          <p:nvSpPr>
            <p:cNvPr id="11270" name="Oval 5"/>
            <p:cNvSpPr>
              <a:spLocks noChangeArrowheads="1"/>
            </p:cNvSpPr>
            <p:nvPr/>
          </p:nvSpPr>
          <p:spPr bwMode="auto">
            <a:xfrm>
              <a:off x="1973" y="143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71" name="Rectangle 11"/>
            <p:cNvSpPr>
              <a:spLocks noChangeArrowheads="1"/>
            </p:cNvSpPr>
            <p:nvPr/>
          </p:nvSpPr>
          <p:spPr bwMode="auto">
            <a:xfrm>
              <a:off x="2653" y="1933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C</a:t>
              </a:r>
            </a:p>
          </p:txBody>
        </p:sp>
        <p:sp>
          <p:nvSpPr>
            <p:cNvPr id="11272" name="Rectangle 17"/>
            <p:cNvSpPr>
              <a:spLocks noChangeArrowheads="1"/>
            </p:cNvSpPr>
            <p:nvPr/>
          </p:nvSpPr>
          <p:spPr bwMode="auto">
            <a:xfrm>
              <a:off x="3833" y="1480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D</a:t>
              </a:r>
            </a:p>
          </p:txBody>
        </p:sp>
        <p:sp>
          <p:nvSpPr>
            <p:cNvPr id="11273" name="Oval 18"/>
            <p:cNvSpPr>
              <a:spLocks noChangeArrowheads="1"/>
            </p:cNvSpPr>
            <p:nvPr/>
          </p:nvSpPr>
          <p:spPr bwMode="auto">
            <a:xfrm>
              <a:off x="3787" y="1480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74" name="Rectangle 19"/>
            <p:cNvSpPr>
              <a:spLocks noChangeArrowheads="1"/>
            </p:cNvSpPr>
            <p:nvPr/>
          </p:nvSpPr>
          <p:spPr bwMode="auto">
            <a:xfrm>
              <a:off x="2018" y="1434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B</a:t>
              </a:r>
            </a:p>
          </p:txBody>
        </p:sp>
        <p:sp>
          <p:nvSpPr>
            <p:cNvPr id="11275" name="Oval 29"/>
            <p:cNvSpPr>
              <a:spLocks noChangeArrowheads="1"/>
            </p:cNvSpPr>
            <p:nvPr/>
          </p:nvSpPr>
          <p:spPr bwMode="auto">
            <a:xfrm>
              <a:off x="2653" y="709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2699" y="709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A</a:t>
              </a:r>
            </a:p>
          </p:txBody>
        </p:sp>
        <p:sp>
          <p:nvSpPr>
            <p:cNvPr id="11277" name="Oval 31"/>
            <p:cNvSpPr>
              <a:spLocks noChangeArrowheads="1"/>
            </p:cNvSpPr>
            <p:nvPr/>
          </p:nvSpPr>
          <p:spPr bwMode="auto">
            <a:xfrm>
              <a:off x="2608" y="1933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78" name="Rectangle 34"/>
            <p:cNvSpPr>
              <a:spLocks noChangeArrowheads="1"/>
            </p:cNvSpPr>
            <p:nvPr/>
          </p:nvSpPr>
          <p:spPr bwMode="auto">
            <a:xfrm>
              <a:off x="4286" y="1480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</a:t>
              </a:r>
              <a:r>
                <a:rPr lang="es-MX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3</a:t>
              </a: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)</a:t>
              </a:r>
            </a:p>
          </p:txBody>
        </p:sp>
        <p:sp>
          <p:nvSpPr>
            <p:cNvPr id="11279" name="Rectangle 40"/>
            <p:cNvSpPr>
              <a:spLocks noChangeArrowheads="1"/>
            </p:cNvSpPr>
            <p:nvPr/>
          </p:nvSpPr>
          <p:spPr bwMode="auto">
            <a:xfrm>
              <a:off x="1519" y="1480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(4)</a:t>
              </a:r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 flipH="1">
              <a:off x="2290" y="1026"/>
              <a:ext cx="40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2789" y="1071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2245" y="1752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Oval 18"/>
            <p:cNvSpPr>
              <a:spLocks noChangeArrowheads="1"/>
            </p:cNvSpPr>
            <p:nvPr/>
          </p:nvSpPr>
          <p:spPr bwMode="auto">
            <a:xfrm>
              <a:off x="3288" y="270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84" name="Oval 18"/>
            <p:cNvSpPr>
              <a:spLocks noChangeArrowheads="1"/>
            </p:cNvSpPr>
            <p:nvPr/>
          </p:nvSpPr>
          <p:spPr bwMode="auto">
            <a:xfrm>
              <a:off x="4195" y="3385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3016" y="981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 flipH="1">
              <a:off x="3560" y="1842"/>
              <a:ext cx="363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4105" y="1797"/>
              <a:ext cx="27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8" name="Rectangle 17"/>
            <p:cNvSpPr>
              <a:spLocks noChangeArrowheads="1"/>
            </p:cNvSpPr>
            <p:nvPr/>
          </p:nvSpPr>
          <p:spPr bwMode="auto">
            <a:xfrm>
              <a:off x="4241" y="3385"/>
              <a:ext cx="409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G</a:t>
              </a:r>
            </a:p>
          </p:txBody>
        </p:sp>
        <p:sp>
          <p:nvSpPr>
            <p:cNvPr id="11289" name="Rectangle 17"/>
            <p:cNvSpPr>
              <a:spLocks noChangeArrowheads="1"/>
            </p:cNvSpPr>
            <p:nvPr/>
          </p:nvSpPr>
          <p:spPr bwMode="auto">
            <a:xfrm>
              <a:off x="3334" y="2704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E</a:t>
              </a:r>
            </a:p>
          </p:txBody>
        </p:sp>
        <p:sp>
          <p:nvSpPr>
            <p:cNvPr id="11290" name="Rectangle 40"/>
            <p:cNvSpPr>
              <a:spLocks noChangeArrowheads="1"/>
            </p:cNvSpPr>
            <p:nvPr/>
          </p:nvSpPr>
          <p:spPr bwMode="auto">
            <a:xfrm>
              <a:off x="2245" y="2115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(2)</a:t>
              </a:r>
            </a:p>
          </p:txBody>
        </p:sp>
        <p:sp>
          <p:nvSpPr>
            <p:cNvPr id="11291" name="Rectangle 40"/>
            <p:cNvSpPr>
              <a:spLocks noChangeArrowheads="1"/>
            </p:cNvSpPr>
            <p:nvPr/>
          </p:nvSpPr>
          <p:spPr bwMode="auto">
            <a:xfrm>
              <a:off x="2971" y="2840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(1)</a:t>
              </a:r>
            </a:p>
          </p:txBody>
        </p:sp>
        <p:sp>
          <p:nvSpPr>
            <p:cNvPr id="11292" name="Rectangle 40"/>
            <p:cNvSpPr>
              <a:spLocks noChangeArrowheads="1"/>
            </p:cNvSpPr>
            <p:nvPr/>
          </p:nvSpPr>
          <p:spPr bwMode="auto">
            <a:xfrm>
              <a:off x="3787" y="3475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(0)</a:t>
              </a:r>
            </a:p>
          </p:txBody>
        </p:sp>
        <p:sp>
          <p:nvSpPr>
            <p:cNvPr id="11293" name="Rectangle 40"/>
            <p:cNvSpPr>
              <a:spLocks noChangeArrowheads="1"/>
            </p:cNvSpPr>
            <p:nvPr/>
          </p:nvSpPr>
          <p:spPr bwMode="auto">
            <a:xfrm>
              <a:off x="1882" y="709"/>
              <a:ext cx="61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[15]</a:t>
              </a:r>
            </a:p>
          </p:txBody>
        </p:sp>
        <p:sp>
          <p:nvSpPr>
            <p:cNvPr id="11294" name="Rectangle 40"/>
            <p:cNvSpPr>
              <a:spLocks noChangeArrowheads="1"/>
            </p:cNvSpPr>
            <p:nvPr/>
          </p:nvSpPr>
          <p:spPr bwMode="auto">
            <a:xfrm>
              <a:off x="2245" y="1026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4</a:t>
              </a:r>
            </a:p>
          </p:txBody>
        </p:sp>
        <p:sp>
          <p:nvSpPr>
            <p:cNvPr id="11295" name="Rectangle 40"/>
            <p:cNvSpPr>
              <a:spLocks noChangeArrowheads="1"/>
            </p:cNvSpPr>
            <p:nvPr/>
          </p:nvSpPr>
          <p:spPr bwMode="auto">
            <a:xfrm>
              <a:off x="3379" y="981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5</a:t>
              </a:r>
            </a:p>
          </p:txBody>
        </p:sp>
        <p:sp>
          <p:nvSpPr>
            <p:cNvPr id="11296" name="Rectangle 40"/>
            <p:cNvSpPr>
              <a:spLocks noChangeArrowheads="1"/>
            </p:cNvSpPr>
            <p:nvPr/>
          </p:nvSpPr>
          <p:spPr bwMode="auto">
            <a:xfrm>
              <a:off x="2789" y="1344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5</a:t>
              </a:r>
            </a:p>
          </p:txBody>
        </p:sp>
        <p:sp>
          <p:nvSpPr>
            <p:cNvPr id="11297" name="Rectangle 40"/>
            <p:cNvSpPr>
              <a:spLocks noChangeArrowheads="1"/>
            </p:cNvSpPr>
            <p:nvPr/>
          </p:nvSpPr>
          <p:spPr bwMode="auto">
            <a:xfrm>
              <a:off x="2381" y="1616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2</a:t>
              </a:r>
            </a:p>
          </p:txBody>
        </p:sp>
        <p:sp>
          <p:nvSpPr>
            <p:cNvPr id="11298" name="Rectangle 40"/>
            <p:cNvSpPr>
              <a:spLocks noChangeArrowheads="1"/>
            </p:cNvSpPr>
            <p:nvPr/>
          </p:nvSpPr>
          <p:spPr bwMode="auto">
            <a:xfrm>
              <a:off x="3606" y="2024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2</a:t>
              </a:r>
            </a:p>
          </p:txBody>
        </p:sp>
        <p:sp>
          <p:nvSpPr>
            <p:cNvPr id="11299" name="Rectangle 40"/>
            <p:cNvSpPr>
              <a:spLocks noChangeArrowheads="1"/>
            </p:cNvSpPr>
            <p:nvPr/>
          </p:nvSpPr>
          <p:spPr bwMode="auto">
            <a:xfrm>
              <a:off x="4286" y="2387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4</a:t>
              </a:r>
            </a:p>
          </p:txBody>
        </p:sp>
        <p:sp>
          <p:nvSpPr>
            <p:cNvPr id="11300" name="Line 37"/>
            <p:cNvSpPr>
              <a:spLocks noChangeShapeType="1"/>
            </p:cNvSpPr>
            <p:nvPr/>
          </p:nvSpPr>
          <p:spPr bwMode="auto">
            <a:xfrm>
              <a:off x="2562" y="1162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01" name="Rectangle 40"/>
            <p:cNvSpPr>
              <a:spLocks noChangeArrowheads="1"/>
            </p:cNvSpPr>
            <p:nvPr/>
          </p:nvSpPr>
          <p:spPr bwMode="auto">
            <a:xfrm>
              <a:off x="3198" y="663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[</a:t>
              </a:r>
              <a:r>
                <a:rPr lang="es-MX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8</a:t>
              </a: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]</a:t>
              </a:r>
            </a:p>
          </p:txBody>
        </p:sp>
        <p:sp>
          <p:nvSpPr>
            <p:cNvPr id="11302" name="Line 36"/>
            <p:cNvSpPr>
              <a:spLocks noChangeShapeType="1"/>
            </p:cNvSpPr>
            <p:nvPr/>
          </p:nvSpPr>
          <p:spPr bwMode="auto">
            <a:xfrm>
              <a:off x="3016" y="754"/>
              <a:ext cx="363" cy="272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Line 36"/>
            <p:cNvSpPr>
              <a:spLocks noChangeShapeType="1"/>
            </p:cNvSpPr>
            <p:nvPr/>
          </p:nvSpPr>
          <p:spPr bwMode="auto">
            <a:xfrm flipH="1">
              <a:off x="3424" y="1752"/>
              <a:ext cx="227" cy="589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Line 36"/>
            <p:cNvSpPr>
              <a:spLocks noChangeShapeType="1"/>
            </p:cNvSpPr>
            <p:nvPr/>
          </p:nvSpPr>
          <p:spPr bwMode="auto">
            <a:xfrm>
              <a:off x="1927" y="1842"/>
              <a:ext cx="362" cy="27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7218-A1B4-4A74-9951-C0404A227CA6}" type="slidenum">
              <a:rPr lang="fa-IR"/>
              <a:pPr>
                <a:defRPr/>
              </a:pPr>
              <a:t>79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5018" y="287029"/>
            <a:ext cx="140944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Exploring D with heuristic cost 8, actual cost becomes</a:t>
            </a:r>
          </a:p>
          <a:p>
            <a:endParaRPr lang="en-GB" dirty="0"/>
          </a:p>
          <a:p>
            <a:r>
              <a:rPr lang="en-GB" dirty="0" smtClean="0"/>
              <a:t>8+5 =13</a:t>
            </a:r>
          </a:p>
          <a:p>
            <a:endParaRPr lang="en-GB" dirty="0"/>
          </a:p>
          <a:p>
            <a:r>
              <a:rPr lang="en-GB" dirty="0" smtClean="0"/>
              <a:t>From D, either E or F are possible (F is also Goal State G), with heuristic 0</a:t>
            </a:r>
          </a:p>
          <a:p>
            <a:endParaRPr lang="en-GB" dirty="0"/>
          </a:p>
          <a:p>
            <a:r>
              <a:rPr lang="en-GB" dirty="0" smtClean="0"/>
              <a:t>So that path is taken (8 + 5 + 4) = 17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31789"/>
            <a:ext cx="1767922" cy="244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742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Five components of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Initial state:</a:t>
            </a:r>
            <a:r>
              <a:rPr lang="en-US" dirty="0" smtClean="0"/>
              <a:t> State agent starts in (</a:t>
            </a:r>
            <a:r>
              <a:rPr lang="en-US" b="1" i="1" u="sng" dirty="0" smtClean="0"/>
              <a:t>Initial 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Description </a:t>
            </a:r>
            <a:r>
              <a:rPr lang="en-US" dirty="0"/>
              <a:t>of the possible </a:t>
            </a:r>
            <a:r>
              <a:rPr lang="en-US" b="1" dirty="0" smtClean="0"/>
              <a:t>Actions</a:t>
            </a:r>
            <a:r>
              <a:rPr lang="en-US" dirty="0" smtClean="0"/>
              <a:t> available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particular state s, </a:t>
            </a:r>
            <a:endParaRPr lang="en-US" dirty="0" smtClean="0"/>
          </a:p>
          <a:p>
            <a:pPr lvl="1"/>
            <a:r>
              <a:rPr lang="en-US" b="1" u="sng" dirty="0" smtClean="0"/>
              <a:t>ACTIONS (s)</a:t>
            </a:r>
            <a:r>
              <a:rPr lang="en-US" b="1" dirty="0" smtClean="0"/>
              <a:t> </a:t>
            </a:r>
            <a:r>
              <a:rPr lang="en-US" dirty="0" smtClean="0"/>
              <a:t>- returns the set of actions that can be executed  in  s</a:t>
            </a:r>
          </a:p>
          <a:p>
            <a:pPr lvl="1"/>
            <a:r>
              <a:rPr lang="en-US" dirty="0" smtClean="0"/>
              <a:t>Each  of these actions is APPLICABLE in s</a:t>
            </a:r>
          </a:p>
          <a:p>
            <a:r>
              <a:rPr lang="en-US" b="1" dirty="0" smtClean="0"/>
              <a:t>Transition Model</a:t>
            </a:r>
          </a:p>
          <a:p>
            <a:pPr lvl="1"/>
            <a:r>
              <a:rPr lang="en-US" dirty="0" smtClean="0"/>
              <a:t>A description of what each action does specified by a function </a:t>
            </a:r>
            <a:r>
              <a:rPr lang="en-US" b="1" i="1" u="sng" dirty="0" smtClean="0"/>
              <a:t>Result(s, a)</a:t>
            </a:r>
            <a:r>
              <a:rPr lang="en-US" dirty="0" smtClean="0"/>
              <a:t> that returns the state that results from doing action a in state  s</a:t>
            </a:r>
          </a:p>
          <a:p>
            <a:pPr lvl="1"/>
            <a:r>
              <a:rPr lang="en-US" b="1" dirty="0" smtClean="0"/>
              <a:t>Successor</a:t>
            </a:r>
          </a:p>
          <a:p>
            <a:pPr lvl="2"/>
            <a:r>
              <a:rPr lang="en-US" dirty="0" smtClean="0"/>
              <a:t>Refers to any state reachable from a given state by a single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3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888" y="260352"/>
            <a:ext cx="6382941" cy="752475"/>
          </a:xfrm>
          <a:noFill/>
        </p:spPr>
        <p:txBody>
          <a:bodyPr/>
          <a:lstStyle/>
          <a:p>
            <a:r>
              <a:rPr lang="en-US" altLang="en-US" sz="4000"/>
              <a:t>An Example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51561" y="1052515"/>
            <a:ext cx="3842147" cy="4894263"/>
            <a:chOff x="1519" y="663"/>
            <a:chExt cx="3227" cy="308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1973" y="143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295" name="Rectangle 11"/>
            <p:cNvSpPr>
              <a:spLocks noChangeArrowheads="1"/>
            </p:cNvSpPr>
            <p:nvPr/>
          </p:nvSpPr>
          <p:spPr bwMode="auto">
            <a:xfrm>
              <a:off x="2653" y="1933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C</a:t>
              </a:r>
            </a:p>
          </p:txBody>
        </p:sp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3833" y="1480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D</a:t>
              </a:r>
            </a:p>
          </p:txBody>
        </p:sp>
        <p:sp>
          <p:nvSpPr>
            <p:cNvPr id="12297" name="Oval 18"/>
            <p:cNvSpPr>
              <a:spLocks noChangeArrowheads="1"/>
            </p:cNvSpPr>
            <p:nvPr/>
          </p:nvSpPr>
          <p:spPr bwMode="auto">
            <a:xfrm>
              <a:off x="3787" y="1480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298" name="Rectangle 19"/>
            <p:cNvSpPr>
              <a:spLocks noChangeArrowheads="1"/>
            </p:cNvSpPr>
            <p:nvPr/>
          </p:nvSpPr>
          <p:spPr bwMode="auto">
            <a:xfrm>
              <a:off x="2018" y="1434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B</a:t>
              </a:r>
            </a:p>
          </p:txBody>
        </p:sp>
        <p:sp>
          <p:nvSpPr>
            <p:cNvPr id="12299" name="Oval 29"/>
            <p:cNvSpPr>
              <a:spLocks noChangeArrowheads="1"/>
            </p:cNvSpPr>
            <p:nvPr/>
          </p:nvSpPr>
          <p:spPr bwMode="auto">
            <a:xfrm>
              <a:off x="2653" y="709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0" name="Rectangle 30"/>
            <p:cNvSpPr>
              <a:spLocks noChangeArrowheads="1"/>
            </p:cNvSpPr>
            <p:nvPr/>
          </p:nvSpPr>
          <p:spPr bwMode="auto">
            <a:xfrm>
              <a:off x="2699" y="709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A</a:t>
              </a:r>
            </a:p>
          </p:txBody>
        </p:sp>
        <p:sp>
          <p:nvSpPr>
            <p:cNvPr id="12301" name="Oval 31"/>
            <p:cNvSpPr>
              <a:spLocks noChangeArrowheads="1"/>
            </p:cNvSpPr>
            <p:nvPr/>
          </p:nvSpPr>
          <p:spPr bwMode="auto">
            <a:xfrm>
              <a:off x="2608" y="1933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2" name="Rectangle 34"/>
            <p:cNvSpPr>
              <a:spLocks noChangeArrowheads="1"/>
            </p:cNvSpPr>
            <p:nvPr/>
          </p:nvSpPr>
          <p:spPr bwMode="auto">
            <a:xfrm>
              <a:off x="4286" y="1480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</a:t>
              </a:r>
              <a:r>
                <a:rPr lang="es-MX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4</a:t>
              </a: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)</a:t>
              </a:r>
            </a:p>
          </p:txBody>
        </p:sp>
        <p:sp>
          <p:nvSpPr>
            <p:cNvPr id="12303" name="Rectangle 40"/>
            <p:cNvSpPr>
              <a:spLocks noChangeArrowheads="1"/>
            </p:cNvSpPr>
            <p:nvPr/>
          </p:nvSpPr>
          <p:spPr bwMode="auto">
            <a:xfrm>
              <a:off x="1519" y="1480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(4)</a:t>
              </a:r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 flipH="1">
              <a:off x="2290" y="1026"/>
              <a:ext cx="40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>
              <a:off x="2789" y="1071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>
              <a:off x="2245" y="1752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7" name="Oval 18"/>
            <p:cNvSpPr>
              <a:spLocks noChangeArrowheads="1"/>
            </p:cNvSpPr>
            <p:nvPr/>
          </p:nvSpPr>
          <p:spPr bwMode="auto">
            <a:xfrm>
              <a:off x="3288" y="270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8" name="Oval 18"/>
            <p:cNvSpPr>
              <a:spLocks noChangeArrowheads="1"/>
            </p:cNvSpPr>
            <p:nvPr/>
          </p:nvSpPr>
          <p:spPr bwMode="auto">
            <a:xfrm>
              <a:off x="4195" y="3385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3016" y="981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 flipH="1">
              <a:off x="3560" y="1842"/>
              <a:ext cx="363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>
              <a:off x="4105" y="1797"/>
              <a:ext cx="27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2" name="Rectangle 17"/>
            <p:cNvSpPr>
              <a:spLocks noChangeArrowheads="1"/>
            </p:cNvSpPr>
            <p:nvPr/>
          </p:nvSpPr>
          <p:spPr bwMode="auto">
            <a:xfrm>
              <a:off x="4241" y="3385"/>
              <a:ext cx="409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G</a:t>
              </a:r>
            </a:p>
          </p:txBody>
        </p:sp>
        <p:sp>
          <p:nvSpPr>
            <p:cNvPr id="12313" name="Rectangle 17"/>
            <p:cNvSpPr>
              <a:spLocks noChangeArrowheads="1"/>
            </p:cNvSpPr>
            <p:nvPr/>
          </p:nvSpPr>
          <p:spPr bwMode="auto">
            <a:xfrm>
              <a:off x="3334" y="2704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E</a:t>
              </a:r>
            </a:p>
          </p:txBody>
        </p:sp>
        <p:sp>
          <p:nvSpPr>
            <p:cNvPr id="12314" name="Rectangle 40"/>
            <p:cNvSpPr>
              <a:spLocks noChangeArrowheads="1"/>
            </p:cNvSpPr>
            <p:nvPr/>
          </p:nvSpPr>
          <p:spPr bwMode="auto">
            <a:xfrm>
              <a:off x="2245" y="2115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(2)</a:t>
              </a:r>
            </a:p>
          </p:txBody>
        </p:sp>
        <p:sp>
          <p:nvSpPr>
            <p:cNvPr id="12315" name="Rectangle 40"/>
            <p:cNvSpPr>
              <a:spLocks noChangeArrowheads="1"/>
            </p:cNvSpPr>
            <p:nvPr/>
          </p:nvSpPr>
          <p:spPr bwMode="auto">
            <a:xfrm>
              <a:off x="2971" y="2840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</a:t>
              </a:r>
              <a:r>
                <a:rPr lang="es-MX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3</a:t>
              </a: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)</a:t>
              </a:r>
            </a:p>
          </p:txBody>
        </p:sp>
        <p:sp>
          <p:nvSpPr>
            <p:cNvPr id="12316" name="Rectangle 40"/>
            <p:cNvSpPr>
              <a:spLocks noChangeArrowheads="1"/>
            </p:cNvSpPr>
            <p:nvPr/>
          </p:nvSpPr>
          <p:spPr bwMode="auto">
            <a:xfrm>
              <a:off x="3787" y="3475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(0)</a:t>
              </a:r>
            </a:p>
          </p:txBody>
        </p:sp>
        <p:sp>
          <p:nvSpPr>
            <p:cNvPr id="12317" name="Rectangle 40"/>
            <p:cNvSpPr>
              <a:spLocks noChangeArrowheads="1"/>
            </p:cNvSpPr>
            <p:nvPr/>
          </p:nvSpPr>
          <p:spPr bwMode="auto">
            <a:xfrm>
              <a:off x="1882" y="709"/>
              <a:ext cx="61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[15]</a:t>
              </a:r>
            </a:p>
          </p:txBody>
        </p:sp>
        <p:sp>
          <p:nvSpPr>
            <p:cNvPr id="12318" name="Rectangle 40"/>
            <p:cNvSpPr>
              <a:spLocks noChangeArrowheads="1"/>
            </p:cNvSpPr>
            <p:nvPr/>
          </p:nvSpPr>
          <p:spPr bwMode="auto">
            <a:xfrm>
              <a:off x="2245" y="1026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4</a:t>
              </a:r>
            </a:p>
          </p:txBody>
        </p:sp>
        <p:sp>
          <p:nvSpPr>
            <p:cNvPr id="12319" name="Rectangle 40"/>
            <p:cNvSpPr>
              <a:spLocks noChangeArrowheads="1"/>
            </p:cNvSpPr>
            <p:nvPr/>
          </p:nvSpPr>
          <p:spPr bwMode="auto">
            <a:xfrm>
              <a:off x="3379" y="981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5</a:t>
              </a:r>
            </a:p>
          </p:txBody>
        </p:sp>
        <p:sp>
          <p:nvSpPr>
            <p:cNvPr id="12320" name="Rectangle 40"/>
            <p:cNvSpPr>
              <a:spLocks noChangeArrowheads="1"/>
            </p:cNvSpPr>
            <p:nvPr/>
          </p:nvSpPr>
          <p:spPr bwMode="auto">
            <a:xfrm>
              <a:off x="2789" y="1344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5</a:t>
              </a:r>
            </a:p>
          </p:txBody>
        </p:sp>
        <p:sp>
          <p:nvSpPr>
            <p:cNvPr id="12321" name="Rectangle 40"/>
            <p:cNvSpPr>
              <a:spLocks noChangeArrowheads="1"/>
            </p:cNvSpPr>
            <p:nvPr/>
          </p:nvSpPr>
          <p:spPr bwMode="auto">
            <a:xfrm>
              <a:off x="2381" y="1616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2</a:t>
              </a:r>
            </a:p>
          </p:txBody>
        </p:sp>
        <p:sp>
          <p:nvSpPr>
            <p:cNvPr id="12322" name="Rectangle 40"/>
            <p:cNvSpPr>
              <a:spLocks noChangeArrowheads="1"/>
            </p:cNvSpPr>
            <p:nvPr/>
          </p:nvSpPr>
          <p:spPr bwMode="auto">
            <a:xfrm>
              <a:off x="3061" y="2205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2</a:t>
              </a:r>
            </a:p>
          </p:txBody>
        </p:sp>
        <p:sp>
          <p:nvSpPr>
            <p:cNvPr id="12323" name="Rectangle 40"/>
            <p:cNvSpPr>
              <a:spLocks noChangeArrowheads="1"/>
            </p:cNvSpPr>
            <p:nvPr/>
          </p:nvSpPr>
          <p:spPr bwMode="auto">
            <a:xfrm>
              <a:off x="3606" y="2024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2</a:t>
              </a:r>
            </a:p>
          </p:txBody>
        </p:sp>
        <p:sp>
          <p:nvSpPr>
            <p:cNvPr id="12324" name="Rectangle 40"/>
            <p:cNvSpPr>
              <a:spLocks noChangeArrowheads="1"/>
            </p:cNvSpPr>
            <p:nvPr/>
          </p:nvSpPr>
          <p:spPr bwMode="auto">
            <a:xfrm>
              <a:off x="4286" y="2387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4</a:t>
              </a:r>
            </a:p>
          </p:txBody>
        </p:sp>
        <p:sp>
          <p:nvSpPr>
            <p:cNvPr id="12325" name="Line 34"/>
            <p:cNvSpPr>
              <a:spLocks noChangeShapeType="1"/>
            </p:cNvSpPr>
            <p:nvPr/>
          </p:nvSpPr>
          <p:spPr bwMode="auto">
            <a:xfrm>
              <a:off x="2562" y="1162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6" name="Rectangle 40"/>
            <p:cNvSpPr>
              <a:spLocks noChangeArrowheads="1"/>
            </p:cNvSpPr>
            <p:nvPr/>
          </p:nvSpPr>
          <p:spPr bwMode="auto">
            <a:xfrm>
              <a:off x="3198" y="663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[</a:t>
              </a:r>
              <a:r>
                <a:rPr lang="es-MX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9</a:t>
              </a: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]</a:t>
              </a:r>
            </a:p>
          </p:txBody>
        </p:sp>
        <p:sp>
          <p:nvSpPr>
            <p:cNvPr id="12327" name="Line 36"/>
            <p:cNvSpPr>
              <a:spLocks noChangeShapeType="1"/>
            </p:cNvSpPr>
            <p:nvPr/>
          </p:nvSpPr>
          <p:spPr bwMode="auto">
            <a:xfrm>
              <a:off x="3016" y="754"/>
              <a:ext cx="363" cy="272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36"/>
            <p:cNvSpPr>
              <a:spLocks noChangeShapeType="1"/>
            </p:cNvSpPr>
            <p:nvPr/>
          </p:nvSpPr>
          <p:spPr bwMode="auto">
            <a:xfrm>
              <a:off x="4286" y="1752"/>
              <a:ext cx="90" cy="54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38"/>
            <p:cNvSpPr>
              <a:spLocks noChangeShapeType="1"/>
            </p:cNvSpPr>
            <p:nvPr/>
          </p:nvSpPr>
          <p:spPr bwMode="auto">
            <a:xfrm>
              <a:off x="3606" y="2976"/>
              <a:ext cx="63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30" name="Rectangle 40"/>
            <p:cNvSpPr>
              <a:spLocks noChangeArrowheads="1"/>
            </p:cNvSpPr>
            <p:nvPr/>
          </p:nvSpPr>
          <p:spPr bwMode="auto">
            <a:xfrm>
              <a:off x="3878" y="2931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3</a:t>
              </a:r>
            </a:p>
          </p:txBody>
        </p:sp>
        <p:sp>
          <p:nvSpPr>
            <p:cNvPr id="12331" name="Line 36"/>
            <p:cNvSpPr>
              <a:spLocks noChangeShapeType="1"/>
            </p:cNvSpPr>
            <p:nvPr/>
          </p:nvSpPr>
          <p:spPr bwMode="auto">
            <a:xfrm>
              <a:off x="1927" y="1842"/>
              <a:ext cx="362" cy="27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Line 36"/>
            <p:cNvSpPr>
              <a:spLocks noChangeShapeType="1"/>
            </p:cNvSpPr>
            <p:nvPr/>
          </p:nvSpPr>
          <p:spPr bwMode="auto">
            <a:xfrm>
              <a:off x="3379" y="3158"/>
              <a:ext cx="362" cy="27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B354F-6583-4877-8414-B2A96143C593}" type="slidenum">
              <a:rPr lang="fa-IR"/>
              <a:pPr>
                <a:defRPr/>
              </a:pPr>
              <a:t>80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25018" y="287030"/>
            <a:ext cx="1409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Exploring D further through E with heuristic 1, </a:t>
            </a:r>
            <a:endParaRPr lang="en-GB" dirty="0"/>
          </a:p>
          <a:p>
            <a:r>
              <a:rPr lang="en-GB" dirty="0" smtClean="0"/>
              <a:t>8+5+2 =15</a:t>
            </a:r>
          </a:p>
          <a:p>
            <a:endParaRPr lang="en-GB" dirty="0" smtClean="0"/>
          </a:p>
          <a:p>
            <a:r>
              <a:rPr lang="en-GB" dirty="0" smtClean="0"/>
              <a:t>Finally from E to G, path is taken (8 + 5 + 2 +3) =18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31789"/>
            <a:ext cx="176792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8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888" y="260352"/>
            <a:ext cx="6382941" cy="752475"/>
          </a:xfrm>
          <a:noFill/>
        </p:spPr>
        <p:txBody>
          <a:bodyPr/>
          <a:lstStyle/>
          <a:p>
            <a:r>
              <a:rPr lang="en-US" altLang="en-US" sz="4000"/>
              <a:t>An Example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951561" y="1052515"/>
            <a:ext cx="4873228" cy="4894263"/>
            <a:chOff x="1519" y="663"/>
            <a:chExt cx="4093" cy="3083"/>
          </a:xfrm>
        </p:grpSpPr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1973" y="143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19" name="Rectangle 11"/>
            <p:cNvSpPr>
              <a:spLocks noChangeArrowheads="1"/>
            </p:cNvSpPr>
            <p:nvPr/>
          </p:nvSpPr>
          <p:spPr bwMode="auto">
            <a:xfrm>
              <a:off x="2653" y="1933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C</a:t>
              </a:r>
            </a:p>
          </p:txBody>
        </p:sp>
        <p:sp>
          <p:nvSpPr>
            <p:cNvPr id="13320" name="Rectangle 17"/>
            <p:cNvSpPr>
              <a:spLocks noChangeArrowheads="1"/>
            </p:cNvSpPr>
            <p:nvPr/>
          </p:nvSpPr>
          <p:spPr bwMode="auto">
            <a:xfrm>
              <a:off x="3833" y="1480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D</a:t>
              </a:r>
            </a:p>
          </p:txBody>
        </p:sp>
        <p:sp>
          <p:nvSpPr>
            <p:cNvPr id="13321" name="Oval 18"/>
            <p:cNvSpPr>
              <a:spLocks noChangeArrowheads="1"/>
            </p:cNvSpPr>
            <p:nvPr/>
          </p:nvSpPr>
          <p:spPr bwMode="auto">
            <a:xfrm>
              <a:off x="3787" y="1480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2" name="Rectangle 19"/>
            <p:cNvSpPr>
              <a:spLocks noChangeArrowheads="1"/>
            </p:cNvSpPr>
            <p:nvPr/>
          </p:nvSpPr>
          <p:spPr bwMode="auto">
            <a:xfrm>
              <a:off x="2018" y="1434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B</a:t>
              </a:r>
            </a:p>
          </p:txBody>
        </p:sp>
        <p:sp>
          <p:nvSpPr>
            <p:cNvPr id="13323" name="Oval 29"/>
            <p:cNvSpPr>
              <a:spLocks noChangeArrowheads="1"/>
            </p:cNvSpPr>
            <p:nvPr/>
          </p:nvSpPr>
          <p:spPr bwMode="auto">
            <a:xfrm>
              <a:off x="2653" y="709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4" name="Rectangle 30"/>
            <p:cNvSpPr>
              <a:spLocks noChangeArrowheads="1"/>
            </p:cNvSpPr>
            <p:nvPr/>
          </p:nvSpPr>
          <p:spPr bwMode="auto">
            <a:xfrm>
              <a:off x="2699" y="709"/>
              <a:ext cx="38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A</a:t>
              </a:r>
            </a:p>
          </p:txBody>
        </p:sp>
        <p:sp>
          <p:nvSpPr>
            <p:cNvPr id="13325" name="Oval 31"/>
            <p:cNvSpPr>
              <a:spLocks noChangeArrowheads="1"/>
            </p:cNvSpPr>
            <p:nvPr/>
          </p:nvSpPr>
          <p:spPr bwMode="auto">
            <a:xfrm>
              <a:off x="2608" y="1933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6" name="Rectangle 40"/>
            <p:cNvSpPr>
              <a:spLocks noChangeArrowheads="1"/>
            </p:cNvSpPr>
            <p:nvPr/>
          </p:nvSpPr>
          <p:spPr bwMode="auto">
            <a:xfrm>
              <a:off x="1519" y="1480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(4)</a:t>
              </a:r>
            </a:p>
          </p:txBody>
        </p:sp>
        <p:sp>
          <p:nvSpPr>
            <p:cNvPr id="13327" name="Line 13"/>
            <p:cNvSpPr>
              <a:spLocks noChangeShapeType="1"/>
            </p:cNvSpPr>
            <p:nvPr/>
          </p:nvSpPr>
          <p:spPr bwMode="auto">
            <a:xfrm flipH="1">
              <a:off x="2290" y="1026"/>
              <a:ext cx="40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8" name="Line 14"/>
            <p:cNvSpPr>
              <a:spLocks noChangeShapeType="1"/>
            </p:cNvSpPr>
            <p:nvPr/>
          </p:nvSpPr>
          <p:spPr bwMode="auto">
            <a:xfrm>
              <a:off x="2789" y="1071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9" name="Line 15"/>
            <p:cNvSpPr>
              <a:spLocks noChangeShapeType="1"/>
            </p:cNvSpPr>
            <p:nvPr/>
          </p:nvSpPr>
          <p:spPr bwMode="auto">
            <a:xfrm>
              <a:off x="2245" y="1752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3288" y="2704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1" name="Oval 18"/>
            <p:cNvSpPr>
              <a:spLocks noChangeArrowheads="1"/>
            </p:cNvSpPr>
            <p:nvPr/>
          </p:nvSpPr>
          <p:spPr bwMode="auto">
            <a:xfrm>
              <a:off x="4195" y="3385"/>
              <a:ext cx="360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>
              <a:off x="3016" y="981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3" name="Line 19"/>
            <p:cNvSpPr>
              <a:spLocks noChangeShapeType="1"/>
            </p:cNvSpPr>
            <p:nvPr/>
          </p:nvSpPr>
          <p:spPr bwMode="auto">
            <a:xfrm flipH="1">
              <a:off x="3560" y="1842"/>
              <a:ext cx="363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4" name="Line 20"/>
            <p:cNvSpPr>
              <a:spLocks noChangeShapeType="1"/>
            </p:cNvSpPr>
            <p:nvPr/>
          </p:nvSpPr>
          <p:spPr bwMode="auto">
            <a:xfrm>
              <a:off x="4105" y="1797"/>
              <a:ext cx="27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35" name="Rectangle 17"/>
            <p:cNvSpPr>
              <a:spLocks noChangeArrowheads="1"/>
            </p:cNvSpPr>
            <p:nvPr/>
          </p:nvSpPr>
          <p:spPr bwMode="auto">
            <a:xfrm>
              <a:off x="4241" y="3385"/>
              <a:ext cx="409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G</a:t>
              </a:r>
            </a:p>
          </p:txBody>
        </p:sp>
        <p:sp>
          <p:nvSpPr>
            <p:cNvPr id="13336" name="Rectangle 17"/>
            <p:cNvSpPr>
              <a:spLocks noChangeArrowheads="1"/>
            </p:cNvSpPr>
            <p:nvPr/>
          </p:nvSpPr>
          <p:spPr bwMode="auto">
            <a:xfrm>
              <a:off x="3334" y="2704"/>
              <a:ext cx="36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3600" b="1">
                  <a:latin typeface="Times New Roman" pitchFamily="18" charset="0"/>
                  <a:cs typeface="Times New Roman (Hebrew)" charset="-79"/>
                </a:rPr>
                <a:t>E</a:t>
              </a:r>
            </a:p>
          </p:txBody>
        </p:sp>
        <p:sp>
          <p:nvSpPr>
            <p:cNvPr id="13337" name="Rectangle 40"/>
            <p:cNvSpPr>
              <a:spLocks noChangeArrowheads="1"/>
            </p:cNvSpPr>
            <p:nvPr/>
          </p:nvSpPr>
          <p:spPr bwMode="auto">
            <a:xfrm>
              <a:off x="2245" y="2115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(2)</a:t>
              </a:r>
            </a:p>
          </p:txBody>
        </p:sp>
        <p:sp>
          <p:nvSpPr>
            <p:cNvPr id="13338" name="Rectangle 40"/>
            <p:cNvSpPr>
              <a:spLocks noChangeArrowheads="1"/>
            </p:cNvSpPr>
            <p:nvPr/>
          </p:nvSpPr>
          <p:spPr bwMode="auto">
            <a:xfrm>
              <a:off x="2971" y="2840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(3)</a:t>
              </a:r>
            </a:p>
          </p:txBody>
        </p:sp>
        <p:sp>
          <p:nvSpPr>
            <p:cNvPr id="13339" name="Rectangle 40"/>
            <p:cNvSpPr>
              <a:spLocks noChangeArrowheads="1"/>
            </p:cNvSpPr>
            <p:nvPr/>
          </p:nvSpPr>
          <p:spPr bwMode="auto">
            <a:xfrm>
              <a:off x="3787" y="3475"/>
              <a:ext cx="4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(0)</a:t>
              </a:r>
            </a:p>
          </p:txBody>
        </p:sp>
        <p:sp>
          <p:nvSpPr>
            <p:cNvPr id="13340" name="Rectangle 40"/>
            <p:cNvSpPr>
              <a:spLocks noChangeArrowheads="1"/>
            </p:cNvSpPr>
            <p:nvPr/>
          </p:nvSpPr>
          <p:spPr bwMode="auto">
            <a:xfrm>
              <a:off x="1882" y="709"/>
              <a:ext cx="61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[15]</a:t>
              </a:r>
            </a:p>
          </p:txBody>
        </p:sp>
        <p:sp>
          <p:nvSpPr>
            <p:cNvPr id="13341" name="Rectangle 40"/>
            <p:cNvSpPr>
              <a:spLocks noChangeArrowheads="1"/>
            </p:cNvSpPr>
            <p:nvPr/>
          </p:nvSpPr>
          <p:spPr bwMode="auto">
            <a:xfrm>
              <a:off x="2245" y="1026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4</a:t>
              </a:r>
            </a:p>
          </p:txBody>
        </p:sp>
        <p:sp>
          <p:nvSpPr>
            <p:cNvPr id="13342" name="Rectangle 40"/>
            <p:cNvSpPr>
              <a:spLocks noChangeArrowheads="1"/>
            </p:cNvSpPr>
            <p:nvPr/>
          </p:nvSpPr>
          <p:spPr bwMode="auto">
            <a:xfrm>
              <a:off x="3379" y="981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5</a:t>
              </a:r>
            </a:p>
          </p:txBody>
        </p:sp>
        <p:sp>
          <p:nvSpPr>
            <p:cNvPr id="13343" name="Rectangle 40"/>
            <p:cNvSpPr>
              <a:spLocks noChangeArrowheads="1"/>
            </p:cNvSpPr>
            <p:nvPr/>
          </p:nvSpPr>
          <p:spPr bwMode="auto">
            <a:xfrm>
              <a:off x="2789" y="1344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5</a:t>
              </a:r>
            </a:p>
          </p:txBody>
        </p:sp>
        <p:sp>
          <p:nvSpPr>
            <p:cNvPr id="13344" name="Rectangle 40"/>
            <p:cNvSpPr>
              <a:spLocks noChangeArrowheads="1"/>
            </p:cNvSpPr>
            <p:nvPr/>
          </p:nvSpPr>
          <p:spPr bwMode="auto">
            <a:xfrm>
              <a:off x="2381" y="1616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2</a:t>
              </a:r>
            </a:p>
          </p:txBody>
        </p:sp>
        <p:sp>
          <p:nvSpPr>
            <p:cNvPr id="13345" name="Rectangle 40"/>
            <p:cNvSpPr>
              <a:spLocks noChangeArrowheads="1"/>
            </p:cNvSpPr>
            <p:nvPr/>
          </p:nvSpPr>
          <p:spPr bwMode="auto">
            <a:xfrm>
              <a:off x="3061" y="2205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2</a:t>
              </a:r>
            </a:p>
          </p:txBody>
        </p:sp>
        <p:sp>
          <p:nvSpPr>
            <p:cNvPr id="13346" name="Rectangle 40"/>
            <p:cNvSpPr>
              <a:spLocks noChangeArrowheads="1"/>
            </p:cNvSpPr>
            <p:nvPr/>
          </p:nvSpPr>
          <p:spPr bwMode="auto">
            <a:xfrm>
              <a:off x="3606" y="2024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2</a:t>
              </a:r>
            </a:p>
          </p:txBody>
        </p:sp>
        <p:sp>
          <p:nvSpPr>
            <p:cNvPr id="13347" name="Rectangle 40"/>
            <p:cNvSpPr>
              <a:spLocks noChangeArrowheads="1"/>
            </p:cNvSpPr>
            <p:nvPr/>
          </p:nvSpPr>
          <p:spPr bwMode="auto">
            <a:xfrm>
              <a:off x="4286" y="2387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4</a:t>
              </a:r>
            </a:p>
          </p:txBody>
        </p:sp>
        <p:sp>
          <p:nvSpPr>
            <p:cNvPr id="13348" name="Line 34"/>
            <p:cNvSpPr>
              <a:spLocks noChangeShapeType="1"/>
            </p:cNvSpPr>
            <p:nvPr/>
          </p:nvSpPr>
          <p:spPr bwMode="auto">
            <a:xfrm>
              <a:off x="2562" y="1162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9" name="Rectangle 40"/>
            <p:cNvSpPr>
              <a:spLocks noChangeArrowheads="1"/>
            </p:cNvSpPr>
            <p:nvPr/>
          </p:nvSpPr>
          <p:spPr bwMode="auto">
            <a:xfrm>
              <a:off x="3198" y="663"/>
              <a:ext cx="9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Solved</a:t>
              </a:r>
            </a:p>
          </p:txBody>
        </p:sp>
        <p:sp>
          <p:nvSpPr>
            <p:cNvPr id="13350" name="Line 36"/>
            <p:cNvSpPr>
              <a:spLocks noChangeShapeType="1"/>
            </p:cNvSpPr>
            <p:nvPr/>
          </p:nvSpPr>
          <p:spPr bwMode="auto">
            <a:xfrm>
              <a:off x="3016" y="754"/>
              <a:ext cx="363" cy="272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36"/>
            <p:cNvSpPr>
              <a:spLocks noChangeShapeType="1"/>
            </p:cNvSpPr>
            <p:nvPr/>
          </p:nvSpPr>
          <p:spPr bwMode="auto">
            <a:xfrm>
              <a:off x="4286" y="1752"/>
              <a:ext cx="90" cy="54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Line 38"/>
            <p:cNvSpPr>
              <a:spLocks noChangeShapeType="1"/>
            </p:cNvSpPr>
            <p:nvPr/>
          </p:nvSpPr>
          <p:spPr bwMode="auto">
            <a:xfrm>
              <a:off x="3606" y="2976"/>
              <a:ext cx="63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53" name="Rectangle 40"/>
            <p:cNvSpPr>
              <a:spLocks noChangeArrowheads="1"/>
            </p:cNvSpPr>
            <p:nvPr/>
          </p:nvSpPr>
          <p:spPr bwMode="auto">
            <a:xfrm>
              <a:off x="3878" y="2931"/>
              <a:ext cx="25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latin typeface="Times New Roman" pitchFamily="18" charset="0"/>
                  <a:cs typeface="Times New Roman (Hebrew)" charset="-79"/>
                </a:rPr>
                <a:t>3</a:t>
              </a:r>
            </a:p>
          </p:txBody>
        </p:sp>
        <p:sp>
          <p:nvSpPr>
            <p:cNvPr id="13354" name="Line 36"/>
            <p:cNvSpPr>
              <a:spLocks noChangeShapeType="1"/>
            </p:cNvSpPr>
            <p:nvPr/>
          </p:nvSpPr>
          <p:spPr bwMode="auto">
            <a:xfrm>
              <a:off x="1927" y="1842"/>
              <a:ext cx="362" cy="27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40"/>
            <p:cNvSpPr>
              <a:spLocks noChangeArrowheads="1"/>
            </p:cNvSpPr>
            <p:nvPr/>
          </p:nvSpPr>
          <p:spPr bwMode="auto">
            <a:xfrm>
              <a:off x="4649" y="3430"/>
              <a:ext cx="9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Sol</a:t>
              </a:r>
              <a:r>
                <a:rPr lang="en-US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ved</a:t>
              </a:r>
              <a:endParaRPr lang="es-MX" altLang="he-IL" sz="2800" b="1">
                <a:solidFill>
                  <a:srgbClr val="FF0000"/>
                </a:solidFill>
                <a:latin typeface="Times New Roman" pitchFamily="18" charset="0"/>
                <a:cs typeface="Times New Roman (Hebrew)" charset="-79"/>
              </a:endParaRPr>
            </a:p>
          </p:txBody>
        </p:sp>
        <p:sp>
          <p:nvSpPr>
            <p:cNvPr id="13356" name="Line 36"/>
            <p:cNvSpPr>
              <a:spLocks noChangeShapeType="1"/>
            </p:cNvSpPr>
            <p:nvPr/>
          </p:nvSpPr>
          <p:spPr bwMode="auto">
            <a:xfrm>
              <a:off x="3379" y="3158"/>
              <a:ext cx="362" cy="273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40"/>
            <p:cNvSpPr>
              <a:spLocks noChangeArrowheads="1"/>
            </p:cNvSpPr>
            <p:nvPr/>
          </p:nvSpPr>
          <p:spPr bwMode="auto">
            <a:xfrm>
              <a:off x="4241" y="1434"/>
              <a:ext cx="9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8000"/>
                </a:lnSpc>
              </a:pPr>
              <a:r>
                <a:rPr lang="es-MX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Sol</a:t>
              </a:r>
              <a:r>
                <a:rPr lang="en-US" altLang="he-IL" sz="2800" b="1">
                  <a:solidFill>
                    <a:srgbClr val="FF0000"/>
                  </a:solidFill>
                  <a:latin typeface="Times New Roman" pitchFamily="18" charset="0"/>
                  <a:cs typeface="Times New Roman (Hebrew)" charset="-79"/>
                </a:rPr>
                <a:t>ved</a:t>
              </a:r>
              <a:endParaRPr lang="es-MX" altLang="he-IL" sz="2800" b="1">
                <a:solidFill>
                  <a:srgbClr val="FF0000"/>
                </a:solidFill>
                <a:latin typeface="Times New Roman" pitchFamily="18" charset="0"/>
                <a:cs typeface="Times New Roman (Hebrew)" charset="-79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BC648-D0A6-4F0F-B95D-03E4066385B1}" type="slidenum">
              <a:rPr lang="fa-IR"/>
              <a:pPr>
                <a:defRPr/>
              </a:pPr>
              <a:t>81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1164" y="297088"/>
            <a:ext cx="1409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 cost is 8 + 5 + 4 = 17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33538" y="2036764"/>
            <a:ext cx="1409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Exploring C is not necessary as by moving from C to E the cost is not going to be better (A-C is costlier than A-D)</a:t>
            </a:r>
          </a:p>
          <a:p>
            <a:endParaRPr lang="en-GB" dirty="0"/>
          </a:p>
          <a:p>
            <a:endParaRPr lang="en-IN" dirty="0"/>
          </a:p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31789"/>
            <a:ext cx="1767922" cy="280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83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Agent</a:t>
            </a:r>
          </a:p>
          <a:p>
            <a:r>
              <a:rPr lang="en-US" dirty="0" smtClean="0"/>
              <a:t>Agent function</a:t>
            </a:r>
          </a:p>
          <a:p>
            <a:r>
              <a:rPr lang="en-US" dirty="0"/>
              <a:t>Agent program</a:t>
            </a:r>
            <a:endParaRPr lang="en-IN" dirty="0"/>
          </a:p>
          <a:p>
            <a:r>
              <a:rPr lang="en-US" dirty="0" smtClean="0"/>
              <a:t>Rational agent</a:t>
            </a:r>
          </a:p>
          <a:p>
            <a:r>
              <a:rPr lang="en-US" dirty="0" smtClean="0"/>
              <a:t>Task environment 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erformance measure, </a:t>
            </a:r>
            <a:r>
              <a:rPr lang="en-US" b="1" dirty="0" smtClean="0"/>
              <a:t>E</a:t>
            </a:r>
            <a:r>
              <a:rPr lang="en-US" dirty="0" smtClean="0"/>
              <a:t>nvironment, </a:t>
            </a:r>
            <a:r>
              <a:rPr lang="en-US" b="1" dirty="0" smtClean="0"/>
              <a:t>A</a:t>
            </a:r>
            <a:r>
              <a:rPr lang="en-US" dirty="0" smtClean="0"/>
              <a:t>ctuators, </a:t>
            </a:r>
            <a:r>
              <a:rPr lang="en-US" b="1" dirty="0" smtClean="0"/>
              <a:t>S</a:t>
            </a:r>
            <a:r>
              <a:rPr lang="en-US" dirty="0" smtClean="0"/>
              <a:t>ensors   (PEAS)</a:t>
            </a:r>
          </a:p>
          <a:p>
            <a:r>
              <a:rPr lang="en-US" dirty="0" smtClean="0"/>
              <a:t>Types of agents </a:t>
            </a:r>
          </a:p>
          <a:p>
            <a:pPr lvl="1"/>
            <a:r>
              <a:rPr lang="en-US" dirty="0" smtClean="0"/>
              <a:t>TDA, Simplex reflex, model-based, goal-based, utility based, learning agent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9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79216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19200"/>
            <a:ext cx="61722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AIMA</a:t>
            </a:r>
          </a:p>
          <a:p>
            <a:pPr lvl="1"/>
            <a:r>
              <a:rPr lang="en-US" dirty="0"/>
              <a:t>Artificial Intelligence - A Modern Approach 3rd </a:t>
            </a:r>
            <a:r>
              <a:rPr lang="en-US" dirty="0" smtClean="0"/>
              <a:t>Edition - </a:t>
            </a:r>
            <a:r>
              <a:rPr lang="en-IN" dirty="0" smtClean="0"/>
              <a:t>RUSSELL </a:t>
            </a:r>
            <a:r>
              <a:rPr lang="en-IN" dirty="0"/>
              <a:t>&amp; NORVIG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2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Five components of problem definition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Goal state:</a:t>
            </a:r>
          </a:p>
          <a:p>
            <a:pPr lvl="1"/>
            <a:r>
              <a:rPr lang="en-IN" dirty="0" smtClean="0"/>
              <a:t>Determines </a:t>
            </a:r>
            <a:r>
              <a:rPr lang="en-IN" dirty="0"/>
              <a:t>whether a given state is a goal </a:t>
            </a:r>
            <a:r>
              <a:rPr lang="en-IN" dirty="0" smtClean="0"/>
              <a:t>state</a:t>
            </a:r>
          </a:p>
          <a:p>
            <a:pPr lvl="1"/>
            <a:r>
              <a:rPr lang="en-IN" dirty="0" smtClean="0"/>
              <a:t>Either explicit </a:t>
            </a:r>
            <a:r>
              <a:rPr lang="en-IN" dirty="0"/>
              <a:t>set of possible goal </a:t>
            </a:r>
            <a:r>
              <a:rPr lang="en-IN" dirty="0" smtClean="0"/>
              <a:t>states or</a:t>
            </a:r>
          </a:p>
          <a:p>
            <a:pPr lvl="1"/>
            <a:r>
              <a:rPr lang="en-IN" dirty="0"/>
              <a:t>specified by an abstract </a:t>
            </a:r>
            <a:r>
              <a:rPr lang="en-IN" dirty="0" smtClean="0"/>
              <a:t>property (checkmate in Chess)</a:t>
            </a:r>
            <a:endParaRPr lang="en-US" dirty="0"/>
          </a:p>
          <a:p>
            <a:r>
              <a:rPr lang="en-US" b="1" dirty="0" smtClean="0"/>
              <a:t>Path Cost</a:t>
            </a:r>
          </a:p>
          <a:p>
            <a:pPr lvl="1"/>
            <a:r>
              <a:rPr lang="en-IN" dirty="0" smtClean="0"/>
              <a:t>Assigns </a:t>
            </a:r>
            <a:r>
              <a:rPr lang="en-IN" dirty="0"/>
              <a:t>a numeric cost to each </a:t>
            </a:r>
            <a:r>
              <a:rPr lang="en-IN" dirty="0" smtClean="0"/>
              <a:t>path</a:t>
            </a:r>
          </a:p>
          <a:p>
            <a:pPr lvl="1"/>
            <a:r>
              <a:rPr lang="en-IN" dirty="0" smtClean="0"/>
              <a:t>Agent </a:t>
            </a:r>
            <a:r>
              <a:rPr lang="en-IN" dirty="0"/>
              <a:t>chooses a cost function that reflects its own performance </a:t>
            </a:r>
            <a:r>
              <a:rPr lang="en-IN" dirty="0" smtClean="0"/>
              <a:t>measure</a:t>
            </a:r>
          </a:p>
          <a:p>
            <a:pPr lvl="1"/>
            <a:r>
              <a:rPr lang="en-US" dirty="0" smtClean="0"/>
              <a:t>Simplifying assumptions</a:t>
            </a:r>
          </a:p>
          <a:p>
            <a:pPr lvl="2"/>
            <a:r>
              <a:rPr lang="en-IN" dirty="0"/>
              <a:t>cost of a path can be described as </a:t>
            </a:r>
            <a:r>
              <a:rPr lang="en-IN" dirty="0" smtClean="0"/>
              <a:t>the </a:t>
            </a:r>
            <a:r>
              <a:rPr lang="en-IN" b="1" i="1" dirty="0" smtClean="0"/>
              <a:t>sum </a:t>
            </a:r>
            <a:r>
              <a:rPr lang="en-IN" dirty="0"/>
              <a:t>of the costs of the individual actions along the </a:t>
            </a:r>
            <a:r>
              <a:rPr lang="en-IN" dirty="0" smtClean="0"/>
              <a:t>path</a:t>
            </a:r>
          </a:p>
          <a:p>
            <a:pPr lvl="2"/>
            <a:r>
              <a:rPr lang="en-US" dirty="0" smtClean="0"/>
              <a:t>Nonnegative costs</a:t>
            </a:r>
          </a:p>
          <a:p>
            <a:r>
              <a:rPr lang="en-US" dirty="0" smtClean="0"/>
              <a:t>Usually the five components are gathered into a single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8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4499</Words>
  <Application>Microsoft Office PowerPoint</Application>
  <PresentationFormat>On-screen Show (4:3)</PresentationFormat>
  <Paragraphs>744</Paragraphs>
  <Slides>83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Unit 2 – Search Strategies</vt:lpstr>
      <vt:lpstr>Problem solving by searching</vt:lpstr>
      <vt:lpstr>Goal Formulation</vt:lpstr>
      <vt:lpstr>Problem formulation</vt:lpstr>
      <vt:lpstr>Problem formulation assumptions</vt:lpstr>
      <vt:lpstr>Search algorithms</vt:lpstr>
      <vt:lpstr>Simple Problem Solving Agent</vt:lpstr>
      <vt:lpstr>Five components of problem definition</vt:lpstr>
      <vt:lpstr>Five components of problem definition (2)</vt:lpstr>
      <vt:lpstr>State-space and other definitions</vt:lpstr>
      <vt:lpstr>Problem types</vt:lpstr>
      <vt:lpstr>Abstraction </vt:lpstr>
      <vt:lpstr>Abstraction </vt:lpstr>
      <vt:lpstr>Toy Problem Example: Vacuum World</vt:lpstr>
      <vt:lpstr>Toy Problem Example: Vacuum World</vt:lpstr>
      <vt:lpstr>Abstraction </vt:lpstr>
      <vt:lpstr>Problem Types</vt:lpstr>
      <vt:lpstr>Example: Vacuum world</vt:lpstr>
      <vt:lpstr>Example: 8 puzzle</vt:lpstr>
      <vt:lpstr>Example: 8 puzzle</vt:lpstr>
      <vt:lpstr>8-Queens problem</vt:lpstr>
      <vt:lpstr>8-Queens problem: Incremental</vt:lpstr>
      <vt:lpstr>Real world problem : Robotic assembly</vt:lpstr>
      <vt:lpstr>Assignments</vt:lpstr>
      <vt:lpstr>Assignments</vt:lpstr>
      <vt:lpstr>Search approaches</vt:lpstr>
      <vt:lpstr>Example problem</vt:lpstr>
      <vt:lpstr>Infrastructure for search algorithms </vt:lpstr>
      <vt:lpstr>Tree Search</vt:lpstr>
      <vt:lpstr>Tree Search</vt:lpstr>
      <vt:lpstr>Tree search example</vt:lpstr>
      <vt:lpstr>Graph Search</vt:lpstr>
      <vt:lpstr>Implementation: States vs. Nodes</vt:lpstr>
      <vt:lpstr>Tree Search: Implementation</vt:lpstr>
      <vt:lpstr>Search Types</vt:lpstr>
      <vt:lpstr>Search Strategies</vt:lpstr>
      <vt:lpstr>Breadth-First Search (BFS)</vt:lpstr>
      <vt:lpstr>BFS – Contd.</vt:lpstr>
      <vt:lpstr>Breadth-First Search Pseudo code</vt:lpstr>
      <vt:lpstr>Breadth-First Search</vt:lpstr>
      <vt:lpstr>Uniform-cost search</vt:lpstr>
      <vt:lpstr>Uniform-cost search</vt:lpstr>
      <vt:lpstr>Uniform-cost Search</vt:lpstr>
      <vt:lpstr>Depth-First Search (DFS)</vt:lpstr>
      <vt:lpstr>DFS-Contd.</vt:lpstr>
      <vt:lpstr>DFS-Contd.</vt:lpstr>
      <vt:lpstr>DFS-Contd.</vt:lpstr>
      <vt:lpstr>DFS - Properties</vt:lpstr>
      <vt:lpstr>Depth-limited search</vt:lpstr>
      <vt:lpstr>Iterative deepening depth-first search</vt:lpstr>
      <vt:lpstr>Iterative deepening depth-first search</vt:lpstr>
      <vt:lpstr>Iterative deepening depth-first search</vt:lpstr>
      <vt:lpstr>Bidirectional Search</vt:lpstr>
      <vt:lpstr>Comparing uninformed search strategies</vt:lpstr>
      <vt:lpstr>Informed Search Strategy</vt:lpstr>
      <vt:lpstr>Best First Search</vt:lpstr>
      <vt:lpstr>Best-First Search – Contd.</vt:lpstr>
      <vt:lpstr>Greedy Search /  Greedy Best First Search</vt:lpstr>
      <vt:lpstr>Greedy BF search – Example</vt:lpstr>
      <vt:lpstr>Greedy search – contd.</vt:lpstr>
      <vt:lpstr>Properties of Greedy Search</vt:lpstr>
      <vt:lpstr>A* algorithm  (A-star algorithm)</vt:lpstr>
      <vt:lpstr>Admissible Heuristic</vt:lpstr>
      <vt:lpstr>Admissible Heuristic</vt:lpstr>
      <vt:lpstr>A* - Roadmap example</vt:lpstr>
      <vt:lpstr>A* Example</vt:lpstr>
      <vt:lpstr>A* Example – Contd. </vt:lpstr>
      <vt:lpstr>A* Example – Contd. </vt:lpstr>
      <vt:lpstr>A*-summary</vt:lpstr>
      <vt:lpstr>AND/OR graphs  </vt:lpstr>
      <vt:lpstr>Searching AND/OR graphs</vt:lpstr>
      <vt:lpstr>AND/OR search </vt:lpstr>
      <vt:lpstr>AO* algorithm</vt:lpstr>
      <vt:lpstr>AO* algorithm (Cont.)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– Search Strategies</dc:title>
  <dc:creator>indumathi</dc:creator>
  <cp:lastModifiedBy>indumathi</cp:lastModifiedBy>
  <cp:revision>1</cp:revision>
  <dcterms:created xsi:type="dcterms:W3CDTF">2024-07-23T04:16:34Z</dcterms:created>
  <dcterms:modified xsi:type="dcterms:W3CDTF">2024-07-23T04:17:21Z</dcterms:modified>
</cp:coreProperties>
</file>