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76" r:id="rId3"/>
    <p:sldId id="377" r:id="rId4"/>
    <p:sldId id="378" r:id="rId5"/>
    <p:sldId id="379" r:id="rId6"/>
    <p:sldId id="477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426" r:id="rId15"/>
    <p:sldId id="427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29" r:id="rId35"/>
    <p:sldId id="428" r:id="rId36"/>
    <p:sldId id="48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354" y="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18E49-ED71-419A-B5F4-14B64232DF1B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EE32D-9B0A-48A5-8286-99E6DAEDF2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955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096DD53-C2A9-4E36-BC71-60C1354A2835}" type="datetime3">
              <a:rPr lang="en-US" smtClean="0"/>
              <a:pPr/>
              <a:t>6 August 2024</a:t>
            </a:fld>
            <a:endParaRPr lang="en-US" smtClean="0"/>
          </a:p>
        </p:txBody>
      </p:sp>
      <p:sp>
        <p:nvSpPr>
          <p:cNvPr id="2426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426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7B2CE4-1DB5-499A-BCA2-BE8027E6953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426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31E8F82-54C1-4644-BDEC-9E8C1EEDDAED}" type="datetime3">
              <a:rPr lang="en-US" smtClean="0"/>
              <a:pPr/>
              <a:t>6 August 2024</a:t>
            </a:fld>
            <a:endParaRPr lang="en-US" smtClean="0"/>
          </a:p>
        </p:txBody>
      </p:sp>
      <p:sp>
        <p:nvSpPr>
          <p:cNvPr id="251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51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AA42BB-4959-4D40-83CB-5DE4D3B1E7E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519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16D03DE-463A-48F3-9BF3-B619AC819D4D}" type="datetime3">
              <a:rPr lang="en-US" smtClean="0"/>
              <a:pPr/>
              <a:t>6 August 2024</a:t>
            </a:fld>
            <a:endParaRPr lang="en-US" smtClean="0"/>
          </a:p>
        </p:txBody>
      </p:sp>
      <p:sp>
        <p:nvSpPr>
          <p:cNvPr id="252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52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D3488F-B3EA-49CE-87B6-45B8B31E623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52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DC9E473-01BB-49F7-B3DD-62F5EEEEA293}" type="datetime3">
              <a:rPr lang="en-US" smtClean="0"/>
              <a:pPr/>
              <a:t>6 August 2024</a:t>
            </a:fld>
            <a:endParaRPr lang="en-US" smtClean="0"/>
          </a:p>
        </p:txBody>
      </p:sp>
      <p:sp>
        <p:nvSpPr>
          <p:cNvPr id="253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53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AC370A-19D0-460E-8AF2-8B00DE987A5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53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61B0D9E-996D-4AD3-9D58-641EDDC8EBF5}" type="datetime3">
              <a:rPr lang="en-US" smtClean="0"/>
              <a:pPr/>
              <a:t>6 August 2024</a:t>
            </a:fld>
            <a:endParaRPr lang="en-US" smtClean="0"/>
          </a:p>
        </p:txBody>
      </p:sp>
      <p:sp>
        <p:nvSpPr>
          <p:cNvPr id="254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54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CF37E8-A00F-4C03-AE98-FB408EE329E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54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F4808EA-1750-48C5-8313-43A8910B3EAB}" type="datetime3">
              <a:rPr lang="en-US" smtClean="0"/>
              <a:pPr/>
              <a:t>6 August 2024</a:t>
            </a:fld>
            <a:endParaRPr lang="en-US" smtClean="0"/>
          </a:p>
        </p:txBody>
      </p:sp>
      <p:sp>
        <p:nvSpPr>
          <p:cNvPr id="256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56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99AC9B-777B-462B-83C4-DDF2CD2B762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56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D127622-2779-4B27-86BB-D6A81EF8B290}" type="datetime3">
              <a:rPr lang="en-US" smtClean="0"/>
              <a:pPr/>
              <a:t>6 August 2024</a:t>
            </a:fld>
            <a:endParaRPr lang="en-US" smtClean="0"/>
          </a:p>
        </p:txBody>
      </p:sp>
      <p:sp>
        <p:nvSpPr>
          <p:cNvPr id="2570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570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942839-55EF-43C4-BF5B-2FFA5A2F53A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57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319DFF0-EF66-4E31-8465-68E6EA4011AE}" type="datetime3">
              <a:rPr lang="en-US" smtClean="0"/>
              <a:pPr/>
              <a:t>6 August 2024</a:t>
            </a:fld>
            <a:endParaRPr lang="en-US" smtClean="0"/>
          </a:p>
        </p:txBody>
      </p:sp>
      <p:sp>
        <p:nvSpPr>
          <p:cNvPr id="258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58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C12A33-5021-490E-B25E-5328AE05A61A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58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30A6E11-9AF9-444C-ABAB-A744E797C40A}" type="datetime3">
              <a:rPr lang="en-US" smtClean="0"/>
              <a:pPr/>
              <a:t>6 August 2024</a:t>
            </a:fld>
            <a:endParaRPr lang="en-US" smtClean="0"/>
          </a:p>
        </p:txBody>
      </p:sp>
      <p:sp>
        <p:nvSpPr>
          <p:cNvPr id="259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59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C45794-23C6-4715-AB74-00D89ED9E680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59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CCC1B9D-317E-431E-A9E6-1C6E79E660CE}" type="datetime3">
              <a:rPr lang="en-US" smtClean="0"/>
              <a:pPr/>
              <a:t>6 August 2024</a:t>
            </a:fld>
            <a:endParaRPr lang="en-US" smtClean="0"/>
          </a:p>
        </p:txBody>
      </p:sp>
      <p:sp>
        <p:nvSpPr>
          <p:cNvPr id="260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60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FD6888-2AE7-49E4-8694-EA7037D9386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60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4C2526C-2AEB-4F79-AC89-0390F45F76BE}" type="datetime3">
              <a:rPr lang="en-US" smtClean="0"/>
              <a:pPr/>
              <a:t>6 August 2024</a:t>
            </a:fld>
            <a:endParaRPr lang="en-US" smtClean="0"/>
          </a:p>
        </p:txBody>
      </p:sp>
      <p:sp>
        <p:nvSpPr>
          <p:cNvPr id="261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61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2DA70-253E-4DBC-B1A8-70F85A13E5D8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61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C5D6B50-1DE4-40A7-8215-722E1D117103}" type="datetime3">
              <a:rPr lang="en-US" smtClean="0"/>
              <a:pPr/>
              <a:t>6 August 2024</a:t>
            </a:fld>
            <a:endParaRPr lang="en-US" smtClean="0"/>
          </a:p>
        </p:txBody>
      </p:sp>
      <p:sp>
        <p:nvSpPr>
          <p:cNvPr id="243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43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DE3612-2D64-4A8D-8DDF-17B32D7366C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43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5703827-48D0-4EB0-9A6B-C3A8B5201926}" type="datetime3">
              <a:rPr lang="en-US" smtClean="0"/>
              <a:pPr/>
              <a:t>6 August 2024</a:t>
            </a:fld>
            <a:endParaRPr lang="en-US" smtClean="0"/>
          </a:p>
        </p:txBody>
      </p:sp>
      <p:sp>
        <p:nvSpPr>
          <p:cNvPr id="262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62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E3668C-4F36-4DB5-92ED-25AF527399F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62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E701851-198A-4C82-8E1B-535A451AB019}" type="datetime3">
              <a:rPr lang="en-US" smtClean="0"/>
              <a:pPr/>
              <a:t>6 August 2024</a:t>
            </a:fld>
            <a:endParaRPr lang="en-US" smtClean="0"/>
          </a:p>
        </p:txBody>
      </p:sp>
      <p:sp>
        <p:nvSpPr>
          <p:cNvPr id="263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63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CC67CF-3A8E-4932-8313-C9AA393544C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63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5CD1B60-5BC0-4533-BF9D-200EAFAC5A83}" type="datetime3">
              <a:rPr lang="en-US" smtClean="0"/>
              <a:pPr/>
              <a:t>6 August 2024</a:t>
            </a:fld>
            <a:endParaRPr lang="en-US" smtClean="0"/>
          </a:p>
        </p:txBody>
      </p:sp>
      <p:sp>
        <p:nvSpPr>
          <p:cNvPr id="264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64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F64A9A-CF5C-4DF6-9C8A-AC163159037F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264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68240A1-C530-4435-93EA-FB7950238ABC}" type="datetime3">
              <a:rPr lang="en-US" smtClean="0"/>
              <a:pPr/>
              <a:t>6 August 2024</a:t>
            </a:fld>
            <a:endParaRPr lang="en-US" smtClean="0"/>
          </a:p>
        </p:txBody>
      </p:sp>
      <p:sp>
        <p:nvSpPr>
          <p:cNvPr id="265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65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78F69-6E9B-42FB-BFC6-5B268FCF622E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265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1979083-7340-468D-A540-E8653B0CCC81}" type="datetime3">
              <a:rPr lang="en-US" smtClean="0"/>
              <a:pPr/>
              <a:t>6 August 2024</a:t>
            </a:fld>
            <a:endParaRPr lang="en-US" smtClean="0"/>
          </a:p>
        </p:txBody>
      </p:sp>
      <p:sp>
        <p:nvSpPr>
          <p:cNvPr id="2662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662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2064-63BB-42ED-B41D-111EA091D434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266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5703827-48D0-4EB0-9A6B-C3A8B5201926}" type="datetime3">
              <a:rPr lang="en-US" smtClean="0"/>
              <a:pPr/>
              <a:t>6 August 2024</a:t>
            </a:fld>
            <a:endParaRPr lang="en-US" smtClean="0"/>
          </a:p>
        </p:txBody>
      </p:sp>
      <p:sp>
        <p:nvSpPr>
          <p:cNvPr id="262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62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E3668C-4F36-4DB5-92ED-25AF527399F9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262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8F91EF8-54A8-4E70-AB7F-CEB37338F82C}" type="datetime3">
              <a:rPr lang="en-US" smtClean="0"/>
              <a:pPr/>
              <a:t>6 August 2024</a:t>
            </a:fld>
            <a:endParaRPr lang="en-US" smtClean="0"/>
          </a:p>
        </p:txBody>
      </p:sp>
      <p:sp>
        <p:nvSpPr>
          <p:cNvPr id="244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44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BC34DD-8ED9-4369-983F-6DE25D9F22A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44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F53733C-4FC4-4814-9713-9B0977BB818A}" type="datetime3">
              <a:rPr lang="en-US" smtClean="0"/>
              <a:pPr/>
              <a:t>6 August 2024</a:t>
            </a:fld>
            <a:endParaRPr lang="en-US" smtClean="0"/>
          </a:p>
        </p:txBody>
      </p:sp>
      <p:sp>
        <p:nvSpPr>
          <p:cNvPr id="245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45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76CA3E-3D03-4A54-A495-85750EED5C8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45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34A03BD-31A3-4C64-B0FC-9B00B6070BC6}" type="datetime3">
              <a:rPr lang="en-US" smtClean="0"/>
              <a:pPr/>
              <a:t>6 August 2024</a:t>
            </a:fld>
            <a:endParaRPr lang="en-US" smtClean="0"/>
          </a:p>
        </p:txBody>
      </p:sp>
      <p:sp>
        <p:nvSpPr>
          <p:cNvPr id="2467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467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77D8C5-C807-4FD8-8555-BCA1C9F1139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467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A0C1A8E-35E0-4756-BE81-5C210186570D}" type="datetime3">
              <a:rPr lang="en-US" smtClean="0"/>
              <a:pPr/>
              <a:t>6 August 2024</a:t>
            </a:fld>
            <a:endParaRPr lang="en-US" smtClean="0"/>
          </a:p>
        </p:txBody>
      </p:sp>
      <p:sp>
        <p:nvSpPr>
          <p:cNvPr id="2478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478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31AC4B-BEE4-4DBC-9876-5A799A281B2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478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D982BF6-B37F-47C8-B7FE-0B72B5792CE5}" type="datetime3">
              <a:rPr lang="en-US" smtClean="0"/>
              <a:pPr/>
              <a:t>6 August 2024</a:t>
            </a:fld>
            <a:endParaRPr lang="en-US" smtClean="0"/>
          </a:p>
        </p:txBody>
      </p:sp>
      <p:sp>
        <p:nvSpPr>
          <p:cNvPr id="2488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488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0614D0-B9C9-4C64-B11E-10F6913CFE2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488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C50AEFF-8EA6-44EA-86F6-909A3186FEDA}" type="datetime3">
              <a:rPr lang="en-US" smtClean="0"/>
              <a:pPr/>
              <a:t>6 August 2024</a:t>
            </a:fld>
            <a:endParaRPr lang="en-US" smtClean="0"/>
          </a:p>
        </p:txBody>
      </p:sp>
      <p:sp>
        <p:nvSpPr>
          <p:cNvPr id="249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49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E95221-6A84-4B3F-B431-DF0263B8554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49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99A32FF-6638-4541-BEBB-C244251D264A}" type="datetime3">
              <a:rPr lang="en-US" smtClean="0"/>
              <a:pPr/>
              <a:t>6 August 2024</a:t>
            </a:fld>
            <a:endParaRPr lang="en-US" smtClean="0"/>
          </a:p>
        </p:txBody>
      </p:sp>
      <p:sp>
        <p:nvSpPr>
          <p:cNvPr id="250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50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FEBBD9-17E9-40F6-B2B4-9D9833F7B63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50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521D-E8FE-4891-8349-832CD5EDF8AF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773238"/>
            <a:ext cx="8051800" cy="3024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7763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Copyright © 2010, Elsevier Inc. All rights Reserved</a:t>
            </a:r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Wireless Links</a:t>
            </a:r>
            <a:endParaRPr lang="en-GB" smtClean="0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2051050" y="5084763"/>
            <a:ext cx="4948238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Overview of leading wireless technologies</a:t>
            </a:r>
            <a:endParaRPr lang="en-GB" sz="2000" dirty="0">
              <a:solidFill>
                <a:srgbClr val="00009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Wireless Links</a:t>
            </a:r>
            <a:endParaRPr lang="en-AU" smtClean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Mostly widely used wireless links today are usually asymmetric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/>
              <a:t>Two end-points are usually different kinds of nodes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000" dirty="0" smtClean="0"/>
              <a:t>One end-point usually has no mobility, but has wired connection to the Internet (known as </a:t>
            </a:r>
            <a:r>
              <a:rPr lang="en-US" sz="2000" dirty="0" smtClean="0">
                <a:solidFill>
                  <a:srgbClr val="008000"/>
                </a:solidFill>
              </a:rPr>
              <a:t>base station</a:t>
            </a:r>
            <a:r>
              <a:rPr lang="en-US" sz="2000" dirty="0" smtClean="0"/>
              <a:t>)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000" dirty="0" smtClean="0"/>
              <a:t>The node at the other end of the link is often mobile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5" descr="f02-28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908050"/>
            <a:ext cx="6405563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Wireless Links</a:t>
            </a:r>
            <a:endParaRPr lang="en-GB" smtClean="0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2627313" y="5805488"/>
            <a:ext cx="4659312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A wireless network using a base station</a:t>
            </a:r>
            <a:endParaRPr lang="en-GB" sz="2000" dirty="0">
              <a:solidFill>
                <a:srgbClr val="00009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Wireless Links</a:t>
            </a:r>
            <a:endParaRPr lang="en-AU" dirty="0" smtClean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229600" cy="5181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Wireless communication supports point-to-multipoint communication</a:t>
            </a:r>
            <a:endParaRPr lang="en-US" dirty="0" smtClean="0"/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Communication between non-base (client) nodes is routed via the base station</a:t>
            </a:r>
            <a:endParaRPr lang="en-US" dirty="0" smtClean="0"/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Three levels of mobility for clients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b="1" dirty="0" smtClean="0"/>
              <a:t>No mobility</a:t>
            </a:r>
            <a:r>
              <a:rPr lang="en-US" sz="2000" dirty="0" smtClean="0"/>
              <a:t>: the receiver must be in a fix location to receive a directional transmission from the base station (initial version of </a:t>
            </a:r>
            <a:r>
              <a:rPr lang="en-US" sz="2000" dirty="0" err="1" smtClean="0"/>
              <a:t>WiMAX</a:t>
            </a:r>
            <a:r>
              <a:rPr lang="en-US" sz="2000" dirty="0" smtClean="0"/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/>
              <a:t>Mobility is within the range of a base (Bluetooth)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/>
              <a:t>Mobility between bases (Cell phones and Wi-Fi)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Infrastructure Based Wireless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133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Nodes are connected with the fixed physical representation. Thus, the nodes are  communicated through AP. </a:t>
            </a:r>
          </a:p>
          <a:p>
            <a:r>
              <a:rPr lang="en-US" sz="2800" dirty="0" smtClean="0"/>
              <a:t>Examples : GSM, UMTS and WLAN</a:t>
            </a:r>
          </a:p>
          <a:p>
            <a:endParaRPr lang="en-US" sz="2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581400"/>
            <a:ext cx="4724400" cy="307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Infrastructureless Wireless Networks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133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node is communicated without any fixed physical representation.</a:t>
            </a:r>
          </a:p>
          <a:p>
            <a:r>
              <a:rPr lang="en-US" sz="2400" dirty="0" smtClean="0"/>
              <a:t> The ad hoc networks are formed by connecting the terminals in the multi-hop distributed architecture.</a:t>
            </a:r>
          </a:p>
          <a:p>
            <a:r>
              <a:rPr lang="fr-FR" sz="2400" dirty="0" err="1" smtClean="0"/>
              <a:t>Example</a:t>
            </a:r>
            <a:r>
              <a:rPr lang="fr-FR" sz="2400" dirty="0" smtClean="0"/>
              <a:t>: </a:t>
            </a:r>
            <a:r>
              <a:rPr lang="fr-FR" sz="2400" dirty="0" err="1" smtClean="0"/>
              <a:t>conference</a:t>
            </a:r>
            <a:r>
              <a:rPr lang="fr-FR" sz="2400" dirty="0" smtClean="0"/>
              <a:t> applications, intelligent </a:t>
            </a:r>
            <a:r>
              <a:rPr lang="fr-FR" sz="2400" dirty="0" err="1" smtClean="0"/>
              <a:t>devices</a:t>
            </a:r>
            <a:r>
              <a:rPr lang="fr-FR" sz="2400" dirty="0" smtClean="0"/>
              <a:t> or sensor.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505200"/>
            <a:ext cx="3581400" cy="315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5" descr="f02-29-9780123850591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975" y="2420938"/>
            <a:ext cx="3960813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Wireless Links</a:t>
            </a:r>
            <a:endParaRPr lang="en-AU" dirty="0" smtClean="0"/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Mesh or Ad-hoc network</a:t>
            </a:r>
          </a:p>
          <a:p>
            <a:pPr lvl="1" eaLnBrk="1" hangingPunct="1"/>
            <a:r>
              <a:rPr lang="en-US" sz="2000" dirty="0" smtClean="0"/>
              <a:t>Nodes are peers</a:t>
            </a:r>
          </a:p>
          <a:p>
            <a:pPr lvl="1" eaLnBrk="1" hangingPunct="1"/>
            <a:r>
              <a:rPr lang="en-US" sz="2000" dirty="0" smtClean="0"/>
              <a:t>Messages may be forwarded via a chain of peer nodes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268538" y="5661025"/>
            <a:ext cx="4157662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A wireless ad-hoc or mesh network</a:t>
            </a:r>
            <a:endParaRPr lang="en-GB" sz="2000" dirty="0">
              <a:solidFill>
                <a:srgbClr val="00009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IEEE 802.11</a:t>
            </a:r>
            <a:endParaRPr lang="en-AU" smtClean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229600" cy="5410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Also known as Wi-Fi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Like its Ethernet and token ring siblings, 802.11 is designed for use in a limited  geographical area (homes, office buildings, campuses)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/>
              <a:t>Primary challenge is to mediate access to a shared communication medium – in this case, signals propagating through space</a:t>
            </a:r>
            <a:endParaRPr lang="en-US" dirty="0" smtClean="0"/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802.11 supports additional features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/>
              <a:t>power management and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/>
              <a:t>security mechanisms  </a:t>
            </a:r>
          </a:p>
          <a:p>
            <a:pPr lvl="1" eaLnBrk="1" hangingPunct="1">
              <a:lnSpc>
                <a:spcPct val="15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Copyright © 2010, Elsevier Inc. All rights Reserved</a:t>
            </a: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IEEE 802.11</a:t>
            </a:r>
            <a:endParaRPr lang="en-AU" smtClean="0"/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900" dirty="0" smtClean="0"/>
              <a:t>Original 802.11 standard defined two radio-based physical layer standard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1900" dirty="0" smtClean="0"/>
              <a:t>One using the frequency hopping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1900" dirty="0" smtClean="0"/>
              <a:t>Over 79 1-MHz-wide frequency bandwidths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1900" dirty="0" smtClean="0"/>
              <a:t>Second using direct sequence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1900" dirty="0" smtClean="0"/>
              <a:t>Using 11-bit chipping sequence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1900" dirty="0" smtClean="0"/>
              <a:t>Both standards run in the 2.4-GHz and provide up to 2 Mbps</a:t>
            </a:r>
          </a:p>
          <a:p>
            <a:pPr eaLnBrk="1" hangingPunct="1">
              <a:lnSpc>
                <a:spcPct val="150000"/>
              </a:lnSpc>
            </a:pPr>
            <a:r>
              <a:rPr lang="en-US" sz="1900" dirty="0" smtClean="0"/>
              <a:t>Then physical layer standard 802.11b was added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1900" dirty="0" smtClean="0"/>
              <a:t>Using a variant of direct sequence 802.11b provides up to 11 Mbps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1900" dirty="0" smtClean="0"/>
              <a:t>Uses license-exempt 2.4-GHz band</a:t>
            </a:r>
          </a:p>
          <a:p>
            <a:pPr eaLnBrk="1" hangingPunct="1">
              <a:lnSpc>
                <a:spcPct val="150000"/>
              </a:lnSpc>
            </a:pPr>
            <a:r>
              <a:rPr lang="en-US" sz="1900" dirty="0" smtClean="0"/>
              <a:t>Then came 802.11a which delivers up to 54 Mbps using OFDM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1900" dirty="0" smtClean="0"/>
              <a:t>802.11a runs on license-exempt 5-GHz band</a:t>
            </a:r>
          </a:p>
          <a:p>
            <a:pPr eaLnBrk="1" hangingPunct="1">
              <a:lnSpc>
                <a:spcPct val="150000"/>
              </a:lnSpc>
            </a:pPr>
            <a:r>
              <a:rPr lang="en-US" sz="1900" dirty="0" smtClean="0"/>
              <a:t>Most recent standard is 802.11g which is backward compatible with 802.11b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1900" dirty="0" smtClean="0"/>
              <a:t>Uses 2.4 GHz band, OFDM and delivers up to 54 Mbps 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5" descr="f02-30-9780123850591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875" y="3500438"/>
            <a:ext cx="3529013" cy="209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450"/>
            <a:ext cx="8281987" cy="646113"/>
          </a:xfrm>
        </p:spPr>
        <p:txBody>
          <a:bodyPr/>
          <a:lstStyle/>
          <a:p>
            <a:pPr eaLnBrk="1" hangingPunct="1"/>
            <a:r>
              <a:rPr lang="en-US" sz="3600" smtClean="0"/>
              <a:t>IEEE 802.11 – Collision Avoidance</a:t>
            </a:r>
            <a:endParaRPr lang="en-AU" sz="3600" smtClean="0"/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Consider the situation in the following figure where each of four nodes is able to send and receive signals that reach just the nodes to its immediate left and right</a:t>
            </a:r>
          </a:p>
          <a:p>
            <a:pPr lvl="1" eaLnBrk="1" hangingPunct="1"/>
            <a:r>
              <a:rPr lang="en-US" sz="2000" dirty="0" smtClean="0"/>
              <a:t>For example, B can exchange frames with A and C, but it cannot reach D</a:t>
            </a:r>
          </a:p>
          <a:p>
            <a:pPr lvl="1" eaLnBrk="1" hangingPunct="1"/>
            <a:r>
              <a:rPr lang="en-US" sz="2000" dirty="0" smtClean="0"/>
              <a:t>C can reach B and D but not A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  <p:sp>
        <p:nvSpPr>
          <p:cNvPr id="124933" name="Text Box 8"/>
          <p:cNvSpPr txBox="1">
            <a:spLocks noChangeArrowheads="1"/>
          </p:cNvSpPr>
          <p:nvPr/>
        </p:nvSpPr>
        <p:spPr bwMode="auto">
          <a:xfrm>
            <a:off x="2555875" y="5732463"/>
            <a:ext cx="3646488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66"/>
                </a:solidFill>
                <a:latin typeface="Arial" charset="0"/>
              </a:rPr>
              <a:t>Example of a wireless network</a:t>
            </a:r>
            <a:endParaRPr lang="en-GB" sz="2000">
              <a:solidFill>
                <a:srgbClr val="000066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Wireless Links</a:t>
            </a:r>
            <a:endParaRPr lang="en-AU" b="1" dirty="0" smtClean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Wireless links transmit electromagnetic signals</a:t>
            </a:r>
          </a:p>
          <a:p>
            <a:pPr lvl="1" eaLnBrk="1" hangingPunct="1"/>
            <a:r>
              <a:rPr lang="en-US" sz="2000" dirty="0" smtClean="0"/>
              <a:t>Radio, microwave, infrared</a:t>
            </a:r>
          </a:p>
          <a:p>
            <a:pPr eaLnBrk="1" hangingPunct="1"/>
            <a:r>
              <a:rPr lang="en-US" sz="2400" dirty="0" smtClean="0"/>
              <a:t>Wireless links all share the same “wire” (so to speak)</a:t>
            </a:r>
          </a:p>
          <a:p>
            <a:pPr lvl="1" eaLnBrk="1" hangingPunct="1"/>
            <a:r>
              <a:rPr lang="en-US" sz="2000" dirty="0" smtClean="0"/>
              <a:t>The challenge is to share it efficiently without unduly interfering with each other</a:t>
            </a:r>
          </a:p>
          <a:p>
            <a:pPr lvl="1" eaLnBrk="1" hangingPunct="1"/>
            <a:r>
              <a:rPr lang="en-US" sz="2000" dirty="0" smtClean="0"/>
              <a:t>Most of this sharing is accomplished by dividing the “wire” along the dimensions of frequency and space</a:t>
            </a:r>
          </a:p>
          <a:p>
            <a:pPr eaLnBrk="1" hangingPunct="1"/>
            <a:r>
              <a:rPr lang="en-US" sz="2400" dirty="0" smtClean="0"/>
              <a:t>Exclusive use of a particular frequency in a particular geographic area may be allocated to an individual entity such as a corporation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450"/>
            <a:ext cx="8281987" cy="646113"/>
          </a:xfrm>
        </p:spPr>
        <p:txBody>
          <a:bodyPr/>
          <a:lstStyle/>
          <a:p>
            <a:pPr eaLnBrk="1" hangingPunct="1"/>
            <a:r>
              <a:rPr lang="en-US" sz="3600" smtClean="0"/>
              <a:t>IEEE 802.11 – Collision Avoidance</a:t>
            </a:r>
            <a:endParaRPr lang="en-AU" sz="3600" smtClean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Suppose both A and C want to communicate with B and so they each send it a frame.</a:t>
            </a:r>
          </a:p>
          <a:p>
            <a:pPr lvl="1" eaLnBrk="1" hangingPunct="1"/>
            <a:r>
              <a:rPr lang="en-US" sz="2400" dirty="0" smtClean="0"/>
              <a:t>A and C are unaware of each other since their signals do not carry that far</a:t>
            </a:r>
          </a:p>
          <a:p>
            <a:pPr lvl="1" eaLnBrk="1" hangingPunct="1"/>
            <a:r>
              <a:rPr lang="en-US" sz="2400" dirty="0" smtClean="0"/>
              <a:t>These two frames collide with each other at B</a:t>
            </a:r>
          </a:p>
          <a:p>
            <a:pPr lvl="2" eaLnBrk="1" hangingPunct="1"/>
            <a:r>
              <a:rPr lang="en-US" dirty="0" smtClean="0"/>
              <a:t>But unlike an Ethernet, neither A nor C is aware of this collision</a:t>
            </a:r>
          </a:p>
          <a:p>
            <a:pPr lvl="1" eaLnBrk="1" hangingPunct="1"/>
            <a:r>
              <a:rPr lang="en-US" sz="2400" dirty="0" smtClean="0"/>
              <a:t>A and C are said to </a:t>
            </a:r>
            <a:r>
              <a:rPr lang="en-US" sz="2400" i="1" dirty="0" smtClean="0">
                <a:solidFill>
                  <a:srgbClr val="FF5050"/>
                </a:solidFill>
              </a:rPr>
              <a:t>hidden nodes</a:t>
            </a:r>
            <a:r>
              <a:rPr lang="en-US" sz="2400" dirty="0" smtClean="0"/>
              <a:t> with respect to each other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450"/>
            <a:ext cx="8281987" cy="646113"/>
          </a:xfrm>
        </p:spPr>
        <p:txBody>
          <a:bodyPr/>
          <a:lstStyle/>
          <a:p>
            <a:pPr eaLnBrk="1" hangingPunct="1"/>
            <a:r>
              <a:rPr lang="en-US" sz="3600" smtClean="0"/>
              <a:t>IEEE 802.11 – Collision Avoidance</a:t>
            </a:r>
            <a:endParaRPr lang="en-GB" sz="3600" smtClean="0"/>
          </a:p>
        </p:txBody>
      </p:sp>
      <p:sp>
        <p:nvSpPr>
          <p:cNvPr id="128005" name="Text Box 8"/>
          <p:cNvSpPr txBox="1">
            <a:spLocks noChangeArrowheads="1"/>
          </p:cNvSpPr>
          <p:nvPr/>
        </p:nvSpPr>
        <p:spPr bwMode="auto">
          <a:xfrm>
            <a:off x="1331913" y="5084763"/>
            <a:ext cx="7212012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99"/>
                </a:solidFill>
                <a:latin typeface="+mj-lt"/>
              </a:rPr>
              <a:t>The “Hidden Node” Problem. Although A and C are hidden from each</a:t>
            </a:r>
          </a:p>
          <a:p>
            <a:pPr>
              <a:defRPr/>
            </a:pPr>
            <a:r>
              <a:rPr lang="en-US" sz="1800" dirty="0">
                <a:solidFill>
                  <a:srgbClr val="000099"/>
                </a:solidFill>
                <a:latin typeface="+mj-lt"/>
              </a:rPr>
              <a:t>other, their signals can collide at B. (B’s reach is not shown.)</a:t>
            </a:r>
            <a:endParaRPr lang="en-GB" sz="1800" dirty="0">
              <a:solidFill>
                <a:srgbClr val="000099"/>
              </a:solidFill>
              <a:latin typeface="+mj-lt"/>
            </a:endParaRPr>
          </a:p>
        </p:txBody>
      </p:sp>
      <p:pic>
        <p:nvPicPr>
          <p:cNvPr id="126980" name="Picture 5" descr="f02-30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1628775"/>
            <a:ext cx="4752975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450"/>
            <a:ext cx="8281987" cy="646113"/>
          </a:xfrm>
        </p:spPr>
        <p:txBody>
          <a:bodyPr/>
          <a:lstStyle/>
          <a:p>
            <a:pPr eaLnBrk="1" hangingPunct="1"/>
            <a:r>
              <a:rPr lang="en-US" sz="3600" smtClean="0"/>
              <a:t>IEEE 802.11 – Collision Avoidance</a:t>
            </a:r>
            <a:endParaRPr lang="en-AU" sz="3600" smtClean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/>
              <a:t>Another problem called </a:t>
            </a:r>
            <a:r>
              <a:rPr lang="en-US" sz="2400" i="1" dirty="0" smtClean="0">
                <a:solidFill>
                  <a:srgbClr val="FF5050"/>
                </a:solidFill>
              </a:rPr>
              <a:t>exposed node</a:t>
            </a:r>
            <a:r>
              <a:rPr lang="en-US" sz="2400" dirty="0" smtClean="0"/>
              <a:t> problem occurs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 smtClean="0"/>
              <a:t>Suppose B is sending to A. Node C is aware of this communication because it hears B’s transmission.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 smtClean="0"/>
              <a:t>It would be a mistake for C to conclude that it cannot transmit to anyone just because it can hear B’s transmission.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 smtClean="0"/>
              <a:t>Suppose C wants to transmit to node D.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 smtClean="0"/>
              <a:t>This is not a problem since C’s transmission to D will not interfere with A’s ability to receive from B.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5" descr="f02-31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1700213"/>
            <a:ext cx="3889375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450"/>
            <a:ext cx="8281987" cy="646113"/>
          </a:xfrm>
        </p:spPr>
        <p:txBody>
          <a:bodyPr/>
          <a:lstStyle/>
          <a:p>
            <a:pPr eaLnBrk="1" hangingPunct="1"/>
            <a:r>
              <a:rPr lang="en-US" sz="3600" smtClean="0"/>
              <a:t>IEEE 802.11 – Collision Avoidance</a:t>
            </a:r>
            <a:endParaRPr lang="en-GB" sz="3600" smtClean="0"/>
          </a:p>
        </p:txBody>
      </p:sp>
      <p:sp>
        <p:nvSpPr>
          <p:cNvPr id="128005" name="Text Box 8"/>
          <p:cNvSpPr txBox="1">
            <a:spLocks noChangeArrowheads="1"/>
          </p:cNvSpPr>
          <p:nvPr/>
        </p:nvSpPr>
        <p:spPr bwMode="auto">
          <a:xfrm>
            <a:off x="179388" y="5084763"/>
            <a:ext cx="8734425" cy="1035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99"/>
                </a:solidFill>
                <a:latin typeface="+mj-lt"/>
              </a:rPr>
              <a:t>Exposed Node Problem. Although B and C are exposed to each other’s</a:t>
            </a:r>
          </a:p>
          <a:p>
            <a:pPr>
              <a:defRPr/>
            </a:pPr>
            <a:r>
              <a:rPr lang="en-US" sz="1800" dirty="0">
                <a:solidFill>
                  <a:srgbClr val="000099"/>
                </a:solidFill>
                <a:latin typeface="+mj-lt"/>
              </a:rPr>
              <a:t>signals, there is no interference if B transmits to A while C transmits to D. (A and D’s</a:t>
            </a:r>
          </a:p>
          <a:p>
            <a:pPr>
              <a:defRPr/>
            </a:pPr>
            <a:r>
              <a:rPr lang="en-US" sz="1800" dirty="0">
                <a:solidFill>
                  <a:srgbClr val="000099"/>
                </a:solidFill>
                <a:latin typeface="+mj-lt"/>
              </a:rPr>
              <a:t>reaches are not shown.)</a:t>
            </a:r>
            <a:endParaRPr lang="en-GB" sz="1800" dirty="0">
              <a:solidFill>
                <a:srgbClr val="00009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450"/>
            <a:ext cx="8281987" cy="646113"/>
          </a:xfrm>
        </p:spPr>
        <p:txBody>
          <a:bodyPr/>
          <a:lstStyle/>
          <a:p>
            <a:pPr eaLnBrk="1" hangingPunct="1"/>
            <a:r>
              <a:rPr lang="en-US" sz="3600" smtClean="0"/>
              <a:t>IEEE 802.11 – Collision Avoidance</a:t>
            </a:r>
            <a:endParaRPr lang="en-AU" sz="3600" smtClean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400" dirty="0" smtClean="0"/>
              <a:t>802.11 addresses these two problems with an algorithm called Multiple Access with Collision Avoidance (</a:t>
            </a:r>
            <a:r>
              <a:rPr lang="en-US" sz="2400" dirty="0" smtClean="0">
                <a:solidFill>
                  <a:srgbClr val="FF0000"/>
                </a:solidFill>
              </a:rPr>
              <a:t>MACA</a:t>
            </a:r>
            <a:r>
              <a:rPr lang="en-US" sz="2400" dirty="0" smtClean="0"/>
              <a:t>).</a:t>
            </a:r>
          </a:p>
          <a:p>
            <a:pPr eaLnBrk="1" hangingPunct="1"/>
            <a:r>
              <a:rPr lang="en-US" sz="2400" dirty="0" smtClean="0"/>
              <a:t>Key Idea</a:t>
            </a:r>
          </a:p>
          <a:p>
            <a:pPr lvl="1" eaLnBrk="1" hangingPunct="1"/>
            <a:r>
              <a:rPr lang="en-US" sz="2400" dirty="0" smtClean="0"/>
              <a:t>Sender and receiver exchange control frames with each other before the sender actually transmits any data.</a:t>
            </a:r>
          </a:p>
          <a:p>
            <a:pPr lvl="1" eaLnBrk="1" hangingPunct="1"/>
            <a:r>
              <a:rPr lang="en-US" sz="2400" dirty="0" smtClean="0"/>
              <a:t>This exchange informs all nearby nodes that a transmission is about to begin</a:t>
            </a:r>
          </a:p>
          <a:p>
            <a:pPr lvl="1" eaLnBrk="1" hangingPunct="1"/>
            <a:r>
              <a:rPr lang="en-US" sz="2400" dirty="0" smtClean="0"/>
              <a:t>Sender transmits a </a:t>
            </a:r>
            <a:r>
              <a:rPr lang="en-US" sz="2400" i="1" dirty="0" smtClean="0">
                <a:solidFill>
                  <a:srgbClr val="FF0000"/>
                </a:solidFill>
              </a:rPr>
              <a:t>Request to Send</a:t>
            </a:r>
            <a:r>
              <a:rPr lang="en-US" sz="2400" dirty="0" smtClean="0">
                <a:solidFill>
                  <a:srgbClr val="FF0000"/>
                </a:solidFill>
              </a:rPr>
              <a:t> (RTS</a:t>
            </a:r>
            <a:r>
              <a:rPr lang="en-US" sz="2400" dirty="0" smtClean="0"/>
              <a:t>) frame to the receiver.</a:t>
            </a:r>
          </a:p>
          <a:p>
            <a:pPr lvl="2" eaLnBrk="1" hangingPunct="1"/>
            <a:r>
              <a:rPr lang="en-US" dirty="0" smtClean="0"/>
              <a:t>The RTS frame includes a field that indicates </a:t>
            </a:r>
            <a:r>
              <a:rPr lang="en-US" dirty="0" smtClean="0">
                <a:solidFill>
                  <a:schemeClr val="accent1"/>
                </a:solidFill>
              </a:rPr>
              <a:t>how long the sender wants to hold the medium</a:t>
            </a:r>
          </a:p>
          <a:p>
            <a:pPr lvl="3" eaLnBrk="1" hangingPunct="1">
              <a:buFont typeface="Monotype Sorts" pitchFamily="2" charset="2"/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- Length of the data frame to be transmitted</a:t>
            </a:r>
          </a:p>
          <a:p>
            <a:pPr lvl="1" eaLnBrk="1" hangingPunct="1"/>
            <a:r>
              <a:rPr lang="en-US" sz="2400" dirty="0" smtClean="0"/>
              <a:t>Receiver replies with a </a:t>
            </a:r>
            <a:r>
              <a:rPr lang="en-US" sz="2400" i="1" dirty="0" smtClean="0">
                <a:solidFill>
                  <a:srgbClr val="FF0000"/>
                </a:solidFill>
              </a:rPr>
              <a:t>Clear to Send</a:t>
            </a:r>
            <a:r>
              <a:rPr lang="en-US" sz="2400" dirty="0" smtClean="0">
                <a:solidFill>
                  <a:srgbClr val="FF0000"/>
                </a:solidFill>
              </a:rPr>
              <a:t> (CTS) </a:t>
            </a:r>
            <a:r>
              <a:rPr lang="en-US" sz="2400" dirty="0" smtClean="0"/>
              <a:t>frame</a:t>
            </a:r>
          </a:p>
          <a:p>
            <a:pPr lvl="2" eaLnBrk="1" hangingPunct="1"/>
            <a:r>
              <a:rPr lang="en-US" dirty="0" smtClean="0"/>
              <a:t>This frame </a:t>
            </a:r>
            <a:r>
              <a:rPr lang="en-US" dirty="0" smtClean="0">
                <a:solidFill>
                  <a:schemeClr val="accent1"/>
                </a:solidFill>
              </a:rPr>
              <a:t>echoes this length field back to the sender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450"/>
            <a:ext cx="8281987" cy="646113"/>
          </a:xfrm>
        </p:spPr>
        <p:txBody>
          <a:bodyPr/>
          <a:lstStyle/>
          <a:p>
            <a:pPr eaLnBrk="1" hangingPunct="1"/>
            <a:r>
              <a:rPr lang="en-US" sz="3600" smtClean="0"/>
              <a:t>IEEE 802.11 – Collision Avoidance</a:t>
            </a:r>
            <a:endParaRPr lang="en-AU" sz="3600" smtClean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Any node that sees the CTS frame knows that </a:t>
            </a:r>
          </a:p>
          <a:p>
            <a:pPr lvl="1" eaLnBrk="1" hangingPunct="1"/>
            <a:r>
              <a:rPr lang="en-US" sz="2400" dirty="0" smtClean="0"/>
              <a:t>it is close to the receiver, therefore cannot transmit for the period of time it takes to send a frame of the specified length</a:t>
            </a:r>
          </a:p>
          <a:p>
            <a:pPr lvl="1" eaLnBrk="1" hangingPunct="1"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Any node that sees the RTS frame but not the CTS frame </a:t>
            </a:r>
          </a:p>
          <a:p>
            <a:pPr lvl="1" eaLnBrk="1" hangingPunct="1"/>
            <a:r>
              <a:rPr lang="en-US" sz="2400" dirty="0" smtClean="0"/>
              <a:t>is not close enough to the receiver to interfere with it, and</a:t>
            </a:r>
          </a:p>
          <a:p>
            <a:pPr lvl="1" eaLnBrk="1" hangingPunct="1">
              <a:buNone/>
            </a:pPr>
            <a:r>
              <a:rPr lang="en-US" sz="2400" dirty="0" smtClean="0"/>
              <a:t>    so is free to transmit 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Copyright © 2010, Elsevier Inc. All rights Reserved</a:t>
            </a:r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450"/>
            <a:ext cx="8281987" cy="646113"/>
          </a:xfrm>
        </p:spPr>
        <p:txBody>
          <a:bodyPr/>
          <a:lstStyle/>
          <a:p>
            <a:pPr eaLnBrk="1" hangingPunct="1"/>
            <a:r>
              <a:rPr lang="en-US" sz="3600" smtClean="0"/>
              <a:t>IEEE 802.11 – Collision Avoidance</a:t>
            </a:r>
            <a:endParaRPr lang="en-AU" sz="3600" smtClean="0"/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Using ACK in MACA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Proposed in MACAW: MACA for Wireless LANs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Receiver sends an ACK to the sender after successfully receiving a frame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All nodes must wait for this ACK before trying to transmit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If two or more nodes detect an idle link and try to transmit an RTS frame at the same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Their RTS frame will collide with each other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802.11 does not support collision detection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So the senders realize the collision has happened when they do not receive the CTS frame after a period of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 this case, they each wait a random amount of time before trying again.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amount of time a given node delays is defined by the same </a:t>
            </a:r>
            <a:r>
              <a:rPr lang="en-US" sz="2000" i="1" dirty="0" smtClean="0">
                <a:solidFill>
                  <a:srgbClr val="FF0000"/>
                </a:solidFill>
              </a:rPr>
              <a:t>exponential </a:t>
            </a:r>
            <a:r>
              <a:rPr lang="en-US" sz="2000" i="1" dirty="0" err="1" smtClean="0">
                <a:solidFill>
                  <a:srgbClr val="FF0000"/>
                </a:solidFill>
              </a:rPr>
              <a:t>backoff</a:t>
            </a:r>
            <a:r>
              <a:rPr lang="en-US" sz="2000" dirty="0" smtClean="0">
                <a:solidFill>
                  <a:srgbClr val="FF0000"/>
                </a:solidFill>
              </a:rPr>
              <a:t> algorithm </a:t>
            </a:r>
            <a:r>
              <a:rPr lang="en-US" sz="2000" dirty="0" smtClean="0"/>
              <a:t>used on the Ethernet. 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Copyright © 2010, Elsevier Inc. All rights Reserved</a:t>
            </a: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450"/>
            <a:ext cx="8281987" cy="646113"/>
          </a:xfrm>
        </p:spPr>
        <p:txBody>
          <a:bodyPr/>
          <a:lstStyle/>
          <a:p>
            <a:pPr eaLnBrk="1" hangingPunct="1"/>
            <a:r>
              <a:rPr lang="en-US" sz="3600" smtClean="0"/>
              <a:t>IEEE 802.11 – Distribution System</a:t>
            </a:r>
            <a:endParaRPr lang="en-AU" sz="3600" smtClean="0"/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802.11 is suitable for an ad-hoc configuration of nodes that may or may not be able to communicate with all other nodes.</a:t>
            </a:r>
          </a:p>
          <a:p>
            <a:pPr eaLnBrk="1" hangingPunct="1"/>
            <a:r>
              <a:rPr lang="en-US" sz="2400" dirty="0" smtClean="0"/>
              <a:t>Nodes are free to move around</a:t>
            </a:r>
          </a:p>
          <a:p>
            <a:pPr eaLnBrk="1" hangingPunct="1"/>
            <a:r>
              <a:rPr lang="en-US" sz="2400" dirty="0" smtClean="0"/>
              <a:t>The set of directly reachable nodes may change over time</a:t>
            </a:r>
            <a:endParaRPr lang="en-US" dirty="0" smtClean="0"/>
          </a:p>
          <a:p>
            <a:pPr eaLnBrk="1" hangingPunct="1"/>
            <a:r>
              <a:rPr lang="en-US" sz="2400" dirty="0" smtClean="0"/>
              <a:t>To deal with this mobility and partial connectivity,</a:t>
            </a:r>
          </a:p>
          <a:p>
            <a:pPr lvl="1" eaLnBrk="1" hangingPunct="1"/>
            <a:r>
              <a:rPr lang="en-US" sz="2000" dirty="0" smtClean="0"/>
              <a:t>802.11 defines additional structures on a set of nodes</a:t>
            </a:r>
          </a:p>
          <a:p>
            <a:pPr lvl="1" eaLnBrk="1" hangingPunct="1"/>
            <a:r>
              <a:rPr lang="en-US" sz="2000" dirty="0" smtClean="0"/>
              <a:t>Instead of all nodes being created equal, </a:t>
            </a:r>
          </a:p>
          <a:p>
            <a:pPr lvl="2" eaLnBrk="1" hangingPunct="1"/>
            <a:r>
              <a:rPr lang="en-US" sz="2000" dirty="0" smtClean="0"/>
              <a:t>some nodes are allowed to roam</a:t>
            </a:r>
          </a:p>
          <a:p>
            <a:pPr lvl="2" eaLnBrk="1" hangingPunct="1"/>
            <a:r>
              <a:rPr lang="en-US" sz="2000" dirty="0" smtClean="0"/>
              <a:t>some are connected to a </a:t>
            </a:r>
            <a:r>
              <a:rPr lang="en-US" sz="2000" b="1" dirty="0" smtClean="0"/>
              <a:t>wired network infrastructure</a:t>
            </a:r>
          </a:p>
          <a:p>
            <a:pPr lvl="3" eaLnBrk="1" hangingPunct="1">
              <a:buFont typeface="Monotype Sorts" pitchFamily="2" charset="2"/>
              <a:buNone/>
            </a:pPr>
            <a:r>
              <a:rPr lang="en-US" dirty="0" smtClean="0"/>
              <a:t>- they are called </a:t>
            </a:r>
            <a:r>
              <a:rPr lang="en-US" i="1" dirty="0" smtClean="0"/>
              <a:t>Access Points</a:t>
            </a:r>
            <a:r>
              <a:rPr lang="en-US" dirty="0" smtClean="0"/>
              <a:t> (AP) and they are connected to each other by a so-called </a:t>
            </a:r>
            <a:r>
              <a:rPr lang="en-US" b="1" i="1" dirty="0" smtClean="0"/>
              <a:t>distribution system</a:t>
            </a:r>
            <a:r>
              <a:rPr lang="en-US" b="1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7912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Following figure illustrates a distribution system that connects three access points, each of which services the nodes in the same region</a:t>
            </a:r>
          </a:p>
          <a:p>
            <a:pPr eaLnBrk="1" hangingPunct="1"/>
            <a:r>
              <a:rPr lang="en-US" sz="2200" dirty="0" smtClean="0"/>
              <a:t>Each of these regions is analogous to a cell in a cellular phone system with the APIs playing the same role as a base station</a:t>
            </a:r>
          </a:p>
          <a:p>
            <a:pPr eaLnBrk="1" hangingPunct="1"/>
            <a:r>
              <a:rPr lang="en-US" sz="2200" dirty="0" smtClean="0"/>
              <a:t>The distribution network runs at layer 2 of the ISO architecture  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  <p:pic>
        <p:nvPicPr>
          <p:cNvPr id="134147" name="Picture 5" descr="f02-32-9780123850591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8538" y="2997200"/>
            <a:ext cx="4103687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450"/>
            <a:ext cx="8281987" cy="646113"/>
          </a:xfrm>
        </p:spPr>
        <p:txBody>
          <a:bodyPr/>
          <a:lstStyle/>
          <a:p>
            <a:pPr eaLnBrk="1" hangingPunct="1"/>
            <a:r>
              <a:rPr lang="en-US" sz="3600" smtClean="0"/>
              <a:t>IEEE 802.11 – Distribution System</a:t>
            </a:r>
            <a:endParaRPr lang="en-AU" sz="3600" smtClean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619250" y="5373688"/>
            <a:ext cx="57975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Access points connected to a distribution network</a:t>
            </a:r>
            <a:endParaRPr lang="en-GB" sz="2000" dirty="0">
              <a:solidFill>
                <a:srgbClr val="00009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5" descr="f02-32-9780123850591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8538" y="3141663"/>
            <a:ext cx="4103687" cy="234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451"/>
            <a:ext cx="8281987" cy="514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IEEE 802.11 – Distribution System</a:t>
            </a:r>
            <a:endParaRPr lang="en-AU" sz="3600" dirty="0" smtClean="0"/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534400" cy="5364163"/>
          </a:xfrm>
        </p:spPr>
        <p:txBody>
          <a:bodyPr/>
          <a:lstStyle/>
          <a:p>
            <a:pPr eaLnBrk="1" hangingPunct="1"/>
            <a:r>
              <a:rPr lang="en-US" sz="2200" dirty="0" smtClean="0"/>
              <a:t>Although two nodes can communicate directly with each other if they are within reach of each other, the idea behind this configuration is</a:t>
            </a:r>
          </a:p>
          <a:p>
            <a:pPr lvl="1" eaLnBrk="1" hangingPunct="1"/>
            <a:r>
              <a:rPr lang="en-US" sz="2200" dirty="0" smtClean="0"/>
              <a:t>Each nodes associates itself with one access point</a:t>
            </a:r>
          </a:p>
          <a:p>
            <a:pPr lvl="1" eaLnBrk="1" hangingPunct="1"/>
            <a:r>
              <a:rPr lang="en-US" sz="2200" dirty="0" smtClean="0"/>
              <a:t>For node A to communicate with node E, A first sends a frame to its AP-1 which forwards the frame across the distribution system to AP-3, which finally transmits the frame to E  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619250" y="5621338"/>
            <a:ext cx="57975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Access points connected to a distribution network</a:t>
            </a:r>
            <a:endParaRPr lang="en-GB" sz="2000" dirty="0">
              <a:solidFill>
                <a:srgbClr val="00009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Wireless Links</a:t>
            </a:r>
            <a:endParaRPr lang="en-AU" smtClean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229600" cy="5334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These allocations are determined by government agencies such as FCC (Federal Communications Commission) in USA</a:t>
            </a:r>
          </a:p>
          <a:p>
            <a:pPr eaLnBrk="1" hangingPunct="1"/>
            <a:r>
              <a:rPr lang="en-US" sz="2400" dirty="0" smtClean="0"/>
              <a:t>Specific bands (frequency) ranges are allocated to certain uses.</a:t>
            </a:r>
          </a:p>
          <a:p>
            <a:pPr lvl="1" eaLnBrk="1" hangingPunct="1"/>
            <a:r>
              <a:rPr lang="en-US" sz="2000" dirty="0" smtClean="0"/>
              <a:t>Some bands are reserved for government use</a:t>
            </a:r>
          </a:p>
          <a:p>
            <a:pPr lvl="1" eaLnBrk="1" hangingPunct="1"/>
            <a:r>
              <a:rPr lang="en-US" sz="2000" dirty="0" smtClean="0"/>
              <a:t>Other bands are reserved for uses such as AM radio, FM radio, televisions, satellite communications, and cell phones</a:t>
            </a:r>
          </a:p>
          <a:p>
            <a:pPr lvl="1" eaLnBrk="1" hangingPunct="1"/>
            <a:r>
              <a:rPr lang="en-US" sz="2000" dirty="0" smtClean="0"/>
              <a:t>Specific frequencies within these bands are then allocated to individual organizations for use within certain geographical areas.</a:t>
            </a:r>
          </a:p>
          <a:p>
            <a:pPr lvl="1" eaLnBrk="1" hangingPunct="1"/>
            <a:r>
              <a:rPr lang="en-US" sz="2000" dirty="0" smtClean="0"/>
              <a:t>Finally, there are several frequency bands set aside for “license exempt” usage</a:t>
            </a:r>
          </a:p>
          <a:p>
            <a:pPr lvl="2" eaLnBrk="1" hangingPunct="1"/>
            <a:r>
              <a:rPr lang="en-US" sz="1600" dirty="0" smtClean="0"/>
              <a:t>Bands in which a license is not needed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Copyright © 2010, Elsevier Inc. All rights Reserved</a:t>
            </a: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450"/>
            <a:ext cx="8281987" cy="64611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IEEE 802.11 – Distribution System</a:t>
            </a:r>
            <a:endParaRPr lang="en-AU" sz="3600" dirty="0" smtClean="0"/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82000" cy="5486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How do the nodes select their access points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How does it work when nodes move from one cell to another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The technique for selecting an AP is called </a:t>
            </a:r>
            <a:r>
              <a:rPr lang="en-US" sz="2200" i="1" dirty="0" smtClean="0">
                <a:solidFill>
                  <a:srgbClr val="FF0000"/>
                </a:solidFill>
              </a:rPr>
              <a:t>scanning</a:t>
            </a:r>
            <a:r>
              <a:rPr lang="en-US" sz="2200" dirty="0" smtClean="0">
                <a:solidFill>
                  <a:srgbClr val="FF0000"/>
                </a:solidFill>
              </a:rPr>
              <a:t>  </a:t>
            </a:r>
            <a:endParaRPr lang="en-US" sz="2200" i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The node sends a </a:t>
            </a:r>
            <a:r>
              <a:rPr lang="en-US" sz="2200" i="1" dirty="0" smtClean="0">
                <a:solidFill>
                  <a:srgbClr val="FF0000"/>
                </a:solidFill>
              </a:rPr>
              <a:t>Probe</a:t>
            </a:r>
            <a:r>
              <a:rPr lang="en-US" sz="2200" dirty="0" smtClean="0"/>
              <a:t> frame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All APs within reach reply with a </a:t>
            </a:r>
            <a:r>
              <a:rPr lang="en-US" sz="2200" i="1" dirty="0" smtClean="0">
                <a:solidFill>
                  <a:srgbClr val="FF0000"/>
                </a:solidFill>
              </a:rPr>
              <a:t>Probe Respons</a:t>
            </a:r>
            <a:r>
              <a:rPr lang="en-US" sz="2200" i="1" dirty="0" smtClean="0">
                <a:solidFill>
                  <a:srgbClr val="008000"/>
                </a:solidFill>
              </a:rPr>
              <a:t>e</a:t>
            </a:r>
            <a:r>
              <a:rPr lang="en-US" sz="2200" dirty="0" smtClean="0"/>
              <a:t> frame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The node selects one of the access points and sends that AP an </a:t>
            </a:r>
            <a:r>
              <a:rPr lang="en-US" sz="2200" i="1" dirty="0" smtClean="0">
                <a:solidFill>
                  <a:srgbClr val="FF0000"/>
                </a:solidFill>
              </a:rPr>
              <a:t>Association Request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frame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The AP replies with an </a:t>
            </a:r>
            <a:r>
              <a:rPr lang="en-US" sz="2200" i="1" dirty="0" smtClean="0">
                <a:solidFill>
                  <a:srgbClr val="FF0000"/>
                </a:solidFill>
              </a:rPr>
              <a:t>Association Response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frame</a:t>
            </a:r>
          </a:p>
          <a:p>
            <a:pPr lvl="1" eaLnBrk="1" hangingPunct="1">
              <a:lnSpc>
                <a:spcPct val="90000"/>
              </a:lnSpc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A node engages this protocol whenever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 smtClean="0"/>
              <a:t>it joins the network, as well as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 smtClean="0"/>
              <a:t>when it becomes unhappy with its current AP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200" dirty="0" smtClean="0"/>
              <a:t>This might happen, for example, because the signal from its current AP has weakened due to the node moving away from it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200" dirty="0" smtClean="0"/>
              <a:t>Whenever a node acquires a new AP, the new AP notifies the old AP of the change via the distribution system   </a:t>
            </a:r>
          </a:p>
          <a:p>
            <a:pPr lvl="1" eaLnBrk="1" hangingPunct="1">
              <a:lnSpc>
                <a:spcPct val="90000"/>
              </a:lnSpc>
            </a:pPr>
            <a:endParaRPr lang="en-US" sz="22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2000" dirty="0" smtClean="0"/>
              <a:t>Consider the situation shown in the following figure when node C moves from the cell serviced by AP-1 to the cell serviced by AP-2.</a:t>
            </a:r>
          </a:p>
          <a:p>
            <a:pPr eaLnBrk="1" hangingPunct="1"/>
            <a:r>
              <a:rPr lang="en-US" sz="2000" dirty="0" smtClean="0"/>
              <a:t>As it moves, it sends </a:t>
            </a:r>
            <a:r>
              <a:rPr lang="en-US" sz="2000" i="1" dirty="0" smtClean="0"/>
              <a:t>Probe</a:t>
            </a:r>
            <a:r>
              <a:rPr lang="en-US" sz="2000" dirty="0" smtClean="0"/>
              <a:t> frames, which eventually result in </a:t>
            </a:r>
            <a:r>
              <a:rPr lang="en-US" sz="2000" i="1" dirty="0" smtClean="0"/>
              <a:t>Probe Responses</a:t>
            </a:r>
            <a:r>
              <a:rPr lang="en-US" sz="2000" dirty="0" smtClean="0"/>
              <a:t> from AP-2.</a:t>
            </a:r>
          </a:p>
          <a:p>
            <a:pPr eaLnBrk="1" hangingPunct="1"/>
            <a:r>
              <a:rPr lang="en-US" sz="2000" dirty="0" smtClean="0"/>
              <a:t>At some point, C prefers AP-2 over AP-1 , and so it associates itself with that access point.</a:t>
            </a:r>
          </a:p>
          <a:p>
            <a:pPr lvl="1" eaLnBrk="1" hangingPunct="1"/>
            <a:r>
              <a:rPr lang="en-US" sz="1800" dirty="0" smtClean="0"/>
              <a:t>This is called </a:t>
            </a:r>
            <a:r>
              <a:rPr lang="en-US" sz="1800" i="1" dirty="0" smtClean="0">
                <a:solidFill>
                  <a:srgbClr val="FF0000"/>
                </a:solidFill>
              </a:rPr>
              <a:t>active scanning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since the node is actively searching for an access point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  <p:pic>
        <p:nvPicPr>
          <p:cNvPr id="137219" name="Picture 5" descr="f02-33-9780123850591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6238" y="3716338"/>
            <a:ext cx="338455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450"/>
            <a:ext cx="8281987" cy="646113"/>
          </a:xfrm>
        </p:spPr>
        <p:txBody>
          <a:bodyPr/>
          <a:lstStyle/>
          <a:p>
            <a:pPr eaLnBrk="1" hangingPunct="1"/>
            <a:r>
              <a:rPr lang="en-US" sz="3600" smtClean="0"/>
              <a:t>IEEE 802.11 – Distribution System</a:t>
            </a:r>
            <a:endParaRPr lang="en-AU" sz="3600" smtClean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708400" y="5805488"/>
            <a:ext cx="1738313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Node Mobility</a:t>
            </a:r>
            <a:endParaRPr lang="en-GB" sz="2000" dirty="0">
              <a:solidFill>
                <a:srgbClr val="00009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450"/>
            <a:ext cx="8281987" cy="646113"/>
          </a:xfrm>
        </p:spPr>
        <p:txBody>
          <a:bodyPr/>
          <a:lstStyle/>
          <a:p>
            <a:pPr eaLnBrk="1" hangingPunct="1"/>
            <a:r>
              <a:rPr lang="en-US" sz="3600" smtClean="0"/>
              <a:t>IEEE 802.11 – Distribution System</a:t>
            </a:r>
            <a:endParaRPr lang="en-AU" sz="3600" smtClean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/>
            <a:r>
              <a:rPr lang="en-US" sz="2000" dirty="0" smtClean="0"/>
              <a:t>APs also periodically send a </a:t>
            </a:r>
            <a:r>
              <a:rPr lang="en-US" sz="2000" i="1" dirty="0" smtClean="0"/>
              <a:t>Beacon</a:t>
            </a:r>
            <a:r>
              <a:rPr lang="en-US" sz="2000" dirty="0" smtClean="0"/>
              <a:t> frame that advertises the capabilities of the access point; these include the transmission rate supported by the AP</a:t>
            </a:r>
          </a:p>
          <a:p>
            <a:pPr lvl="1" eaLnBrk="1" hangingPunct="1"/>
            <a:r>
              <a:rPr lang="en-US" sz="1800" dirty="0" smtClean="0"/>
              <a:t>This is called </a:t>
            </a:r>
            <a:r>
              <a:rPr lang="en-US" sz="1800" i="1" dirty="0" smtClean="0">
                <a:solidFill>
                  <a:srgbClr val="FF0000"/>
                </a:solidFill>
              </a:rPr>
              <a:t>passive scanning</a:t>
            </a:r>
          </a:p>
          <a:p>
            <a:pPr lvl="1" eaLnBrk="1" hangingPunct="1"/>
            <a:r>
              <a:rPr lang="en-US" sz="1800" dirty="0" smtClean="0"/>
              <a:t>A node can change to this AP based on the </a:t>
            </a:r>
            <a:r>
              <a:rPr lang="en-US" sz="1800" i="1" dirty="0" smtClean="0"/>
              <a:t>Beacon</a:t>
            </a:r>
            <a:r>
              <a:rPr lang="en-US" sz="1800" dirty="0" smtClean="0"/>
              <a:t> frame simply by sending it an </a:t>
            </a:r>
            <a:r>
              <a:rPr lang="en-US" sz="1800" i="1" dirty="0" smtClean="0"/>
              <a:t>Association Request</a:t>
            </a:r>
            <a:r>
              <a:rPr lang="en-US" sz="1800" dirty="0" smtClean="0"/>
              <a:t> frame back to the access point.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708400" y="5805488"/>
            <a:ext cx="1738313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Node Mobility</a:t>
            </a:r>
            <a:endParaRPr lang="en-GB" sz="2000" dirty="0">
              <a:solidFill>
                <a:srgbClr val="000099"/>
              </a:solidFill>
              <a:latin typeface="+mj-lt"/>
            </a:endParaRPr>
          </a:p>
        </p:txBody>
      </p:sp>
      <p:pic>
        <p:nvPicPr>
          <p:cNvPr id="138245" name="Picture 5" descr="f02-33-9780123850591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775" y="3357563"/>
            <a:ext cx="3384550" cy="19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5" descr="f02-34-9780123850591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350" y="4292600"/>
            <a:ext cx="6624638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450"/>
            <a:ext cx="8281987" cy="64611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IEEE 802.11 – Frame Format</a:t>
            </a:r>
            <a:endParaRPr lang="en-AU" sz="3600" dirty="0" smtClean="0"/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Source and  Destinations addresses: each </a:t>
            </a:r>
            <a:r>
              <a:rPr lang="en-US" sz="1800" b="1" dirty="0" smtClean="0"/>
              <a:t>48 bits</a:t>
            </a:r>
          </a:p>
          <a:p>
            <a:pPr eaLnBrk="1" hangingPunct="1"/>
            <a:r>
              <a:rPr lang="en-US" sz="1800" dirty="0" smtClean="0"/>
              <a:t>Data: up </a:t>
            </a:r>
            <a:r>
              <a:rPr lang="en-US" sz="1800" b="1" dirty="0" smtClean="0"/>
              <a:t>to 2312 bytes</a:t>
            </a:r>
          </a:p>
          <a:p>
            <a:pPr eaLnBrk="1" hangingPunct="1"/>
            <a:r>
              <a:rPr lang="en-US" sz="1800" dirty="0" smtClean="0"/>
              <a:t>CRC: </a:t>
            </a:r>
            <a:r>
              <a:rPr lang="en-US" sz="1800" b="1" dirty="0" smtClean="0"/>
              <a:t>32 bit</a:t>
            </a:r>
          </a:p>
          <a:p>
            <a:pPr eaLnBrk="1" hangingPunct="1"/>
            <a:r>
              <a:rPr lang="en-US" sz="1800" dirty="0" smtClean="0"/>
              <a:t>Control field: </a:t>
            </a:r>
            <a:r>
              <a:rPr lang="en-US" sz="1800" b="1" dirty="0" smtClean="0"/>
              <a:t>16 bits</a:t>
            </a:r>
          </a:p>
          <a:p>
            <a:pPr lvl="1" eaLnBrk="1" hangingPunct="1"/>
            <a:r>
              <a:rPr lang="en-US" sz="1800" dirty="0" smtClean="0"/>
              <a:t>Contains three subfields (of interest)</a:t>
            </a:r>
          </a:p>
          <a:p>
            <a:pPr lvl="2" eaLnBrk="1" hangingPunct="1"/>
            <a:r>
              <a:rPr lang="en-US" sz="1800" dirty="0" smtClean="0"/>
              <a:t>6 bit </a:t>
            </a:r>
            <a:r>
              <a:rPr lang="en-US" sz="1800" b="1" dirty="0" smtClean="0"/>
              <a:t>Type</a:t>
            </a:r>
            <a:r>
              <a:rPr lang="en-US" sz="1800" dirty="0" smtClean="0"/>
              <a:t> field: indicates whether the frame is an </a:t>
            </a:r>
            <a:r>
              <a:rPr lang="en-US" sz="1800" b="1" dirty="0" smtClean="0"/>
              <a:t>RTS or CTS </a:t>
            </a:r>
            <a:r>
              <a:rPr lang="en-US" sz="1800" dirty="0" smtClean="0"/>
              <a:t>frame or being used by the scanning algorithm</a:t>
            </a:r>
          </a:p>
          <a:p>
            <a:pPr lvl="2" eaLnBrk="1" hangingPunct="1"/>
            <a:r>
              <a:rPr lang="en-US" sz="1800" dirty="0" smtClean="0"/>
              <a:t>A pair of 1 bit fields : called </a:t>
            </a:r>
            <a:r>
              <a:rPr lang="en-US" sz="1800" b="1" dirty="0" err="1" smtClean="0"/>
              <a:t>ToDS</a:t>
            </a:r>
            <a:r>
              <a:rPr lang="en-US" sz="1800" dirty="0" smtClean="0"/>
              <a:t> and </a:t>
            </a:r>
            <a:r>
              <a:rPr lang="en-US" sz="1800" b="1" dirty="0" err="1" smtClean="0"/>
              <a:t>FromDS</a:t>
            </a:r>
            <a:endParaRPr lang="en-US" sz="1800" b="1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635375" y="5300663"/>
            <a:ext cx="1808163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Frame Format</a:t>
            </a:r>
            <a:endParaRPr lang="en-GB" sz="2000" dirty="0">
              <a:solidFill>
                <a:srgbClr val="00009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IEEE 802.11 – Frame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715000"/>
          </a:xfrm>
        </p:spPr>
        <p:txBody>
          <a:bodyPr>
            <a:noAutofit/>
          </a:bodyPr>
          <a:lstStyle/>
          <a:p>
            <a:r>
              <a:rPr lang="en-US" sz="1800" dirty="0" smtClean="0"/>
              <a:t> </a:t>
            </a:r>
            <a:r>
              <a:rPr lang="en-US" sz="2000" b="1" dirty="0" smtClean="0"/>
              <a:t>How these addresses are interpreted ?</a:t>
            </a:r>
          </a:p>
          <a:p>
            <a:r>
              <a:rPr lang="en-US" sz="2000" dirty="0" smtClean="0"/>
              <a:t> depends on the settings of the </a:t>
            </a:r>
            <a:r>
              <a:rPr lang="en-US" sz="2000" b="1" dirty="0" err="1" smtClean="0"/>
              <a:t>ToDS</a:t>
            </a:r>
            <a:r>
              <a:rPr lang="en-US" sz="2000" b="1" dirty="0" smtClean="0"/>
              <a:t> and </a:t>
            </a:r>
            <a:r>
              <a:rPr lang="en-US" sz="2000" b="1" dirty="0" err="1" smtClean="0"/>
              <a:t>FromDS</a:t>
            </a:r>
            <a:r>
              <a:rPr lang="en-US" sz="2000" b="1" dirty="0" smtClean="0"/>
              <a:t> </a:t>
            </a:r>
            <a:r>
              <a:rPr lang="en-US" sz="2000" dirty="0" smtClean="0"/>
              <a:t>bits in the frame’s Control field. </a:t>
            </a:r>
          </a:p>
          <a:p>
            <a:r>
              <a:rPr lang="en-US" sz="2000" dirty="0" smtClean="0"/>
              <a:t>When one node is sending directly to another, both the DS bits are 0,</a:t>
            </a:r>
          </a:p>
          <a:p>
            <a:r>
              <a:rPr lang="en-US" sz="2000" dirty="0" smtClean="0"/>
              <a:t>  Addr1 identifies the target node, and Addr2 identifies the source node. </a:t>
            </a:r>
          </a:p>
          <a:p>
            <a:r>
              <a:rPr lang="en-US" sz="2000" dirty="0" smtClean="0"/>
              <a:t>In the most complex case, both DS bits are set to 1,</a:t>
            </a:r>
          </a:p>
          <a:p>
            <a:r>
              <a:rPr lang="en-US" sz="2000" dirty="0" smtClean="0"/>
              <a:t> indicating that the message went from a wireless node onto the distribution</a:t>
            </a:r>
          </a:p>
          <a:p>
            <a:r>
              <a:rPr lang="en-US" sz="2000" dirty="0" smtClean="0"/>
              <a:t>system, and then from the distribution system to another wireless node. </a:t>
            </a:r>
          </a:p>
          <a:p>
            <a:r>
              <a:rPr lang="en-US" sz="2000" dirty="0" smtClean="0"/>
              <a:t> Addr1 identifies the </a:t>
            </a:r>
            <a:r>
              <a:rPr lang="en-US" sz="2000" b="1" dirty="0" smtClean="0"/>
              <a:t>ultimate destination</a:t>
            </a:r>
            <a:r>
              <a:rPr lang="en-US" sz="2000" dirty="0" smtClean="0"/>
              <a:t>, </a:t>
            </a:r>
          </a:p>
          <a:p>
            <a:r>
              <a:rPr lang="en-US" sz="2000" dirty="0" smtClean="0"/>
              <a:t>Addr2 identifies the immediate sender (the one that forwarded the frame from the distribution system to the ultimate destination),</a:t>
            </a:r>
          </a:p>
          <a:p>
            <a:r>
              <a:rPr lang="en-US" sz="2000" dirty="0" smtClean="0"/>
              <a:t> Addr3 identifies the </a:t>
            </a:r>
            <a:r>
              <a:rPr lang="en-US" sz="2000" b="1" dirty="0" smtClean="0"/>
              <a:t>intermediate destination </a:t>
            </a:r>
            <a:r>
              <a:rPr lang="en-US" sz="2000" dirty="0" smtClean="0"/>
              <a:t>(the one that accepted the</a:t>
            </a:r>
          </a:p>
          <a:p>
            <a:r>
              <a:rPr lang="en-US" sz="2000" dirty="0" smtClean="0"/>
              <a:t>frame from a wireless node and forwarded it across the distribution system)</a:t>
            </a:r>
          </a:p>
          <a:p>
            <a:r>
              <a:rPr lang="en-US" sz="2000" dirty="0" smtClean="0"/>
              <a:t> Addr4 identifies the original source. 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example ( Addr1 corresponds to E, Addr2 identifies AP-3, Addr3 corresponds to AP-1, and Addr4  identifies A)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5" descr="f02-32-9780123850591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8538" y="3141663"/>
            <a:ext cx="4103687" cy="234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451"/>
            <a:ext cx="8281987" cy="514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IEEE 802.11 – Distribution System</a:t>
            </a:r>
            <a:endParaRPr lang="en-AU" sz="3600" dirty="0" smtClean="0"/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534400" cy="5364163"/>
          </a:xfrm>
        </p:spPr>
        <p:txBody>
          <a:bodyPr/>
          <a:lstStyle/>
          <a:p>
            <a:pPr eaLnBrk="1" hangingPunct="1"/>
            <a:r>
              <a:rPr lang="en-US" sz="2200" dirty="0" smtClean="0"/>
              <a:t>Although two nodes can communicate directly with each other if they are within reach of each other, the idea behind this configuration is</a:t>
            </a:r>
          </a:p>
          <a:p>
            <a:pPr lvl="1" eaLnBrk="1" hangingPunct="1"/>
            <a:r>
              <a:rPr lang="en-US" sz="2200" dirty="0" smtClean="0"/>
              <a:t>Each nodes associates itself with one access point</a:t>
            </a:r>
          </a:p>
          <a:p>
            <a:pPr lvl="1" eaLnBrk="1" hangingPunct="1"/>
            <a:r>
              <a:rPr lang="en-US" sz="2200" dirty="0" smtClean="0"/>
              <a:t>For node A to communicate with node E, A first sends a frame to its AP-1 which forwards the frame across the distribution system to AP-3, which finally transmits the frame to E  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619250" y="5621338"/>
            <a:ext cx="57975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Access points connected to a distribution network</a:t>
            </a:r>
            <a:endParaRPr lang="en-GB" sz="2000" dirty="0">
              <a:solidFill>
                <a:srgbClr val="00009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 utilization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b="1" dirty="0" smtClean="0"/>
              <a:t>Link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link </a:t>
            </a:r>
            <a:r>
              <a:rPr lang="en-US" dirty="0"/>
              <a:t>efficiency applies only to a single data transfer over a link </a:t>
            </a:r>
            <a:endParaRPr lang="en-US" dirty="0" smtClean="0"/>
          </a:p>
          <a:p>
            <a:r>
              <a:rPr lang="en-US" dirty="0" smtClean="0"/>
              <a:t>link utilization </a:t>
            </a:r>
            <a:r>
              <a:rPr lang="en-US" dirty="0"/>
              <a:t>applies to the total traffic over a link which may well include a number </a:t>
            </a:r>
            <a:r>
              <a:rPr lang="en-US" dirty="0" smtClean="0"/>
              <a:t>of data </a:t>
            </a:r>
            <a:r>
              <a:rPr lang="en-US" dirty="0"/>
              <a:t>transfers multiplexed together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Link utilization </a:t>
            </a:r>
            <a:r>
              <a:rPr lang="en-US" dirty="0"/>
              <a:t>is a more </a:t>
            </a:r>
            <a:r>
              <a:rPr lang="en-US" dirty="0" smtClean="0"/>
              <a:t>commonly  used </a:t>
            </a:r>
            <a:r>
              <a:rPr lang="en-US" dirty="0"/>
              <a:t>term in network design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Link </a:t>
            </a:r>
            <a:r>
              <a:rPr lang="en-US" dirty="0"/>
              <a:t>efficiency will depend on the type of </a:t>
            </a:r>
            <a:r>
              <a:rPr lang="en-US" dirty="0" smtClean="0"/>
              <a:t>ARQ used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24945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Wireless Links</a:t>
            </a:r>
            <a:endParaRPr lang="en-AU" smtClean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Devices that use license-exempt frequencies are still subject to certain restrictions</a:t>
            </a:r>
          </a:p>
          <a:p>
            <a:pPr lvl="1" eaLnBrk="1" hangingPunct="1"/>
            <a:r>
              <a:rPr lang="en-US" sz="2000" dirty="0" smtClean="0"/>
              <a:t>The first is a limit on transmission power</a:t>
            </a:r>
          </a:p>
          <a:p>
            <a:pPr lvl="1" eaLnBrk="1" hangingPunct="1"/>
            <a:r>
              <a:rPr lang="en-US" sz="2000" dirty="0" smtClean="0"/>
              <a:t>This limits the range of signal, making it less likely to interfere with another signal</a:t>
            </a:r>
          </a:p>
          <a:p>
            <a:pPr lvl="2" eaLnBrk="1" hangingPunct="1"/>
            <a:r>
              <a:rPr lang="en-US" sz="2000" dirty="0" smtClean="0"/>
              <a:t>For example, a cordless phone might have a range of about 100 feet.</a:t>
            </a:r>
          </a:p>
          <a:p>
            <a:pPr lvl="2" eaLnBrk="1" hangingPunct="1"/>
            <a:endParaRPr lang="en-US" sz="1600" dirty="0" smtClean="0"/>
          </a:p>
          <a:p>
            <a:r>
              <a:rPr lang="en-US" sz="2400" dirty="0" smtClean="0"/>
              <a:t>The second restriction requires the use of  </a:t>
            </a:r>
            <a:r>
              <a:rPr lang="en-US" sz="2400" b="1" dirty="0" smtClean="0"/>
              <a:t>Spread Spectrum</a:t>
            </a:r>
            <a:r>
              <a:rPr lang="en-US" sz="2400" dirty="0" smtClean="0"/>
              <a:t> technique</a:t>
            </a:r>
          </a:p>
          <a:p>
            <a:pPr lvl="1"/>
            <a:r>
              <a:rPr lang="en-US" sz="2000" dirty="0" smtClean="0"/>
              <a:t>Idea is to spread the signal over a wider frequency band</a:t>
            </a:r>
          </a:p>
          <a:p>
            <a:pPr lvl="2"/>
            <a:r>
              <a:rPr lang="en-US" sz="2000" dirty="0" smtClean="0"/>
              <a:t>So as to minimize the impact of interference from other devices</a:t>
            </a:r>
          </a:p>
          <a:p>
            <a:pPr lvl="2"/>
            <a:r>
              <a:rPr lang="en-US" sz="2000" dirty="0" smtClean="0"/>
              <a:t>Originally designed for military use</a:t>
            </a:r>
          </a:p>
          <a:p>
            <a:pPr lvl="2" eaLnBrk="1" hangingPunct="1"/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Wireless Links</a:t>
            </a:r>
            <a:endParaRPr lang="en-AU" b="1" dirty="0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1" eaLnBrk="1" hangingPunct="1">
              <a:buNone/>
            </a:pPr>
            <a:r>
              <a:rPr lang="en-US" b="1" dirty="0" smtClean="0"/>
              <a:t>Frequency hopping</a:t>
            </a:r>
          </a:p>
          <a:p>
            <a:pPr lvl="1"/>
            <a:r>
              <a:rPr lang="en-US" dirty="0" smtClean="0"/>
              <a:t>Transmitting signal over a random sequence of frequencies</a:t>
            </a:r>
          </a:p>
          <a:p>
            <a:pPr lvl="2">
              <a:buFontTx/>
              <a:buChar char="-"/>
            </a:pPr>
            <a:r>
              <a:rPr lang="en-US" dirty="0" smtClean="0"/>
              <a:t>First transmitting at one frequency, then a second, then a third…</a:t>
            </a:r>
          </a:p>
          <a:p>
            <a:pPr lvl="2">
              <a:buFontTx/>
              <a:buChar char="-"/>
            </a:pPr>
            <a:r>
              <a:rPr lang="en-US" dirty="0" smtClean="0"/>
              <a:t>The sequence of frequencies is not truly random, instead computed algorithmically by a pseudorandom number generator</a:t>
            </a:r>
          </a:p>
          <a:p>
            <a:pPr lvl="2">
              <a:buFontTx/>
              <a:buChar char="-"/>
            </a:pPr>
            <a:r>
              <a:rPr lang="en-US" dirty="0" smtClean="0"/>
              <a:t>The receiver uses the same algorithm as the sender, initializes it with the same seed, and is</a:t>
            </a:r>
          </a:p>
          <a:p>
            <a:pPr lvl="3">
              <a:buFontTx/>
              <a:buChar char="-"/>
            </a:pPr>
            <a:r>
              <a:rPr lang="en-US" dirty="0" smtClean="0"/>
              <a:t>Able to hop frequencies in sync with the transmitter to correctly receive the frame  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3600" b="1" dirty="0" smtClean="0"/>
              <a:t>Wireless Links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990600"/>
            <a:ext cx="8046156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7514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Wireless Links</a:t>
            </a:r>
            <a:endParaRPr lang="en-AU" smtClean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A second spread spectrum technique called</a:t>
            </a:r>
            <a:r>
              <a:rPr lang="en-US" sz="2400" b="1" i="1" dirty="0" smtClean="0"/>
              <a:t> Direct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sequence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/>
              <a:t>Represents each bit in the frame by multiple bits in the transmitted signal.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/>
              <a:t>For each bit the sender wants to transmit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1800" dirty="0" smtClean="0"/>
              <a:t>It actually sends the exclusive OR of that bit and </a:t>
            </a:r>
            <a:r>
              <a:rPr lang="en-US" sz="1800" i="1" dirty="0" smtClean="0"/>
              <a:t>n</a:t>
            </a:r>
            <a:r>
              <a:rPr lang="en-US" sz="1800" dirty="0" smtClean="0"/>
              <a:t> random bits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/>
              <a:t>The sequence of random bits is generated by a pseudorandom number generator known to both the sender and the receiver.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/>
              <a:t>The transmitted values, known as an </a:t>
            </a:r>
            <a:r>
              <a:rPr lang="en-US" sz="2000" b="1" i="1" dirty="0" smtClean="0"/>
              <a:t>n</a:t>
            </a:r>
            <a:r>
              <a:rPr lang="en-US" sz="2000" b="1" dirty="0" smtClean="0"/>
              <a:t>-bit chipping code</a:t>
            </a:r>
            <a:r>
              <a:rPr lang="en-US" sz="2000" dirty="0" smtClean="0"/>
              <a:t>, spread the signal across a frequency band that is </a:t>
            </a:r>
            <a:r>
              <a:rPr lang="en-US" sz="2000" i="1" dirty="0" smtClean="0"/>
              <a:t>n</a:t>
            </a:r>
            <a:r>
              <a:rPr lang="en-US" sz="2000" dirty="0" smtClean="0"/>
              <a:t> times wider</a:t>
            </a:r>
          </a:p>
          <a:p>
            <a:pPr lvl="1" eaLnBrk="1" hangingPunct="1">
              <a:lnSpc>
                <a:spcPct val="15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Wireless Links</a:t>
            </a:r>
            <a:endParaRPr lang="en-GB" smtClean="0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2555875" y="5013325"/>
            <a:ext cx="39624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Example 4-bit chipping sequence</a:t>
            </a:r>
            <a:endParaRPr lang="en-GB" sz="2000" dirty="0">
              <a:solidFill>
                <a:srgbClr val="000099"/>
              </a:solidFill>
              <a:latin typeface="+mj-lt"/>
            </a:endParaRPr>
          </a:p>
        </p:txBody>
      </p:sp>
      <p:pic>
        <p:nvPicPr>
          <p:cNvPr id="115716" name="Picture 5" descr="f02-27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81200"/>
            <a:ext cx="73437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Wireless Links</a:t>
            </a:r>
            <a:endParaRPr lang="en-AU" smtClean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Wireless technologies differ in a variety of dimensions</a:t>
            </a:r>
          </a:p>
          <a:p>
            <a:pPr lvl="1" eaLnBrk="1" hangingPunct="1"/>
            <a:r>
              <a:rPr lang="en-US" sz="2000" dirty="0" smtClean="0"/>
              <a:t>How much bandwidth they provide</a:t>
            </a:r>
          </a:p>
          <a:p>
            <a:pPr lvl="1" eaLnBrk="1" hangingPunct="1"/>
            <a:r>
              <a:rPr lang="en-US" sz="2000" dirty="0" smtClean="0"/>
              <a:t>How far apart the communication nodes can be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sz="2400" dirty="0" smtClean="0"/>
              <a:t>Four prominent wireless technologies</a:t>
            </a:r>
          </a:p>
          <a:p>
            <a:pPr lvl="1" eaLnBrk="1" hangingPunct="1"/>
            <a:r>
              <a:rPr lang="en-US" sz="2000" dirty="0" smtClean="0"/>
              <a:t>Bluetooth</a:t>
            </a:r>
          </a:p>
          <a:p>
            <a:pPr lvl="1" eaLnBrk="1" hangingPunct="1"/>
            <a:r>
              <a:rPr lang="en-US" sz="2000" dirty="0" smtClean="0"/>
              <a:t>Wi-Fi (more formally known as 802.11)</a:t>
            </a:r>
          </a:p>
          <a:p>
            <a:pPr lvl="1" eaLnBrk="1" hangingPunct="1"/>
            <a:r>
              <a:rPr lang="en-US" sz="2000" dirty="0" err="1" smtClean="0"/>
              <a:t>WiMAX</a:t>
            </a:r>
            <a:r>
              <a:rPr lang="en-US" sz="2000" dirty="0" smtClean="0"/>
              <a:t> (802.16)</a:t>
            </a:r>
          </a:p>
          <a:p>
            <a:pPr lvl="1" eaLnBrk="1" hangingPunct="1"/>
            <a:r>
              <a:rPr lang="en-US" sz="2000" dirty="0" smtClean="0"/>
              <a:t>3G cellular wireless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5294</TotalTime>
  <Words>2994</Words>
  <Application>Microsoft Office PowerPoint</Application>
  <PresentationFormat>On-screen Show (4:3)</PresentationFormat>
  <Paragraphs>338</Paragraphs>
  <Slides>36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Data Link Layer</vt:lpstr>
      <vt:lpstr>Wireless Links</vt:lpstr>
      <vt:lpstr>Wireless Links</vt:lpstr>
      <vt:lpstr>Wireless Links</vt:lpstr>
      <vt:lpstr>Wireless Links</vt:lpstr>
      <vt:lpstr>Wireless Links </vt:lpstr>
      <vt:lpstr>Wireless Links</vt:lpstr>
      <vt:lpstr>Wireless Links</vt:lpstr>
      <vt:lpstr>Wireless Links</vt:lpstr>
      <vt:lpstr>Wireless Links</vt:lpstr>
      <vt:lpstr>Wireless Links</vt:lpstr>
      <vt:lpstr>Wireless Links</vt:lpstr>
      <vt:lpstr>Wireless Links</vt:lpstr>
      <vt:lpstr>Infrastructure Based Wireless Networks</vt:lpstr>
      <vt:lpstr> Infrastructureless Wireless Networks </vt:lpstr>
      <vt:lpstr>Wireless Links</vt:lpstr>
      <vt:lpstr>IEEE 802.11</vt:lpstr>
      <vt:lpstr>IEEE 802.11</vt:lpstr>
      <vt:lpstr>IEEE 802.11 – Collision Avoidance</vt:lpstr>
      <vt:lpstr>IEEE 802.11 – Collision Avoidance</vt:lpstr>
      <vt:lpstr>IEEE 802.11 – Collision Avoidance</vt:lpstr>
      <vt:lpstr>IEEE 802.11 – Collision Avoidance</vt:lpstr>
      <vt:lpstr>IEEE 802.11 – Collision Avoidance</vt:lpstr>
      <vt:lpstr>IEEE 802.11 – Collision Avoidance</vt:lpstr>
      <vt:lpstr>IEEE 802.11 – Collision Avoidance</vt:lpstr>
      <vt:lpstr>IEEE 802.11 – Collision Avoidance</vt:lpstr>
      <vt:lpstr>IEEE 802.11 – Distribution System</vt:lpstr>
      <vt:lpstr>IEEE 802.11 – Distribution System</vt:lpstr>
      <vt:lpstr>IEEE 802.11 – Distribution System</vt:lpstr>
      <vt:lpstr>IEEE 802.11 – Distribution System</vt:lpstr>
      <vt:lpstr>IEEE 802.11 – Distribution System</vt:lpstr>
      <vt:lpstr>IEEE 802.11 – Distribution System</vt:lpstr>
      <vt:lpstr>IEEE 802.11 – Frame Format</vt:lpstr>
      <vt:lpstr>IEEE 802.11 – Frame Format</vt:lpstr>
      <vt:lpstr>IEEE 802.11 – Distribution System</vt:lpstr>
      <vt:lpstr>Link utilization vs Link efficiency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Link Layer</dc:title>
  <dc:creator>Administrator</dc:creator>
  <cp:lastModifiedBy>viji</cp:lastModifiedBy>
  <cp:revision>140</cp:revision>
  <dcterms:created xsi:type="dcterms:W3CDTF">2018-07-19T17:03:43Z</dcterms:created>
  <dcterms:modified xsi:type="dcterms:W3CDTF">2024-08-06T05:26:14Z</dcterms:modified>
</cp:coreProperties>
</file>