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441" r:id="rId3"/>
    <p:sldId id="280" r:id="rId4"/>
    <p:sldId id="279" r:id="rId5"/>
    <p:sldId id="437" r:id="rId6"/>
    <p:sldId id="281" r:id="rId7"/>
    <p:sldId id="317" r:id="rId8"/>
    <p:sldId id="318" r:id="rId9"/>
    <p:sldId id="284" r:id="rId10"/>
    <p:sldId id="320" r:id="rId11"/>
    <p:sldId id="321" r:id="rId12"/>
    <p:sldId id="454" r:id="rId13"/>
    <p:sldId id="289" r:id="rId14"/>
    <p:sldId id="443" r:id="rId15"/>
    <p:sldId id="444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452" r:id="rId24"/>
    <p:sldId id="453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300" r:id="rId33"/>
    <p:sldId id="323" r:id="rId34"/>
    <p:sldId id="324" r:id="rId35"/>
    <p:sldId id="325" r:id="rId36"/>
    <p:sldId id="507" r:id="rId37"/>
    <p:sldId id="326" r:id="rId38"/>
    <p:sldId id="327" r:id="rId39"/>
    <p:sldId id="328" r:id="rId40"/>
    <p:sldId id="329" r:id="rId41"/>
    <p:sldId id="455" r:id="rId42"/>
    <p:sldId id="456" r:id="rId43"/>
    <p:sldId id="330" r:id="rId44"/>
    <p:sldId id="331" r:id="rId45"/>
    <p:sldId id="412" r:id="rId46"/>
    <p:sldId id="332" r:id="rId47"/>
    <p:sldId id="333" r:id="rId48"/>
    <p:sldId id="508" r:id="rId49"/>
    <p:sldId id="334" r:id="rId50"/>
    <p:sldId id="335" r:id="rId51"/>
    <p:sldId id="336" r:id="rId52"/>
    <p:sldId id="337" r:id="rId53"/>
    <p:sldId id="338" r:id="rId54"/>
    <p:sldId id="339" r:id="rId55"/>
    <p:sldId id="458" r:id="rId56"/>
    <p:sldId id="460" r:id="rId57"/>
    <p:sldId id="461" r:id="rId58"/>
    <p:sldId id="462" r:id="rId59"/>
    <p:sldId id="463" r:id="rId60"/>
    <p:sldId id="413" r:id="rId61"/>
    <p:sldId id="469" r:id="rId62"/>
    <p:sldId id="470" r:id="rId63"/>
    <p:sldId id="414" r:id="rId64"/>
    <p:sldId id="347" r:id="rId65"/>
    <p:sldId id="465" r:id="rId66"/>
    <p:sldId id="466" r:id="rId67"/>
    <p:sldId id="467" r:id="rId68"/>
    <p:sldId id="416" r:id="rId69"/>
    <p:sldId id="417" r:id="rId70"/>
    <p:sldId id="418" r:id="rId71"/>
    <p:sldId id="419" r:id="rId72"/>
    <p:sldId id="420" r:id="rId73"/>
    <p:sldId id="421" r:id="rId74"/>
    <p:sldId id="422" r:id="rId75"/>
    <p:sldId id="423" r:id="rId76"/>
    <p:sldId id="424" r:id="rId77"/>
    <p:sldId id="494" r:id="rId78"/>
    <p:sldId id="495" r:id="rId79"/>
    <p:sldId id="496" r:id="rId80"/>
    <p:sldId id="497" r:id="rId81"/>
    <p:sldId id="498" r:id="rId82"/>
    <p:sldId id="499" r:id="rId83"/>
    <p:sldId id="500" r:id="rId84"/>
    <p:sldId id="501" r:id="rId85"/>
    <p:sldId id="505" r:id="rId86"/>
    <p:sldId id="502" r:id="rId87"/>
    <p:sldId id="503" r:id="rId88"/>
    <p:sldId id="506" r:id="rId89"/>
    <p:sldId id="504" r:id="rId90"/>
    <p:sldId id="488" r:id="rId91"/>
    <p:sldId id="489" r:id="rId92"/>
    <p:sldId id="490" r:id="rId93"/>
    <p:sldId id="491" r:id="rId94"/>
    <p:sldId id="492" r:id="rId95"/>
    <p:sldId id="493" r:id="rId9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5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18E49-ED71-419A-B5F4-14B64232DF1B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EE32D-9B0A-48A5-8286-99E6DAEDF2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9554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Robustness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quality or condition of being strong and in good condition.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A97CF-4FDC-4A2C-B586-6A1BC5723C0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939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168D8E2-01CC-45E0-8493-75D0BF4B0CB4}" type="datetime3">
              <a:rPr lang="en-US" smtClean="0"/>
              <a:pPr/>
              <a:t>23 July 2024</a:t>
            </a:fld>
            <a:endParaRPr lang="en-US" smtClean="0"/>
          </a:p>
        </p:txBody>
      </p:sp>
      <p:sp>
        <p:nvSpPr>
          <p:cNvPr id="198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198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623C10-C23E-4267-82CE-37465C2C0FB1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98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65E4FC1-4434-44AC-A68A-441695CE0925}" type="datetime3">
              <a:rPr lang="en-US" smtClean="0"/>
              <a:pPr/>
              <a:t>23 July 2024</a:t>
            </a:fld>
            <a:endParaRPr lang="en-US" smtClean="0"/>
          </a:p>
        </p:txBody>
      </p:sp>
      <p:sp>
        <p:nvSpPr>
          <p:cNvPr id="199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199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7761ED-D728-4083-953C-F356D31AFD13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99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C9E7D0D-866F-42E5-86ED-5E7EDE95341F}" type="datetime3">
              <a:rPr lang="en-US" smtClean="0"/>
              <a:pPr/>
              <a:t>23 July 2024</a:t>
            </a:fld>
            <a:endParaRPr lang="en-US" smtClean="0"/>
          </a:p>
        </p:txBody>
      </p:sp>
      <p:sp>
        <p:nvSpPr>
          <p:cNvPr id="200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00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B52D3A-2268-4D29-992D-E9ED128F05A7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200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A443F0A-3CA1-414B-BA9D-E6729D99E5FF}" type="datetime3">
              <a:rPr lang="en-US" smtClean="0"/>
              <a:pPr/>
              <a:t>23 July 2024</a:t>
            </a:fld>
            <a:endParaRPr lang="en-US" smtClean="0"/>
          </a:p>
        </p:txBody>
      </p:sp>
      <p:sp>
        <p:nvSpPr>
          <p:cNvPr id="201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01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0C83B4-D2D6-48FB-8297-CFCC8A5B3AF6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201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35572CC-43FD-474C-B019-B39E67B0D665}" type="datetime3">
              <a:rPr lang="en-US" smtClean="0"/>
              <a:pPr/>
              <a:t>23 July 2024</a:t>
            </a:fld>
            <a:endParaRPr lang="en-US" smtClean="0"/>
          </a:p>
        </p:txBody>
      </p:sp>
      <p:sp>
        <p:nvSpPr>
          <p:cNvPr id="202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02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CD81C9-8D9E-4152-B5A6-920DBC88AFCD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202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6FDF5E4-FCF6-4A05-8CFA-F498E771D8CB}" type="datetime3">
              <a:rPr lang="en-US" smtClean="0"/>
              <a:pPr/>
              <a:t>23 July 2024</a:t>
            </a:fld>
            <a:endParaRPr lang="en-US" smtClean="0"/>
          </a:p>
        </p:txBody>
      </p:sp>
      <p:sp>
        <p:nvSpPr>
          <p:cNvPr id="203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03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EB0659-10E8-4458-8AD2-85A7383FBBB9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203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E6C7AB0-BEC1-4A9E-9751-C14F781F8D82}" type="datetime3">
              <a:rPr lang="en-US" smtClean="0"/>
              <a:pPr/>
              <a:t>23 July 2024</a:t>
            </a:fld>
            <a:endParaRPr lang="en-US" smtClean="0"/>
          </a:p>
        </p:txBody>
      </p:sp>
      <p:sp>
        <p:nvSpPr>
          <p:cNvPr id="204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04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F4A16D-C41D-41D8-B64B-2E07E230F89F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204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97F47ED-18F5-4267-892A-982574804E66}" type="datetime3">
              <a:rPr lang="en-US" smtClean="0"/>
              <a:pPr/>
              <a:t>23 July 2024</a:t>
            </a:fld>
            <a:endParaRPr lang="en-US" smtClean="0"/>
          </a:p>
        </p:txBody>
      </p:sp>
      <p:sp>
        <p:nvSpPr>
          <p:cNvPr id="212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12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567B0-6D2E-4CAC-9BA2-4ED299D19021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2129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C290E67-FF8C-4FF4-9A68-B22738AB7D56}" type="datetime3">
              <a:rPr lang="en-US" smtClean="0"/>
              <a:pPr/>
              <a:t>23 July 2024</a:t>
            </a:fld>
            <a:endParaRPr lang="en-US" smtClean="0"/>
          </a:p>
        </p:txBody>
      </p:sp>
      <p:sp>
        <p:nvSpPr>
          <p:cNvPr id="191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191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CF481-6223-4723-A71A-D29A3CCD2B2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91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C88631F-D22A-43D8-8FAF-19F35D4880F5}" type="datetime3">
              <a:rPr lang="en-US" smtClean="0"/>
              <a:pPr/>
              <a:t>23 July 2024</a:t>
            </a:fld>
            <a:endParaRPr lang="en-US" smtClean="0"/>
          </a:p>
        </p:txBody>
      </p:sp>
      <p:sp>
        <p:nvSpPr>
          <p:cNvPr id="192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192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31327A-F81C-4F47-8D06-FB7916EFC34C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92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05C93EC-A5BB-4887-98DE-5E62F634E57B}" type="datetime3">
              <a:rPr lang="en-US" smtClean="0"/>
              <a:pPr/>
              <a:t>23 July 2024</a:t>
            </a:fld>
            <a:endParaRPr lang="en-US" smtClean="0"/>
          </a:p>
        </p:txBody>
      </p:sp>
      <p:sp>
        <p:nvSpPr>
          <p:cNvPr id="193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193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F7E66-8620-4A25-8DAC-5CBE041BC38A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93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EAF9E83-798B-4361-BC93-D78C30B906DE}" type="datetime3">
              <a:rPr lang="en-US" smtClean="0"/>
              <a:pPr/>
              <a:t>23 July 2024</a:t>
            </a:fld>
            <a:endParaRPr lang="en-US" smtClean="0"/>
          </a:p>
        </p:txBody>
      </p:sp>
      <p:sp>
        <p:nvSpPr>
          <p:cNvPr id="194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194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B78319-8DB8-4308-9931-98B8C0703E37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94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DD14EAB-6E43-4F19-BB30-3E941963F054}" type="datetime3">
              <a:rPr lang="en-US" smtClean="0"/>
              <a:pPr/>
              <a:t>23 July 2024</a:t>
            </a:fld>
            <a:endParaRPr lang="en-US" smtClean="0"/>
          </a:p>
        </p:txBody>
      </p:sp>
      <p:sp>
        <p:nvSpPr>
          <p:cNvPr id="195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195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FA3B57-0011-4338-BE42-1E9FF80B121C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95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A97CF-4FDC-4A2C-B586-6A1BC5723C0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9595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1FC4750-8338-447B-B18D-0DF3D688C01D}" type="datetime3">
              <a:rPr lang="en-US" smtClean="0"/>
              <a:pPr/>
              <a:t>23 July 2024</a:t>
            </a:fld>
            <a:endParaRPr lang="en-US" smtClean="0"/>
          </a:p>
        </p:txBody>
      </p:sp>
      <p:sp>
        <p:nvSpPr>
          <p:cNvPr id="196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196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B9677-E7E4-40D7-8CCF-2A08378E5430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96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7C8EE07-4B69-4FCF-A19F-A474592E6B5F}" type="datetime3">
              <a:rPr lang="en-US" smtClean="0"/>
              <a:pPr/>
              <a:t>23 July 2024</a:t>
            </a:fld>
            <a:endParaRPr lang="en-US" smtClean="0"/>
          </a:p>
        </p:txBody>
      </p:sp>
      <p:sp>
        <p:nvSpPr>
          <p:cNvPr id="197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197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D13A0-320C-4AB1-B553-EAB6588529F2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97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521D-E8FE-4891-8349-832CD5EDF8AF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liding_window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C1DB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27203"/>
            <a:ext cx="59410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/>
              <a:t>C</a:t>
            </a:r>
            <a:r>
              <a:rPr sz="2550" b="1" spc="5" dirty="0"/>
              <a:t>HECKSUM</a:t>
            </a:r>
            <a:endParaRPr sz="2550" b="1"/>
          </a:p>
        </p:txBody>
      </p:sp>
      <p:sp>
        <p:nvSpPr>
          <p:cNvPr id="8" name="object 8"/>
          <p:cNvSpPr txBox="1"/>
          <p:nvPr/>
        </p:nvSpPr>
        <p:spPr>
          <a:xfrm>
            <a:off x="307340" y="669696"/>
            <a:ext cx="8226425" cy="452247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360"/>
              </a:spcBef>
              <a:buClr>
                <a:srgbClr val="4F81BC"/>
              </a:buClr>
              <a:buSzPct val="68181"/>
              <a:buFont typeface="Wingdings"/>
              <a:buChar char=""/>
              <a:tabLst>
                <a:tab pos="285750" algn="l"/>
              </a:tabLst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Checksum is the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error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detection scheme used in </a:t>
            </a:r>
            <a:r>
              <a:rPr sz="2200" spc="-80" dirty="0">
                <a:solidFill>
                  <a:srgbClr val="FF0000"/>
                </a:solidFill>
                <a:latin typeface="Times New Roman"/>
                <a:cs typeface="Times New Roman"/>
              </a:rPr>
              <a:t>IP,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TCP &amp;</a:t>
            </a:r>
            <a:r>
              <a:rPr sz="22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65" dirty="0">
                <a:solidFill>
                  <a:srgbClr val="FF0000"/>
                </a:solidFill>
                <a:latin typeface="Times New Roman"/>
                <a:cs typeface="Times New Roman"/>
              </a:rPr>
              <a:t>UDP.</a:t>
            </a:r>
            <a:endParaRPr sz="22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85115" marR="5080" indent="-272415" algn="just">
              <a:lnSpc>
                <a:spcPct val="125000"/>
              </a:lnSpc>
              <a:spcBef>
                <a:spcPts val="600"/>
              </a:spcBef>
              <a:buClr>
                <a:srgbClr val="4F81BC"/>
              </a:buClr>
              <a:buSzPct val="68181"/>
              <a:buFont typeface="Wingdings"/>
              <a:buChar char=""/>
              <a:tabLst>
                <a:tab pos="285750" algn="l"/>
              </a:tabLst>
            </a:pPr>
            <a:r>
              <a:rPr sz="2200" spc="-5" dirty="0">
                <a:latin typeface="Times New Roman"/>
                <a:cs typeface="Times New Roman"/>
              </a:rPr>
              <a:t>Here, the </a:t>
            </a:r>
            <a:r>
              <a:rPr sz="2200" dirty="0">
                <a:latin typeface="Times New Roman"/>
                <a:cs typeface="Times New Roman"/>
              </a:rPr>
              <a:t>data </a:t>
            </a:r>
            <a:r>
              <a:rPr sz="2200" spc="-5" dirty="0">
                <a:latin typeface="Times New Roman"/>
                <a:cs typeface="Times New Roman"/>
              </a:rPr>
              <a:t>is divided into k </a:t>
            </a:r>
            <a:r>
              <a:rPr sz="2200" spc="-10" dirty="0">
                <a:latin typeface="Times New Roman"/>
                <a:cs typeface="Times New Roman"/>
              </a:rPr>
              <a:t>segments each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m bits. In the  </a:t>
            </a:r>
            <a:r>
              <a:rPr sz="2200" spc="-10" dirty="0">
                <a:latin typeface="Times New Roman"/>
                <a:cs typeface="Times New Roman"/>
              </a:rPr>
              <a:t>sender’s end </a:t>
            </a:r>
            <a:r>
              <a:rPr sz="2200" spc="-5" dirty="0">
                <a:latin typeface="Times New Roman"/>
                <a:cs typeface="Times New Roman"/>
              </a:rPr>
              <a:t>the segments are added using </a:t>
            </a:r>
            <a:r>
              <a:rPr sz="2200" spc="-45" dirty="0">
                <a:latin typeface="Times New Roman"/>
                <a:cs typeface="Times New Roman"/>
              </a:rPr>
              <a:t>1’s </a:t>
            </a:r>
            <a:r>
              <a:rPr sz="2200" spc="-5" dirty="0">
                <a:latin typeface="Times New Roman"/>
                <a:cs typeface="Times New Roman"/>
              </a:rPr>
              <a:t>complement </a:t>
            </a:r>
            <a:r>
              <a:rPr sz="2200" dirty="0">
                <a:latin typeface="Times New Roman"/>
                <a:cs typeface="Times New Roman"/>
              </a:rPr>
              <a:t>arithmetic  </a:t>
            </a:r>
            <a:r>
              <a:rPr sz="2200" spc="-5" dirty="0">
                <a:latin typeface="Times New Roman"/>
                <a:cs typeface="Times New Roman"/>
              </a:rPr>
              <a:t>to get the </a:t>
            </a:r>
            <a:r>
              <a:rPr sz="2200" spc="-10" dirty="0">
                <a:latin typeface="Times New Roman"/>
                <a:cs typeface="Times New Roman"/>
              </a:rPr>
              <a:t>sum. </a:t>
            </a:r>
            <a:r>
              <a:rPr sz="2200" dirty="0" smtClean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sum </a:t>
            </a:r>
            <a:r>
              <a:rPr sz="2200" spc="-5" dirty="0">
                <a:latin typeface="Times New Roman"/>
                <a:cs typeface="Times New Roman"/>
              </a:rPr>
              <a:t>is complemented to </a:t>
            </a:r>
            <a:r>
              <a:rPr sz="2200" dirty="0">
                <a:latin typeface="Times New Roman"/>
                <a:cs typeface="Times New Roman"/>
              </a:rPr>
              <a:t>get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checksum. The  checksum segment is sent along with the data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segments</a:t>
            </a:r>
            <a:endParaRPr sz="2200" dirty="0">
              <a:latin typeface="Times New Roman"/>
              <a:cs typeface="Times New Roman"/>
            </a:endParaRPr>
          </a:p>
          <a:p>
            <a:pPr marL="285115" marR="7620" indent="-272415" algn="just">
              <a:lnSpc>
                <a:spcPct val="125000"/>
              </a:lnSpc>
              <a:spcBef>
                <a:spcPts val="600"/>
              </a:spcBef>
              <a:buClr>
                <a:srgbClr val="4F81BC"/>
              </a:buClr>
              <a:buSzPct val="68181"/>
              <a:buFont typeface="Wingdings"/>
              <a:buChar char=""/>
              <a:tabLst>
                <a:tab pos="285750" algn="l"/>
              </a:tabLst>
            </a:pPr>
            <a:r>
              <a:rPr sz="2200" spc="-5" dirty="0">
                <a:latin typeface="Times New Roman"/>
                <a:cs typeface="Times New Roman"/>
              </a:rPr>
              <a:t>At the receiver’s end, </a:t>
            </a:r>
            <a:r>
              <a:rPr sz="2200" spc="-10" dirty="0">
                <a:latin typeface="Times New Roman"/>
                <a:cs typeface="Times New Roman"/>
              </a:rPr>
              <a:t>all </a:t>
            </a:r>
            <a:r>
              <a:rPr sz="2200" spc="-5" dirty="0">
                <a:latin typeface="Times New Roman"/>
                <a:cs typeface="Times New Roman"/>
              </a:rPr>
              <a:t>received segments are added using </a:t>
            </a:r>
            <a:r>
              <a:rPr sz="2200" spc="-85" dirty="0">
                <a:latin typeface="Times New Roman"/>
                <a:cs typeface="Times New Roman"/>
              </a:rPr>
              <a:t>1’s  </a:t>
            </a:r>
            <a:r>
              <a:rPr sz="2200" spc="-5" dirty="0">
                <a:latin typeface="Times New Roman"/>
                <a:cs typeface="Times New Roman"/>
              </a:rPr>
              <a:t>complement arithmetic to get the </a:t>
            </a:r>
            <a:r>
              <a:rPr sz="2200" spc="-10" dirty="0">
                <a:latin typeface="Times New Roman"/>
                <a:cs typeface="Times New Roman"/>
              </a:rPr>
              <a:t>sum. </a:t>
            </a:r>
            <a:r>
              <a:rPr sz="2200" spc="-5" dirty="0">
                <a:latin typeface="Times New Roman"/>
                <a:cs typeface="Times New Roman"/>
              </a:rPr>
              <a:t>The sum is complemented. If  the result is zero, the received data is accepted; otherwise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discarded</a:t>
            </a:r>
            <a:endParaRPr sz="2200" dirty="0">
              <a:latin typeface="Times New Roman"/>
              <a:cs typeface="Times New Roman"/>
            </a:endParaRPr>
          </a:p>
          <a:p>
            <a:pPr marL="285115" marR="7620" indent="-272415" algn="just">
              <a:lnSpc>
                <a:spcPct val="125099"/>
              </a:lnSpc>
              <a:spcBef>
                <a:spcPts val="595"/>
              </a:spcBef>
              <a:buClr>
                <a:srgbClr val="4F81BC"/>
              </a:buClr>
              <a:buSzPct val="68181"/>
              <a:buFont typeface="Wingdings"/>
              <a:buChar char=""/>
              <a:tabLst>
                <a:tab pos="28575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checksum detects all errors involving an odd number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bits. It  also detects </a:t>
            </a:r>
            <a:r>
              <a:rPr sz="2200" spc="-10" dirty="0" smtClean="0">
                <a:latin typeface="Times New Roman"/>
                <a:cs typeface="Times New Roman"/>
              </a:rPr>
              <a:t>most </a:t>
            </a:r>
            <a:r>
              <a:rPr sz="2200" spc="-5" dirty="0">
                <a:latin typeface="Times New Roman"/>
                <a:cs typeface="Times New Roman"/>
              </a:rPr>
              <a:t>errors involving even number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bits.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23326" y="5870244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81200" y="5446776"/>
            <a:ext cx="5029200" cy="1066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95600" y="127000"/>
            <a:ext cx="3733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latin typeface="Arial" pitchFamily="34" charset="0"/>
                <a:cs typeface="Arial" pitchFamily="34" charset="0"/>
              </a:rPr>
              <a:t>C</a:t>
            </a:r>
            <a:r>
              <a:rPr sz="3200" b="1" dirty="0">
                <a:latin typeface="Arial" pitchFamily="34" charset="0"/>
                <a:cs typeface="Arial" pitchFamily="34" charset="0"/>
              </a:rPr>
              <a:t>HECKSUM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6026" y="5899835"/>
            <a:ext cx="19812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987552"/>
            <a:ext cx="8382000" cy="5565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785727" y="3198168"/>
            <a:ext cx="15725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15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HECKSUM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Example</a:t>
            </a:r>
            <a:endParaRPr lang="en-US" dirty="0"/>
          </a:p>
        </p:txBody>
      </p:sp>
      <p:pic>
        <p:nvPicPr>
          <p:cNvPr id="1026" name="Picture 2" descr="https://media.geeksforgeeks.org/wp-content/uploads/detect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5791200" cy="53813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338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C1DB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7467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Example</a:t>
            </a:r>
            <a:br>
              <a:rPr lang="en-US" sz="3200" b="1" dirty="0" smtClean="0">
                <a:latin typeface="Arial" pitchFamily="34" charset="0"/>
                <a:cs typeface="Arial" pitchFamily="34" charset="0"/>
              </a:rPr>
            </a:br>
            <a:endParaRPr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8600" y="1447800"/>
            <a:ext cx="8303259" cy="5135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6350" indent="-272415" algn="just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SzPct val="69565"/>
              <a:buFont typeface="Wingdings"/>
              <a:buChar char=""/>
              <a:tabLst>
                <a:tab pos="285750" algn="l"/>
              </a:tabLst>
            </a:pPr>
            <a:r>
              <a:rPr lang="en-US" sz="2300" b="1" dirty="0" smtClean="0">
                <a:latin typeface="Times New Roman"/>
                <a:cs typeface="Times New Roman"/>
              </a:rPr>
              <a:t>Check sum:</a:t>
            </a:r>
          </a:p>
          <a:p>
            <a:pPr marL="285115" marR="6350" indent="-272415" algn="just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SzPct val="69565"/>
              <a:buFont typeface="Wingdings"/>
              <a:buChar char=""/>
              <a:tabLst>
                <a:tab pos="285750" algn="l"/>
              </a:tabLst>
            </a:pPr>
            <a:r>
              <a:rPr lang="en-US" sz="2300" dirty="0" smtClean="0">
                <a:latin typeface="Times New Roman"/>
                <a:cs typeface="Times New Roman"/>
              </a:rPr>
              <a:t>Original Data : </a:t>
            </a:r>
          </a:p>
          <a:p>
            <a:pPr marL="285115" marR="6350" indent="-272415" algn="just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SzPct val="69565"/>
              <a:buFont typeface="Wingdings"/>
              <a:buChar char=""/>
              <a:tabLst>
                <a:tab pos="285750" algn="l"/>
              </a:tabLst>
            </a:pPr>
            <a:r>
              <a:rPr lang="en-US" sz="2300" dirty="0" smtClean="0">
                <a:latin typeface="Times New Roman"/>
                <a:cs typeface="Times New Roman"/>
              </a:rPr>
              <a:t>10011001 </a:t>
            </a:r>
          </a:p>
          <a:p>
            <a:pPr marL="285115" marR="6350" indent="-272415" algn="just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SzPct val="69565"/>
              <a:buFont typeface="Wingdings"/>
              <a:buChar char=""/>
              <a:tabLst>
                <a:tab pos="285750" algn="l"/>
              </a:tabLst>
            </a:pPr>
            <a:r>
              <a:rPr lang="en-US" sz="2300" dirty="0" smtClean="0">
                <a:latin typeface="Times New Roman"/>
                <a:cs typeface="Times New Roman"/>
              </a:rPr>
              <a:t>11100010 </a:t>
            </a:r>
          </a:p>
          <a:p>
            <a:pPr marL="285115" marR="6350" indent="-272415" algn="just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SzPct val="69565"/>
              <a:buFont typeface="Wingdings"/>
              <a:buChar char=""/>
              <a:tabLst>
                <a:tab pos="285750" algn="l"/>
              </a:tabLst>
            </a:pPr>
            <a:r>
              <a:rPr lang="en-US" sz="2300" dirty="0" smtClean="0">
                <a:latin typeface="Times New Roman"/>
                <a:cs typeface="Times New Roman"/>
              </a:rPr>
              <a:t>00100100 </a:t>
            </a:r>
          </a:p>
          <a:p>
            <a:pPr marL="285115" marR="6350" indent="-272415" algn="just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SzPct val="69565"/>
              <a:buFont typeface="Wingdings"/>
              <a:buChar char=""/>
              <a:tabLst>
                <a:tab pos="285750" algn="l"/>
              </a:tabLst>
            </a:pPr>
            <a:r>
              <a:rPr lang="en-US" sz="2300" dirty="0" smtClean="0">
                <a:latin typeface="Times New Roman"/>
                <a:cs typeface="Times New Roman"/>
              </a:rPr>
              <a:t>10000100</a:t>
            </a:r>
          </a:p>
          <a:p>
            <a:pPr marL="285115" marR="6350" indent="-272415" algn="just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SzPct val="69565"/>
              <a:buFont typeface="Wingdings"/>
              <a:buChar char=""/>
              <a:tabLst>
                <a:tab pos="285750" algn="l"/>
              </a:tabLst>
            </a:pPr>
            <a:endParaRPr lang="en-US" sz="2300" dirty="0" smtClean="0">
              <a:latin typeface="Times New Roman"/>
              <a:cs typeface="Times New Roman"/>
            </a:endParaRPr>
          </a:p>
          <a:p>
            <a:pPr marL="285115" marR="6350" indent="-272415" algn="just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SzPct val="69565"/>
              <a:buFont typeface="Wingdings"/>
              <a:buChar char=""/>
              <a:tabLst>
                <a:tab pos="285750" algn="l"/>
              </a:tabLst>
            </a:pPr>
            <a:r>
              <a:rPr lang="en-US" sz="2300" dirty="0" smtClean="0">
                <a:latin typeface="Times New Roman"/>
                <a:cs typeface="Times New Roman"/>
              </a:rPr>
              <a:t>Checksum: 11011010</a:t>
            </a:r>
          </a:p>
          <a:p>
            <a:pPr marL="285115" marR="6350" indent="-272415" algn="just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SzPct val="69565"/>
              <a:tabLst>
                <a:tab pos="285750" algn="l"/>
              </a:tabLst>
            </a:pPr>
            <a:endParaRPr lang="en-US" sz="2300" dirty="0" smtClean="0">
              <a:latin typeface="Times New Roman"/>
              <a:cs typeface="Times New Roman"/>
            </a:endParaRPr>
          </a:p>
          <a:p>
            <a:pPr marL="285115" marR="6350" indent="-272415" algn="just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SzPct val="69565"/>
              <a:buFont typeface="Wingdings"/>
              <a:buChar char=""/>
              <a:tabLst>
                <a:tab pos="285750" algn="l"/>
              </a:tabLst>
            </a:pPr>
            <a:endParaRPr lang="en-US" sz="2300" b="1" dirty="0" smtClean="0">
              <a:latin typeface="Times New Roman"/>
              <a:cs typeface="Times New Roman"/>
            </a:endParaRPr>
          </a:p>
          <a:p>
            <a:pPr marL="285115" marR="6350" indent="-272415" algn="just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SzPct val="69565"/>
              <a:buFont typeface="Wingdings"/>
              <a:buChar char=""/>
              <a:tabLst>
                <a:tab pos="285750" algn="l"/>
              </a:tabLst>
            </a:pPr>
            <a:endParaRPr lang="en-US" sz="2300" dirty="0" smtClean="0">
              <a:latin typeface="Times New Roman"/>
              <a:cs typeface="Times New Roman"/>
            </a:endParaRPr>
          </a:p>
          <a:p>
            <a:pPr marL="285115" marR="6350" indent="-272415" algn="just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SzPct val="69565"/>
              <a:buFont typeface="Wingdings"/>
              <a:buChar char=""/>
              <a:tabLst>
                <a:tab pos="285750" algn="l"/>
              </a:tabLst>
            </a:pPr>
            <a:endParaRPr lang="en-US" sz="2300" dirty="0" smtClean="0">
              <a:latin typeface="Times New Roman"/>
              <a:cs typeface="Times New Roman"/>
            </a:endParaRPr>
          </a:p>
          <a:p>
            <a:pPr marL="285115" marR="6350" indent="-272415" algn="just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SzPct val="69565"/>
              <a:tabLst>
                <a:tab pos="285750" algn="l"/>
              </a:tabLst>
            </a:pPr>
            <a:endParaRPr lang="en-US" sz="2300" dirty="0" smtClean="0">
              <a:latin typeface="Times New Roman"/>
              <a:cs typeface="Times New Roman"/>
            </a:endParaRPr>
          </a:p>
          <a:p>
            <a:pPr marL="285115" marR="6350" indent="-272415" algn="just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SzPct val="69565"/>
              <a:buFont typeface="Wingdings"/>
              <a:buChar char=""/>
              <a:tabLst>
                <a:tab pos="285750" algn="l"/>
              </a:tabLst>
            </a:pPr>
            <a:endParaRPr sz="2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BLOCK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791200"/>
          </a:xfrm>
        </p:spPr>
        <p:txBody>
          <a:bodyPr/>
          <a:lstStyle/>
          <a:p>
            <a:r>
              <a:rPr lang="en-US" dirty="0"/>
              <a:t>In block coding, </a:t>
            </a:r>
            <a:endParaRPr lang="en-US" dirty="0" smtClean="0"/>
          </a:p>
          <a:p>
            <a:pPr lvl="1"/>
            <a:r>
              <a:rPr lang="en-US" dirty="0" smtClean="0"/>
              <a:t>the message is divided into blocks, each of </a:t>
            </a:r>
            <a:r>
              <a:rPr lang="en-US" i="1" dirty="0" smtClean="0"/>
              <a:t>k </a:t>
            </a:r>
            <a:r>
              <a:rPr lang="en-US" dirty="0" smtClean="0"/>
              <a:t>bits, called data words. </a:t>
            </a:r>
          </a:p>
          <a:p>
            <a:pPr lvl="1"/>
            <a:r>
              <a:rPr lang="en-US" i="1" dirty="0" smtClean="0"/>
              <a:t>r </a:t>
            </a:r>
            <a:r>
              <a:rPr lang="en-US" dirty="0" smtClean="0"/>
              <a:t>redundant bits are added to each block to make the length </a:t>
            </a:r>
            <a:r>
              <a:rPr lang="en-US" i="1" dirty="0" smtClean="0"/>
              <a:t>n </a:t>
            </a:r>
            <a:r>
              <a:rPr lang="en-US" dirty="0" smtClean="0"/>
              <a:t>= </a:t>
            </a:r>
            <a:r>
              <a:rPr lang="en-US" i="1" dirty="0" smtClean="0"/>
              <a:t>k </a:t>
            </a:r>
            <a:r>
              <a:rPr lang="en-US" dirty="0" smtClean="0"/>
              <a:t>+ </a:t>
            </a:r>
            <a:r>
              <a:rPr lang="en-US" i="1" dirty="0" smtClean="0"/>
              <a:t>r, </a:t>
            </a:r>
            <a:r>
              <a:rPr lang="en-US" dirty="0" smtClean="0"/>
              <a:t>resulting in </a:t>
            </a:r>
            <a:r>
              <a:rPr lang="en-US" i="1" dirty="0" smtClean="0"/>
              <a:t>n-bit </a:t>
            </a:r>
            <a:r>
              <a:rPr lang="en-US" dirty="0" smtClean="0"/>
              <a:t>blocks called </a:t>
            </a:r>
            <a:r>
              <a:rPr lang="en-US" dirty="0" err="1"/>
              <a:t>codewords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564" y="3803509"/>
            <a:ext cx="5313759" cy="262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3480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>
                <a:latin typeface="Times New Roman" panose="02020603050405020304" pitchFamily="18" charset="0"/>
              </a:rPr>
              <a:t>Process of error detection in block </a:t>
            </a:r>
            <a:r>
              <a:rPr lang="en-US" i="1" dirty="0" smtClean="0">
                <a:latin typeface="Times New Roman" panose="02020603050405020304" pitchFamily="18" charset="0"/>
              </a:rPr>
              <a:t>coding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88336"/>
            <a:ext cx="7886700" cy="4225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6470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Cyclic Redundancy Check </a:t>
            </a:r>
            <a:r>
              <a:rPr lang="en-US" b="1" dirty="0"/>
              <a:t>(CRC) </a:t>
            </a:r>
            <a:r>
              <a:rPr lang="en-US" b="1" dirty="0" smtClean="0"/>
              <a:t>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/>
              <a:t>An </a:t>
            </a:r>
            <a:r>
              <a:rPr lang="en-US" sz="2200" dirty="0"/>
              <a:t>error-detection technique used widely in today’s computer networks is </a:t>
            </a:r>
            <a:r>
              <a:rPr lang="en-US" sz="2200" dirty="0" smtClean="0"/>
              <a:t>based on </a:t>
            </a:r>
            <a:r>
              <a:rPr lang="en-US" sz="2200" b="1" dirty="0"/>
              <a:t>cyclic redundancy check (CRC) codes</a:t>
            </a:r>
            <a:r>
              <a:rPr lang="en-US" sz="2200" dirty="0"/>
              <a:t>. </a:t>
            </a:r>
            <a:endParaRPr lang="en-US" sz="2200" dirty="0" smtClean="0"/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CRC </a:t>
            </a:r>
            <a:r>
              <a:rPr lang="en-US" sz="2200" dirty="0"/>
              <a:t>codes are also known </a:t>
            </a:r>
            <a:r>
              <a:rPr lang="en-US" sz="2200" dirty="0" smtClean="0"/>
              <a:t>as </a:t>
            </a:r>
            <a:r>
              <a:rPr lang="en-US" sz="2200" b="1" dirty="0" smtClean="0"/>
              <a:t>polynomial </a:t>
            </a:r>
            <a:r>
              <a:rPr lang="en-US" sz="2200" b="1" dirty="0"/>
              <a:t>codes</a:t>
            </a:r>
            <a:r>
              <a:rPr lang="en-US" sz="2200" dirty="0"/>
              <a:t>, since it is possible to view the bit string to be sent as a </a:t>
            </a:r>
            <a:r>
              <a:rPr lang="en-US" sz="2200" dirty="0" smtClean="0"/>
              <a:t>polynomial whose </a:t>
            </a:r>
            <a:r>
              <a:rPr lang="en-US" sz="2200" dirty="0"/>
              <a:t>coefficients are the 0 and 1 values in the bit string, with operations </a:t>
            </a:r>
            <a:r>
              <a:rPr lang="en-US" sz="2200" dirty="0" smtClean="0"/>
              <a:t>on the </a:t>
            </a:r>
            <a:r>
              <a:rPr lang="en-US" sz="2200" dirty="0"/>
              <a:t>bit string interpreted as polynomial arithmetic</a:t>
            </a:r>
            <a:r>
              <a:rPr lang="en-US" sz="22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The theoretical foundation of the cyclic redundancy check is rooted in a branch of mathematics called </a:t>
            </a:r>
            <a:r>
              <a:rPr lang="en-US" sz="2200" b="1" i="1" dirty="0"/>
              <a:t>finite fields.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199466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cs typeface="Times New Roman" panose="02020603050405020304" pitchFamily="18" charset="0"/>
              </a:rPr>
              <a:t>CRC encoder and </a:t>
            </a:r>
            <a:r>
              <a:rPr lang="en-US" b="1" i="1" dirty="0" smtClean="0">
                <a:cs typeface="Times New Roman" panose="02020603050405020304" pitchFamily="18" charset="0"/>
              </a:rPr>
              <a:t>decoder</a:t>
            </a:r>
            <a:endParaRPr lang="en-US" dirty="0"/>
          </a:p>
        </p:txBody>
      </p:sp>
      <p:pic>
        <p:nvPicPr>
          <p:cNvPr id="6" name="Picture 6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66" y="1825625"/>
            <a:ext cx="6216669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319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yclic </a:t>
            </a:r>
            <a:r>
              <a:rPr lang="en-US" dirty="0"/>
              <a:t>R</a:t>
            </a:r>
            <a:r>
              <a:rPr lang="en-US" dirty="0" smtClean="0"/>
              <a:t>edundancy </a:t>
            </a:r>
            <a:r>
              <a:rPr lang="en-US" dirty="0"/>
              <a:t>C</a:t>
            </a:r>
            <a:r>
              <a:rPr lang="en-US" dirty="0" smtClean="0"/>
              <a:t>heck </a:t>
            </a:r>
            <a:r>
              <a:rPr lang="en-US" dirty="0"/>
              <a:t>(CRC)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E</a:t>
            </a:r>
            <a:r>
              <a:rPr lang="en-US" dirty="0" smtClean="0"/>
              <a:t>ncoder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 err="1"/>
              <a:t>dataword</a:t>
            </a:r>
            <a:r>
              <a:rPr lang="en-US" dirty="0"/>
              <a:t> has </a:t>
            </a:r>
            <a:r>
              <a:rPr lang="en-US" i="1" dirty="0"/>
              <a:t>k </a:t>
            </a:r>
            <a:r>
              <a:rPr lang="en-US" dirty="0"/>
              <a:t>bits (4 here</a:t>
            </a:r>
            <a:r>
              <a:rPr lang="en-US" dirty="0" smtClean="0"/>
              <a:t>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/>
              <a:t>codeword</a:t>
            </a:r>
            <a:r>
              <a:rPr lang="en-US" dirty="0"/>
              <a:t> has </a:t>
            </a:r>
            <a:r>
              <a:rPr lang="en-US" i="1" dirty="0"/>
              <a:t>n </a:t>
            </a:r>
            <a:r>
              <a:rPr lang="en-US" dirty="0"/>
              <a:t>bits (7 here).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size of the </a:t>
            </a:r>
            <a:r>
              <a:rPr lang="en-US" dirty="0" err="1"/>
              <a:t>dataword</a:t>
            </a:r>
            <a:r>
              <a:rPr lang="en-US" dirty="0"/>
              <a:t> is augmented by adding </a:t>
            </a:r>
            <a:r>
              <a:rPr lang="en-US" i="1" dirty="0"/>
              <a:t>n </a:t>
            </a:r>
            <a:r>
              <a:rPr lang="en-US" dirty="0"/>
              <a:t>- </a:t>
            </a:r>
            <a:r>
              <a:rPr lang="en-US" i="1" dirty="0"/>
              <a:t>k </a:t>
            </a:r>
            <a:r>
              <a:rPr lang="en-US" dirty="0"/>
              <a:t>(3 here) 0</a:t>
            </a:r>
            <a:r>
              <a:rPr lang="en-US" dirty="0" smtClean="0"/>
              <a:t>s </a:t>
            </a:r>
            <a:r>
              <a:rPr lang="en-US" dirty="0"/>
              <a:t>to the right-hand </a:t>
            </a:r>
            <a:r>
              <a:rPr lang="en-US" dirty="0" smtClean="0"/>
              <a:t>side of </a:t>
            </a:r>
            <a:r>
              <a:rPr lang="en-US" dirty="0"/>
              <a:t>the word.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n-bit result is fed into the generator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generator uses a divisor </a:t>
            </a:r>
            <a:r>
              <a:rPr lang="en-US" dirty="0" smtClean="0"/>
              <a:t>of size </a:t>
            </a:r>
            <a:r>
              <a:rPr lang="en-US" i="1" dirty="0"/>
              <a:t>n </a:t>
            </a:r>
            <a:r>
              <a:rPr lang="en-US" dirty="0"/>
              <a:t>- </a:t>
            </a:r>
            <a:r>
              <a:rPr lang="en-US" i="1" dirty="0"/>
              <a:t>k </a:t>
            </a:r>
            <a:r>
              <a:rPr lang="en-US" dirty="0"/>
              <a:t>+ </a:t>
            </a:r>
            <a:r>
              <a:rPr lang="en-US" dirty="0" smtClean="0"/>
              <a:t>1 </a:t>
            </a:r>
            <a:r>
              <a:rPr lang="en-US" dirty="0"/>
              <a:t>(4 here), predefined and agreed </a:t>
            </a:r>
            <a:r>
              <a:rPr lang="en-US" dirty="0" smtClean="0"/>
              <a:t>upon.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generator divides the </a:t>
            </a:r>
            <a:r>
              <a:rPr lang="en-US" dirty="0" smtClean="0"/>
              <a:t>augmented </a:t>
            </a:r>
            <a:r>
              <a:rPr lang="en-US" dirty="0" err="1" smtClean="0"/>
              <a:t>dataword</a:t>
            </a:r>
            <a:r>
              <a:rPr lang="en-US" dirty="0" smtClean="0"/>
              <a:t> </a:t>
            </a:r>
            <a:r>
              <a:rPr lang="en-US" dirty="0"/>
              <a:t>by the divisor (modulo-2 division).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quotient </a:t>
            </a:r>
            <a:r>
              <a:rPr lang="en-US" dirty="0" smtClean="0"/>
              <a:t>of the </a:t>
            </a:r>
            <a:r>
              <a:rPr lang="en-US" dirty="0"/>
              <a:t>division is discarded;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remainder </a:t>
            </a:r>
            <a:r>
              <a:rPr lang="en-US" dirty="0" smtClean="0"/>
              <a:t>is </a:t>
            </a:r>
            <a:r>
              <a:rPr lang="en-US" dirty="0"/>
              <a:t>appended to the </a:t>
            </a:r>
            <a:r>
              <a:rPr lang="en-US" dirty="0" err="1"/>
              <a:t>dataword</a:t>
            </a:r>
            <a:r>
              <a:rPr lang="en-US" dirty="0"/>
              <a:t> to create the </a:t>
            </a:r>
            <a:r>
              <a:rPr lang="en-US" dirty="0" err="1"/>
              <a:t>codeword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23321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Redundancy Check (CRC)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Decoder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decoder receives the possibly corrupted </a:t>
            </a:r>
            <a:r>
              <a:rPr lang="en-US" dirty="0" err="1"/>
              <a:t>codeword</a:t>
            </a:r>
            <a:r>
              <a:rPr lang="en-US" dirty="0"/>
              <a:t>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copy of all </a:t>
            </a:r>
            <a:r>
              <a:rPr lang="en-US" i="1" dirty="0"/>
              <a:t>n </a:t>
            </a:r>
            <a:r>
              <a:rPr lang="en-US" dirty="0"/>
              <a:t>bits is fed </a:t>
            </a:r>
            <a:r>
              <a:rPr lang="en-US" dirty="0" smtClean="0"/>
              <a:t>to the </a:t>
            </a:r>
            <a:r>
              <a:rPr lang="en-US" dirty="0"/>
              <a:t>checker which is a replica of the generator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The remainder produced by the </a:t>
            </a:r>
            <a:r>
              <a:rPr lang="en-US" dirty="0" smtClean="0"/>
              <a:t>checker </a:t>
            </a:r>
            <a:r>
              <a:rPr lang="en-US" dirty="0"/>
              <a:t>is a syndrome of </a:t>
            </a:r>
            <a:r>
              <a:rPr lang="en-US" i="1" dirty="0"/>
              <a:t>n </a:t>
            </a:r>
            <a:r>
              <a:rPr lang="en-US" dirty="0"/>
              <a:t>- </a:t>
            </a:r>
            <a:r>
              <a:rPr lang="en-US" i="1" dirty="0"/>
              <a:t>k </a:t>
            </a:r>
            <a:r>
              <a:rPr lang="en-US" dirty="0"/>
              <a:t>(3 here) bits, which is fed to the decision logic analyzer.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The analyzer has </a:t>
            </a:r>
            <a:r>
              <a:rPr lang="en-US" dirty="0"/>
              <a:t>a simple function.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the syndrome bits are all </a:t>
            </a:r>
            <a:r>
              <a:rPr lang="en-US" dirty="0" smtClean="0"/>
              <a:t>0s, </a:t>
            </a:r>
            <a:r>
              <a:rPr lang="en-US" dirty="0"/>
              <a:t>the 4 leftmost bits of </a:t>
            </a:r>
            <a:r>
              <a:rPr lang="en-US" dirty="0" smtClean="0"/>
              <a:t>the </a:t>
            </a:r>
            <a:r>
              <a:rPr lang="en-US" dirty="0" err="1" smtClean="0"/>
              <a:t>codeword</a:t>
            </a:r>
            <a:r>
              <a:rPr lang="en-US" dirty="0" smtClean="0"/>
              <a:t> </a:t>
            </a:r>
            <a:r>
              <a:rPr lang="en-US" dirty="0"/>
              <a:t>are accepted as the </a:t>
            </a:r>
            <a:r>
              <a:rPr lang="en-US" dirty="0" err="1"/>
              <a:t>dataword</a:t>
            </a:r>
            <a:r>
              <a:rPr lang="en-US" dirty="0"/>
              <a:t> (interpreted as no error); otherwise, the 4 </a:t>
            </a:r>
            <a:r>
              <a:rPr lang="en-US" dirty="0" smtClean="0"/>
              <a:t>bits are </a:t>
            </a:r>
            <a:r>
              <a:rPr lang="en-US" dirty="0"/>
              <a:t>discarded (error).</a:t>
            </a:r>
          </a:p>
        </p:txBody>
      </p:sp>
    </p:spTree>
    <p:extLst>
      <p:ext uri="{BB962C8B-B14F-4D97-AF65-F5344CB8AC3E}">
        <p14:creationId xmlns="" xmlns:p14="http://schemas.microsoft.com/office/powerpoint/2010/main" val="4089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b="1" dirty="0"/>
              <a:t>Error detection and </a:t>
            </a:r>
            <a:r>
              <a:rPr lang="en-US" b="1" dirty="0" smtClean="0"/>
              <a:t>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1054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000" dirty="0"/>
              <a:t>The link-layer hardware in a receiving node </a:t>
            </a:r>
            <a:r>
              <a:rPr lang="en-US" sz="2000" dirty="0" smtClean="0"/>
              <a:t>can incorrectly </a:t>
            </a:r>
            <a:r>
              <a:rPr lang="en-US" sz="2000" dirty="0"/>
              <a:t>decide that a bit in a frame is zero when it was transmitted as a </a:t>
            </a:r>
            <a:r>
              <a:rPr lang="en-US" sz="2000" dirty="0" smtClean="0"/>
              <a:t>one, and </a:t>
            </a:r>
            <a:r>
              <a:rPr lang="en-US" sz="2000" dirty="0"/>
              <a:t>vice versa. </a:t>
            </a:r>
            <a:endParaRPr lang="en-US" sz="2000" dirty="0" smtClean="0"/>
          </a:p>
          <a:p>
            <a:pPr>
              <a:lnSpc>
                <a:spcPct val="170000"/>
              </a:lnSpc>
            </a:pPr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dirty="0" smtClean="0">
                <a:solidFill>
                  <a:srgbClr val="FF0000"/>
                </a:solidFill>
              </a:rPr>
              <a:t>it </a:t>
            </a:r>
            <a:r>
              <a:rPr lang="en-US" sz="2000" dirty="0">
                <a:solidFill>
                  <a:srgbClr val="FF0000"/>
                </a:solidFill>
              </a:rPr>
              <a:t>errors are introduced by signal attenuation and </a:t>
            </a:r>
            <a:r>
              <a:rPr lang="en-US" sz="2000" dirty="0" smtClean="0">
                <a:solidFill>
                  <a:srgbClr val="FF0000"/>
                </a:solidFill>
              </a:rPr>
              <a:t>electromagnetic noise</a:t>
            </a:r>
            <a:r>
              <a:rPr lang="en-US" sz="2000" dirty="0">
                <a:solidFill>
                  <a:srgbClr val="FF0000"/>
                </a:solidFill>
              </a:rPr>
              <a:t>. 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r>
              <a:rPr lang="en-US" sz="2000" dirty="0" smtClean="0"/>
              <a:t>Because </a:t>
            </a:r>
            <a:r>
              <a:rPr lang="en-US" sz="2000" dirty="0"/>
              <a:t>there is no need to forward a datagram that has an </a:t>
            </a:r>
            <a:r>
              <a:rPr lang="en-US" sz="2000" dirty="0" smtClean="0"/>
              <a:t>error, many </a:t>
            </a:r>
            <a:r>
              <a:rPr lang="en-US" sz="2000" dirty="0"/>
              <a:t>link-layer protocols provide a mechanism </a:t>
            </a:r>
            <a:r>
              <a:rPr lang="en-US" sz="2000" dirty="0">
                <a:solidFill>
                  <a:srgbClr val="FF0000"/>
                </a:solidFill>
              </a:rPr>
              <a:t>to detect such bit errors</a:t>
            </a:r>
            <a:r>
              <a:rPr lang="en-US" sz="2000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en-US" sz="2000" dirty="0" smtClean="0"/>
              <a:t> </a:t>
            </a:r>
            <a:r>
              <a:rPr lang="en-US" sz="2000" dirty="0"/>
              <a:t>This </a:t>
            </a:r>
            <a:r>
              <a:rPr lang="en-US" sz="2000" dirty="0" smtClean="0"/>
              <a:t>is done </a:t>
            </a:r>
            <a:r>
              <a:rPr lang="en-US" sz="2000" dirty="0"/>
              <a:t>by having the transmitting node include </a:t>
            </a:r>
            <a:r>
              <a:rPr lang="en-US" sz="2000" dirty="0">
                <a:solidFill>
                  <a:srgbClr val="FF0000"/>
                </a:solidFill>
              </a:rPr>
              <a:t>error-detection bits </a:t>
            </a:r>
            <a:r>
              <a:rPr lang="en-US" sz="2000" dirty="0"/>
              <a:t>in the </a:t>
            </a:r>
            <a:r>
              <a:rPr lang="en-US" sz="2000" dirty="0" smtClean="0"/>
              <a:t>frame, and </a:t>
            </a:r>
            <a:r>
              <a:rPr lang="en-US" sz="2000" dirty="0"/>
              <a:t>having the </a:t>
            </a:r>
            <a:r>
              <a:rPr lang="en-US" sz="2000" dirty="0">
                <a:solidFill>
                  <a:srgbClr val="FF0000"/>
                </a:solidFill>
              </a:rPr>
              <a:t>receiving node perform an error </a:t>
            </a:r>
            <a:r>
              <a:rPr lang="en-US" sz="2000" dirty="0" smtClean="0">
                <a:solidFill>
                  <a:srgbClr val="FF0000"/>
                </a:solidFill>
              </a:rPr>
              <a:t>check</a:t>
            </a:r>
            <a:r>
              <a:rPr lang="en-US" sz="2000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en-US" sz="2000" dirty="0" smtClean="0"/>
              <a:t> </a:t>
            </a:r>
            <a:r>
              <a:rPr lang="en-US" sz="2000" dirty="0"/>
              <a:t>Error detection in the link </a:t>
            </a:r>
            <a:r>
              <a:rPr lang="en-US" sz="2000" dirty="0" smtClean="0"/>
              <a:t>layer is </a:t>
            </a:r>
            <a:r>
              <a:rPr lang="en-US" sz="2000" dirty="0"/>
              <a:t>usually more sophisticated and is implemented in hardware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7068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cs typeface="Times New Roman" panose="02020603050405020304" pitchFamily="18" charset="0"/>
              </a:rPr>
              <a:t>Division in CRC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encoder takes the </a:t>
            </a:r>
            <a:r>
              <a:rPr lang="en-US" dirty="0" smtClean="0"/>
              <a:t>data word and augments it with </a:t>
            </a:r>
            <a:r>
              <a:rPr lang="en-US" i="1" dirty="0" smtClean="0"/>
              <a:t>n </a:t>
            </a:r>
            <a:r>
              <a:rPr lang="en-US" dirty="0" smtClean="0"/>
              <a:t>- </a:t>
            </a:r>
            <a:r>
              <a:rPr lang="en-US" i="1" dirty="0" smtClean="0"/>
              <a:t>k </a:t>
            </a:r>
            <a:r>
              <a:rPr lang="en-US" dirty="0" smtClean="0"/>
              <a:t>numbers. </a:t>
            </a:r>
          </a:p>
          <a:p>
            <a:r>
              <a:rPr lang="en-US" dirty="0" smtClean="0"/>
              <a:t>It then divides the augmented </a:t>
            </a:r>
            <a:r>
              <a:rPr lang="en-US" dirty="0" err="1" smtClean="0"/>
              <a:t>dataword</a:t>
            </a:r>
            <a:r>
              <a:rPr lang="en-US" dirty="0" smtClean="0"/>
              <a:t> by the divisor.</a:t>
            </a:r>
            <a:endParaRPr lang="en-US" dirty="0"/>
          </a:p>
        </p:txBody>
      </p:sp>
      <p:pic>
        <p:nvPicPr>
          <p:cNvPr id="5" name="Picture 6"/>
          <p:cNvPicPr>
            <a:picLocks noGrp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1330443"/>
            <a:ext cx="3349526" cy="560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12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1742"/>
          </a:xfrm>
        </p:spPr>
        <p:txBody>
          <a:bodyPr/>
          <a:lstStyle/>
          <a:p>
            <a:r>
              <a:rPr lang="en-US" b="1" i="1" dirty="0">
                <a:cs typeface="Times New Roman" panose="02020603050405020304" pitchFamily="18" charset="0"/>
              </a:rPr>
              <a:t>Division in the CRC </a:t>
            </a:r>
            <a:r>
              <a:rPr lang="en-US" b="1" i="1" dirty="0" smtClean="0">
                <a:cs typeface="Times New Roman" panose="02020603050405020304" pitchFamily="18" charset="0"/>
              </a:rPr>
              <a:t>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4733"/>
            <a:ext cx="7886700" cy="4712230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codeword</a:t>
            </a:r>
            <a:r>
              <a:rPr lang="en-US" dirty="0"/>
              <a:t> can change during transmission.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decoder does the same </a:t>
            </a:r>
            <a:r>
              <a:rPr lang="en-US" dirty="0" smtClean="0"/>
              <a:t>division process </a:t>
            </a:r>
            <a:r>
              <a:rPr lang="en-US" dirty="0"/>
              <a:t>as the encoder.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remainder of the division is the syndrome.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syndrome is </a:t>
            </a:r>
            <a:r>
              <a:rPr lang="en-US" dirty="0"/>
              <a:t>all 0</a:t>
            </a:r>
            <a:r>
              <a:rPr lang="en-US" dirty="0" smtClean="0"/>
              <a:t>s</a:t>
            </a:r>
            <a:r>
              <a:rPr lang="en-US" dirty="0"/>
              <a:t>, there is no error</a:t>
            </a:r>
            <a:r>
              <a:rPr lang="en-US" dirty="0" smtClean="0"/>
              <a:t>; </a:t>
            </a:r>
            <a:r>
              <a:rPr lang="en-US" dirty="0"/>
              <a:t>the </a:t>
            </a:r>
            <a:r>
              <a:rPr lang="en-US" dirty="0" err="1"/>
              <a:t>dataword</a:t>
            </a:r>
            <a:r>
              <a:rPr lang="en-US" dirty="0"/>
              <a:t> is separated from the received </a:t>
            </a:r>
            <a:r>
              <a:rPr lang="en-US" dirty="0" err="1"/>
              <a:t>codeword</a:t>
            </a:r>
            <a:r>
              <a:rPr lang="en-US" dirty="0"/>
              <a:t> </a:t>
            </a:r>
            <a:r>
              <a:rPr lang="en-US" dirty="0" smtClean="0"/>
              <a:t>and accepted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Otherwise</a:t>
            </a:r>
            <a:r>
              <a:rPr lang="en-US" dirty="0"/>
              <a:t>, everything is discarded. </a:t>
            </a:r>
          </a:p>
        </p:txBody>
      </p:sp>
    </p:spTree>
    <p:extLst>
      <p:ext uri="{BB962C8B-B14F-4D97-AF65-F5344CB8AC3E}">
        <p14:creationId xmlns="" xmlns:p14="http://schemas.microsoft.com/office/powerpoint/2010/main" val="11877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cs typeface="Times New Roman" panose="02020603050405020304" pitchFamily="18" charset="0"/>
              </a:rPr>
              <a:t>Division in the CRC decoder for two </a:t>
            </a:r>
            <a:r>
              <a:rPr lang="en-US" b="1" i="1" dirty="0" smtClean="0">
                <a:cs typeface="Times New Roman" panose="02020603050405020304" pitchFamily="18" charset="0"/>
              </a:rPr>
              <a:t>cases</a:t>
            </a:r>
            <a:endParaRPr lang="en-US" dirty="0"/>
          </a:p>
        </p:txBody>
      </p:sp>
      <p:pic>
        <p:nvPicPr>
          <p:cNvPr id="4" name="Picture 6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552" y="1825625"/>
            <a:ext cx="5500897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535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cs typeface="Times New Roman" panose="02020603050405020304" pitchFamily="18" charset="0"/>
              </a:rPr>
              <a:t>Polynomial representation of a </a:t>
            </a:r>
            <a:r>
              <a:rPr lang="en-US" b="1" i="1" dirty="0">
                <a:cs typeface="Times New Roman" panose="02020603050405020304" pitchFamily="18" charset="0"/>
              </a:rPr>
              <a:t>binary </a:t>
            </a:r>
            <a:r>
              <a:rPr lang="en-US" b="1" i="1" dirty="0" smtClean="0">
                <a:cs typeface="Times New Roman" panose="02020603050405020304" pitchFamily="18" charset="0"/>
              </a:rPr>
              <a:t>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pattern of 0</a:t>
            </a:r>
            <a:r>
              <a:rPr lang="en-US" dirty="0" smtClean="0"/>
              <a:t>s </a:t>
            </a:r>
            <a:r>
              <a:rPr lang="en-US" dirty="0"/>
              <a:t>and 1s can be represented as a </a:t>
            </a:r>
            <a:r>
              <a:rPr lang="en-US" b="1" dirty="0"/>
              <a:t>polynomial </a:t>
            </a:r>
            <a:r>
              <a:rPr lang="en-US" dirty="0"/>
              <a:t>with coefficients of 0 </a:t>
            </a:r>
            <a:r>
              <a:rPr lang="en-US" dirty="0" smtClean="0"/>
              <a:t>and 1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power of each term shows the position of the bit; the coefficient shows the </a:t>
            </a:r>
            <a:r>
              <a:rPr lang="en-US" dirty="0" smtClean="0"/>
              <a:t>value of </a:t>
            </a:r>
            <a:r>
              <a:rPr lang="en-US" dirty="0"/>
              <a:t>the bit.</a:t>
            </a:r>
          </a:p>
        </p:txBody>
      </p:sp>
      <p:pic>
        <p:nvPicPr>
          <p:cNvPr id="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97" y="4237038"/>
            <a:ext cx="6636544" cy="239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5596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Arithmetic for CRC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CRC calculations are done in modulo-2 arithmetic without carries </a:t>
            </a:r>
            <a:r>
              <a:rPr lang="en-US" dirty="0" smtClean="0"/>
              <a:t>in addition </a:t>
            </a:r>
            <a:r>
              <a:rPr lang="en-US" dirty="0"/>
              <a:t>or borrows in subtraction.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means that addition and subtraction </a:t>
            </a:r>
            <a:r>
              <a:rPr lang="en-US" dirty="0" smtClean="0"/>
              <a:t>are identical</a:t>
            </a:r>
            <a:r>
              <a:rPr lang="en-US" dirty="0"/>
              <a:t>, and both are equivalent to the bitwise exclusive-or (XOR) of </a:t>
            </a:r>
            <a:r>
              <a:rPr lang="en-US" dirty="0" smtClean="0"/>
              <a:t>the operands.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baseline="30000" dirty="0"/>
          </a:p>
        </p:txBody>
      </p:sp>
    </p:spTree>
    <p:extLst>
      <p:ext uri="{BB962C8B-B14F-4D97-AF65-F5344CB8AC3E}">
        <p14:creationId xmlns="" xmlns:p14="http://schemas.microsoft.com/office/powerpoint/2010/main" val="701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C1DB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2600" y="206451"/>
            <a:ext cx="540766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latin typeface="Arial" pitchFamily="34" charset="0"/>
                <a:cs typeface="Arial" pitchFamily="34" charset="0"/>
              </a:rPr>
              <a:t>GENERATOR</a:t>
            </a:r>
            <a:r>
              <a:rPr sz="2800" b="1" spc="85" dirty="0">
                <a:latin typeface="Arial" pitchFamily="34" charset="0"/>
                <a:cs typeface="Arial" pitchFamily="34" charset="0"/>
              </a:rPr>
              <a:t> </a:t>
            </a:r>
            <a:r>
              <a:rPr sz="2800" b="1" spc="-10" dirty="0">
                <a:latin typeface="Arial" pitchFamily="34" charset="0"/>
                <a:cs typeface="Arial" pitchFamily="34" charset="0"/>
              </a:rPr>
              <a:t>POLYNOMIAL</a:t>
            </a:r>
            <a:endParaRPr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759306"/>
            <a:ext cx="8379460" cy="53892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6985" indent="-272415" algn="just">
              <a:lnSpc>
                <a:spcPct val="113999"/>
              </a:lnSpc>
              <a:spcBef>
                <a:spcPts val="100"/>
              </a:spcBef>
              <a:buClr>
                <a:srgbClr val="4F81BC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200" smtClean="0">
                <a:latin typeface="Times New Roman"/>
                <a:cs typeface="Times New Roman"/>
              </a:rPr>
              <a:t>A </a:t>
            </a:r>
            <a:r>
              <a:rPr sz="2200" spc="-5" smtClean="0">
                <a:latin typeface="Times New Roman"/>
                <a:cs typeface="Times New Roman"/>
              </a:rPr>
              <a:t>cyclic </a:t>
            </a:r>
            <a:r>
              <a:rPr sz="2200" smtClean="0">
                <a:latin typeface="Times New Roman"/>
                <a:cs typeface="Times New Roman"/>
              </a:rPr>
              <a:t>redundancy </a:t>
            </a:r>
            <a:r>
              <a:rPr sz="2200" spc="-5" smtClean="0">
                <a:latin typeface="Times New Roman"/>
                <a:cs typeface="Times New Roman"/>
              </a:rPr>
              <a:t>check (CRC) is </a:t>
            </a:r>
            <a:r>
              <a:rPr sz="2200" b="1" smtClean="0">
                <a:latin typeface="Times New Roman"/>
                <a:cs typeface="Times New Roman"/>
              </a:rPr>
              <a:t>a </a:t>
            </a:r>
            <a:r>
              <a:rPr sz="2200" b="1" spc="-5" smtClean="0">
                <a:latin typeface="Times New Roman"/>
                <a:cs typeface="Times New Roman"/>
              </a:rPr>
              <a:t>non-secure </a:t>
            </a:r>
            <a:r>
              <a:rPr sz="2200" b="1" smtClean="0">
                <a:latin typeface="Times New Roman"/>
                <a:cs typeface="Times New Roman"/>
              </a:rPr>
              <a:t>hash </a:t>
            </a:r>
            <a:r>
              <a:rPr sz="2200" b="1" spc="-5" smtClean="0">
                <a:latin typeface="Times New Roman"/>
                <a:cs typeface="Times New Roman"/>
              </a:rPr>
              <a:t>function </a:t>
            </a:r>
            <a:r>
              <a:rPr sz="2200" spc="-5" smtClean="0">
                <a:latin typeface="Times New Roman"/>
                <a:cs typeface="Times New Roman"/>
              </a:rPr>
              <a:t>designed </a:t>
            </a:r>
            <a:r>
              <a:rPr sz="2200" spc="-20" smtClean="0">
                <a:latin typeface="Times New Roman"/>
                <a:cs typeface="Times New Roman"/>
              </a:rPr>
              <a:t>to  </a:t>
            </a:r>
            <a:r>
              <a:rPr sz="2200" smtClean="0">
                <a:latin typeface="Times New Roman"/>
                <a:cs typeface="Times New Roman"/>
              </a:rPr>
              <a:t>detect </a:t>
            </a:r>
            <a:r>
              <a:rPr sz="2200" spc="-5" smtClean="0">
                <a:latin typeface="Times New Roman"/>
                <a:cs typeface="Times New Roman"/>
              </a:rPr>
              <a:t>accidental </a:t>
            </a:r>
            <a:r>
              <a:rPr sz="2200" smtClean="0">
                <a:latin typeface="Times New Roman"/>
                <a:cs typeface="Times New Roman"/>
              </a:rPr>
              <a:t>changes </a:t>
            </a:r>
            <a:r>
              <a:rPr sz="2200" spc="-10" smtClean="0">
                <a:latin typeface="Times New Roman"/>
                <a:cs typeface="Times New Roman"/>
              </a:rPr>
              <a:t>to </a:t>
            </a:r>
            <a:r>
              <a:rPr sz="2200" spc="-5" smtClean="0">
                <a:latin typeface="Times New Roman"/>
                <a:cs typeface="Times New Roman"/>
              </a:rPr>
              <a:t>raw computer data, and is commonly used </a:t>
            </a:r>
            <a:r>
              <a:rPr sz="2200" b="1" spc="-20" smtClean="0">
                <a:latin typeface="Times New Roman"/>
                <a:cs typeface="Times New Roman"/>
              </a:rPr>
              <a:t>in  </a:t>
            </a:r>
            <a:r>
              <a:rPr sz="2200" b="1" smtClean="0">
                <a:latin typeface="Times New Roman"/>
                <a:cs typeface="Times New Roman"/>
              </a:rPr>
              <a:t>digital networks and storage devices such </a:t>
            </a:r>
            <a:r>
              <a:rPr sz="2200" b="1" spc="-5" smtClean="0">
                <a:latin typeface="Times New Roman"/>
                <a:cs typeface="Times New Roman"/>
              </a:rPr>
              <a:t>as </a:t>
            </a:r>
            <a:r>
              <a:rPr sz="2200" b="1" smtClean="0">
                <a:latin typeface="Times New Roman"/>
                <a:cs typeface="Times New Roman"/>
              </a:rPr>
              <a:t>hard disk</a:t>
            </a:r>
            <a:r>
              <a:rPr sz="2200" b="1" spc="-185" smtClean="0">
                <a:latin typeface="Times New Roman"/>
                <a:cs typeface="Times New Roman"/>
              </a:rPr>
              <a:t> </a:t>
            </a:r>
            <a:r>
              <a:rPr sz="2200" b="1" smtClean="0">
                <a:latin typeface="Times New Roman"/>
                <a:cs typeface="Times New Roman"/>
              </a:rPr>
              <a:t>devices.</a:t>
            </a:r>
          </a:p>
          <a:p>
            <a:pPr marL="285115" indent="-272415" algn="just">
              <a:lnSpc>
                <a:spcPct val="100000"/>
              </a:lnSpc>
              <a:spcBef>
                <a:spcPts val="335"/>
              </a:spcBef>
              <a:buClr>
                <a:srgbClr val="4F81BC"/>
              </a:buClr>
              <a:buSzPct val="70000"/>
              <a:buFont typeface="Wingdings"/>
              <a:buChar char=""/>
              <a:tabLst>
                <a:tab pos="285750" algn="l"/>
                <a:tab pos="1106805" algn="l"/>
                <a:tab pos="1632585" algn="l"/>
                <a:tab pos="2073275" algn="l"/>
                <a:tab pos="2891790" algn="l"/>
                <a:tab pos="3909695" algn="l"/>
                <a:tab pos="4434205" algn="l"/>
                <a:tab pos="5238750" algn="l"/>
                <a:tab pos="5960110" algn="l"/>
                <a:tab pos="7426325" algn="l"/>
                <a:tab pos="8119745" algn="l"/>
              </a:tabLst>
            </a:pPr>
            <a:r>
              <a:rPr sz="2200" spc="-10" smtClean="0">
                <a:latin typeface="Times New Roman"/>
                <a:cs typeface="Times New Roman"/>
              </a:rPr>
              <a:t>CRC</a:t>
            </a:r>
            <a:r>
              <a:rPr sz="2200" smtClean="0">
                <a:latin typeface="Times New Roman"/>
                <a:cs typeface="Times New Roman"/>
              </a:rPr>
              <a:t>s</a:t>
            </a:r>
            <a:r>
              <a:rPr lang="en-US" sz="2200" dirty="0" smtClean="0">
                <a:latin typeface="Times New Roman"/>
                <a:cs typeface="Times New Roman"/>
              </a:rPr>
              <a:t> </a:t>
            </a:r>
            <a:r>
              <a:rPr sz="2200" smtClean="0">
                <a:latin typeface="Times New Roman"/>
                <a:cs typeface="Times New Roman"/>
              </a:rPr>
              <a:t>are</a:t>
            </a:r>
            <a:r>
              <a:rPr lang="en-US" sz="2200" dirty="0" smtClean="0">
                <a:latin typeface="Times New Roman"/>
                <a:cs typeface="Times New Roman"/>
              </a:rPr>
              <a:t> </a:t>
            </a:r>
            <a:r>
              <a:rPr sz="2200" spc="-15" smtClean="0">
                <a:latin typeface="Times New Roman"/>
                <a:cs typeface="Times New Roman"/>
              </a:rPr>
              <a:t>s</a:t>
            </a:r>
            <a:r>
              <a:rPr sz="2200" smtClean="0">
                <a:latin typeface="Times New Roman"/>
                <a:cs typeface="Times New Roman"/>
              </a:rPr>
              <a:t>o	ca</a:t>
            </a:r>
            <a:r>
              <a:rPr sz="2200" spc="-15" smtClean="0">
                <a:latin typeface="Times New Roman"/>
                <a:cs typeface="Times New Roman"/>
              </a:rPr>
              <a:t>l</a:t>
            </a:r>
            <a:r>
              <a:rPr sz="2200" spc="-20" smtClean="0">
                <a:latin typeface="Times New Roman"/>
                <a:cs typeface="Times New Roman"/>
              </a:rPr>
              <a:t>l</a:t>
            </a:r>
            <a:r>
              <a:rPr sz="2200" smtClean="0">
                <a:latin typeface="Times New Roman"/>
                <a:cs typeface="Times New Roman"/>
              </a:rPr>
              <a:t>ed</a:t>
            </a:r>
            <a:r>
              <a:rPr lang="en-US" sz="2200" dirty="0" smtClean="0">
                <a:latin typeface="Times New Roman"/>
                <a:cs typeface="Times New Roman"/>
              </a:rPr>
              <a:t>  </a:t>
            </a:r>
            <a:r>
              <a:rPr sz="2200" smtClean="0">
                <a:latin typeface="Times New Roman"/>
                <a:cs typeface="Times New Roman"/>
              </a:rPr>
              <a:t>be</a:t>
            </a:r>
            <a:r>
              <a:rPr sz="2200" spc="-15" smtClean="0">
                <a:latin typeface="Times New Roman"/>
                <a:cs typeface="Times New Roman"/>
              </a:rPr>
              <a:t>c</a:t>
            </a:r>
            <a:r>
              <a:rPr sz="2200" smtClean="0">
                <a:latin typeface="Times New Roman"/>
                <a:cs typeface="Times New Roman"/>
              </a:rPr>
              <a:t>ause</a:t>
            </a:r>
            <a:r>
              <a:rPr lang="en-US" sz="2200" dirty="0" smtClean="0">
                <a:latin typeface="Times New Roman"/>
                <a:cs typeface="Times New Roman"/>
              </a:rPr>
              <a:t> </a:t>
            </a:r>
            <a:r>
              <a:rPr sz="2200" smtClean="0">
                <a:latin typeface="Times New Roman"/>
                <a:cs typeface="Times New Roman"/>
              </a:rPr>
              <a:t>the</a:t>
            </a:r>
            <a:r>
              <a:rPr lang="en-US" sz="2200" dirty="0" smtClean="0">
                <a:latin typeface="Times New Roman"/>
                <a:cs typeface="Times New Roman"/>
              </a:rPr>
              <a:t> </a:t>
            </a:r>
            <a:r>
              <a:rPr sz="2200" b="1" spc="-15" smtClean="0">
                <a:latin typeface="Times New Roman"/>
                <a:cs typeface="Times New Roman"/>
              </a:rPr>
              <a:t>c</a:t>
            </a:r>
            <a:r>
              <a:rPr sz="2200" b="1" smtClean="0">
                <a:latin typeface="Times New Roman"/>
                <a:cs typeface="Times New Roman"/>
              </a:rPr>
              <a:t>h</a:t>
            </a:r>
            <a:r>
              <a:rPr sz="2200" b="1" spc="-10" smtClean="0">
                <a:latin typeface="Times New Roman"/>
                <a:cs typeface="Times New Roman"/>
              </a:rPr>
              <a:t>e</a:t>
            </a:r>
            <a:r>
              <a:rPr sz="2200" b="1" smtClean="0">
                <a:latin typeface="Times New Roman"/>
                <a:cs typeface="Times New Roman"/>
              </a:rPr>
              <a:t>ck	</a:t>
            </a:r>
            <a:r>
              <a:rPr sz="2200" b="1" spc="-10" smtClean="0">
                <a:latin typeface="Times New Roman"/>
                <a:cs typeface="Times New Roman"/>
              </a:rPr>
              <a:t>(</a:t>
            </a:r>
            <a:r>
              <a:rPr sz="2200" b="1" smtClean="0">
                <a:latin typeface="Times New Roman"/>
                <a:cs typeface="Times New Roman"/>
              </a:rPr>
              <a:t>data</a:t>
            </a:r>
            <a:r>
              <a:rPr lang="en-US" sz="2200" b="1" dirty="0" smtClean="0">
                <a:latin typeface="Times New Roman"/>
                <a:cs typeface="Times New Roman"/>
              </a:rPr>
              <a:t> </a:t>
            </a:r>
            <a:r>
              <a:rPr sz="2200" b="1" smtClean="0">
                <a:latin typeface="Times New Roman"/>
                <a:cs typeface="Times New Roman"/>
              </a:rPr>
              <a:t>v</a:t>
            </a:r>
            <a:r>
              <a:rPr sz="2200" b="1" spc="-10" smtClean="0">
                <a:latin typeface="Times New Roman"/>
                <a:cs typeface="Times New Roman"/>
              </a:rPr>
              <a:t>er</a:t>
            </a:r>
            <a:r>
              <a:rPr sz="2200" b="1" smtClean="0">
                <a:latin typeface="Times New Roman"/>
                <a:cs typeface="Times New Roman"/>
              </a:rPr>
              <a:t>if</a:t>
            </a:r>
            <a:r>
              <a:rPr sz="2200" b="1" spc="-10" smtClean="0">
                <a:latin typeface="Times New Roman"/>
                <a:cs typeface="Times New Roman"/>
              </a:rPr>
              <a:t>i</a:t>
            </a:r>
            <a:r>
              <a:rPr sz="2200" b="1" smtClean="0">
                <a:latin typeface="Times New Roman"/>
                <a:cs typeface="Times New Roman"/>
              </a:rPr>
              <a:t>ca</a:t>
            </a:r>
            <a:r>
              <a:rPr sz="2200" b="1" spc="-25" smtClean="0">
                <a:latin typeface="Times New Roman"/>
                <a:cs typeface="Times New Roman"/>
              </a:rPr>
              <a:t>t</a:t>
            </a:r>
            <a:r>
              <a:rPr sz="2200" b="1" smtClean="0">
                <a:latin typeface="Times New Roman"/>
                <a:cs typeface="Times New Roman"/>
              </a:rPr>
              <a:t>i</a:t>
            </a:r>
            <a:r>
              <a:rPr sz="2200" b="1" spc="-15" smtClean="0">
                <a:latin typeface="Times New Roman"/>
                <a:cs typeface="Times New Roman"/>
              </a:rPr>
              <a:t>o</a:t>
            </a:r>
            <a:r>
              <a:rPr sz="2200" b="1" spc="-10" smtClean="0">
                <a:latin typeface="Times New Roman"/>
                <a:cs typeface="Times New Roman"/>
              </a:rPr>
              <a:t>n</a:t>
            </a:r>
            <a:r>
              <a:rPr sz="2200" b="1" smtClean="0">
                <a:latin typeface="Times New Roman"/>
                <a:cs typeface="Times New Roman"/>
              </a:rPr>
              <a:t>)</a:t>
            </a:r>
            <a:r>
              <a:rPr lang="en-US" sz="2200" b="1" dirty="0" smtClean="0">
                <a:latin typeface="Times New Roman"/>
                <a:cs typeface="Times New Roman"/>
              </a:rPr>
              <a:t> </a:t>
            </a:r>
            <a:r>
              <a:rPr sz="2200" b="1" spc="-15" smtClean="0">
                <a:latin typeface="Times New Roman"/>
                <a:cs typeface="Times New Roman"/>
              </a:rPr>
              <a:t>c</a:t>
            </a:r>
            <a:r>
              <a:rPr sz="2200" b="1" smtClean="0">
                <a:latin typeface="Times New Roman"/>
                <a:cs typeface="Times New Roman"/>
              </a:rPr>
              <a:t>ode</a:t>
            </a:r>
            <a:r>
              <a:rPr lang="en-US" sz="2200" b="1" dirty="0" smtClean="0">
                <a:latin typeface="Times New Roman"/>
                <a:cs typeface="Times New Roman"/>
              </a:rPr>
              <a:t> </a:t>
            </a:r>
            <a:r>
              <a:rPr sz="2200" spc="-10" smtClean="0">
                <a:latin typeface="Times New Roman"/>
                <a:cs typeface="Times New Roman"/>
              </a:rPr>
              <a:t>is</a:t>
            </a:r>
            <a:endParaRPr sz="2200" smtClean="0">
              <a:latin typeface="Times New Roman"/>
              <a:cs typeface="Times New Roman"/>
            </a:endParaRPr>
          </a:p>
          <a:p>
            <a:pPr marL="285115" marR="5080" algn="just">
              <a:lnSpc>
                <a:spcPct val="113999"/>
              </a:lnSpc>
            </a:pPr>
            <a:r>
              <a:rPr sz="2200" smtClean="0">
                <a:latin typeface="Times New Roman"/>
                <a:cs typeface="Times New Roman"/>
              </a:rPr>
              <a:t>a redundancy </a:t>
            </a:r>
            <a:r>
              <a:rPr sz="2200" spc="-5" smtClean="0">
                <a:latin typeface="Times New Roman"/>
                <a:cs typeface="Times New Roman"/>
              </a:rPr>
              <a:t>(it adds </a:t>
            </a:r>
            <a:r>
              <a:rPr sz="2200" spc="-10" smtClean="0">
                <a:latin typeface="Times New Roman"/>
                <a:cs typeface="Times New Roman"/>
              </a:rPr>
              <a:t>zero </a:t>
            </a:r>
            <a:r>
              <a:rPr sz="2200" spc="-5" smtClean="0">
                <a:latin typeface="Times New Roman"/>
                <a:cs typeface="Times New Roman"/>
              </a:rPr>
              <a:t>information) and </a:t>
            </a:r>
            <a:r>
              <a:rPr sz="2200" smtClean="0">
                <a:latin typeface="Times New Roman"/>
                <a:cs typeface="Times New Roman"/>
              </a:rPr>
              <a:t>the </a:t>
            </a:r>
            <a:r>
              <a:rPr sz="2200" spc="-5" smtClean="0">
                <a:latin typeface="Times New Roman"/>
                <a:cs typeface="Times New Roman"/>
              </a:rPr>
              <a:t>algorithm is based on cyclic  </a:t>
            </a:r>
            <a:r>
              <a:rPr sz="2200" smtClean="0">
                <a:latin typeface="Times New Roman"/>
                <a:cs typeface="Times New Roman"/>
              </a:rPr>
              <a:t>codes.</a:t>
            </a:r>
          </a:p>
          <a:p>
            <a:pPr marL="285115" marR="5080" indent="-272415" algn="just">
              <a:lnSpc>
                <a:spcPct val="113999"/>
              </a:lnSpc>
              <a:buClr>
                <a:srgbClr val="4F81BC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200" smtClean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term CRC </a:t>
            </a:r>
            <a:r>
              <a:rPr sz="2200" spc="-10" dirty="0">
                <a:latin typeface="Times New Roman"/>
                <a:cs typeface="Times New Roman"/>
              </a:rPr>
              <a:t>may </a:t>
            </a:r>
            <a:r>
              <a:rPr sz="2200" spc="-5" dirty="0">
                <a:latin typeface="Times New Roman"/>
                <a:cs typeface="Times New Roman"/>
              </a:rPr>
              <a:t>refer </a:t>
            </a:r>
            <a:r>
              <a:rPr sz="2200" spc="-10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the check </a:t>
            </a:r>
            <a:r>
              <a:rPr sz="2200" dirty="0">
                <a:latin typeface="Times New Roman"/>
                <a:cs typeface="Times New Roman"/>
              </a:rPr>
              <a:t>code or </a:t>
            </a:r>
            <a:r>
              <a:rPr sz="2200" spc="-10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the function that calculates </a:t>
            </a:r>
            <a:r>
              <a:rPr sz="2200" spc="-10" dirty="0">
                <a:latin typeface="Times New Roman"/>
                <a:cs typeface="Times New Roman"/>
              </a:rPr>
              <a:t>it,  </a:t>
            </a:r>
            <a:r>
              <a:rPr sz="2200" dirty="0">
                <a:latin typeface="Times New Roman"/>
                <a:cs typeface="Times New Roman"/>
              </a:rPr>
              <a:t>which </a:t>
            </a:r>
            <a:r>
              <a:rPr sz="2200" spc="-5" dirty="0">
                <a:latin typeface="Times New Roman"/>
                <a:cs typeface="Times New Roman"/>
              </a:rPr>
              <a:t>accepts </a:t>
            </a:r>
            <a:r>
              <a:rPr sz="2200" dirty="0">
                <a:latin typeface="Times New Roman"/>
                <a:cs typeface="Times New Roman"/>
              </a:rPr>
              <a:t>data </a:t>
            </a:r>
            <a:r>
              <a:rPr sz="2200" spc="-5" dirty="0">
                <a:latin typeface="Times New Roman"/>
                <a:cs typeface="Times New Roman"/>
              </a:rPr>
              <a:t>streams of any length </a:t>
            </a:r>
            <a:r>
              <a:rPr sz="2200" dirty="0">
                <a:latin typeface="Times New Roman"/>
                <a:cs typeface="Times New Roman"/>
              </a:rPr>
              <a:t>as </a:t>
            </a:r>
            <a:r>
              <a:rPr sz="2200" spc="-5" dirty="0">
                <a:latin typeface="Times New Roman"/>
                <a:cs typeface="Times New Roman"/>
              </a:rPr>
              <a:t>input </a:t>
            </a:r>
            <a:r>
              <a:rPr sz="2200" dirty="0">
                <a:latin typeface="Times New Roman"/>
                <a:cs typeface="Times New Roman"/>
              </a:rPr>
              <a:t>but </a:t>
            </a:r>
            <a:r>
              <a:rPr sz="2200" spc="-5" dirty="0">
                <a:latin typeface="Times New Roman"/>
                <a:cs typeface="Times New Roman"/>
              </a:rPr>
              <a:t>always outputs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>
                <a:latin typeface="Times New Roman"/>
                <a:cs typeface="Times New Roman"/>
              </a:rPr>
              <a:t>fixed- </a:t>
            </a:r>
            <a:r>
              <a:rPr sz="2200" smtClean="0">
                <a:latin typeface="Times New Roman"/>
                <a:cs typeface="Times New Roman"/>
              </a:rPr>
              <a:t>length</a:t>
            </a:r>
            <a:r>
              <a:rPr sz="2200" spc="-35" smtClean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code</a:t>
            </a:r>
            <a:endParaRPr sz="2200">
              <a:latin typeface="Times New Roman"/>
              <a:cs typeface="Times New Roman"/>
            </a:endParaRPr>
          </a:p>
          <a:p>
            <a:pPr marL="285115" marR="6985" indent="-272415" algn="just">
              <a:lnSpc>
                <a:spcPct val="113999"/>
              </a:lnSpc>
              <a:buClr>
                <a:srgbClr val="4F81BC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divisor </a:t>
            </a:r>
            <a:r>
              <a:rPr sz="2200" spc="-10" dirty="0">
                <a:latin typeface="Times New Roman"/>
                <a:cs typeface="Times New Roman"/>
              </a:rPr>
              <a:t>in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cyclic </a:t>
            </a:r>
            <a:r>
              <a:rPr sz="2200" dirty="0">
                <a:latin typeface="Times New Roman"/>
                <a:cs typeface="Times New Roman"/>
              </a:rPr>
              <a:t>code </a:t>
            </a:r>
            <a:r>
              <a:rPr sz="2200" spc="-10" dirty="0">
                <a:latin typeface="Times New Roman"/>
                <a:cs typeface="Times New Roman"/>
              </a:rPr>
              <a:t>is </a:t>
            </a:r>
            <a:r>
              <a:rPr sz="2200" spc="-5" dirty="0">
                <a:latin typeface="Times New Roman"/>
                <a:cs typeface="Times New Roman"/>
              </a:rPr>
              <a:t>normally called the </a:t>
            </a:r>
            <a:r>
              <a:rPr sz="2200" b="1" dirty="0">
                <a:latin typeface="Times New Roman"/>
                <a:cs typeface="Times New Roman"/>
              </a:rPr>
              <a:t>generator </a:t>
            </a:r>
            <a:r>
              <a:rPr sz="2200" b="1" spc="-5" dirty="0">
                <a:latin typeface="Times New Roman"/>
                <a:cs typeface="Times New Roman"/>
              </a:rPr>
              <a:t>polynomial </a:t>
            </a:r>
            <a:r>
              <a:rPr sz="2200" spc="-10" dirty="0">
                <a:latin typeface="Times New Roman"/>
                <a:cs typeface="Times New Roman"/>
              </a:rPr>
              <a:t>or  </a:t>
            </a:r>
            <a:r>
              <a:rPr sz="2200" spc="-5" dirty="0">
                <a:latin typeface="Times New Roman"/>
                <a:cs typeface="Times New Roman"/>
              </a:rPr>
              <a:t>simply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generator</a:t>
            </a:r>
            <a:r>
              <a:rPr sz="2200" spc="-10">
                <a:latin typeface="Times New Roman"/>
                <a:cs typeface="Times New Roman"/>
              </a:rPr>
              <a:t>. </a:t>
            </a:r>
            <a:r>
              <a:rPr sz="2200" smtClean="0">
                <a:latin typeface="Times New Roman"/>
                <a:cs typeface="Times New Roman"/>
              </a:rPr>
              <a:t>The</a:t>
            </a:r>
            <a:r>
              <a:rPr sz="2200" spc="-70" smtClean="0">
                <a:latin typeface="Times New Roman"/>
                <a:cs typeface="Times New Roman"/>
              </a:rPr>
              <a:t> </a:t>
            </a:r>
            <a:r>
              <a:rPr sz="2200" smtClean="0">
                <a:latin typeface="Times New Roman"/>
                <a:cs typeface="Times New Roman"/>
              </a:rPr>
              <a:t>proper</a:t>
            </a:r>
            <a:endParaRPr sz="2200">
              <a:latin typeface="Times New Roman"/>
              <a:cs typeface="Times New Roman"/>
            </a:endParaRPr>
          </a:p>
          <a:p>
            <a:pPr marL="694055" lvl="1" indent="-182880">
              <a:lnSpc>
                <a:spcPct val="100000"/>
              </a:lnSpc>
              <a:spcBef>
                <a:spcPts val="340"/>
              </a:spcBef>
              <a:buClr>
                <a:srgbClr val="4470A6"/>
              </a:buClr>
              <a:buSzPct val="60000"/>
              <a:tabLst>
                <a:tab pos="694690" algn="l"/>
              </a:tabLst>
            </a:pPr>
            <a:r>
              <a:rPr sz="2200" dirty="0">
                <a:latin typeface="Times New Roman"/>
                <a:cs typeface="Times New Roman"/>
              </a:rPr>
              <a:t>1. It should have at least </a:t>
            </a:r>
            <a:r>
              <a:rPr sz="2200">
                <a:latin typeface="Times New Roman"/>
                <a:cs typeface="Times New Roman"/>
              </a:rPr>
              <a:t>two</a:t>
            </a:r>
            <a:r>
              <a:rPr sz="2200" spc="-145">
                <a:latin typeface="Times New Roman"/>
                <a:cs typeface="Times New Roman"/>
              </a:rPr>
              <a:t> </a:t>
            </a:r>
            <a:r>
              <a:rPr sz="2200" spc="-5" smtClean="0">
                <a:latin typeface="Times New Roman"/>
                <a:cs typeface="Times New Roman"/>
              </a:rPr>
              <a:t>terms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694055" lvl="1" indent="-182880">
              <a:lnSpc>
                <a:spcPct val="100000"/>
              </a:lnSpc>
              <a:spcBef>
                <a:spcPts val="335"/>
              </a:spcBef>
              <a:buClr>
                <a:srgbClr val="4470A6"/>
              </a:buClr>
              <a:buSzPct val="60000"/>
              <a:tabLst>
                <a:tab pos="694690" algn="l"/>
              </a:tabLst>
            </a:pPr>
            <a:r>
              <a:rPr sz="2200" dirty="0">
                <a:latin typeface="Times New Roman"/>
                <a:cs typeface="Times New Roman"/>
              </a:rPr>
              <a:t>2. The </a:t>
            </a:r>
            <a:r>
              <a:rPr sz="2200" spc="-5" dirty="0">
                <a:latin typeface="Times New Roman"/>
                <a:cs typeface="Times New Roman"/>
              </a:rPr>
              <a:t>coefficient </a:t>
            </a:r>
            <a:r>
              <a:rPr sz="2200" dirty="0">
                <a:latin typeface="Times New Roman"/>
                <a:cs typeface="Times New Roman"/>
              </a:rPr>
              <a:t>of the </a:t>
            </a:r>
            <a:r>
              <a:rPr sz="2200" spc="-5" dirty="0">
                <a:latin typeface="Times New Roman"/>
                <a:cs typeface="Times New Roman"/>
              </a:rPr>
              <a:t>term </a:t>
            </a:r>
            <a:r>
              <a:rPr sz="2200" spc="15" dirty="0">
                <a:latin typeface="Times New Roman"/>
                <a:cs typeface="Times New Roman"/>
              </a:rPr>
              <a:t>x</a:t>
            </a:r>
            <a:r>
              <a:rPr sz="2200" spc="22" baseline="25641" dirty="0">
                <a:latin typeface="Times New Roman"/>
                <a:cs typeface="Times New Roman"/>
              </a:rPr>
              <a:t>0 </a:t>
            </a:r>
            <a:r>
              <a:rPr sz="2200" dirty="0">
                <a:latin typeface="Times New Roman"/>
                <a:cs typeface="Times New Roman"/>
              </a:rPr>
              <a:t>should be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1</a:t>
            </a:r>
            <a:r>
              <a:rPr sz="2200" smtClean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23326" y="5870244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C1DB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56447" y="5715000"/>
            <a:ext cx="550545" cy="548640"/>
          </a:xfrm>
          <a:custGeom>
            <a:avLst/>
            <a:gdLst/>
            <a:ahLst/>
            <a:cxnLst/>
            <a:rect l="l" t="t" r="r" b="b"/>
            <a:pathLst>
              <a:path w="550545" h="548639">
                <a:moveTo>
                  <a:pt x="275081" y="0"/>
                </a:moveTo>
                <a:lnTo>
                  <a:pt x="225643" y="4419"/>
                </a:lnTo>
                <a:lnTo>
                  <a:pt x="179109" y="17162"/>
                </a:lnTo>
                <a:lnTo>
                  <a:pt x="136256" y="37453"/>
                </a:lnTo>
                <a:lnTo>
                  <a:pt x="97863" y="64518"/>
                </a:lnTo>
                <a:lnTo>
                  <a:pt x="64706" y="97580"/>
                </a:lnTo>
                <a:lnTo>
                  <a:pt x="37563" y="135867"/>
                </a:lnTo>
                <a:lnTo>
                  <a:pt x="17213" y="178602"/>
                </a:lnTo>
                <a:lnTo>
                  <a:pt x="4432" y="225011"/>
                </a:lnTo>
                <a:lnTo>
                  <a:pt x="0" y="274319"/>
                </a:lnTo>
                <a:lnTo>
                  <a:pt x="4432" y="323628"/>
                </a:lnTo>
                <a:lnTo>
                  <a:pt x="17213" y="370037"/>
                </a:lnTo>
                <a:lnTo>
                  <a:pt x="37563" y="412772"/>
                </a:lnTo>
                <a:lnTo>
                  <a:pt x="64706" y="451059"/>
                </a:lnTo>
                <a:lnTo>
                  <a:pt x="97863" y="484121"/>
                </a:lnTo>
                <a:lnTo>
                  <a:pt x="136256" y="511186"/>
                </a:lnTo>
                <a:lnTo>
                  <a:pt x="179109" y="531477"/>
                </a:lnTo>
                <a:lnTo>
                  <a:pt x="225643" y="544220"/>
                </a:lnTo>
                <a:lnTo>
                  <a:pt x="275081" y="548640"/>
                </a:lnTo>
                <a:lnTo>
                  <a:pt x="324520" y="544220"/>
                </a:lnTo>
                <a:lnTo>
                  <a:pt x="371054" y="531477"/>
                </a:lnTo>
                <a:lnTo>
                  <a:pt x="413907" y="511186"/>
                </a:lnTo>
                <a:lnTo>
                  <a:pt x="452300" y="484121"/>
                </a:lnTo>
                <a:lnTo>
                  <a:pt x="485457" y="451059"/>
                </a:lnTo>
                <a:lnTo>
                  <a:pt x="512600" y="412772"/>
                </a:lnTo>
                <a:lnTo>
                  <a:pt x="532950" y="370037"/>
                </a:lnTo>
                <a:lnTo>
                  <a:pt x="545731" y="323628"/>
                </a:lnTo>
                <a:lnTo>
                  <a:pt x="550163" y="274319"/>
                </a:lnTo>
                <a:lnTo>
                  <a:pt x="545731" y="225011"/>
                </a:lnTo>
                <a:lnTo>
                  <a:pt x="532950" y="178602"/>
                </a:lnTo>
                <a:lnTo>
                  <a:pt x="512600" y="135867"/>
                </a:lnTo>
                <a:lnTo>
                  <a:pt x="485457" y="97580"/>
                </a:lnTo>
                <a:lnTo>
                  <a:pt x="452300" y="64518"/>
                </a:lnTo>
                <a:lnTo>
                  <a:pt x="413907" y="37453"/>
                </a:lnTo>
                <a:lnTo>
                  <a:pt x="371054" y="17162"/>
                </a:lnTo>
                <a:lnTo>
                  <a:pt x="324520" y="4419"/>
                </a:lnTo>
                <a:lnTo>
                  <a:pt x="27508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7940" y="282651"/>
            <a:ext cx="66268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 pitchFamily="34" charset="0"/>
                <a:cs typeface="Arial" pitchFamily="34" charset="0"/>
              </a:rPr>
              <a:t>CRC</a:t>
            </a:r>
            <a:r>
              <a:rPr sz="3200" b="1" spc="-65" dirty="0">
                <a:latin typeface="Arial" pitchFamily="34" charset="0"/>
                <a:cs typeface="Arial" pitchFamily="34" charset="0"/>
              </a:rPr>
              <a:t> </a:t>
            </a:r>
            <a:r>
              <a:rPr sz="3200" b="1" spc="-10" dirty="0">
                <a:latin typeface="Arial" pitchFamily="34" charset="0"/>
                <a:cs typeface="Arial" pitchFamily="34" charset="0"/>
              </a:rPr>
              <a:t>CALCULATION</a:t>
            </a:r>
            <a:endParaRPr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092453"/>
            <a:ext cx="799655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050" algn="just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-5" dirty="0">
                <a:latin typeface="Arial"/>
                <a:cs typeface="Arial"/>
              </a:rPr>
              <a:t>Given a k-bit frame or message,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transmitter  generates an n-bit sequence, known as a </a:t>
            </a:r>
            <a:r>
              <a:rPr sz="2000" i="1" spc="-5" dirty="0">
                <a:solidFill>
                  <a:srgbClr val="053CE8"/>
                </a:solidFill>
                <a:latin typeface="Comic Sans MS"/>
                <a:cs typeface="Comic Sans MS"/>
              </a:rPr>
              <a:t>frame check  sequence </a:t>
            </a:r>
            <a:r>
              <a:rPr sz="2000" i="1" dirty="0">
                <a:solidFill>
                  <a:srgbClr val="053CE8"/>
                </a:solidFill>
                <a:latin typeface="Comic Sans MS"/>
                <a:cs typeface="Comic Sans MS"/>
              </a:rPr>
              <a:t>(FCS)</a:t>
            </a:r>
            <a:r>
              <a:rPr sz="2000" i="1" dirty="0">
                <a:latin typeface="Comic Sans MS"/>
                <a:cs typeface="Comic Sans MS"/>
              </a:rPr>
              <a:t>, </a:t>
            </a:r>
            <a:r>
              <a:rPr sz="2400" spc="-5" dirty="0">
                <a:latin typeface="Arial"/>
                <a:cs typeface="Arial"/>
              </a:rPr>
              <a:t>so </a:t>
            </a:r>
            <a:r>
              <a:rPr sz="2400" dirty="0">
                <a:latin typeface="Arial"/>
                <a:cs typeface="Arial"/>
              </a:rPr>
              <a:t>that the </a:t>
            </a:r>
            <a:r>
              <a:rPr sz="2400" spc="-5" dirty="0">
                <a:latin typeface="Arial"/>
                <a:cs typeface="Arial"/>
              </a:rPr>
              <a:t>resulting </a:t>
            </a:r>
            <a:r>
              <a:rPr sz="2400" dirty="0">
                <a:latin typeface="Arial"/>
                <a:cs typeface="Arial"/>
              </a:rPr>
              <a:t>frame, </a:t>
            </a:r>
            <a:r>
              <a:rPr sz="2400" spc="-5" dirty="0">
                <a:latin typeface="Arial"/>
                <a:cs typeface="Arial"/>
              </a:rPr>
              <a:t>consisting of  (k+n) bits, is exactly divisible </a:t>
            </a:r>
            <a:r>
              <a:rPr sz="2400" spc="-5">
                <a:latin typeface="Arial"/>
                <a:cs typeface="Arial"/>
              </a:rPr>
              <a:t>by </a:t>
            </a:r>
            <a:r>
              <a:rPr sz="2400" spc="-5" smtClean="0">
                <a:latin typeface="Arial"/>
                <a:cs typeface="Arial"/>
              </a:rPr>
              <a:t>some</a:t>
            </a:r>
            <a:r>
              <a:rPr lang="en-US" sz="2400" spc="-5" dirty="0" smtClean="0">
                <a:latin typeface="Arial"/>
                <a:cs typeface="Arial"/>
              </a:rPr>
              <a:t> </a:t>
            </a:r>
            <a:r>
              <a:rPr sz="2400" spc="-5" smtClean="0">
                <a:latin typeface="Arial"/>
                <a:cs typeface="Arial"/>
              </a:rPr>
              <a:t>predetermined  </a:t>
            </a:r>
            <a:r>
              <a:rPr sz="2400" spc="-20" dirty="0">
                <a:latin typeface="Arial"/>
                <a:cs typeface="Arial"/>
              </a:rPr>
              <a:t>number.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23326" y="5870244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4800" y="3348228"/>
            <a:ext cx="8336280" cy="3357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C1DB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312165"/>
            <a:ext cx="57264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 pitchFamily="34" charset="0"/>
                <a:cs typeface="Arial" pitchFamily="34" charset="0"/>
              </a:rPr>
              <a:t>CYCLIC REDUNDANCY</a:t>
            </a:r>
            <a:r>
              <a:rPr sz="2800" b="1" spc="310" dirty="0">
                <a:latin typeface="Arial" pitchFamily="34" charset="0"/>
                <a:cs typeface="Arial" pitchFamily="34" charset="0"/>
              </a:rPr>
              <a:t> </a:t>
            </a:r>
            <a:r>
              <a:rPr sz="2800" b="1" spc="-5" dirty="0">
                <a:latin typeface="Arial" pitchFamily="34" charset="0"/>
                <a:cs typeface="Arial" pitchFamily="34" charset="0"/>
              </a:rPr>
              <a:t>CHECK</a:t>
            </a:r>
            <a:endParaRPr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016253"/>
            <a:ext cx="7703184" cy="450456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750" indent="-273050">
              <a:lnSpc>
                <a:spcPct val="200000"/>
              </a:lnSpc>
              <a:spcBef>
                <a:spcPts val="700"/>
              </a:spcBef>
              <a:buClr>
                <a:srgbClr val="4F81BC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dirty="0">
                <a:latin typeface="Arial"/>
                <a:cs typeface="Arial"/>
              </a:rPr>
              <a:t>Let </a:t>
            </a:r>
            <a:r>
              <a:rPr sz="2400" spc="-5" dirty="0">
                <a:latin typeface="Arial"/>
                <a:cs typeface="Arial"/>
              </a:rPr>
              <a:t>M(x) be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message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polynomial</a:t>
            </a:r>
            <a:endParaRPr sz="2400">
              <a:latin typeface="Arial"/>
              <a:cs typeface="Arial"/>
            </a:endParaRPr>
          </a:p>
          <a:p>
            <a:pPr marL="285750" indent="-273050">
              <a:lnSpc>
                <a:spcPct val="2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dirty="0">
                <a:latin typeface="Arial"/>
                <a:cs typeface="Arial"/>
              </a:rPr>
              <a:t>Let </a:t>
            </a:r>
            <a:r>
              <a:rPr sz="2400" spc="-5" dirty="0">
                <a:latin typeface="Arial"/>
                <a:cs typeface="Arial"/>
              </a:rPr>
              <a:t>P(x) be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generator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polynomial</a:t>
            </a:r>
            <a:endParaRPr sz="2400">
              <a:latin typeface="Arial"/>
              <a:cs typeface="Arial"/>
            </a:endParaRPr>
          </a:p>
          <a:p>
            <a:pPr marL="652780" lvl="1" indent="-273050">
              <a:lnSpc>
                <a:spcPct val="200000"/>
              </a:lnSpc>
              <a:spcBef>
                <a:spcPts val="505"/>
              </a:spcBef>
              <a:buClr>
                <a:srgbClr val="4F81BC"/>
              </a:buClr>
              <a:buSzPct val="78571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Arial"/>
                <a:cs typeface="Arial"/>
              </a:rPr>
              <a:t>P(x) </a:t>
            </a:r>
            <a:r>
              <a:rPr sz="2100" spc="-5" dirty="0">
                <a:latin typeface="Arial"/>
                <a:cs typeface="Arial"/>
              </a:rPr>
              <a:t>is fixed </a:t>
            </a:r>
            <a:r>
              <a:rPr sz="2100" dirty="0">
                <a:latin typeface="Arial"/>
                <a:cs typeface="Arial"/>
              </a:rPr>
              <a:t>for </a:t>
            </a:r>
            <a:r>
              <a:rPr sz="2100" spc="-5" dirty="0">
                <a:latin typeface="Arial"/>
                <a:cs typeface="Arial"/>
              </a:rPr>
              <a:t>a given CRC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scheme</a:t>
            </a:r>
            <a:endParaRPr sz="2100">
              <a:latin typeface="Arial"/>
              <a:cs typeface="Arial"/>
            </a:endParaRPr>
          </a:p>
          <a:p>
            <a:pPr marL="652780" lvl="1" indent="-273050">
              <a:lnSpc>
                <a:spcPct val="200000"/>
              </a:lnSpc>
              <a:spcBef>
                <a:spcPts val="505"/>
              </a:spcBef>
              <a:buClr>
                <a:srgbClr val="4F81BC"/>
              </a:buClr>
              <a:buSzPct val="78571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Arial"/>
                <a:cs typeface="Arial"/>
              </a:rPr>
              <a:t>P(x) </a:t>
            </a:r>
            <a:r>
              <a:rPr sz="2100" spc="-5" dirty="0">
                <a:latin typeface="Arial"/>
                <a:cs typeface="Arial"/>
              </a:rPr>
              <a:t>is known both by sender and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receiver</a:t>
            </a:r>
            <a:endParaRPr sz="2100">
              <a:latin typeface="Arial"/>
              <a:cs typeface="Arial"/>
            </a:endParaRPr>
          </a:p>
          <a:p>
            <a:pPr marL="285750" marR="5080" indent="-273050">
              <a:lnSpc>
                <a:spcPct val="2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-5" dirty="0">
                <a:latin typeface="Arial"/>
                <a:cs typeface="Arial"/>
              </a:rPr>
              <a:t>Create a block polynomial F(x) based on M(x) and P(x)  </a:t>
            </a:r>
            <a:r>
              <a:rPr sz="2400" dirty="0">
                <a:latin typeface="Arial"/>
                <a:cs typeface="Arial"/>
              </a:rPr>
              <a:t>such </a:t>
            </a:r>
            <a:r>
              <a:rPr sz="2400" spc="-5" dirty="0">
                <a:latin typeface="Arial"/>
                <a:cs typeface="Arial"/>
              </a:rPr>
              <a:t>that F(x) is divisible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P(x)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C1DB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312165"/>
            <a:ext cx="73126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 pitchFamily="34" charset="0"/>
                <a:cs typeface="Arial" pitchFamily="34" charset="0"/>
              </a:rPr>
              <a:t>CYCLIC REDUNDANCY</a:t>
            </a:r>
            <a:r>
              <a:rPr sz="3200" b="1" spc="310" dirty="0">
                <a:latin typeface="Arial" pitchFamily="34" charset="0"/>
                <a:cs typeface="Arial" pitchFamily="34" charset="0"/>
              </a:rPr>
              <a:t> </a:t>
            </a:r>
            <a:r>
              <a:rPr sz="3200" b="1" spc="-5" dirty="0">
                <a:latin typeface="Arial" pitchFamily="34" charset="0"/>
                <a:cs typeface="Arial" pitchFamily="34" charset="0"/>
              </a:rPr>
              <a:t>CHECK</a:t>
            </a:r>
            <a:endParaRPr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003664"/>
            <a:ext cx="7276465" cy="584006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780"/>
              </a:spcBef>
              <a:buClr>
                <a:srgbClr val="4F81BC"/>
              </a:buClr>
              <a:buSzPct val="69642"/>
              <a:buFont typeface="Wingdings"/>
              <a:buChar char=""/>
              <a:tabLst>
                <a:tab pos="546100" algn="l"/>
                <a:tab pos="546735" algn="l"/>
              </a:tabLst>
            </a:pPr>
            <a:r>
              <a:rPr sz="2800" spc="-5" dirty="0">
                <a:latin typeface="Arial"/>
                <a:cs typeface="Arial"/>
              </a:rPr>
              <a:t>Sending</a:t>
            </a:r>
            <a:endParaRPr sz="2800">
              <a:latin typeface="Arial"/>
              <a:cs typeface="Arial"/>
            </a:endParaRPr>
          </a:p>
          <a:p>
            <a:pPr marL="927100" lvl="1" indent="-457200">
              <a:lnSpc>
                <a:spcPct val="150000"/>
              </a:lnSpc>
              <a:spcBef>
                <a:spcPts val="595"/>
              </a:spcBef>
              <a:buClr>
                <a:srgbClr val="4F81BC"/>
              </a:buClr>
              <a:buSzPct val="79166"/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latin typeface="Arial"/>
                <a:cs typeface="Arial"/>
              </a:rPr>
              <a:t>Multiply </a:t>
            </a:r>
            <a:r>
              <a:rPr sz="2400" dirty="0">
                <a:latin typeface="Arial"/>
                <a:cs typeface="Arial"/>
              </a:rPr>
              <a:t>M(x) by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spc="-15" baseline="24305" dirty="0">
                <a:latin typeface="Arial"/>
                <a:cs typeface="Arial"/>
              </a:rPr>
              <a:t>n</a:t>
            </a:r>
            <a:endParaRPr sz="2400" baseline="24305">
              <a:latin typeface="Arial"/>
              <a:cs typeface="Arial"/>
            </a:endParaRPr>
          </a:p>
          <a:p>
            <a:pPr marL="927100" lvl="1" indent="-457200">
              <a:lnSpc>
                <a:spcPct val="150000"/>
              </a:lnSpc>
              <a:spcBef>
                <a:spcPts val="580"/>
              </a:spcBef>
              <a:buClr>
                <a:srgbClr val="4F81BC"/>
              </a:buClr>
              <a:buSzPct val="79166"/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latin typeface="Arial"/>
                <a:cs typeface="Arial"/>
              </a:rPr>
              <a:t>Divide x</a:t>
            </a:r>
            <a:r>
              <a:rPr sz="2400" spc="-7" baseline="2430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M(x) by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P(x)</a:t>
            </a:r>
            <a:endParaRPr sz="2400">
              <a:latin typeface="Arial"/>
              <a:cs typeface="Arial"/>
            </a:endParaRPr>
          </a:p>
          <a:p>
            <a:pPr marL="927100" lvl="1" indent="-457200">
              <a:lnSpc>
                <a:spcPct val="150000"/>
              </a:lnSpc>
              <a:spcBef>
                <a:spcPts val="575"/>
              </a:spcBef>
              <a:buClr>
                <a:srgbClr val="4F81BC"/>
              </a:buClr>
              <a:buSzPct val="79166"/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latin typeface="Arial"/>
                <a:cs typeface="Arial"/>
              </a:rPr>
              <a:t>Ignore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quotient and keep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reminder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C(x)</a:t>
            </a:r>
            <a:endParaRPr sz="2400">
              <a:latin typeface="Arial"/>
              <a:cs typeface="Arial"/>
            </a:endParaRPr>
          </a:p>
          <a:p>
            <a:pPr marL="927100" lvl="1" indent="-457200">
              <a:lnSpc>
                <a:spcPct val="150000"/>
              </a:lnSpc>
              <a:spcBef>
                <a:spcPts val="575"/>
              </a:spcBef>
              <a:buClr>
                <a:srgbClr val="4F81BC"/>
              </a:buClr>
              <a:buSzPct val="79166"/>
              <a:buAutoNum type="arabicPeriod"/>
              <a:tabLst>
                <a:tab pos="927100" algn="l"/>
                <a:tab pos="927735" algn="l"/>
              </a:tabLst>
            </a:pPr>
            <a:r>
              <a:rPr sz="2400" dirty="0">
                <a:latin typeface="Arial"/>
                <a:cs typeface="Arial"/>
              </a:rPr>
              <a:t>Form </a:t>
            </a:r>
            <a:r>
              <a:rPr sz="2400" spc="-5" dirty="0">
                <a:latin typeface="Arial"/>
                <a:cs typeface="Arial"/>
              </a:rPr>
              <a:t>and send F(x)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x</a:t>
            </a:r>
            <a:r>
              <a:rPr sz="2400" spc="-7" baseline="2430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M(x)+C(x)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4F81BC"/>
              </a:buClr>
              <a:buFont typeface="Arial"/>
              <a:buAutoNum type="arabicPeriod"/>
            </a:pPr>
            <a:endParaRPr sz="30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buClr>
                <a:srgbClr val="4F81BC"/>
              </a:buClr>
              <a:buSzPct val="69642"/>
              <a:buFont typeface="Wingdings"/>
              <a:buChar char=""/>
              <a:tabLst>
                <a:tab pos="546100" algn="l"/>
                <a:tab pos="546735" algn="l"/>
              </a:tabLst>
            </a:pPr>
            <a:r>
              <a:rPr sz="2800" spc="-5" dirty="0">
                <a:latin typeface="Arial"/>
                <a:cs typeface="Arial"/>
              </a:rPr>
              <a:t>Receiving</a:t>
            </a:r>
            <a:endParaRPr sz="2800">
              <a:latin typeface="Arial"/>
              <a:cs typeface="Arial"/>
            </a:endParaRPr>
          </a:p>
          <a:p>
            <a:pPr marL="927100" lvl="1" indent="-457200">
              <a:lnSpc>
                <a:spcPct val="150000"/>
              </a:lnSpc>
              <a:spcBef>
                <a:spcPts val="595"/>
              </a:spcBef>
              <a:buClr>
                <a:srgbClr val="4F81BC"/>
              </a:buClr>
              <a:buSzPct val="79166"/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latin typeface="Arial"/>
                <a:cs typeface="Arial"/>
              </a:rPr>
              <a:t>Receive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F’(x)</a:t>
            </a:r>
            <a:endParaRPr sz="2400">
              <a:latin typeface="Arial"/>
              <a:cs typeface="Arial"/>
            </a:endParaRPr>
          </a:p>
          <a:p>
            <a:pPr marL="927100" lvl="1" indent="-457200">
              <a:lnSpc>
                <a:spcPct val="150000"/>
              </a:lnSpc>
              <a:spcBef>
                <a:spcPts val="575"/>
              </a:spcBef>
              <a:buClr>
                <a:srgbClr val="4F81BC"/>
              </a:buClr>
              <a:buSzPct val="79166"/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latin typeface="Arial"/>
                <a:cs typeface="Arial"/>
              </a:rPr>
              <a:t>Divide F’(x) by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P(x)</a:t>
            </a:r>
            <a:endParaRPr sz="2400">
              <a:latin typeface="Arial"/>
              <a:cs typeface="Arial"/>
            </a:endParaRPr>
          </a:p>
          <a:p>
            <a:pPr marL="927100" lvl="1" indent="-457200">
              <a:lnSpc>
                <a:spcPct val="150000"/>
              </a:lnSpc>
              <a:spcBef>
                <a:spcPts val="580"/>
              </a:spcBef>
              <a:buClr>
                <a:srgbClr val="4F81BC"/>
              </a:buClr>
              <a:buSzPct val="79166"/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latin typeface="Arial"/>
                <a:cs typeface="Arial"/>
              </a:rPr>
              <a:t>Accept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remainder is </a:t>
            </a:r>
            <a:r>
              <a:rPr sz="2400" dirty="0">
                <a:latin typeface="Arial"/>
                <a:cs typeface="Arial"/>
              </a:rPr>
              <a:t>0, </a:t>
            </a:r>
            <a:r>
              <a:rPr sz="2400" spc="-5" dirty="0">
                <a:latin typeface="Arial"/>
                <a:cs typeface="Arial"/>
              </a:rPr>
              <a:t>reject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otherwise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C1DB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1740" y="152400"/>
            <a:ext cx="53314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 pitchFamily="34" charset="0"/>
                <a:cs typeface="Arial" pitchFamily="34" charset="0"/>
              </a:rPr>
              <a:t>EXAMPLE </a:t>
            </a:r>
            <a:r>
              <a:rPr sz="3200" b="1" spc="5" dirty="0">
                <a:latin typeface="Arial" pitchFamily="34" charset="0"/>
                <a:cs typeface="Arial" pitchFamily="34" charset="0"/>
              </a:rPr>
              <a:t>OF</a:t>
            </a:r>
            <a:r>
              <a:rPr sz="3200" b="1" spc="229" dirty="0">
                <a:latin typeface="Arial" pitchFamily="34" charset="0"/>
                <a:cs typeface="Arial" pitchFamily="34" charset="0"/>
              </a:rPr>
              <a:t> </a:t>
            </a:r>
            <a:r>
              <a:rPr sz="3200" b="1" spc="-5" dirty="0">
                <a:latin typeface="Arial" pitchFamily="34" charset="0"/>
                <a:cs typeface="Arial" pitchFamily="34" charset="0"/>
              </a:rPr>
              <a:t>CRC</a:t>
            </a:r>
            <a:endParaRPr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609601"/>
            <a:ext cx="8177530" cy="6124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748030" indent="-272415">
              <a:spcBef>
                <a:spcPts val="100"/>
              </a:spcBef>
              <a:buClr>
                <a:srgbClr val="4F81BC"/>
              </a:buClr>
              <a:buSzPct val="69444"/>
              <a:buFont typeface="Wingdings"/>
              <a:buChar char=""/>
              <a:tabLst>
                <a:tab pos="285115" algn="l"/>
                <a:tab pos="285750" algn="l"/>
              </a:tabLst>
            </a:pPr>
            <a:r>
              <a:rPr sz="2000" dirty="0">
                <a:latin typeface="Arial" pitchFamily="34" charset="0"/>
                <a:cs typeface="Arial" pitchFamily="34" charset="0"/>
              </a:rPr>
              <a:t>Consider a </a:t>
            </a:r>
            <a:r>
              <a:rPr sz="2000" spc="-5" dirty="0">
                <a:latin typeface="Arial" pitchFamily="34" charset="0"/>
                <a:cs typeface="Arial" pitchFamily="34" charset="0"/>
              </a:rPr>
              <a:t>message </a:t>
            </a:r>
            <a:r>
              <a:rPr sz="2000" spc="-15" dirty="0">
                <a:latin typeface="Arial" pitchFamily="34" charset="0"/>
                <a:cs typeface="Arial" pitchFamily="34" charset="0"/>
              </a:rPr>
              <a:t>110010 </a:t>
            </a:r>
            <a:r>
              <a:rPr sz="2000" dirty="0">
                <a:latin typeface="Arial" pitchFamily="34" charset="0"/>
                <a:cs typeface="Arial" pitchFamily="34" charset="0"/>
              </a:rPr>
              <a:t>represented by the polynomial M(x) = </a:t>
            </a:r>
            <a:r>
              <a:rPr sz="2000" spc="15" dirty="0">
                <a:latin typeface="Arial" pitchFamily="34" charset="0"/>
                <a:cs typeface="Arial" pitchFamily="34" charset="0"/>
              </a:rPr>
              <a:t>x</a:t>
            </a:r>
            <a:r>
              <a:rPr sz="2000" spc="22" baseline="25462" dirty="0">
                <a:latin typeface="Arial" pitchFamily="34" charset="0"/>
                <a:cs typeface="Arial" pitchFamily="34" charset="0"/>
              </a:rPr>
              <a:t>5 </a:t>
            </a:r>
            <a:r>
              <a:rPr sz="2000" dirty="0">
                <a:latin typeface="Arial" pitchFamily="34" charset="0"/>
                <a:cs typeface="Arial" pitchFamily="34" charset="0"/>
              </a:rPr>
              <a:t>+ </a:t>
            </a:r>
            <a:r>
              <a:rPr sz="2000" spc="-5" dirty="0">
                <a:latin typeface="Arial" pitchFamily="34" charset="0"/>
                <a:cs typeface="Arial" pitchFamily="34" charset="0"/>
              </a:rPr>
              <a:t>x</a:t>
            </a:r>
            <a:r>
              <a:rPr sz="2000" spc="-7" baseline="25462" dirty="0">
                <a:latin typeface="Arial" pitchFamily="34" charset="0"/>
                <a:cs typeface="Arial" pitchFamily="34" charset="0"/>
              </a:rPr>
              <a:t>4 </a:t>
            </a:r>
            <a:r>
              <a:rPr sz="2000" dirty="0">
                <a:latin typeface="Arial" pitchFamily="34" charset="0"/>
                <a:cs typeface="Arial" pitchFamily="34" charset="0"/>
              </a:rPr>
              <a:t>+ x  Consider a </a:t>
            </a:r>
            <a:r>
              <a:rPr sz="2000" i="1" dirty="0">
                <a:latin typeface="Arial" pitchFamily="34" charset="0"/>
                <a:cs typeface="Arial" pitchFamily="34" charset="0"/>
              </a:rPr>
              <a:t>generating </a:t>
            </a:r>
            <a:r>
              <a:rPr sz="2000" i="1">
                <a:latin typeface="Arial" pitchFamily="34" charset="0"/>
                <a:cs typeface="Arial" pitchFamily="34" charset="0"/>
              </a:rPr>
              <a:t>polynomial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sz="2000" smtClean="0">
                <a:latin typeface="Arial" pitchFamily="34" charset="0"/>
                <a:cs typeface="Arial" pitchFamily="34" charset="0"/>
              </a:rPr>
              <a:t>(x</a:t>
            </a:r>
            <a:r>
              <a:rPr sz="2000" dirty="0">
                <a:latin typeface="Arial" pitchFamily="34" charset="0"/>
                <a:cs typeface="Arial" pitchFamily="34" charset="0"/>
              </a:rPr>
              <a:t>) = x</a:t>
            </a:r>
            <a:r>
              <a:rPr sz="2000" baseline="25462" dirty="0">
                <a:latin typeface="Arial" pitchFamily="34" charset="0"/>
                <a:cs typeface="Arial" pitchFamily="34" charset="0"/>
              </a:rPr>
              <a:t>3 </a:t>
            </a:r>
            <a:r>
              <a:rPr sz="2000" dirty="0">
                <a:latin typeface="Arial" pitchFamily="34" charset="0"/>
                <a:cs typeface="Arial" pitchFamily="34" charset="0"/>
              </a:rPr>
              <a:t>+ </a:t>
            </a:r>
            <a:r>
              <a:rPr sz="2000" spc="-5" dirty="0">
                <a:latin typeface="Arial" pitchFamily="34" charset="0"/>
                <a:cs typeface="Arial" pitchFamily="34" charset="0"/>
              </a:rPr>
              <a:t>x</a:t>
            </a:r>
            <a:r>
              <a:rPr sz="2000" spc="-7" baseline="25462" dirty="0">
                <a:latin typeface="Arial" pitchFamily="34" charset="0"/>
                <a:cs typeface="Arial" pitchFamily="34" charset="0"/>
              </a:rPr>
              <a:t>2 </a:t>
            </a:r>
            <a:r>
              <a:rPr sz="2000" dirty="0">
                <a:latin typeface="Arial" pitchFamily="34" charset="0"/>
                <a:cs typeface="Arial" pitchFamily="34" charset="0"/>
              </a:rPr>
              <a:t>+ 1</a:t>
            </a:r>
            <a:r>
              <a:rPr sz="2000" spc="254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15" dirty="0">
                <a:latin typeface="Arial" pitchFamily="34" charset="0"/>
                <a:cs typeface="Arial" pitchFamily="34" charset="0"/>
              </a:rPr>
              <a:t>(1101)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285115"/>
            <a:r>
              <a:rPr sz="2000" dirty="0">
                <a:latin typeface="Arial" pitchFamily="34" charset="0"/>
                <a:cs typeface="Arial" pitchFamily="34" charset="0"/>
              </a:rPr>
              <a:t>This </a:t>
            </a:r>
            <a:r>
              <a:rPr sz="2000" spc="-5" dirty="0">
                <a:latin typeface="Arial" pitchFamily="34" charset="0"/>
                <a:cs typeface="Arial" pitchFamily="34" charset="0"/>
              </a:rPr>
              <a:t>is used </a:t>
            </a:r>
            <a:r>
              <a:rPr sz="2000" dirty="0">
                <a:latin typeface="Arial" pitchFamily="34" charset="0"/>
                <a:cs typeface="Arial" pitchFamily="34" charset="0"/>
              </a:rPr>
              <a:t>to generate a 3 bit CRC = C(x) to be appended to</a:t>
            </a:r>
            <a:r>
              <a:rPr sz="2000" spc="-75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M(x).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25"/>
              </a:spcBef>
            </a:pPr>
            <a:endParaRPr sz="2000">
              <a:latin typeface="Arial" pitchFamily="34" charset="0"/>
              <a:cs typeface="Arial" pitchFamily="34" charset="0"/>
            </a:endParaRPr>
          </a:p>
          <a:p>
            <a:pPr marL="12700"/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Steps: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355600" indent="-342900">
              <a:spcBef>
                <a:spcPts val="550"/>
              </a:spcBef>
              <a:buClr>
                <a:srgbClr val="6F2F9F"/>
              </a:buClr>
              <a:buSzPct val="102777"/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Multiply M(x) by x</a:t>
            </a:r>
            <a:r>
              <a:rPr sz="2000" baseline="25462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sz="2000" baseline="25462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(highest power </a:t>
            </a:r>
            <a:r>
              <a:rPr sz="2000">
                <a:latin typeface="Arial" pitchFamily="34" charset="0"/>
                <a:cs typeface="Arial" pitchFamily="34" charset="0"/>
              </a:rPr>
              <a:t>in 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P</a:t>
            </a:r>
            <a:r>
              <a:rPr sz="2000" spc="-5" smtClean="0">
                <a:latin typeface="Arial" pitchFamily="34" charset="0"/>
                <a:cs typeface="Arial" pitchFamily="34" charset="0"/>
              </a:rPr>
              <a:t>(x</a:t>
            </a:r>
            <a:r>
              <a:rPr sz="2000" spc="-5" dirty="0">
                <a:latin typeface="Arial" pitchFamily="34" charset="0"/>
                <a:cs typeface="Arial" pitchFamily="34" charset="0"/>
              </a:rPr>
              <a:t>)). </a:t>
            </a:r>
            <a:r>
              <a:rPr sz="2000" dirty="0">
                <a:latin typeface="Arial" pitchFamily="34" charset="0"/>
                <a:cs typeface="Arial" pitchFamily="34" charset="0"/>
              </a:rPr>
              <a:t>i.e. Add 3 </a:t>
            </a:r>
            <a:r>
              <a:rPr sz="2000" spc="-5" dirty="0">
                <a:latin typeface="Arial" pitchFamily="34" charset="0"/>
                <a:cs typeface="Arial" pitchFamily="34" charset="0"/>
              </a:rPr>
              <a:t>zeros.</a:t>
            </a:r>
            <a:r>
              <a:rPr sz="2000" spc="-29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110010000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355600" indent="-342900">
              <a:spcBef>
                <a:spcPts val="540"/>
              </a:spcBef>
              <a:buClr>
                <a:srgbClr val="6F2F9F"/>
              </a:buClr>
              <a:buSzPct val="102777"/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latin typeface="Arial" pitchFamily="34" charset="0"/>
                <a:cs typeface="Arial" pitchFamily="34" charset="0"/>
              </a:rPr>
              <a:t>Divide the result </a:t>
            </a:r>
            <a:r>
              <a:rPr sz="2000">
                <a:latin typeface="Arial" pitchFamily="34" charset="0"/>
                <a:cs typeface="Arial" pitchFamily="34" charset="0"/>
              </a:rPr>
              <a:t>by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</a:t>
            </a:r>
            <a:r>
              <a:rPr sz="2000" smtClean="0">
                <a:latin typeface="Arial" pitchFamily="34" charset="0"/>
                <a:cs typeface="Arial" pitchFamily="34" charset="0"/>
              </a:rPr>
              <a:t>(x</a:t>
            </a:r>
            <a:r>
              <a:rPr sz="2000" dirty="0">
                <a:latin typeface="Arial" pitchFamily="34" charset="0"/>
                <a:cs typeface="Arial" pitchFamily="34" charset="0"/>
              </a:rPr>
              <a:t>). The remainder =</a:t>
            </a:r>
            <a:r>
              <a:rPr sz="2000" spc="-75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C(x).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355600"/>
            <a:r>
              <a:rPr sz="2000" spc="-20" dirty="0">
                <a:latin typeface="Arial" pitchFamily="34" charset="0"/>
                <a:cs typeface="Arial" pitchFamily="34" charset="0"/>
              </a:rPr>
              <a:t>1101 </a:t>
            </a:r>
            <a:r>
              <a:rPr sz="2000" dirty="0">
                <a:latin typeface="Arial" pitchFamily="34" charset="0"/>
                <a:cs typeface="Arial" pitchFamily="34" charset="0"/>
              </a:rPr>
              <a:t>long division into 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110010000 </a:t>
            </a:r>
            <a:r>
              <a:rPr sz="2000" dirty="0">
                <a:latin typeface="Arial" pitchFamily="34" charset="0"/>
                <a:cs typeface="Arial" pitchFamily="34" charset="0"/>
              </a:rPr>
              <a:t>(with subtraction </a:t>
            </a:r>
            <a:r>
              <a:rPr sz="2000" spc="-5" dirty="0">
                <a:latin typeface="Arial" pitchFamily="34" charset="0"/>
                <a:cs typeface="Arial" pitchFamily="34" charset="0"/>
              </a:rPr>
              <a:t>mod</a:t>
            </a:r>
            <a:r>
              <a:rPr sz="2000" spc="-2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2)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R="400050" algn="ctr">
              <a:spcBef>
                <a:spcPts val="5"/>
              </a:spcBef>
            </a:pPr>
            <a:r>
              <a:rPr sz="2000" dirty="0">
                <a:latin typeface="Arial" pitchFamily="34" charset="0"/>
                <a:cs typeface="Arial" pitchFamily="34" charset="0"/>
              </a:rPr>
              <a:t>= </a:t>
            </a:r>
            <a:r>
              <a:rPr sz="2000">
                <a:latin typeface="Arial" pitchFamily="34" charset="0"/>
                <a:cs typeface="Arial" pitchFamily="34" charset="0"/>
              </a:rPr>
              <a:t>100100 </a:t>
            </a:r>
            <a:r>
              <a:rPr sz="2000" smtClean="0">
                <a:latin typeface="Arial" pitchFamily="34" charset="0"/>
                <a:cs typeface="Arial" pitchFamily="34" charset="0"/>
              </a:rPr>
              <a:t>remainder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12700">
              <a:spcBef>
                <a:spcPts val="550"/>
              </a:spcBef>
              <a:tabLst>
                <a:tab pos="354965" algn="l"/>
              </a:tabLst>
            </a:pPr>
            <a:r>
              <a:rPr sz="2000" spc="-5" dirty="0">
                <a:solidFill>
                  <a:srgbClr val="6F2F9F"/>
                </a:solidFill>
                <a:latin typeface="Arial" pitchFamily="34" charset="0"/>
                <a:cs typeface="Arial" pitchFamily="34" charset="0"/>
              </a:rPr>
              <a:t>3.	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Transmit 110010000 </a:t>
            </a:r>
            <a:r>
              <a:rPr sz="2000">
                <a:latin typeface="Arial" pitchFamily="34" charset="0"/>
                <a:cs typeface="Arial" pitchFamily="34" charset="0"/>
              </a:rPr>
              <a:t>+</a:t>
            </a:r>
            <a:r>
              <a:rPr sz="2000" spc="15">
                <a:latin typeface="Arial" pitchFamily="34" charset="0"/>
                <a:cs typeface="Arial" pitchFamily="34" charset="0"/>
              </a:rPr>
              <a:t> </a:t>
            </a:r>
            <a:r>
              <a:rPr sz="2000" smtClean="0">
                <a:latin typeface="Arial" pitchFamily="34" charset="0"/>
                <a:cs typeface="Arial" pitchFamily="34" charset="0"/>
              </a:rPr>
              <a:t>100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100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355600"/>
            <a:r>
              <a:rPr sz="2000" spc="-60" dirty="0">
                <a:latin typeface="Arial" pitchFamily="34" charset="0"/>
                <a:cs typeface="Arial" pitchFamily="34" charset="0"/>
              </a:rPr>
              <a:t>To </a:t>
            </a:r>
            <a:r>
              <a:rPr sz="2000" dirty="0">
                <a:latin typeface="Arial" pitchFamily="34" charset="0"/>
                <a:cs typeface="Arial" pitchFamily="34" charset="0"/>
              </a:rPr>
              <a:t>be precise, </a:t>
            </a:r>
            <a:r>
              <a:rPr sz="2000" spc="-5" dirty="0">
                <a:latin typeface="Arial" pitchFamily="34" charset="0"/>
                <a:cs typeface="Arial" pitchFamily="34" charset="0"/>
              </a:rPr>
              <a:t>transmit: </a:t>
            </a:r>
            <a:r>
              <a:rPr sz="2000" dirty="0">
                <a:latin typeface="Arial" pitchFamily="34" charset="0"/>
                <a:cs typeface="Arial" pitchFamily="34" charset="0"/>
              </a:rPr>
              <a:t>T(x) = x</a:t>
            </a:r>
            <a:r>
              <a:rPr sz="2000" baseline="25462" dirty="0">
                <a:latin typeface="Arial" pitchFamily="34" charset="0"/>
                <a:cs typeface="Arial" pitchFamily="34" charset="0"/>
              </a:rPr>
              <a:t>3</a:t>
            </a:r>
            <a:r>
              <a:rPr sz="2000" dirty="0">
                <a:latin typeface="Arial" pitchFamily="34" charset="0"/>
                <a:cs typeface="Arial" pitchFamily="34" charset="0"/>
              </a:rPr>
              <a:t>M(x) +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 </a:t>
            </a:r>
            <a:r>
              <a:rPr sz="2000">
                <a:latin typeface="Arial" pitchFamily="34" charset="0"/>
                <a:cs typeface="Arial" pitchFamily="34" charset="0"/>
              </a:rPr>
              <a:t>C(x</a:t>
            </a:r>
            <a:r>
              <a:rPr sz="200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000" smtClean="0">
                <a:latin typeface="Arial" pitchFamily="34" charset="0"/>
                <a:cs typeface="Arial" pitchFamily="34" charset="0"/>
              </a:rPr>
              <a:t>=</a:t>
            </a:r>
            <a:r>
              <a:rPr sz="2000" spc="140" smtClean="0">
                <a:latin typeface="Arial" pitchFamily="34" charset="0"/>
                <a:cs typeface="Arial" pitchFamily="34" charset="0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Arial" pitchFamily="34" charset="0"/>
                <a:cs typeface="Arial" pitchFamily="34" charset="0"/>
              </a:rPr>
              <a:t>110010</a:t>
            </a:r>
            <a:r>
              <a:rPr sz="2000" spc="-1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100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12700">
              <a:spcBef>
                <a:spcPts val="575"/>
              </a:spcBef>
              <a:tabLst>
                <a:tab pos="354965" algn="l"/>
              </a:tabLst>
            </a:pPr>
            <a:r>
              <a:rPr sz="2000" spc="-5" dirty="0">
                <a:solidFill>
                  <a:srgbClr val="6F2F9F"/>
                </a:solidFill>
                <a:latin typeface="Arial" pitchFamily="34" charset="0"/>
                <a:cs typeface="Arial" pitchFamily="34" charset="0"/>
              </a:rPr>
              <a:t>4.	</a:t>
            </a:r>
            <a:r>
              <a:rPr sz="2000" dirty="0">
                <a:latin typeface="Arial" pitchFamily="34" charset="0"/>
                <a:cs typeface="Arial" pitchFamily="34" charset="0"/>
              </a:rPr>
              <a:t>Receiver end: Receive T(x). Divide </a:t>
            </a:r>
            <a:r>
              <a:rPr sz="2000">
                <a:latin typeface="Arial" pitchFamily="34" charset="0"/>
                <a:cs typeface="Arial" pitchFamily="34" charset="0"/>
              </a:rPr>
              <a:t>by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</a:t>
            </a:r>
            <a:r>
              <a:rPr sz="2000" smtClean="0">
                <a:latin typeface="Arial" pitchFamily="34" charset="0"/>
                <a:cs typeface="Arial" pitchFamily="34" charset="0"/>
              </a:rPr>
              <a:t>(x</a:t>
            </a:r>
            <a:r>
              <a:rPr sz="2000" dirty="0">
                <a:latin typeface="Arial" pitchFamily="34" charset="0"/>
                <a:cs typeface="Arial" pitchFamily="34" charset="0"/>
              </a:rPr>
              <a:t>), </a:t>
            </a:r>
            <a:r>
              <a:rPr sz="2000" spc="-5" dirty="0">
                <a:latin typeface="Arial" pitchFamily="34" charset="0"/>
                <a:cs typeface="Arial" pitchFamily="34" charset="0"/>
              </a:rPr>
              <a:t>should </a:t>
            </a:r>
            <a:r>
              <a:rPr sz="2000" dirty="0">
                <a:latin typeface="Arial" pitchFamily="34" charset="0"/>
                <a:cs typeface="Arial" pitchFamily="34" charset="0"/>
              </a:rPr>
              <a:t>have remainder</a:t>
            </a:r>
            <a:r>
              <a:rPr sz="2000" spc="-11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0.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2000" b="1" spc="-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smtClean="0">
                <a:latin typeface="Arial"/>
                <a:cs typeface="Arial"/>
              </a:rPr>
              <a:t>Note </a:t>
            </a:r>
            <a:r>
              <a:rPr sz="2000" b="1">
                <a:latin typeface="Arial"/>
                <a:cs typeface="Arial"/>
              </a:rPr>
              <a:t>if </a:t>
            </a:r>
            <a:r>
              <a:rPr lang="en-US" sz="2000" b="1" dirty="0" smtClean="0">
                <a:latin typeface="Arial"/>
                <a:cs typeface="Arial"/>
              </a:rPr>
              <a:t>P</a:t>
            </a:r>
            <a:r>
              <a:rPr sz="2000" b="1" smtClean="0">
                <a:latin typeface="Arial"/>
                <a:cs typeface="Arial"/>
              </a:rPr>
              <a:t>(x</a:t>
            </a:r>
            <a:r>
              <a:rPr sz="2000" b="1" dirty="0">
                <a:latin typeface="Arial"/>
                <a:cs typeface="Arial"/>
              </a:rPr>
              <a:t>) </a:t>
            </a:r>
            <a:r>
              <a:rPr sz="2000" b="1" spc="-5" dirty="0">
                <a:latin typeface="Arial"/>
                <a:cs typeface="Arial"/>
              </a:rPr>
              <a:t>has </a:t>
            </a:r>
            <a:r>
              <a:rPr sz="2000" b="1" dirty="0">
                <a:latin typeface="Arial"/>
                <a:cs typeface="Arial"/>
              </a:rPr>
              <a:t>order n - </a:t>
            </a:r>
            <a:r>
              <a:rPr sz="2000" b="1" spc="-5" dirty="0">
                <a:latin typeface="Arial"/>
                <a:cs typeface="Arial"/>
              </a:rPr>
              <a:t>highest </a:t>
            </a:r>
            <a:r>
              <a:rPr sz="2000" b="1" spc="5" dirty="0">
                <a:latin typeface="Arial"/>
                <a:cs typeface="Arial"/>
              </a:rPr>
              <a:t>power </a:t>
            </a:r>
            <a:r>
              <a:rPr sz="2000" b="1" spc="-5" dirty="0">
                <a:latin typeface="Arial"/>
                <a:cs typeface="Arial"/>
              </a:rPr>
              <a:t>is x</a:t>
            </a:r>
            <a:r>
              <a:rPr sz="2000" b="1" spc="-7" baseline="25462" dirty="0">
                <a:latin typeface="Arial"/>
                <a:cs typeface="Arial"/>
              </a:rPr>
              <a:t>n</a:t>
            </a:r>
            <a:r>
              <a:rPr sz="2000" b="1" spc="-5" dirty="0">
                <a:latin typeface="Arial"/>
                <a:cs typeface="Arial"/>
              </a:rPr>
              <a:t>, </a:t>
            </a:r>
            <a:r>
              <a:rPr sz="2000" b="1">
                <a:latin typeface="Arial"/>
                <a:cs typeface="Arial"/>
              </a:rPr>
              <a:t>then </a:t>
            </a:r>
            <a:r>
              <a:rPr lang="en-US" sz="2000" b="1" dirty="0" smtClean="0">
                <a:latin typeface="Arial"/>
                <a:cs typeface="Arial"/>
              </a:rPr>
              <a:t>P</a:t>
            </a:r>
            <a:r>
              <a:rPr sz="2000" b="1" smtClean="0">
                <a:latin typeface="Arial"/>
                <a:cs typeface="Arial"/>
              </a:rPr>
              <a:t>(x</a:t>
            </a:r>
            <a:r>
              <a:rPr sz="2000" b="1" dirty="0">
                <a:latin typeface="Arial"/>
                <a:cs typeface="Arial"/>
              </a:rPr>
              <a:t>) </a:t>
            </a:r>
            <a:r>
              <a:rPr sz="2000" b="1" spc="5" dirty="0">
                <a:latin typeface="Arial"/>
                <a:cs typeface="Arial"/>
              </a:rPr>
              <a:t>will </a:t>
            </a:r>
            <a:r>
              <a:rPr sz="2000" b="1" spc="-10" dirty="0">
                <a:latin typeface="Arial"/>
                <a:cs typeface="Arial"/>
              </a:rPr>
              <a:t>cover </a:t>
            </a:r>
            <a:r>
              <a:rPr sz="2000" b="1" dirty="0">
                <a:latin typeface="Arial"/>
                <a:cs typeface="Arial"/>
              </a:rPr>
              <a:t>(n+1</a:t>
            </a:r>
            <a:r>
              <a:rPr sz="2000" b="1">
                <a:latin typeface="Arial"/>
                <a:cs typeface="Arial"/>
              </a:rPr>
              <a:t>)</a:t>
            </a:r>
            <a:r>
              <a:rPr sz="2000" b="1" spc="-40">
                <a:latin typeface="Arial"/>
                <a:cs typeface="Arial"/>
              </a:rPr>
              <a:t> </a:t>
            </a:r>
            <a:r>
              <a:rPr sz="2000" b="1" smtClean="0">
                <a:latin typeface="Arial"/>
                <a:cs typeface="Arial"/>
              </a:rPr>
              <a:t>bits</a:t>
            </a:r>
            <a:r>
              <a:rPr lang="en-US" sz="2000" b="1" dirty="0" smtClean="0">
                <a:latin typeface="Arial"/>
                <a:cs typeface="Arial"/>
              </a:rPr>
              <a:t> </a:t>
            </a:r>
            <a:r>
              <a:rPr lang="en-US" sz="2000" b="1" spc="-5" dirty="0" smtClean="0">
                <a:latin typeface="Arial"/>
                <a:cs typeface="Arial"/>
              </a:rPr>
              <a:t>and the </a:t>
            </a:r>
            <a:r>
              <a:rPr lang="en-US" sz="2000" b="1" i="1" spc="-5" dirty="0" smtClean="0">
                <a:latin typeface="Arial"/>
                <a:cs typeface="Arial"/>
              </a:rPr>
              <a:t>remainder </a:t>
            </a:r>
            <a:r>
              <a:rPr lang="en-US" sz="2000" b="1" spc="10" dirty="0" smtClean="0">
                <a:latin typeface="Arial"/>
                <a:cs typeface="Arial"/>
              </a:rPr>
              <a:t>will </a:t>
            </a:r>
            <a:r>
              <a:rPr lang="en-US" sz="2000" b="1" spc="-10" dirty="0" smtClean="0">
                <a:latin typeface="Arial"/>
                <a:cs typeface="Arial"/>
              </a:rPr>
              <a:t>cover </a:t>
            </a:r>
            <a:r>
              <a:rPr lang="en-US" sz="2000" b="1" dirty="0" smtClean="0">
                <a:latin typeface="Arial"/>
                <a:cs typeface="Arial"/>
              </a:rPr>
              <a:t>n bits. i.e. </a:t>
            </a:r>
            <a:r>
              <a:rPr lang="en-US" sz="2000" b="1" spc="-20" dirty="0" smtClean="0">
                <a:latin typeface="Arial"/>
                <a:cs typeface="Arial"/>
              </a:rPr>
              <a:t>Add </a:t>
            </a:r>
            <a:r>
              <a:rPr lang="en-US" sz="2000" b="1" dirty="0" smtClean="0">
                <a:latin typeface="Arial"/>
                <a:cs typeface="Arial"/>
              </a:rPr>
              <a:t>n bits to</a:t>
            </a:r>
            <a:r>
              <a:rPr lang="en-US" sz="2000" b="1" spc="-40" dirty="0" smtClean="0">
                <a:latin typeface="Arial"/>
                <a:cs typeface="Arial"/>
              </a:rPr>
              <a:t> </a:t>
            </a:r>
            <a:r>
              <a:rPr lang="en-US" sz="2000" b="1" spc="-5" dirty="0" smtClean="0">
                <a:latin typeface="Arial"/>
                <a:cs typeface="Arial"/>
              </a:rPr>
              <a:t>message.</a:t>
            </a:r>
            <a:endParaRPr lang="en-US" sz="20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23326" y="5870244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C1DB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0" y="4572000"/>
            <a:ext cx="7286244" cy="1834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84277"/>
            <a:ext cx="632206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b="1" dirty="0" smtClean="0">
                <a:latin typeface="Arial" pitchFamily="34" charset="0"/>
                <a:cs typeface="Arial" pitchFamily="34" charset="0"/>
              </a:rPr>
              <a:t>Types of Errors</a:t>
            </a:r>
            <a:endParaRPr lang="en-US" sz="27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481939"/>
            <a:ext cx="807339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700"/>
              </a:spcBef>
              <a:buClr>
                <a:srgbClr val="4F81BC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dirty="0">
                <a:latin typeface="Times New Roman"/>
                <a:cs typeface="Times New Roman"/>
              </a:rPr>
              <a:t>There are two </a:t>
            </a:r>
            <a:r>
              <a:rPr sz="2000" spc="-10" dirty="0">
                <a:latin typeface="Times New Roman"/>
                <a:cs typeface="Times New Roman"/>
              </a:rPr>
              <a:t>main </a:t>
            </a:r>
            <a:r>
              <a:rPr sz="2000" spc="-5" dirty="0">
                <a:latin typeface="Times New Roman"/>
                <a:cs typeface="Times New Roman"/>
              </a:rPr>
              <a:t>types </a:t>
            </a:r>
            <a:r>
              <a:rPr sz="2000" dirty="0">
                <a:latin typeface="Times New Roman"/>
                <a:cs typeface="Times New Roman"/>
              </a:rPr>
              <a:t>of errors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transmissions:</a:t>
            </a:r>
            <a:endParaRPr sz="2000" dirty="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spcBef>
                <a:spcPts val="600"/>
              </a:spcBef>
              <a:tabLst>
                <a:tab pos="469900" algn="l"/>
              </a:tabLst>
            </a:pPr>
            <a:r>
              <a:rPr sz="1400" b="1" dirty="0">
                <a:solidFill>
                  <a:srgbClr val="4F81BC"/>
                </a:solidFill>
                <a:latin typeface="Times New Roman"/>
                <a:cs typeface="Times New Roman"/>
              </a:rPr>
              <a:t>1.	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Single </a:t>
            </a:r>
            <a:r>
              <a:rPr sz="20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bit error 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spc="-5" dirty="0">
                <a:latin typeface="Times New Roman"/>
                <a:cs typeface="Times New Roman"/>
              </a:rPr>
              <a:t>It means </a:t>
            </a:r>
            <a:r>
              <a:rPr sz="2000" dirty="0">
                <a:latin typeface="Times New Roman"/>
                <a:cs typeface="Times New Roman"/>
              </a:rPr>
              <a:t>only one </a:t>
            </a:r>
            <a:r>
              <a:rPr sz="2000" spc="-5" dirty="0">
                <a:latin typeface="Times New Roman"/>
                <a:cs typeface="Times New Roman"/>
              </a:rPr>
              <a:t>bit of data unit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changed from </a:t>
            </a:r>
            <a:r>
              <a:rPr sz="2000" dirty="0">
                <a:latin typeface="Times New Roman"/>
                <a:cs typeface="Times New Roman"/>
              </a:rPr>
              <a:t>1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0  or from 0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3148406"/>
            <a:ext cx="807402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marR="5080" indent="-273685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2.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Burst </a:t>
            </a:r>
            <a:r>
              <a:rPr sz="20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error </a:t>
            </a:r>
            <a:r>
              <a:rPr sz="2000" dirty="0">
                <a:latin typeface="Times New Roman"/>
                <a:cs typeface="Times New Roman"/>
              </a:rPr>
              <a:t>: It </a:t>
            </a:r>
            <a:r>
              <a:rPr sz="2000" spc="-5" dirty="0">
                <a:latin typeface="Times New Roman"/>
                <a:cs typeface="Times New Roman"/>
              </a:rPr>
              <a:t>means </a:t>
            </a:r>
            <a:r>
              <a:rPr sz="2000" dirty="0">
                <a:latin typeface="Times New Roman"/>
                <a:cs typeface="Times New Roman"/>
              </a:rPr>
              <a:t>two </a:t>
            </a:r>
            <a:r>
              <a:rPr sz="2000" spc="-5" dirty="0">
                <a:latin typeface="Times New Roman"/>
                <a:cs typeface="Times New Roman"/>
              </a:rPr>
              <a:t>or more bits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data unit </a:t>
            </a:r>
            <a:r>
              <a:rPr sz="2000" spc="-5" dirty="0">
                <a:latin typeface="Times New Roman"/>
                <a:cs typeface="Times New Roman"/>
              </a:rPr>
              <a:t>are </a:t>
            </a:r>
            <a:r>
              <a:rPr sz="2000" dirty="0">
                <a:latin typeface="Times New Roman"/>
                <a:cs typeface="Times New Roman"/>
              </a:rPr>
              <a:t>changed </a:t>
            </a:r>
            <a:r>
              <a:rPr sz="2000" spc="-5" dirty="0">
                <a:latin typeface="Times New Roman"/>
                <a:cs typeface="Times New Roman"/>
              </a:rPr>
              <a:t>from </a:t>
            </a:r>
            <a:r>
              <a:rPr sz="2000" dirty="0">
                <a:latin typeface="Times New Roman"/>
                <a:cs typeface="Times New Roman"/>
              </a:rPr>
              <a:t>1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0  from 0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1.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burst </a:t>
            </a:r>
            <a:r>
              <a:rPr sz="2000" spc="-20" dirty="0">
                <a:latin typeface="Times New Roman"/>
                <a:cs typeface="Times New Roman"/>
              </a:rPr>
              <a:t>error, </a:t>
            </a:r>
            <a:r>
              <a:rPr sz="2000" spc="-5" dirty="0">
                <a:latin typeface="Times New Roman"/>
                <a:cs typeface="Times New Roman"/>
              </a:rPr>
              <a:t>it is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necessary </a:t>
            </a:r>
            <a:r>
              <a:rPr sz="2000" dirty="0">
                <a:latin typeface="Times New Roman"/>
                <a:cs typeface="Times New Roman"/>
              </a:rPr>
              <a:t>that only </a:t>
            </a:r>
            <a:r>
              <a:rPr sz="2000" spc="-5" dirty="0">
                <a:latin typeface="Times New Roman"/>
                <a:cs typeface="Times New Roman"/>
              </a:rPr>
              <a:t>consecutive bits </a:t>
            </a:r>
            <a:r>
              <a:rPr sz="2000" dirty="0">
                <a:latin typeface="Times New Roman"/>
                <a:cs typeface="Times New Roman"/>
              </a:rPr>
              <a:t>are  changed. </a:t>
            </a:r>
            <a:r>
              <a:rPr sz="2000" spc="-5" dirty="0">
                <a:latin typeface="Times New Roman"/>
                <a:cs typeface="Times New Roman"/>
              </a:rPr>
              <a:t>The length of burst error is measured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first changed </a:t>
            </a:r>
            <a:r>
              <a:rPr sz="2000" dirty="0">
                <a:latin typeface="Times New Roman"/>
                <a:cs typeface="Times New Roman"/>
              </a:rPr>
              <a:t>bit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last  </a:t>
            </a:r>
            <a:r>
              <a:rPr sz="2000" dirty="0">
                <a:latin typeface="Times New Roman"/>
                <a:cs typeface="Times New Roman"/>
              </a:rPr>
              <a:t>changed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23326" y="5870244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400" y="1676400"/>
            <a:ext cx="7391400" cy="1319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6026" y="5899835"/>
            <a:ext cx="19812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21335"/>
            <a:ext cx="8458200" cy="6531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6026" y="5899835"/>
            <a:ext cx="19812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4592" y="12191"/>
            <a:ext cx="5390388" cy="3383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76200"/>
            <a:ext cx="5207508" cy="320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9550" y="57150"/>
            <a:ext cx="5245735" cy="3238500"/>
          </a:xfrm>
          <a:custGeom>
            <a:avLst/>
            <a:gdLst/>
            <a:ahLst/>
            <a:cxnLst/>
            <a:rect l="l" t="t" r="r" b="b"/>
            <a:pathLst>
              <a:path w="5245735" h="3238500">
                <a:moveTo>
                  <a:pt x="0" y="3238500"/>
                </a:moveTo>
                <a:lnTo>
                  <a:pt x="5245608" y="3238500"/>
                </a:lnTo>
                <a:lnTo>
                  <a:pt x="5245608" y="0"/>
                </a:lnTo>
                <a:lnTo>
                  <a:pt x="0" y="0"/>
                </a:lnTo>
                <a:lnTo>
                  <a:pt x="0" y="32385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02992" y="3364990"/>
            <a:ext cx="6202680" cy="3459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7000" y="3429000"/>
            <a:ext cx="6019800" cy="3276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47950" y="3409950"/>
            <a:ext cx="6057900" cy="3314700"/>
          </a:xfrm>
          <a:custGeom>
            <a:avLst/>
            <a:gdLst/>
            <a:ahLst/>
            <a:cxnLst/>
            <a:rect l="l" t="t" r="r" b="b"/>
            <a:pathLst>
              <a:path w="6057900" h="3314700">
                <a:moveTo>
                  <a:pt x="0" y="3314700"/>
                </a:moveTo>
                <a:lnTo>
                  <a:pt x="6057900" y="3314700"/>
                </a:lnTo>
                <a:lnTo>
                  <a:pt x="6057900" y="0"/>
                </a:lnTo>
                <a:lnTo>
                  <a:pt x="0" y="0"/>
                </a:lnTo>
                <a:lnTo>
                  <a:pt x="0" y="3314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659" y="4354067"/>
            <a:ext cx="1604772" cy="16642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2739" y="4263423"/>
            <a:ext cx="1567535" cy="16831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55079" y="990600"/>
            <a:ext cx="1374648" cy="13502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34073" y="928497"/>
            <a:ext cx="1383091" cy="1295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27165" y="959992"/>
            <a:ext cx="73025" cy="74295"/>
          </a:xfrm>
          <a:custGeom>
            <a:avLst/>
            <a:gdLst/>
            <a:ahLst/>
            <a:cxnLst/>
            <a:rect l="l" t="t" r="r" b="b"/>
            <a:pathLst>
              <a:path w="73025" h="74294">
                <a:moveTo>
                  <a:pt x="73025" y="0"/>
                </a:moveTo>
                <a:lnTo>
                  <a:pt x="0" y="30226"/>
                </a:lnTo>
                <a:lnTo>
                  <a:pt x="45974" y="74041"/>
                </a:lnTo>
                <a:lnTo>
                  <a:pt x="73025" y="0"/>
                </a:lnTo>
                <a:close/>
              </a:path>
            </a:pathLst>
          </a:custGeom>
          <a:ln w="9143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03261" y="1670811"/>
            <a:ext cx="160067" cy="1710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83118" y="1973833"/>
            <a:ext cx="102870" cy="10452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57516" y="1916176"/>
            <a:ext cx="259715" cy="307975"/>
          </a:xfrm>
          <a:custGeom>
            <a:avLst/>
            <a:gdLst/>
            <a:ahLst/>
            <a:cxnLst/>
            <a:rect l="l" t="t" r="r" b="b"/>
            <a:pathLst>
              <a:path w="259715" h="307975">
                <a:moveTo>
                  <a:pt x="144652" y="0"/>
                </a:moveTo>
                <a:lnTo>
                  <a:pt x="215264" y="67183"/>
                </a:lnTo>
                <a:lnTo>
                  <a:pt x="246304" y="100830"/>
                </a:lnTo>
                <a:lnTo>
                  <a:pt x="259649" y="134548"/>
                </a:lnTo>
                <a:lnTo>
                  <a:pt x="259460" y="143383"/>
                </a:lnTo>
                <a:lnTo>
                  <a:pt x="236321" y="182441"/>
                </a:lnTo>
                <a:lnTo>
                  <a:pt x="206120" y="191388"/>
                </a:lnTo>
                <a:lnTo>
                  <a:pt x="198788" y="190605"/>
                </a:lnTo>
                <a:lnTo>
                  <a:pt x="191087" y="188642"/>
                </a:lnTo>
                <a:lnTo>
                  <a:pt x="183028" y="185513"/>
                </a:lnTo>
                <a:lnTo>
                  <a:pt x="174625" y="181228"/>
                </a:lnTo>
                <a:lnTo>
                  <a:pt x="162178" y="267462"/>
                </a:lnTo>
                <a:lnTo>
                  <a:pt x="160654" y="278764"/>
                </a:lnTo>
                <a:lnTo>
                  <a:pt x="160147" y="286131"/>
                </a:lnTo>
                <a:lnTo>
                  <a:pt x="160527" y="289687"/>
                </a:lnTo>
                <a:lnTo>
                  <a:pt x="161416" y="294894"/>
                </a:lnTo>
                <a:lnTo>
                  <a:pt x="163702" y="299593"/>
                </a:lnTo>
                <a:lnTo>
                  <a:pt x="167639" y="303657"/>
                </a:lnTo>
                <a:lnTo>
                  <a:pt x="163575" y="307721"/>
                </a:lnTo>
                <a:lnTo>
                  <a:pt x="115697" y="262254"/>
                </a:lnTo>
                <a:lnTo>
                  <a:pt x="132587" y="146303"/>
                </a:lnTo>
                <a:lnTo>
                  <a:pt x="122681" y="136778"/>
                </a:lnTo>
                <a:lnTo>
                  <a:pt x="82168" y="179450"/>
                </a:lnTo>
                <a:lnTo>
                  <a:pt x="74294" y="187706"/>
                </a:lnTo>
                <a:lnTo>
                  <a:pt x="69850" y="193294"/>
                </a:lnTo>
                <a:lnTo>
                  <a:pt x="68833" y="196341"/>
                </a:lnTo>
                <a:lnTo>
                  <a:pt x="67817" y="199516"/>
                </a:lnTo>
                <a:lnTo>
                  <a:pt x="68072" y="202819"/>
                </a:lnTo>
                <a:lnTo>
                  <a:pt x="69341" y="206501"/>
                </a:lnTo>
                <a:lnTo>
                  <a:pt x="70738" y="210312"/>
                </a:lnTo>
                <a:lnTo>
                  <a:pt x="74802" y="215391"/>
                </a:lnTo>
                <a:lnTo>
                  <a:pt x="81787" y="221996"/>
                </a:lnTo>
                <a:lnTo>
                  <a:pt x="77850" y="226187"/>
                </a:lnTo>
                <a:lnTo>
                  <a:pt x="0" y="152146"/>
                </a:lnTo>
                <a:lnTo>
                  <a:pt x="3936" y="147954"/>
                </a:lnTo>
                <a:lnTo>
                  <a:pt x="10922" y="154686"/>
                </a:lnTo>
                <a:lnTo>
                  <a:pt x="16382" y="158496"/>
                </a:lnTo>
                <a:lnTo>
                  <a:pt x="20065" y="159638"/>
                </a:lnTo>
                <a:lnTo>
                  <a:pt x="23875" y="160654"/>
                </a:lnTo>
                <a:lnTo>
                  <a:pt x="27177" y="160654"/>
                </a:lnTo>
                <a:lnTo>
                  <a:pt x="30225" y="159512"/>
                </a:lnTo>
                <a:lnTo>
                  <a:pt x="33274" y="158369"/>
                </a:lnTo>
                <a:lnTo>
                  <a:pt x="38607" y="153670"/>
                </a:lnTo>
                <a:lnTo>
                  <a:pt x="46481" y="145541"/>
                </a:lnTo>
                <a:lnTo>
                  <a:pt x="140334" y="46736"/>
                </a:lnTo>
                <a:lnTo>
                  <a:pt x="148081" y="38608"/>
                </a:lnTo>
                <a:lnTo>
                  <a:pt x="152526" y="32893"/>
                </a:lnTo>
                <a:lnTo>
                  <a:pt x="153542" y="29845"/>
                </a:lnTo>
                <a:lnTo>
                  <a:pt x="154558" y="26670"/>
                </a:lnTo>
                <a:lnTo>
                  <a:pt x="154431" y="23368"/>
                </a:lnTo>
                <a:lnTo>
                  <a:pt x="153161" y="19685"/>
                </a:lnTo>
                <a:lnTo>
                  <a:pt x="151764" y="16001"/>
                </a:lnTo>
                <a:lnTo>
                  <a:pt x="147574" y="10795"/>
                </a:lnTo>
                <a:lnTo>
                  <a:pt x="140715" y="4190"/>
                </a:lnTo>
                <a:lnTo>
                  <a:pt x="144652" y="0"/>
                </a:lnTo>
                <a:close/>
              </a:path>
            </a:pathLst>
          </a:custGeom>
          <a:ln w="9143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04354" y="1770507"/>
            <a:ext cx="272415" cy="277495"/>
          </a:xfrm>
          <a:custGeom>
            <a:avLst/>
            <a:gdLst/>
            <a:ahLst/>
            <a:cxnLst/>
            <a:rect l="l" t="t" r="r" b="b"/>
            <a:pathLst>
              <a:path w="272415" h="277494">
                <a:moveTo>
                  <a:pt x="144652" y="0"/>
                </a:moveTo>
                <a:lnTo>
                  <a:pt x="271906" y="121157"/>
                </a:lnTo>
                <a:lnTo>
                  <a:pt x="229107" y="166115"/>
                </a:lnTo>
                <a:lnTo>
                  <a:pt x="224917" y="162051"/>
                </a:lnTo>
                <a:lnTo>
                  <a:pt x="230393" y="152669"/>
                </a:lnTo>
                <a:lnTo>
                  <a:pt x="234442" y="144144"/>
                </a:lnTo>
                <a:lnTo>
                  <a:pt x="237061" y="136477"/>
                </a:lnTo>
                <a:lnTo>
                  <a:pt x="238251" y="129666"/>
                </a:lnTo>
                <a:lnTo>
                  <a:pt x="238184" y="123235"/>
                </a:lnTo>
                <a:lnTo>
                  <a:pt x="217789" y="86534"/>
                </a:lnTo>
                <a:lnTo>
                  <a:pt x="194310" y="64007"/>
                </a:lnTo>
                <a:lnTo>
                  <a:pt x="135381" y="125856"/>
                </a:lnTo>
                <a:lnTo>
                  <a:pt x="175835" y="137312"/>
                </a:lnTo>
                <a:lnTo>
                  <a:pt x="201802" y="120650"/>
                </a:lnTo>
                <a:lnTo>
                  <a:pt x="206121" y="124713"/>
                </a:lnTo>
                <a:lnTo>
                  <a:pt x="130428" y="204342"/>
                </a:lnTo>
                <a:lnTo>
                  <a:pt x="126111" y="200278"/>
                </a:lnTo>
                <a:lnTo>
                  <a:pt x="131161" y="193254"/>
                </a:lnTo>
                <a:lnTo>
                  <a:pt x="135270" y="186467"/>
                </a:lnTo>
                <a:lnTo>
                  <a:pt x="138451" y="179919"/>
                </a:lnTo>
                <a:lnTo>
                  <a:pt x="140716" y="173608"/>
                </a:lnTo>
                <a:lnTo>
                  <a:pt x="143128" y="165353"/>
                </a:lnTo>
                <a:lnTo>
                  <a:pt x="143255" y="158495"/>
                </a:lnTo>
                <a:lnTo>
                  <a:pt x="141224" y="152907"/>
                </a:lnTo>
                <a:lnTo>
                  <a:pt x="139319" y="147446"/>
                </a:lnTo>
                <a:lnTo>
                  <a:pt x="134620" y="141223"/>
                </a:lnTo>
                <a:lnTo>
                  <a:pt x="127380" y="134238"/>
                </a:lnTo>
                <a:lnTo>
                  <a:pt x="86614" y="177164"/>
                </a:lnTo>
                <a:lnTo>
                  <a:pt x="78740" y="185546"/>
                </a:lnTo>
                <a:lnTo>
                  <a:pt x="74168" y="191007"/>
                </a:lnTo>
                <a:lnTo>
                  <a:pt x="73151" y="193547"/>
                </a:lnTo>
                <a:lnTo>
                  <a:pt x="72009" y="196087"/>
                </a:lnTo>
                <a:lnTo>
                  <a:pt x="71881" y="198881"/>
                </a:lnTo>
                <a:lnTo>
                  <a:pt x="72771" y="201929"/>
                </a:lnTo>
                <a:lnTo>
                  <a:pt x="73532" y="204977"/>
                </a:lnTo>
                <a:lnTo>
                  <a:pt x="76073" y="208533"/>
                </a:lnTo>
                <a:lnTo>
                  <a:pt x="80391" y="212597"/>
                </a:lnTo>
                <a:lnTo>
                  <a:pt x="89535" y="221233"/>
                </a:lnTo>
                <a:lnTo>
                  <a:pt x="122021" y="241575"/>
                </a:lnTo>
                <a:lnTo>
                  <a:pt x="144331" y="243984"/>
                </a:lnTo>
                <a:lnTo>
                  <a:pt x="155924" y="241950"/>
                </a:lnTo>
                <a:lnTo>
                  <a:pt x="167850" y="237749"/>
                </a:lnTo>
                <a:lnTo>
                  <a:pt x="180086" y="231393"/>
                </a:lnTo>
                <a:lnTo>
                  <a:pt x="184276" y="235330"/>
                </a:lnTo>
                <a:lnTo>
                  <a:pt x="131445" y="277113"/>
                </a:lnTo>
                <a:lnTo>
                  <a:pt x="0" y="152145"/>
                </a:lnTo>
                <a:lnTo>
                  <a:pt x="3937" y="147954"/>
                </a:lnTo>
                <a:lnTo>
                  <a:pt x="9017" y="152780"/>
                </a:lnTo>
                <a:lnTo>
                  <a:pt x="13335" y="156971"/>
                </a:lnTo>
                <a:lnTo>
                  <a:pt x="17652" y="159638"/>
                </a:lnTo>
                <a:lnTo>
                  <a:pt x="21844" y="160527"/>
                </a:lnTo>
                <a:lnTo>
                  <a:pt x="24765" y="161416"/>
                </a:lnTo>
                <a:lnTo>
                  <a:pt x="28067" y="161035"/>
                </a:lnTo>
                <a:lnTo>
                  <a:pt x="31496" y="159512"/>
                </a:lnTo>
                <a:lnTo>
                  <a:pt x="34036" y="158495"/>
                </a:lnTo>
                <a:lnTo>
                  <a:pt x="38862" y="154177"/>
                </a:lnTo>
                <a:lnTo>
                  <a:pt x="46100" y="146557"/>
                </a:lnTo>
                <a:lnTo>
                  <a:pt x="141224" y="46481"/>
                </a:lnTo>
                <a:lnTo>
                  <a:pt x="147827" y="39623"/>
                </a:lnTo>
                <a:lnTo>
                  <a:pt x="151638" y="35178"/>
                </a:lnTo>
                <a:lnTo>
                  <a:pt x="152780" y="33273"/>
                </a:lnTo>
                <a:lnTo>
                  <a:pt x="154559" y="29971"/>
                </a:lnTo>
                <a:lnTo>
                  <a:pt x="155067" y="26542"/>
                </a:lnTo>
                <a:lnTo>
                  <a:pt x="154431" y="23240"/>
                </a:lnTo>
                <a:lnTo>
                  <a:pt x="153543" y="18414"/>
                </a:lnTo>
                <a:lnTo>
                  <a:pt x="150622" y="13715"/>
                </a:lnTo>
                <a:lnTo>
                  <a:pt x="145669" y="9016"/>
                </a:lnTo>
                <a:lnTo>
                  <a:pt x="140716" y="4190"/>
                </a:lnTo>
                <a:lnTo>
                  <a:pt x="144652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7094" y="1611502"/>
            <a:ext cx="256540" cy="257175"/>
          </a:xfrm>
          <a:custGeom>
            <a:avLst/>
            <a:gdLst/>
            <a:ahLst/>
            <a:cxnLst/>
            <a:rect l="l" t="t" r="r" b="b"/>
            <a:pathLst>
              <a:path w="256540" h="257175">
                <a:moveTo>
                  <a:pt x="144652" y="0"/>
                </a:moveTo>
                <a:lnTo>
                  <a:pt x="212725" y="64770"/>
                </a:lnTo>
                <a:lnTo>
                  <a:pt x="243675" y="102131"/>
                </a:lnTo>
                <a:lnTo>
                  <a:pt x="256524" y="142303"/>
                </a:lnTo>
                <a:lnTo>
                  <a:pt x="256538" y="156495"/>
                </a:lnTo>
                <a:lnTo>
                  <a:pt x="254253" y="170687"/>
                </a:lnTo>
                <a:lnTo>
                  <a:pt x="235215" y="210317"/>
                </a:lnTo>
                <a:lnTo>
                  <a:pt x="200685" y="242127"/>
                </a:lnTo>
                <a:lnTo>
                  <a:pt x="157225" y="256539"/>
                </a:lnTo>
                <a:lnTo>
                  <a:pt x="149006" y="256659"/>
                </a:lnTo>
                <a:lnTo>
                  <a:pt x="140906" y="256063"/>
                </a:lnTo>
                <a:lnTo>
                  <a:pt x="99911" y="241442"/>
                </a:lnTo>
                <a:lnTo>
                  <a:pt x="68072" y="216916"/>
                </a:lnTo>
                <a:lnTo>
                  <a:pt x="0" y="152146"/>
                </a:lnTo>
                <a:lnTo>
                  <a:pt x="3936" y="147955"/>
                </a:lnTo>
                <a:lnTo>
                  <a:pt x="9016" y="152781"/>
                </a:lnTo>
                <a:lnTo>
                  <a:pt x="13461" y="156972"/>
                </a:lnTo>
                <a:lnTo>
                  <a:pt x="17399" y="159512"/>
                </a:lnTo>
                <a:lnTo>
                  <a:pt x="21081" y="160400"/>
                </a:lnTo>
                <a:lnTo>
                  <a:pt x="24764" y="161162"/>
                </a:lnTo>
                <a:lnTo>
                  <a:pt x="28321" y="161036"/>
                </a:lnTo>
                <a:lnTo>
                  <a:pt x="31750" y="159638"/>
                </a:lnTo>
                <a:lnTo>
                  <a:pt x="33908" y="158750"/>
                </a:lnTo>
                <a:lnTo>
                  <a:pt x="38734" y="154305"/>
                </a:lnTo>
                <a:lnTo>
                  <a:pt x="46227" y="146431"/>
                </a:lnTo>
                <a:lnTo>
                  <a:pt x="141350" y="46482"/>
                </a:lnTo>
                <a:lnTo>
                  <a:pt x="148716" y="38608"/>
                </a:lnTo>
                <a:lnTo>
                  <a:pt x="152907" y="33400"/>
                </a:lnTo>
                <a:lnTo>
                  <a:pt x="153924" y="30734"/>
                </a:lnTo>
                <a:lnTo>
                  <a:pt x="154939" y="27939"/>
                </a:lnTo>
                <a:lnTo>
                  <a:pt x="154939" y="24637"/>
                </a:lnTo>
                <a:lnTo>
                  <a:pt x="140715" y="4191"/>
                </a:lnTo>
                <a:lnTo>
                  <a:pt x="144652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71614" y="1454277"/>
            <a:ext cx="302260" cy="286385"/>
          </a:xfrm>
          <a:custGeom>
            <a:avLst/>
            <a:gdLst/>
            <a:ahLst/>
            <a:cxnLst/>
            <a:rect l="l" t="t" r="r" b="b"/>
            <a:pathLst>
              <a:path w="302259" h="286385">
                <a:moveTo>
                  <a:pt x="144652" y="0"/>
                </a:moveTo>
                <a:lnTo>
                  <a:pt x="198627" y="51308"/>
                </a:lnTo>
                <a:lnTo>
                  <a:pt x="184022" y="216915"/>
                </a:lnTo>
                <a:lnTo>
                  <a:pt x="246125" y="151511"/>
                </a:lnTo>
                <a:lnTo>
                  <a:pt x="251894" y="145037"/>
                </a:lnTo>
                <a:lnTo>
                  <a:pt x="256079" y="139160"/>
                </a:lnTo>
                <a:lnTo>
                  <a:pt x="258716" y="133901"/>
                </a:lnTo>
                <a:lnTo>
                  <a:pt x="259841" y="129286"/>
                </a:lnTo>
                <a:lnTo>
                  <a:pt x="259367" y="123473"/>
                </a:lnTo>
                <a:lnTo>
                  <a:pt x="257190" y="117649"/>
                </a:lnTo>
                <a:lnTo>
                  <a:pt x="253323" y="111801"/>
                </a:lnTo>
                <a:lnTo>
                  <a:pt x="247776" y="105918"/>
                </a:lnTo>
                <a:lnTo>
                  <a:pt x="251713" y="101726"/>
                </a:lnTo>
                <a:lnTo>
                  <a:pt x="301878" y="149478"/>
                </a:lnTo>
                <a:lnTo>
                  <a:pt x="297941" y="153670"/>
                </a:lnTo>
                <a:lnTo>
                  <a:pt x="290829" y="148336"/>
                </a:lnTo>
                <a:lnTo>
                  <a:pt x="285495" y="145287"/>
                </a:lnTo>
                <a:lnTo>
                  <a:pt x="281939" y="144525"/>
                </a:lnTo>
                <a:lnTo>
                  <a:pt x="278510" y="143763"/>
                </a:lnTo>
                <a:lnTo>
                  <a:pt x="274827" y="144272"/>
                </a:lnTo>
                <a:lnTo>
                  <a:pt x="270763" y="146050"/>
                </a:lnTo>
                <a:lnTo>
                  <a:pt x="266700" y="147827"/>
                </a:lnTo>
                <a:lnTo>
                  <a:pt x="261238" y="152273"/>
                </a:lnTo>
                <a:lnTo>
                  <a:pt x="254507" y="159385"/>
                </a:lnTo>
                <a:lnTo>
                  <a:pt x="133984" y="286131"/>
                </a:lnTo>
                <a:lnTo>
                  <a:pt x="130175" y="282448"/>
                </a:lnTo>
                <a:lnTo>
                  <a:pt x="147827" y="58038"/>
                </a:lnTo>
                <a:lnTo>
                  <a:pt x="55879" y="154686"/>
                </a:lnTo>
                <a:lnTo>
                  <a:pt x="50494" y="161071"/>
                </a:lnTo>
                <a:lnTo>
                  <a:pt x="46894" y="167100"/>
                </a:lnTo>
                <a:lnTo>
                  <a:pt x="45057" y="172795"/>
                </a:lnTo>
                <a:lnTo>
                  <a:pt x="44957" y="178181"/>
                </a:lnTo>
                <a:lnTo>
                  <a:pt x="46100" y="185038"/>
                </a:lnTo>
                <a:lnTo>
                  <a:pt x="49149" y="190881"/>
                </a:lnTo>
                <a:lnTo>
                  <a:pt x="54355" y="195834"/>
                </a:lnTo>
                <a:lnTo>
                  <a:pt x="57911" y="199262"/>
                </a:lnTo>
                <a:lnTo>
                  <a:pt x="53975" y="203326"/>
                </a:lnTo>
                <a:lnTo>
                  <a:pt x="0" y="152019"/>
                </a:lnTo>
                <a:lnTo>
                  <a:pt x="3936" y="147955"/>
                </a:lnTo>
                <a:lnTo>
                  <a:pt x="10128" y="153098"/>
                </a:lnTo>
                <a:lnTo>
                  <a:pt x="15938" y="156717"/>
                </a:lnTo>
                <a:lnTo>
                  <a:pt x="21367" y="158813"/>
                </a:lnTo>
                <a:lnTo>
                  <a:pt x="26415" y="159385"/>
                </a:lnTo>
                <a:lnTo>
                  <a:pt x="32892" y="159131"/>
                </a:lnTo>
                <a:lnTo>
                  <a:pt x="40004" y="154939"/>
                </a:lnTo>
                <a:lnTo>
                  <a:pt x="47625" y="146938"/>
                </a:lnTo>
                <a:lnTo>
                  <a:pt x="149732" y="39624"/>
                </a:lnTo>
                <a:lnTo>
                  <a:pt x="150367" y="32385"/>
                </a:lnTo>
                <a:lnTo>
                  <a:pt x="151002" y="25400"/>
                </a:lnTo>
                <a:lnTo>
                  <a:pt x="150621" y="19938"/>
                </a:lnTo>
                <a:lnTo>
                  <a:pt x="149351" y="16383"/>
                </a:lnTo>
                <a:lnTo>
                  <a:pt x="148081" y="12700"/>
                </a:lnTo>
                <a:lnTo>
                  <a:pt x="145287" y="8636"/>
                </a:lnTo>
                <a:lnTo>
                  <a:pt x="140715" y="4063"/>
                </a:lnTo>
                <a:lnTo>
                  <a:pt x="144652" y="0"/>
                </a:lnTo>
                <a:close/>
              </a:path>
            </a:pathLst>
          </a:custGeom>
          <a:ln w="9143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19468" y="1309497"/>
            <a:ext cx="272415" cy="277495"/>
          </a:xfrm>
          <a:custGeom>
            <a:avLst/>
            <a:gdLst/>
            <a:ahLst/>
            <a:cxnLst/>
            <a:rect l="l" t="t" r="r" b="b"/>
            <a:pathLst>
              <a:path w="272415" h="277494">
                <a:moveTo>
                  <a:pt x="144652" y="0"/>
                </a:moveTo>
                <a:lnTo>
                  <a:pt x="272033" y="121157"/>
                </a:lnTo>
                <a:lnTo>
                  <a:pt x="229234" y="166115"/>
                </a:lnTo>
                <a:lnTo>
                  <a:pt x="224916" y="162051"/>
                </a:lnTo>
                <a:lnTo>
                  <a:pt x="230393" y="152669"/>
                </a:lnTo>
                <a:lnTo>
                  <a:pt x="234442" y="144144"/>
                </a:lnTo>
                <a:lnTo>
                  <a:pt x="237061" y="136477"/>
                </a:lnTo>
                <a:lnTo>
                  <a:pt x="238251" y="129666"/>
                </a:lnTo>
                <a:lnTo>
                  <a:pt x="238202" y="123235"/>
                </a:lnTo>
                <a:lnTo>
                  <a:pt x="217896" y="86534"/>
                </a:lnTo>
                <a:lnTo>
                  <a:pt x="194309" y="63880"/>
                </a:lnTo>
                <a:lnTo>
                  <a:pt x="135508" y="125856"/>
                </a:lnTo>
                <a:lnTo>
                  <a:pt x="175908" y="137312"/>
                </a:lnTo>
                <a:lnTo>
                  <a:pt x="201929" y="120650"/>
                </a:lnTo>
                <a:lnTo>
                  <a:pt x="206121" y="124713"/>
                </a:lnTo>
                <a:lnTo>
                  <a:pt x="130428" y="204342"/>
                </a:lnTo>
                <a:lnTo>
                  <a:pt x="126110" y="200278"/>
                </a:lnTo>
                <a:lnTo>
                  <a:pt x="131179" y="193254"/>
                </a:lnTo>
                <a:lnTo>
                  <a:pt x="135318" y="186467"/>
                </a:lnTo>
                <a:lnTo>
                  <a:pt x="138505" y="179919"/>
                </a:lnTo>
                <a:lnTo>
                  <a:pt x="140715" y="173608"/>
                </a:lnTo>
                <a:lnTo>
                  <a:pt x="143128" y="165353"/>
                </a:lnTo>
                <a:lnTo>
                  <a:pt x="143382" y="158495"/>
                </a:lnTo>
                <a:lnTo>
                  <a:pt x="141350" y="152907"/>
                </a:lnTo>
                <a:lnTo>
                  <a:pt x="139318" y="147319"/>
                </a:lnTo>
                <a:lnTo>
                  <a:pt x="134747" y="141097"/>
                </a:lnTo>
                <a:lnTo>
                  <a:pt x="127507" y="134238"/>
                </a:lnTo>
                <a:lnTo>
                  <a:pt x="86740" y="177164"/>
                </a:lnTo>
                <a:lnTo>
                  <a:pt x="78739" y="185419"/>
                </a:lnTo>
                <a:lnTo>
                  <a:pt x="74295" y="190880"/>
                </a:lnTo>
                <a:lnTo>
                  <a:pt x="73151" y="193548"/>
                </a:lnTo>
                <a:lnTo>
                  <a:pt x="72135" y="196087"/>
                </a:lnTo>
                <a:lnTo>
                  <a:pt x="72008" y="198881"/>
                </a:lnTo>
                <a:lnTo>
                  <a:pt x="72771" y="201929"/>
                </a:lnTo>
                <a:lnTo>
                  <a:pt x="73532" y="204977"/>
                </a:lnTo>
                <a:lnTo>
                  <a:pt x="76200" y="208533"/>
                </a:lnTo>
                <a:lnTo>
                  <a:pt x="80517" y="212598"/>
                </a:lnTo>
                <a:lnTo>
                  <a:pt x="89534" y="221233"/>
                </a:lnTo>
                <a:lnTo>
                  <a:pt x="122021" y="241575"/>
                </a:lnTo>
                <a:lnTo>
                  <a:pt x="144387" y="243984"/>
                </a:lnTo>
                <a:lnTo>
                  <a:pt x="155987" y="241950"/>
                </a:lnTo>
                <a:lnTo>
                  <a:pt x="167921" y="237749"/>
                </a:lnTo>
                <a:lnTo>
                  <a:pt x="180212" y="231393"/>
                </a:lnTo>
                <a:lnTo>
                  <a:pt x="184276" y="235330"/>
                </a:lnTo>
                <a:lnTo>
                  <a:pt x="131445" y="277113"/>
                </a:lnTo>
                <a:lnTo>
                  <a:pt x="0" y="152145"/>
                </a:lnTo>
                <a:lnTo>
                  <a:pt x="3936" y="147954"/>
                </a:lnTo>
                <a:lnTo>
                  <a:pt x="9016" y="152780"/>
                </a:lnTo>
                <a:lnTo>
                  <a:pt x="13461" y="156972"/>
                </a:lnTo>
                <a:lnTo>
                  <a:pt x="17779" y="159512"/>
                </a:lnTo>
                <a:lnTo>
                  <a:pt x="21971" y="160527"/>
                </a:lnTo>
                <a:lnTo>
                  <a:pt x="24891" y="161416"/>
                </a:lnTo>
                <a:lnTo>
                  <a:pt x="28066" y="161036"/>
                </a:lnTo>
                <a:lnTo>
                  <a:pt x="31496" y="159385"/>
                </a:lnTo>
                <a:lnTo>
                  <a:pt x="34035" y="158495"/>
                </a:lnTo>
                <a:lnTo>
                  <a:pt x="38988" y="154050"/>
                </a:lnTo>
                <a:lnTo>
                  <a:pt x="46227" y="146430"/>
                </a:lnTo>
                <a:lnTo>
                  <a:pt x="141350" y="46481"/>
                </a:lnTo>
                <a:lnTo>
                  <a:pt x="155066" y="26542"/>
                </a:lnTo>
                <a:lnTo>
                  <a:pt x="154431" y="23240"/>
                </a:lnTo>
                <a:lnTo>
                  <a:pt x="153542" y="18414"/>
                </a:lnTo>
                <a:lnTo>
                  <a:pt x="150749" y="13715"/>
                </a:lnTo>
                <a:lnTo>
                  <a:pt x="145796" y="9016"/>
                </a:lnTo>
                <a:lnTo>
                  <a:pt x="140715" y="4190"/>
                </a:lnTo>
                <a:lnTo>
                  <a:pt x="144652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18096" y="995933"/>
            <a:ext cx="253365" cy="255270"/>
          </a:xfrm>
          <a:custGeom>
            <a:avLst/>
            <a:gdLst/>
            <a:ahLst/>
            <a:cxnLst/>
            <a:rect l="l" t="t" r="r" b="b"/>
            <a:pathLst>
              <a:path w="253365" h="255269">
                <a:moveTo>
                  <a:pt x="116204" y="0"/>
                </a:moveTo>
                <a:lnTo>
                  <a:pt x="252856" y="129920"/>
                </a:lnTo>
                <a:lnTo>
                  <a:pt x="213741" y="171068"/>
                </a:lnTo>
                <a:lnTo>
                  <a:pt x="209676" y="167258"/>
                </a:lnTo>
                <a:lnTo>
                  <a:pt x="214106" y="158855"/>
                </a:lnTo>
                <a:lnTo>
                  <a:pt x="217487" y="151368"/>
                </a:lnTo>
                <a:lnTo>
                  <a:pt x="219821" y="144809"/>
                </a:lnTo>
                <a:lnTo>
                  <a:pt x="221106" y="139191"/>
                </a:lnTo>
                <a:lnTo>
                  <a:pt x="222123" y="132206"/>
                </a:lnTo>
                <a:lnTo>
                  <a:pt x="221360" y="125094"/>
                </a:lnTo>
                <a:lnTo>
                  <a:pt x="218567" y="117855"/>
                </a:lnTo>
                <a:lnTo>
                  <a:pt x="217043" y="113791"/>
                </a:lnTo>
                <a:lnTo>
                  <a:pt x="212725" y="108330"/>
                </a:lnTo>
                <a:lnTo>
                  <a:pt x="205612" y="101600"/>
                </a:lnTo>
                <a:lnTo>
                  <a:pt x="194309" y="90804"/>
                </a:lnTo>
                <a:lnTo>
                  <a:pt x="82676" y="208152"/>
                </a:lnTo>
                <a:lnTo>
                  <a:pt x="75310" y="215900"/>
                </a:lnTo>
                <a:lnTo>
                  <a:pt x="71120" y="221233"/>
                </a:lnTo>
                <a:lnTo>
                  <a:pt x="70103" y="224027"/>
                </a:lnTo>
                <a:lnTo>
                  <a:pt x="69087" y="226694"/>
                </a:lnTo>
                <a:lnTo>
                  <a:pt x="69214" y="229996"/>
                </a:lnTo>
                <a:lnTo>
                  <a:pt x="70357" y="233933"/>
                </a:lnTo>
                <a:lnTo>
                  <a:pt x="71374" y="237743"/>
                </a:lnTo>
                <a:lnTo>
                  <a:pt x="74168" y="241680"/>
                </a:lnTo>
                <a:lnTo>
                  <a:pt x="78485" y="245871"/>
                </a:lnTo>
                <a:lnTo>
                  <a:pt x="83566" y="250570"/>
                </a:lnTo>
                <a:lnTo>
                  <a:pt x="79628" y="254762"/>
                </a:lnTo>
                <a:lnTo>
                  <a:pt x="0" y="179069"/>
                </a:lnTo>
                <a:lnTo>
                  <a:pt x="3936" y="174878"/>
                </a:lnTo>
                <a:lnTo>
                  <a:pt x="8889" y="179704"/>
                </a:lnTo>
                <a:lnTo>
                  <a:pt x="13334" y="183895"/>
                </a:lnTo>
                <a:lnTo>
                  <a:pt x="17652" y="186436"/>
                </a:lnTo>
                <a:lnTo>
                  <a:pt x="21844" y="187451"/>
                </a:lnTo>
                <a:lnTo>
                  <a:pt x="24764" y="188340"/>
                </a:lnTo>
                <a:lnTo>
                  <a:pt x="28067" y="187960"/>
                </a:lnTo>
                <a:lnTo>
                  <a:pt x="31623" y="186436"/>
                </a:lnTo>
                <a:lnTo>
                  <a:pt x="34035" y="185419"/>
                </a:lnTo>
                <a:lnTo>
                  <a:pt x="38988" y="181101"/>
                </a:lnTo>
                <a:lnTo>
                  <a:pt x="46227" y="173481"/>
                </a:lnTo>
                <a:lnTo>
                  <a:pt x="157860" y="56133"/>
                </a:lnTo>
                <a:lnTo>
                  <a:pt x="125059" y="31968"/>
                </a:lnTo>
                <a:lnTo>
                  <a:pt x="118363" y="30987"/>
                </a:lnTo>
                <a:lnTo>
                  <a:pt x="109122" y="31799"/>
                </a:lnTo>
                <a:lnTo>
                  <a:pt x="99869" y="34432"/>
                </a:lnTo>
                <a:lnTo>
                  <a:pt x="90592" y="38899"/>
                </a:lnTo>
                <a:lnTo>
                  <a:pt x="81279" y="45212"/>
                </a:lnTo>
                <a:lnTo>
                  <a:pt x="77088" y="41148"/>
                </a:lnTo>
                <a:lnTo>
                  <a:pt x="116204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29502" y="917194"/>
            <a:ext cx="239775" cy="24104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95389" y="1216786"/>
            <a:ext cx="247650" cy="207645"/>
          </a:xfrm>
          <a:custGeom>
            <a:avLst/>
            <a:gdLst/>
            <a:ahLst/>
            <a:cxnLst/>
            <a:rect l="l" t="t" r="r" b="b"/>
            <a:pathLst>
              <a:path w="247650" h="207644">
                <a:moveTo>
                  <a:pt x="198374" y="19176"/>
                </a:moveTo>
                <a:lnTo>
                  <a:pt x="203326" y="23875"/>
                </a:lnTo>
                <a:lnTo>
                  <a:pt x="207517" y="29083"/>
                </a:lnTo>
                <a:lnTo>
                  <a:pt x="210946" y="34671"/>
                </a:lnTo>
                <a:lnTo>
                  <a:pt x="213613" y="38862"/>
                </a:lnTo>
                <a:lnTo>
                  <a:pt x="216407" y="44576"/>
                </a:lnTo>
                <a:lnTo>
                  <a:pt x="219075" y="51815"/>
                </a:lnTo>
                <a:lnTo>
                  <a:pt x="221868" y="59054"/>
                </a:lnTo>
                <a:lnTo>
                  <a:pt x="224154" y="63626"/>
                </a:lnTo>
                <a:lnTo>
                  <a:pt x="226186" y="65532"/>
                </a:lnTo>
                <a:lnTo>
                  <a:pt x="228218" y="67437"/>
                </a:lnTo>
                <a:lnTo>
                  <a:pt x="230250" y="68325"/>
                </a:lnTo>
                <a:lnTo>
                  <a:pt x="232536" y="68199"/>
                </a:lnTo>
                <a:lnTo>
                  <a:pt x="234822" y="67945"/>
                </a:lnTo>
                <a:lnTo>
                  <a:pt x="238505" y="66166"/>
                </a:lnTo>
                <a:lnTo>
                  <a:pt x="243839" y="62484"/>
                </a:lnTo>
                <a:lnTo>
                  <a:pt x="247268" y="65659"/>
                </a:lnTo>
                <a:lnTo>
                  <a:pt x="200278" y="117601"/>
                </a:lnTo>
                <a:lnTo>
                  <a:pt x="195706" y="113157"/>
                </a:lnTo>
                <a:lnTo>
                  <a:pt x="202092" y="101992"/>
                </a:lnTo>
                <a:lnTo>
                  <a:pt x="206406" y="90614"/>
                </a:lnTo>
                <a:lnTo>
                  <a:pt x="208672" y="79045"/>
                </a:lnTo>
                <a:lnTo>
                  <a:pt x="208914" y="67310"/>
                </a:lnTo>
                <a:lnTo>
                  <a:pt x="207228" y="56074"/>
                </a:lnTo>
                <a:lnTo>
                  <a:pt x="180689" y="21272"/>
                </a:lnTo>
                <a:lnTo>
                  <a:pt x="160146" y="18287"/>
                </a:lnTo>
                <a:lnTo>
                  <a:pt x="153415" y="20827"/>
                </a:lnTo>
                <a:lnTo>
                  <a:pt x="148335" y="26162"/>
                </a:lnTo>
                <a:lnTo>
                  <a:pt x="145160" y="29463"/>
                </a:lnTo>
                <a:lnTo>
                  <a:pt x="143128" y="33274"/>
                </a:lnTo>
                <a:lnTo>
                  <a:pt x="142239" y="37337"/>
                </a:lnTo>
                <a:lnTo>
                  <a:pt x="140969" y="42925"/>
                </a:lnTo>
                <a:lnTo>
                  <a:pt x="150034" y="81357"/>
                </a:lnTo>
                <a:lnTo>
                  <a:pt x="154558" y="93979"/>
                </a:lnTo>
                <a:lnTo>
                  <a:pt x="160682" y="112101"/>
                </a:lnTo>
                <a:lnTo>
                  <a:pt x="164782" y="127984"/>
                </a:lnTo>
                <a:lnTo>
                  <a:pt x="166881" y="141628"/>
                </a:lnTo>
                <a:lnTo>
                  <a:pt x="167004" y="153035"/>
                </a:lnTo>
                <a:lnTo>
                  <a:pt x="165288" y="162893"/>
                </a:lnTo>
                <a:lnTo>
                  <a:pt x="141136" y="196778"/>
                </a:lnTo>
                <a:lnTo>
                  <a:pt x="104775" y="207137"/>
                </a:lnTo>
                <a:lnTo>
                  <a:pt x="91104" y="205611"/>
                </a:lnTo>
                <a:lnTo>
                  <a:pt x="53975" y="184912"/>
                </a:lnTo>
                <a:lnTo>
                  <a:pt x="41782" y="170561"/>
                </a:lnTo>
                <a:lnTo>
                  <a:pt x="38480" y="165608"/>
                </a:lnTo>
                <a:lnTo>
                  <a:pt x="34797" y="158623"/>
                </a:lnTo>
                <a:lnTo>
                  <a:pt x="30987" y="149860"/>
                </a:lnTo>
                <a:lnTo>
                  <a:pt x="28828" y="144907"/>
                </a:lnTo>
                <a:lnTo>
                  <a:pt x="12318" y="135000"/>
                </a:lnTo>
                <a:lnTo>
                  <a:pt x="8381" y="135636"/>
                </a:lnTo>
                <a:lnTo>
                  <a:pt x="4190" y="137413"/>
                </a:lnTo>
                <a:lnTo>
                  <a:pt x="0" y="133476"/>
                </a:lnTo>
                <a:lnTo>
                  <a:pt x="54609" y="75946"/>
                </a:lnTo>
                <a:lnTo>
                  <a:pt x="58800" y="80010"/>
                </a:lnTo>
                <a:lnTo>
                  <a:pt x="50994" y="94245"/>
                </a:lnTo>
                <a:lnTo>
                  <a:pt x="45688" y="108172"/>
                </a:lnTo>
                <a:lnTo>
                  <a:pt x="42906" y="121765"/>
                </a:lnTo>
                <a:lnTo>
                  <a:pt x="42671" y="135000"/>
                </a:lnTo>
                <a:lnTo>
                  <a:pt x="44527" y="147383"/>
                </a:lnTo>
                <a:lnTo>
                  <a:pt x="67212" y="181792"/>
                </a:lnTo>
                <a:lnTo>
                  <a:pt x="96646" y="188975"/>
                </a:lnTo>
                <a:lnTo>
                  <a:pt x="104266" y="186054"/>
                </a:lnTo>
                <a:lnTo>
                  <a:pt x="109981" y="179959"/>
                </a:lnTo>
                <a:lnTo>
                  <a:pt x="113410" y="176402"/>
                </a:lnTo>
                <a:lnTo>
                  <a:pt x="115696" y="171958"/>
                </a:lnTo>
                <a:lnTo>
                  <a:pt x="117093" y="166750"/>
                </a:lnTo>
                <a:lnTo>
                  <a:pt x="118363" y="161543"/>
                </a:lnTo>
                <a:lnTo>
                  <a:pt x="118490" y="155701"/>
                </a:lnTo>
                <a:lnTo>
                  <a:pt x="117475" y="148971"/>
                </a:lnTo>
                <a:lnTo>
                  <a:pt x="103100" y="103401"/>
                </a:lnTo>
                <a:lnTo>
                  <a:pt x="99218" y="91090"/>
                </a:lnTo>
                <a:lnTo>
                  <a:pt x="96432" y="80541"/>
                </a:lnTo>
                <a:lnTo>
                  <a:pt x="94741" y="71754"/>
                </a:lnTo>
                <a:lnTo>
                  <a:pt x="93976" y="63992"/>
                </a:lnTo>
                <a:lnTo>
                  <a:pt x="93948" y="56514"/>
                </a:lnTo>
                <a:lnTo>
                  <a:pt x="94634" y="49323"/>
                </a:lnTo>
                <a:lnTo>
                  <a:pt x="118897" y="10287"/>
                </a:lnTo>
                <a:lnTo>
                  <a:pt x="152526" y="0"/>
                </a:lnTo>
                <a:lnTo>
                  <a:pt x="164959" y="1139"/>
                </a:lnTo>
                <a:lnTo>
                  <a:pt x="176736" y="4730"/>
                </a:lnTo>
                <a:lnTo>
                  <a:pt x="187870" y="10751"/>
                </a:lnTo>
                <a:lnTo>
                  <a:pt x="198374" y="19176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C1DB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279" y="0"/>
            <a:ext cx="1520952" cy="606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3227" y="0"/>
            <a:ext cx="1708404" cy="550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6164" y="0"/>
            <a:ext cx="682751" cy="6065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05911" y="0"/>
            <a:ext cx="2174748" cy="5501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647446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 pitchFamily="34" charset="0"/>
                <a:cs typeface="Arial" pitchFamily="34" charset="0"/>
              </a:rPr>
              <a:t>CRC </a:t>
            </a:r>
            <a:r>
              <a:rPr sz="2800" b="1" spc="-15" dirty="0">
                <a:latin typeface="Arial" pitchFamily="34" charset="0"/>
                <a:cs typeface="Arial" pitchFamily="34" charset="0"/>
              </a:rPr>
              <a:t>STANDARD</a:t>
            </a:r>
            <a:r>
              <a:rPr sz="2800" b="1" spc="140" dirty="0">
                <a:latin typeface="Arial" pitchFamily="34" charset="0"/>
                <a:cs typeface="Arial" pitchFamily="34" charset="0"/>
              </a:rPr>
              <a:t> </a:t>
            </a:r>
            <a:r>
              <a:rPr sz="2800" b="1" spc="-15" dirty="0">
                <a:latin typeface="Arial" pitchFamily="34" charset="0"/>
                <a:cs typeface="Arial" pitchFamily="34" charset="0"/>
              </a:rPr>
              <a:t>POLYNOMIALS</a:t>
            </a:r>
            <a:endParaRPr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23326" y="5870244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8600" y="609600"/>
            <a:ext cx="8385048" cy="266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7340" y="5846775"/>
            <a:ext cx="792607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825" indent="-238125">
              <a:lnSpc>
                <a:spcPct val="100000"/>
              </a:lnSpc>
              <a:spcBef>
                <a:spcPts val="100"/>
              </a:spcBef>
              <a:buSzPct val="95238"/>
              <a:buFont typeface="Wingdings"/>
              <a:buChar char=""/>
              <a:tabLst>
                <a:tab pos="251460" algn="l"/>
              </a:tabLst>
            </a:pPr>
            <a:r>
              <a:rPr sz="2100" dirty="0">
                <a:latin typeface="Times New Roman"/>
                <a:cs typeface="Times New Roman"/>
              </a:rPr>
              <a:t>CRC detects </a:t>
            </a:r>
            <a:r>
              <a:rPr sz="2100" spc="-10" dirty="0">
                <a:latin typeface="Times New Roman"/>
                <a:cs typeface="Times New Roman"/>
              </a:rPr>
              <a:t>most </a:t>
            </a:r>
            <a:r>
              <a:rPr sz="2100" dirty="0">
                <a:latin typeface="Times New Roman"/>
                <a:cs typeface="Times New Roman"/>
              </a:rPr>
              <a:t>of the </a:t>
            </a:r>
            <a:r>
              <a:rPr sz="2100" spc="-5" dirty="0">
                <a:latin typeface="Times New Roman"/>
                <a:cs typeface="Times New Roman"/>
              </a:rPr>
              <a:t>larger </a:t>
            </a:r>
            <a:r>
              <a:rPr sz="2100" dirty="0">
                <a:latin typeface="Times New Roman"/>
                <a:cs typeface="Times New Roman"/>
              </a:rPr>
              <a:t>burst errors with a high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probability.</a:t>
            </a:r>
            <a:endParaRPr sz="2100">
              <a:latin typeface="Times New Roman"/>
              <a:cs typeface="Times New Roman"/>
            </a:endParaRPr>
          </a:p>
          <a:p>
            <a:pPr marL="172720" indent="-160020">
              <a:lnSpc>
                <a:spcPct val="100000"/>
              </a:lnSpc>
              <a:buChar char="•"/>
              <a:tabLst>
                <a:tab pos="172720" algn="l"/>
              </a:tabLst>
            </a:pPr>
            <a:r>
              <a:rPr sz="2100" dirty="0">
                <a:latin typeface="Times New Roman"/>
                <a:cs typeface="Times New Roman"/>
              </a:rPr>
              <a:t>For </a:t>
            </a:r>
            <a:r>
              <a:rPr sz="2100" spc="-5" dirty="0">
                <a:latin typeface="Times New Roman"/>
                <a:cs typeface="Times New Roman"/>
              </a:rPr>
              <a:t>example </a:t>
            </a:r>
            <a:r>
              <a:rPr sz="2100" dirty="0">
                <a:latin typeface="Times New Roman"/>
                <a:cs typeface="Times New Roman"/>
              </a:rPr>
              <a:t>CRC-12 detects 99.97% of errors with a length 12 or</a:t>
            </a:r>
            <a:r>
              <a:rPr sz="2100" spc="-8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more.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2420" y="2985516"/>
            <a:ext cx="1687068" cy="8458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42288" y="3081527"/>
            <a:ext cx="2592324" cy="685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4800" y="3048000"/>
            <a:ext cx="8226425" cy="287718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10"/>
              </a:spcBef>
            </a:pPr>
            <a:r>
              <a:rPr sz="3000" b="1" smtClean="0">
                <a:solidFill>
                  <a:srgbClr val="1F487C"/>
                </a:solidFill>
                <a:latin typeface="Arial"/>
                <a:cs typeface="Arial"/>
              </a:rPr>
              <a:t>CRC</a:t>
            </a:r>
            <a:r>
              <a:rPr sz="3000" b="1" spc="-30" smtClean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3000" b="1" spc="-5" smtClean="0">
                <a:solidFill>
                  <a:srgbClr val="1F487C"/>
                </a:solidFill>
                <a:latin typeface="Arial"/>
                <a:cs typeface="Arial"/>
              </a:rPr>
              <a:t>P</a:t>
            </a:r>
            <a:r>
              <a:rPr sz="2400" b="1" spc="-5" smtClean="0">
                <a:solidFill>
                  <a:srgbClr val="1F487C"/>
                </a:solidFill>
                <a:latin typeface="Arial"/>
                <a:cs typeface="Arial"/>
              </a:rPr>
              <a:t>ERFORMANCE</a:t>
            </a:r>
            <a:endParaRPr sz="2400" smtClean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500"/>
              </a:spcBef>
            </a:pPr>
            <a:r>
              <a:rPr sz="2100" smtClean="0">
                <a:latin typeface="Times New Roman"/>
                <a:cs typeface="Times New Roman"/>
              </a:rPr>
              <a:t>CRC </a:t>
            </a:r>
            <a:r>
              <a:rPr sz="2100" spc="-5" dirty="0">
                <a:latin typeface="Times New Roman"/>
                <a:cs typeface="Times New Roman"/>
              </a:rPr>
              <a:t>is </a:t>
            </a:r>
            <a:r>
              <a:rPr sz="2100" dirty="0">
                <a:latin typeface="Times New Roman"/>
                <a:cs typeface="Times New Roman"/>
              </a:rPr>
              <a:t>a very </a:t>
            </a:r>
            <a:r>
              <a:rPr sz="2100" spc="-5" dirty="0">
                <a:latin typeface="Times New Roman"/>
                <a:cs typeface="Times New Roman"/>
              </a:rPr>
              <a:t>effective </a:t>
            </a:r>
            <a:r>
              <a:rPr sz="2100" dirty="0">
                <a:latin typeface="Times New Roman"/>
                <a:cs typeface="Times New Roman"/>
              </a:rPr>
              <a:t>error detection technique. </a:t>
            </a:r>
            <a:r>
              <a:rPr sz="2100" spc="-5" dirty="0">
                <a:latin typeface="Times New Roman"/>
                <a:cs typeface="Times New Roman"/>
              </a:rPr>
              <a:t>If </a:t>
            </a:r>
            <a:r>
              <a:rPr sz="2100" dirty="0">
                <a:latin typeface="Times New Roman"/>
                <a:cs typeface="Times New Roman"/>
              </a:rPr>
              <a:t>the divisor </a:t>
            </a:r>
            <a:r>
              <a:rPr sz="2100" spc="-5" dirty="0">
                <a:latin typeface="Times New Roman"/>
                <a:cs typeface="Times New Roman"/>
              </a:rPr>
              <a:t>is </a:t>
            </a:r>
            <a:r>
              <a:rPr sz="2100" dirty="0">
                <a:latin typeface="Times New Roman"/>
                <a:cs typeface="Times New Roman"/>
              </a:rPr>
              <a:t>chosen  according </a:t>
            </a:r>
            <a:r>
              <a:rPr sz="2100" spc="-5" dirty="0">
                <a:latin typeface="Times New Roman"/>
                <a:cs typeface="Times New Roman"/>
              </a:rPr>
              <a:t>to </a:t>
            </a:r>
            <a:r>
              <a:rPr sz="2100" dirty="0">
                <a:latin typeface="Times New Roman"/>
                <a:cs typeface="Times New Roman"/>
              </a:rPr>
              <a:t>the previously </a:t>
            </a:r>
            <a:r>
              <a:rPr sz="2100" spc="-5" dirty="0">
                <a:latin typeface="Times New Roman"/>
                <a:cs typeface="Times New Roman"/>
              </a:rPr>
              <a:t>mentioned rules, its performance </a:t>
            </a:r>
            <a:r>
              <a:rPr sz="2100" dirty="0">
                <a:latin typeface="Times New Roman"/>
                <a:cs typeface="Times New Roman"/>
              </a:rPr>
              <a:t>can </a:t>
            </a:r>
            <a:r>
              <a:rPr sz="2100" spc="5" dirty="0">
                <a:latin typeface="Times New Roman"/>
                <a:cs typeface="Times New Roman"/>
              </a:rPr>
              <a:t>be  </a:t>
            </a:r>
            <a:r>
              <a:rPr sz="2100" spc="-5" dirty="0">
                <a:latin typeface="Times New Roman"/>
                <a:cs typeface="Times New Roman"/>
              </a:rPr>
              <a:t>summarized as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follows:</a:t>
            </a:r>
            <a:endParaRPr sz="2100">
              <a:latin typeface="Times New Roman"/>
              <a:cs typeface="Times New Roman"/>
            </a:endParaRPr>
          </a:p>
          <a:p>
            <a:pPr marL="250825" indent="-238125" algn="just">
              <a:lnSpc>
                <a:spcPct val="100000"/>
              </a:lnSpc>
              <a:buSzPct val="95238"/>
              <a:buFont typeface="Wingdings"/>
              <a:buChar char=""/>
              <a:tabLst>
                <a:tab pos="251460" algn="l"/>
              </a:tabLst>
            </a:pPr>
            <a:r>
              <a:rPr sz="2100" dirty="0">
                <a:latin typeface="Times New Roman"/>
                <a:cs typeface="Times New Roman"/>
              </a:rPr>
              <a:t>CRC can detect all single-bit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errors</a:t>
            </a:r>
            <a:endParaRPr sz="2100">
              <a:latin typeface="Times New Roman"/>
              <a:cs typeface="Times New Roman"/>
            </a:endParaRPr>
          </a:p>
          <a:p>
            <a:pPr marL="250825" indent="-238125" algn="just">
              <a:lnSpc>
                <a:spcPct val="100000"/>
              </a:lnSpc>
              <a:buSzPct val="95238"/>
              <a:buFont typeface="Wingdings"/>
              <a:buChar char=""/>
              <a:tabLst>
                <a:tab pos="251460" algn="l"/>
              </a:tabLst>
            </a:pPr>
            <a:r>
              <a:rPr sz="2100" dirty="0">
                <a:latin typeface="Times New Roman"/>
                <a:cs typeface="Times New Roman"/>
              </a:rPr>
              <a:t>CRC can detect all double-bit errors (three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35" dirty="0">
                <a:latin typeface="Times New Roman"/>
                <a:cs typeface="Times New Roman"/>
              </a:rPr>
              <a:t>1’s)</a:t>
            </a:r>
            <a:endParaRPr sz="2100">
              <a:latin typeface="Times New Roman"/>
              <a:cs typeface="Times New Roman"/>
            </a:endParaRPr>
          </a:p>
          <a:p>
            <a:pPr marL="250825" indent="-238125" algn="just">
              <a:lnSpc>
                <a:spcPct val="100000"/>
              </a:lnSpc>
              <a:buSzPct val="95238"/>
              <a:buFont typeface="Wingdings"/>
              <a:buChar char=""/>
              <a:tabLst>
                <a:tab pos="251460" algn="l"/>
              </a:tabLst>
            </a:pPr>
            <a:r>
              <a:rPr sz="2100" dirty="0">
                <a:latin typeface="Times New Roman"/>
                <a:cs typeface="Times New Roman"/>
              </a:rPr>
              <a:t>CRC can detect any odd </a:t>
            </a:r>
            <a:r>
              <a:rPr sz="2100" spc="-5" dirty="0">
                <a:latin typeface="Times New Roman"/>
                <a:cs typeface="Times New Roman"/>
              </a:rPr>
              <a:t>number </a:t>
            </a:r>
            <a:r>
              <a:rPr sz="2100" dirty="0">
                <a:latin typeface="Times New Roman"/>
                <a:cs typeface="Times New Roman"/>
              </a:rPr>
              <a:t>of errors</a:t>
            </a:r>
            <a:r>
              <a:rPr sz="2100" spc="-5" dirty="0">
                <a:latin typeface="Times New Roman"/>
                <a:cs typeface="Times New Roman"/>
              </a:rPr>
              <a:t> (X+1)</a:t>
            </a:r>
            <a:endParaRPr sz="2100">
              <a:latin typeface="Times New Roman"/>
              <a:cs typeface="Times New Roman"/>
            </a:endParaRPr>
          </a:p>
          <a:p>
            <a:pPr marL="250825" indent="-238125" algn="just">
              <a:lnSpc>
                <a:spcPct val="100000"/>
              </a:lnSpc>
              <a:buSzPct val="95238"/>
              <a:buFont typeface="Wingdings"/>
              <a:buChar char=""/>
              <a:tabLst>
                <a:tab pos="251460" algn="l"/>
              </a:tabLst>
            </a:pPr>
            <a:r>
              <a:rPr sz="2100" dirty="0">
                <a:latin typeface="Times New Roman"/>
                <a:cs typeface="Times New Roman"/>
              </a:rPr>
              <a:t>CRC can detect all burst errors of less than the degree of the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polynomial.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Reliable Transmission </a:t>
            </a:r>
            <a:r>
              <a:rPr lang="en-US" b="1" dirty="0">
                <a:solidFill>
                  <a:schemeClr val="tx2"/>
                </a:solidFill>
              </a:rPr>
              <a:t>/Flow Control</a:t>
            </a:r>
            <a:endParaRPr lang="en-AU" b="1" dirty="0">
              <a:solidFill>
                <a:schemeClr val="tx2"/>
              </a:solidFill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785813"/>
            <a:ext cx="8270875" cy="511175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800" dirty="0"/>
              <a:t>Reliability is a function that may be provided at the link level</a:t>
            </a:r>
          </a:p>
          <a:p>
            <a:pPr eaLnBrk="1" hangingPunct="1">
              <a:defRPr/>
            </a:pPr>
            <a:r>
              <a:rPr lang="en-US" sz="2800" dirty="0"/>
              <a:t>CRC is used to detect errors.</a:t>
            </a:r>
          </a:p>
          <a:p>
            <a:pPr eaLnBrk="1" hangingPunct="1">
              <a:defRPr/>
            </a:pPr>
            <a:r>
              <a:rPr lang="en-US" sz="2800" dirty="0"/>
              <a:t>Some error codes are strong enough to correct errors.</a:t>
            </a:r>
          </a:p>
          <a:p>
            <a:pPr eaLnBrk="1" hangingPunct="1">
              <a:defRPr/>
            </a:pPr>
            <a:r>
              <a:rPr lang="en-US" sz="2800" dirty="0"/>
              <a:t>The overhead is typically too high.</a:t>
            </a:r>
          </a:p>
          <a:p>
            <a:pPr eaLnBrk="1" hangingPunct="1">
              <a:defRPr/>
            </a:pPr>
            <a:r>
              <a:rPr lang="en-US" sz="2800" dirty="0"/>
              <a:t>Corrupt frames must be discarded.</a:t>
            </a:r>
          </a:p>
          <a:p>
            <a:pPr eaLnBrk="1" hangingPunct="1">
              <a:defRPr/>
            </a:pPr>
            <a:r>
              <a:rPr lang="en-US" sz="2800" dirty="0"/>
              <a:t>A link-level protocol that wants to deliver frames reliably must recover from these discarded frames.</a:t>
            </a:r>
          </a:p>
          <a:p>
            <a:pPr eaLnBrk="1" hangingPunct="1">
              <a:defRPr/>
            </a:pPr>
            <a:r>
              <a:rPr lang="en-US" sz="2800" dirty="0"/>
              <a:t>This is accomplished using a combination of two fundamental mechanisms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Acknowledgements and Timeouts</a:t>
            </a:r>
          </a:p>
          <a:p>
            <a:pPr eaLnBrk="1" hangingPunct="1"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Reliable Transmission</a:t>
            </a:r>
            <a:endParaRPr lang="en-AU" b="1" dirty="0" smtClean="0">
              <a:solidFill>
                <a:schemeClr val="tx2"/>
              </a:solidFill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857250"/>
            <a:ext cx="8270875" cy="5111750"/>
          </a:xfrm>
        </p:spPr>
        <p:txBody>
          <a:bodyPr/>
          <a:lstStyle/>
          <a:p>
            <a:pPr algn="just" eaLnBrk="1" hangingPunct="1"/>
            <a:r>
              <a:rPr lang="en-US" sz="2800" dirty="0" smtClean="0"/>
              <a:t>An </a:t>
            </a:r>
            <a:r>
              <a:rPr lang="en-US" sz="2800" i="1" dirty="0" smtClean="0">
                <a:solidFill>
                  <a:srgbClr val="000099"/>
                </a:solidFill>
              </a:rPr>
              <a:t>acknowledgement</a:t>
            </a:r>
            <a:r>
              <a:rPr lang="en-US" sz="2800" dirty="0" smtClean="0"/>
              <a:t> (ACK for short) is a small control frame that a protocol sends back to its peer saying that it has received the earlier frame.</a:t>
            </a:r>
          </a:p>
          <a:p>
            <a:pPr lvl="1" algn="just" eaLnBrk="1" hangingPunct="1"/>
            <a:r>
              <a:rPr lang="en-US" sz="2400" dirty="0" smtClean="0"/>
              <a:t>A control frame is a frame with header only (no data).</a:t>
            </a:r>
          </a:p>
          <a:p>
            <a:pPr lvl="1" algn="just" eaLnBrk="1" hangingPunct="1"/>
            <a:endParaRPr lang="en-US" sz="2000" dirty="0" smtClean="0"/>
          </a:p>
          <a:p>
            <a:pPr algn="just" eaLnBrk="1" hangingPunct="1"/>
            <a:r>
              <a:rPr lang="en-US" sz="2800" dirty="0" smtClean="0"/>
              <a:t>The receipt of an </a:t>
            </a:r>
            <a:r>
              <a:rPr lang="en-US" sz="2800" i="1" dirty="0" smtClean="0"/>
              <a:t>acknowledgement</a:t>
            </a:r>
            <a:r>
              <a:rPr lang="en-US" sz="2800" dirty="0" smtClean="0"/>
              <a:t> indicates to the sender of the original frame that its frame was successfully delivered.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Reliable Transmission</a:t>
            </a:r>
            <a:endParaRPr lang="en-AU" b="1" dirty="0" smtClean="0">
              <a:solidFill>
                <a:schemeClr val="tx2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000125"/>
            <a:ext cx="8270875" cy="511175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If the sender does not receive an </a:t>
            </a:r>
            <a:r>
              <a:rPr lang="en-US" sz="2800" i="1" dirty="0" smtClean="0"/>
              <a:t>acknowledgment</a:t>
            </a:r>
            <a:r>
              <a:rPr lang="en-US" sz="2800" dirty="0" smtClean="0"/>
              <a:t> after </a:t>
            </a:r>
            <a:r>
              <a:rPr lang="en-US" sz="2800" b="1" dirty="0" smtClean="0"/>
              <a:t>a reasonable amount of time,</a:t>
            </a:r>
            <a:r>
              <a:rPr lang="en-US" sz="2800" dirty="0" smtClean="0"/>
              <a:t> then it </a:t>
            </a:r>
            <a:r>
              <a:rPr lang="en-US" sz="2800" b="1" dirty="0" smtClean="0"/>
              <a:t>retransmits</a:t>
            </a:r>
            <a:r>
              <a:rPr lang="en-US" sz="2800" dirty="0" smtClean="0"/>
              <a:t> the original frame.</a:t>
            </a:r>
          </a:p>
          <a:p>
            <a:pPr eaLnBrk="1" hangingPunct="1"/>
            <a:r>
              <a:rPr lang="en-US" sz="2800" dirty="0" smtClean="0"/>
              <a:t>The action of waiting a reasonable amount of time is called a </a:t>
            </a:r>
            <a:r>
              <a:rPr lang="en-US" sz="2800" b="1" i="1" dirty="0" smtClean="0">
                <a:solidFill>
                  <a:srgbClr val="000099"/>
                </a:solidFill>
              </a:rPr>
              <a:t>timeout</a:t>
            </a:r>
            <a:r>
              <a:rPr lang="en-US" sz="2800" dirty="0" smtClean="0"/>
              <a:t>.</a:t>
            </a:r>
          </a:p>
          <a:p>
            <a:pPr eaLnBrk="1" hangingPunct="1"/>
            <a:r>
              <a:rPr lang="en-US" sz="2800" dirty="0" smtClean="0"/>
              <a:t>The general strategy of using </a:t>
            </a:r>
            <a:r>
              <a:rPr lang="en-US" sz="2800" i="1" dirty="0" smtClean="0"/>
              <a:t>acknowledgements</a:t>
            </a:r>
            <a:r>
              <a:rPr lang="en-US" sz="2800" dirty="0" smtClean="0"/>
              <a:t> and </a:t>
            </a:r>
            <a:r>
              <a:rPr lang="en-US" sz="2800" i="1" dirty="0" smtClean="0"/>
              <a:t>timeouts</a:t>
            </a:r>
            <a:r>
              <a:rPr lang="en-US" sz="2800" dirty="0" smtClean="0"/>
              <a:t> to implement reliable delivery is sometimes called </a:t>
            </a:r>
            <a:r>
              <a:rPr lang="en-US" sz="2800" b="1" dirty="0" smtClean="0">
                <a:solidFill>
                  <a:srgbClr val="000099"/>
                </a:solidFill>
              </a:rPr>
              <a:t>Automatic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000099"/>
                </a:solidFill>
              </a:rPr>
              <a:t>Repeat</a:t>
            </a:r>
            <a:r>
              <a:rPr lang="en-US" sz="2800" b="1" dirty="0" smtClean="0"/>
              <a:t> </a:t>
            </a:r>
            <a:r>
              <a:rPr lang="en-US" sz="2800" b="1" dirty="0" err="1" smtClean="0">
                <a:solidFill>
                  <a:srgbClr val="000099"/>
                </a:solidFill>
              </a:rPr>
              <a:t>reQuest</a:t>
            </a:r>
            <a:r>
              <a:rPr lang="en-US" sz="2800" b="1" dirty="0" smtClean="0"/>
              <a:t> (</a:t>
            </a:r>
            <a:r>
              <a:rPr lang="en-US" sz="2800" b="1" dirty="0" smtClean="0">
                <a:solidFill>
                  <a:srgbClr val="000099"/>
                </a:solidFill>
              </a:rPr>
              <a:t>ARQ</a:t>
            </a:r>
            <a:r>
              <a:rPr lang="en-US" sz="2800" b="1" dirty="0" smtClean="0"/>
              <a:t>)</a:t>
            </a:r>
            <a:r>
              <a:rPr lang="en-US" sz="2800" dirty="0" smtClean="0"/>
              <a:t>. </a:t>
            </a:r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Acknowledgment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486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 smtClean="0"/>
              <a:t>Negative Acknowledgment (NACK): </a:t>
            </a:r>
            <a:r>
              <a:rPr lang="en-US" dirty="0" smtClean="0"/>
              <a:t>the receiver explicitly notifies the sender which packets were received incorrectly and thus may need to </a:t>
            </a:r>
            <a:r>
              <a:rPr lang="en-US" b="1" dirty="0" smtClean="0"/>
              <a:t>be retransmitted</a:t>
            </a:r>
          </a:p>
          <a:p>
            <a:pPr lvl="0">
              <a:lnSpc>
                <a:spcPct val="170000"/>
              </a:lnSpc>
            </a:pPr>
            <a:r>
              <a:rPr lang="en-US" b="1" dirty="0" smtClean="0"/>
              <a:t>Selective Acknowledgment (SACK): </a:t>
            </a:r>
            <a:r>
              <a:rPr lang="en-US" dirty="0" smtClean="0"/>
              <a:t>the receiver explicitly lists which packets in a stream are acknowledged (either negatively or positively). </a:t>
            </a:r>
          </a:p>
          <a:p>
            <a:pPr>
              <a:lnSpc>
                <a:spcPct val="170000"/>
              </a:lnSpc>
            </a:pPr>
            <a:r>
              <a:rPr lang="en-US" b="1" dirty="0" smtClean="0"/>
              <a:t>Cumulative Acknowledgment: </a:t>
            </a:r>
            <a:r>
              <a:rPr lang="en-US" dirty="0" smtClean="0"/>
              <a:t>the receiver acknowledges that it correctly received a packets in a stream which implicitly informs the sender that the previous packets were received correctly. TCP uses cumulative acknowledgment with its TCP </a:t>
            </a:r>
            <a:r>
              <a:rPr lang="en-US" dirty="0" smtClean="0">
                <a:hlinkClick r:id="rId2" tooltip="Sliding window"/>
              </a:rPr>
              <a:t>sliding window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54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Stop and Wait Protocol</a:t>
            </a:r>
            <a:endParaRPr lang="en-AU" b="1" dirty="0" smtClean="0">
              <a:solidFill>
                <a:schemeClr val="tx2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928688"/>
            <a:ext cx="8270875" cy="511175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Idea of stop-and-wait protocol is straightforward</a:t>
            </a:r>
          </a:p>
          <a:p>
            <a:pPr eaLnBrk="1" hangingPunct="1"/>
            <a:endParaRPr lang="en-US" sz="2800" dirty="0" smtClean="0"/>
          </a:p>
          <a:p>
            <a:pPr lvl="1" eaLnBrk="1" hangingPunct="1"/>
            <a:r>
              <a:rPr lang="en-US" sz="2400" dirty="0" smtClean="0"/>
              <a:t>After transmitting one frame, the sender waits for an </a:t>
            </a:r>
            <a:r>
              <a:rPr lang="en-US" sz="2400" dirty="0" smtClean="0">
                <a:solidFill>
                  <a:schemeClr val="tx2"/>
                </a:solidFill>
              </a:rPr>
              <a:t>acknowledgement </a:t>
            </a:r>
            <a:r>
              <a:rPr lang="en-US" sz="2400" dirty="0" smtClean="0"/>
              <a:t>before transmitting the next frame.</a:t>
            </a:r>
          </a:p>
          <a:p>
            <a:pPr lvl="1" eaLnBrk="1" hangingPunct="1">
              <a:buFontTx/>
              <a:buNone/>
            </a:pPr>
            <a:endParaRPr lang="en-US" sz="2400" dirty="0" smtClean="0"/>
          </a:p>
          <a:p>
            <a:pPr lvl="1" eaLnBrk="1" hangingPunct="1"/>
            <a:r>
              <a:rPr lang="en-US" sz="2400" dirty="0" smtClean="0"/>
              <a:t>If the acknowledgement does not arrive after a certain period of time, the sender times out and </a:t>
            </a:r>
            <a:r>
              <a:rPr lang="en-US" sz="2400" dirty="0" smtClean="0">
                <a:solidFill>
                  <a:schemeClr val="tx2"/>
                </a:solidFill>
              </a:rPr>
              <a:t>retransmits</a:t>
            </a:r>
            <a:r>
              <a:rPr lang="en-US" sz="2400" dirty="0" smtClean="0"/>
              <a:t> the original frame</a:t>
            </a:r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5" descr="f02-17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609600"/>
            <a:ext cx="6000750" cy="495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8281987" cy="4556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 smtClean="0">
                <a:solidFill>
                  <a:schemeClr val="tx2"/>
                </a:solidFill>
              </a:rPr>
              <a:t>Stop and Wait Protocol</a:t>
            </a:r>
            <a:endParaRPr lang="en-GB" sz="3600" b="1" dirty="0" smtClean="0">
              <a:solidFill>
                <a:schemeClr val="tx2"/>
              </a:solidFill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84213" y="5445125"/>
            <a:ext cx="7851775" cy="930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99"/>
                </a:solidFill>
                <a:latin typeface="+mj-lt"/>
              </a:rPr>
              <a:t>Timeline showing four different scenarios for the stop-and-wait algorithm.</a:t>
            </a:r>
          </a:p>
          <a:p>
            <a:pPr>
              <a:defRPr/>
            </a:pPr>
            <a:r>
              <a:rPr lang="en-US" sz="1600" dirty="0">
                <a:solidFill>
                  <a:srgbClr val="000099"/>
                </a:solidFill>
                <a:latin typeface="+mj-lt"/>
              </a:rPr>
              <a:t>(a) The ACK is received before the timer expires; (b) the original frame is lost; (c) the</a:t>
            </a:r>
          </a:p>
          <a:p>
            <a:pPr>
              <a:defRPr/>
            </a:pPr>
            <a:r>
              <a:rPr lang="en-US" sz="1600" dirty="0">
                <a:solidFill>
                  <a:srgbClr val="000099"/>
                </a:solidFill>
                <a:latin typeface="+mj-lt"/>
              </a:rPr>
              <a:t>ACK is lost; (d) the timeout fires too soon</a:t>
            </a:r>
            <a:endParaRPr lang="en-GB" sz="1600" dirty="0">
              <a:solidFill>
                <a:srgbClr val="00009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Stop and Wait Protocol</a:t>
            </a:r>
            <a:endParaRPr lang="en-AU" b="1" dirty="0" smtClean="0">
              <a:solidFill>
                <a:schemeClr val="tx2"/>
              </a:solidFill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928688"/>
            <a:ext cx="8270875" cy="51117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If the acknowledgment is lost or delayed in arriving</a:t>
            </a:r>
          </a:p>
          <a:p>
            <a:pPr lvl="1" eaLnBrk="1" hangingPunct="1"/>
            <a:r>
              <a:rPr lang="en-US" sz="2100" dirty="0" smtClean="0"/>
              <a:t>The </a:t>
            </a:r>
            <a:r>
              <a:rPr lang="en-US" sz="2100" b="1" dirty="0" smtClean="0"/>
              <a:t>sender times out and retransmits the original frame</a:t>
            </a:r>
            <a:r>
              <a:rPr lang="en-US" sz="2100" dirty="0" smtClean="0"/>
              <a:t>, but the receiver will think that it is the next frame since it has correctly received and acknowledged the first frame</a:t>
            </a:r>
          </a:p>
          <a:p>
            <a:pPr lvl="1" eaLnBrk="1" hangingPunct="1"/>
            <a:r>
              <a:rPr lang="en-US" sz="2100" dirty="0" smtClean="0"/>
              <a:t>As a result, </a:t>
            </a:r>
            <a:r>
              <a:rPr lang="en-US" sz="2100" b="1" dirty="0" smtClean="0"/>
              <a:t>duplicate copies of frames will be delivered</a:t>
            </a:r>
            <a:endParaRPr lang="en-US" sz="2000" dirty="0" smtClean="0"/>
          </a:p>
          <a:p>
            <a:pPr eaLnBrk="1" hangingPunct="1"/>
            <a:r>
              <a:rPr lang="en-US" sz="2400" dirty="0" smtClean="0"/>
              <a:t>How to solve this?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100" dirty="0"/>
              <a:t>To address this problem, the header for a stop-and-wait protocol usually includes a 1-bit sequence number—that is, the sequence number can take on the values 0 and 1—and the sequence numbers used for each frame alternate.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100" dirty="0" smtClean="0"/>
              <a:t>When the sender retransmits frame 0, the receiver can determine that it is seeing a second copy of frame 0 rather than the first copy of frame 1 and therefore </a:t>
            </a:r>
            <a:r>
              <a:rPr lang="en-US" sz="2100" dirty="0" smtClean="0">
                <a:solidFill>
                  <a:schemeClr val="tx2"/>
                </a:solidFill>
              </a:rPr>
              <a:t>can ignore it</a:t>
            </a:r>
            <a:r>
              <a:rPr lang="en-US" sz="2100" dirty="0" smtClean="0"/>
              <a:t> (the receiver still acknowledges it, in case the first acknowledgement was lost)</a:t>
            </a:r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C1DB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95400" y="152400"/>
            <a:ext cx="60648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 pitchFamily="34" charset="0"/>
                <a:cs typeface="Arial" pitchFamily="34" charset="0"/>
              </a:rPr>
              <a:t>ERROR CORRECTION AND</a:t>
            </a:r>
            <a:r>
              <a:rPr sz="2400" b="1" spc="430" dirty="0">
                <a:latin typeface="Arial" pitchFamily="34" charset="0"/>
                <a:cs typeface="Arial" pitchFamily="34" charset="0"/>
              </a:rPr>
              <a:t> </a:t>
            </a:r>
            <a:r>
              <a:rPr sz="2400" b="1" spc="-5" dirty="0">
                <a:latin typeface="Arial" pitchFamily="34" charset="0"/>
                <a:cs typeface="Arial" pitchFamily="34" charset="0"/>
              </a:rPr>
              <a:t>DETECTION</a:t>
            </a:r>
            <a:endParaRPr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9105" y="533400"/>
            <a:ext cx="8075295" cy="5700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marR="8890" indent="-273050" algn="just">
              <a:lnSpc>
                <a:spcPct val="150000"/>
              </a:lnSpc>
              <a:spcBef>
                <a:spcPts val="1060"/>
              </a:spcBef>
              <a:buClr>
                <a:srgbClr val="4F81BC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lang="en-US" sz="2400" dirty="0"/>
              <a:t>Error correction is similar to error detection, except that a receiver not only detects when bit errors have occurred in the frame but also </a:t>
            </a:r>
            <a:r>
              <a:rPr lang="en-US" sz="2400" dirty="0">
                <a:solidFill>
                  <a:srgbClr val="FF0000"/>
                </a:solidFill>
              </a:rPr>
              <a:t>determines exactly where in the frame the errors have occurred</a:t>
            </a:r>
            <a:r>
              <a:rPr lang="en-US" sz="2400" dirty="0"/>
              <a:t> (and then corrects these errors</a:t>
            </a:r>
            <a:r>
              <a:rPr lang="en-US" sz="2400" dirty="0" smtClean="0"/>
              <a:t>).</a:t>
            </a:r>
            <a:endParaRPr lang="en-US" sz="2200" spc="-5" dirty="0" smtClean="0">
              <a:latin typeface="Times New Roman"/>
              <a:cs typeface="Times New Roman"/>
            </a:endParaRPr>
          </a:p>
          <a:p>
            <a:pPr marL="285750" marR="8890" indent="-273050" algn="just">
              <a:lnSpc>
                <a:spcPct val="150000"/>
              </a:lnSpc>
              <a:spcBef>
                <a:spcPts val="1060"/>
              </a:spcBef>
              <a:buClr>
                <a:srgbClr val="4F81BC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400" dirty="0"/>
              <a:t>Thus, error detection and correction is critical to accurate data  transmission, storage and retrieval.</a:t>
            </a:r>
            <a:endParaRPr lang="en-US" sz="2400" dirty="0"/>
          </a:p>
          <a:p>
            <a:pPr marL="285750" marR="8890" indent="-273050" algn="just">
              <a:spcBef>
                <a:spcPts val="1060"/>
              </a:spcBef>
              <a:buClr>
                <a:srgbClr val="4F81BC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lang="en-US" sz="2400" dirty="0" smtClean="0"/>
              <a:t>Detecting</a:t>
            </a:r>
            <a:r>
              <a:rPr lang="en-US" sz="2400" dirty="0"/>
              <a:t>	and	</a:t>
            </a:r>
            <a:r>
              <a:rPr lang="en-US" sz="2400" dirty="0" smtClean="0"/>
              <a:t>correcting errors</a:t>
            </a:r>
            <a:r>
              <a:rPr lang="en-US" sz="2400" dirty="0"/>
              <a:t> </a:t>
            </a:r>
            <a:r>
              <a:rPr lang="en-US" sz="2400" dirty="0" smtClean="0"/>
              <a:t>requires  </a:t>
            </a:r>
            <a:r>
              <a:rPr lang="en-US" sz="2400" dirty="0" smtClean="0">
                <a:solidFill>
                  <a:srgbClr val="FF0000"/>
                </a:solidFill>
              </a:rPr>
              <a:t>redundancy</a:t>
            </a:r>
            <a:r>
              <a:rPr lang="en-US" sz="2400" dirty="0" smtClean="0"/>
              <a:t> - </a:t>
            </a:r>
            <a:r>
              <a:rPr lang="en-US" sz="2400" dirty="0"/>
              <a:t>sending additional information along with the data.</a:t>
            </a:r>
          </a:p>
          <a:p>
            <a:pPr marL="285750" marR="8890" indent="-273050" algn="just">
              <a:lnSpc>
                <a:spcPct val="150000"/>
              </a:lnSpc>
              <a:spcBef>
                <a:spcPts val="1060"/>
              </a:spcBef>
              <a:buClr>
                <a:srgbClr val="4F81BC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2400" dirty="0"/>
          </a:p>
          <a:p>
            <a:pPr marL="285750" marR="8890" indent="-273050" algn="just">
              <a:lnSpc>
                <a:spcPct val="150000"/>
              </a:lnSpc>
              <a:spcBef>
                <a:spcPts val="1060"/>
              </a:spcBef>
              <a:buClr>
                <a:srgbClr val="4F81BC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23326" y="5870244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5" descr="f02-18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75" y="981075"/>
            <a:ext cx="3492500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Stop and Wait Protocol</a:t>
            </a:r>
            <a:endParaRPr lang="en-GB" b="1" dirty="0" smtClean="0">
              <a:solidFill>
                <a:schemeClr val="tx2"/>
              </a:solidFill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84213" y="5445125"/>
            <a:ext cx="7586662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+mj-lt"/>
              </a:rPr>
              <a:t>Timeline for stop-and-wait with 1-bit sequence number</a:t>
            </a:r>
            <a:endParaRPr lang="en-GB" sz="2400" dirty="0">
              <a:solidFill>
                <a:srgbClr val="00009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54889" y="159466"/>
            <a:ext cx="313671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</a:rPr>
              <a:t>Frame 0 </a:t>
            </a:r>
            <a:r>
              <a:rPr lang="en-US" sz="1600" dirty="0">
                <a:latin typeface="Times New Roman" panose="02020603050405020304" pitchFamily="18" charset="0"/>
              </a:rPr>
              <a:t>is sent and acknowledged.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Frame 1 is lost and resent after the time-out. The resent frame 1 is acknowledged and the </a:t>
            </a:r>
            <a:r>
              <a:rPr lang="en-US" sz="1600" dirty="0" smtClean="0">
                <a:latin typeface="Times New Roman" panose="02020603050405020304" pitchFamily="18" charset="0"/>
              </a:rPr>
              <a:t>timer stops</a:t>
            </a:r>
            <a:r>
              <a:rPr lang="en-US" sz="1600" dirty="0">
                <a:latin typeface="Times New Roman" panose="02020603050405020304" pitchFamily="18" charset="0"/>
              </a:rPr>
              <a:t>. </a:t>
            </a:r>
            <a:endParaRPr lang="en-US" sz="1600" dirty="0" smtClean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</a:rPr>
              <a:t>Frame 0 is </a:t>
            </a:r>
            <a:r>
              <a:rPr lang="en-US" sz="1600" dirty="0">
                <a:latin typeface="Times New Roman" panose="02020603050405020304" pitchFamily="18" charset="0"/>
              </a:rPr>
              <a:t>sent and acknowledged, but the acknowledgment is lost. The sender has no </a:t>
            </a:r>
            <a:r>
              <a:rPr lang="en-US" sz="1600" dirty="0" smtClean="0">
                <a:latin typeface="Times New Roman" panose="02020603050405020304" pitchFamily="18" charset="0"/>
              </a:rPr>
              <a:t>idea if </a:t>
            </a:r>
            <a:r>
              <a:rPr lang="en-US" sz="1600" dirty="0">
                <a:latin typeface="Times New Roman" panose="02020603050405020304" pitchFamily="18" charset="0"/>
              </a:rPr>
              <a:t>the frame or the acknowledgment is lost, so after the time-out, it resends frame 0, which </a:t>
            </a:r>
            <a:r>
              <a:rPr lang="en-US" sz="1600" dirty="0" smtClean="0">
                <a:latin typeface="Times New Roman" panose="02020603050405020304" pitchFamily="18" charset="0"/>
              </a:rPr>
              <a:t>is acknowledged</a:t>
            </a:r>
            <a:r>
              <a:rPr lang="en-US" sz="1600" dirty="0">
                <a:latin typeface="Times New Roman" panose="02020603050405020304" pitchFamily="18" charset="0"/>
              </a:rPr>
              <a:t>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054"/>
            <a:ext cx="5620963" cy="663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54889" y="3757713"/>
            <a:ext cx="30605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</a:rPr>
              <a:t>Receiver’s Acknowledgement number is what  is expected next: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</a:rPr>
              <a:t>After receiving Frame 0,  sends back ACK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</a:rPr>
              <a:t>After receiving  Frame 1, sends back ACK 0</a:t>
            </a:r>
          </a:p>
        </p:txBody>
      </p:sp>
      <p:sp>
        <p:nvSpPr>
          <p:cNvPr id="5" name="Rectangle 4"/>
          <p:cNvSpPr/>
          <p:nvPr/>
        </p:nvSpPr>
        <p:spPr>
          <a:xfrm>
            <a:off x="6181582" y="5560874"/>
            <a:ext cx="25814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</a:rPr>
              <a:t>Sn - the sequence number of the next frame to be sent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Rn - that holds the number of the next frame expected.</a:t>
            </a:r>
          </a:p>
        </p:txBody>
      </p:sp>
    </p:spTree>
    <p:extLst>
      <p:ext uri="{BB962C8B-B14F-4D97-AF65-F5344CB8AC3E}">
        <p14:creationId xmlns="" xmlns:p14="http://schemas.microsoft.com/office/powerpoint/2010/main" val="266259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Stop-and-Wait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402864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main shortcoming of the stop-and-wait algorithm is that it </a:t>
            </a:r>
            <a:r>
              <a:rPr lang="en-US" dirty="0" smtClean="0"/>
              <a:t>allows the </a:t>
            </a:r>
            <a:r>
              <a:rPr lang="en-US" dirty="0"/>
              <a:t>sender to have only one outstanding frame on the link at a </a:t>
            </a:r>
            <a:r>
              <a:rPr lang="en-US" dirty="0" smtClean="0"/>
              <a:t>time, and </a:t>
            </a:r>
            <a:r>
              <a:rPr lang="en-US" dirty="0"/>
              <a:t>this may be far below the link’s capacity.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96" y="1027907"/>
            <a:ext cx="3927872" cy="392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793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Stop and Wait Protocol</a:t>
            </a:r>
            <a:endParaRPr lang="en-AU" b="1" dirty="0" smtClean="0">
              <a:solidFill>
                <a:schemeClr val="tx2"/>
              </a:solidFill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857250"/>
            <a:ext cx="8270875" cy="511175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 sender has only one outstanding frame on the link at a time</a:t>
            </a:r>
          </a:p>
          <a:p>
            <a:pPr lvl="1" eaLnBrk="1" hangingPunct="1"/>
            <a:r>
              <a:rPr lang="en-US" sz="2000" dirty="0" smtClean="0"/>
              <a:t>This may be far below the link’s capacity</a:t>
            </a:r>
          </a:p>
          <a:p>
            <a:pPr eaLnBrk="1" hangingPunct="1"/>
            <a:r>
              <a:rPr lang="en-US" sz="2400" dirty="0" smtClean="0"/>
              <a:t>Consider a 1.5 Mbps link with a 45 ms RTT</a:t>
            </a:r>
          </a:p>
          <a:p>
            <a:pPr lvl="1" eaLnBrk="1" hangingPunct="1"/>
            <a:r>
              <a:rPr lang="en-US" sz="2000" dirty="0" smtClean="0"/>
              <a:t>The link has a </a:t>
            </a:r>
            <a:r>
              <a:rPr lang="en-US" sz="2000" dirty="0" smtClean="0">
                <a:solidFill>
                  <a:schemeClr val="tx2"/>
                </a:solidFill>
              </a:rPr>
              <a:t>delay </a:t>
            </a:r>
            <a:r>
              <a:rPr lang="en-US" sz="2000" dirty="0" smtClean="0">
                <a:solidFill>
                  <a:schemeClr val="tx2"/>
                </a:solidFill>
                <a:sym typeface="Symbol" pitchFamily="18" charset="2"/>
              </a:rPr>
              <a:t> bandwidth product of 67.5 Kb </a:t>
            </a:r>
            <a:r>
              <a:rPr lang="en-US" sz="2000" dirty="0" smtClean="0">
                <a:sym typeface="Symbol" pitchFamily="18" charset="2"/>
              </a:rPr>
              <a:t>or approximately </a:t>
            </a:r>
          </a:p>
          <a:p>
            <a:pPr marL="457200" lvl="1" indent="0" eaLnBrk="1" hangingPunct="1">
              <a:buNone/>
            </a:pP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    8KB</a:t>
            </a:r>
          </a:p>
          <a:p>
            <a:pPr lvl="1" eaLnBrk="1" hangingPunct="1"/>
            <a:r>
              <a:rPr lang="en-US" sz="2000" dirty="0" smtClean="0">
                <a:sym typeface="Symbol" pitchFamily="18" charset="2"/>
              </a:rPr>
              <a:t>Since the sender can send only one frame per RTT and assuming a frame size of 1 KB</a:t>
            </a:r>
          </a:p>
          <a:p>
            <a:pPr lvl="1" eaLnBrk="1" hangingPunct="1"/>
            <a:r>
              <a:rPr lang="en-US" sz="2000" dirty="0" smtClean="0">
                <a:sym typeface="Symbol" pitchFamily="18" charset="2"/>
              </a:rPr>
              <a:t>Maximum Sending rate</a:t>
            </a:r>
          </a:p>
          <a:p>
            <a:pPr lvl="2" eaLnBrk="1" hangingPunct="1"/>
            <a:r>
              <a:rPr lang="en-US" sz="1600" dirty="0" smtClean="0">
                <a:sym typeface="Symbol" pitchFamily="18" charset="2"/>
              </a:rPr>
              <a:t>Bits per frame  Time per frame = 1024  8  0.045 = 182 Kbps</a:t>
            </a:r>
          </a:p>
          <a:p>
            <a:pPr lvl="2" eaLnBrk="1" hangingPunct="1">
              <a:buFontTx/>
              <a:buNone/>
            </a:pPr>
            <a:r>
              <a:rPr lang="en-US" sz="1600" dirty="0" smtClean="0">
                <a:sym typeface="Symbol" pitchFamily="18" charset="2"/>
              </a:rPr>
              <a:t>	Or about one-eighth of the link’s capacity(1/8)</a:t>
            </a:r>
          </a:p>
          <a:p>
            <a:pPr lvl="1" eaLnBrk="1" hangingPunct="1"/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To use the link fully, then sender should transmit up to eight frames before having to wait for an acknowledgement</a:t>
            </a:r>
            <a:endParaRPr lang="en-US" sz="2000" dirty="0" smtClean="0">
              <a:solidFill>
                <a:srgbClr val="FF0000"/>
              </a:solidFill>
            </a:endParaRPr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5" descr="f02-19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6562" y="2209800"/>
            <a:ext cx="4770438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Sliding Window Protocol</a:t>
            </a:r>
            <a:endParaRPr lang="en-GB" b="1" dirty="0" smtClean="0">
              <a:solidFill>
                <a:schemeClr val="tx2"/>
              </a:solidFill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2133600" y="6319838"/>
            <a:ext cx="5189538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+mj-lt"/>
              </a:rPr>
              <a:t>Timeline for Sliding Window Protocol</a:t>
            </a:r>
            <a:endParaRPr lang="en-GB" sz="2400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762000"/>
            <a:ext cx="7315200" cy="1055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sender send more than one frames to the receiver side and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re-transmit the frame which are/is damaged or suspected.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Sliding Window Protocol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9496" y="1600200"/>
            <a:ext cx="60250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Sliding Window Protocol</a:t>
            </a:r>
            <a:endParaRPr lang="en-AU" b="1" dirty="0" smtClean="0">
              <a:solidFill>
                <a:schemeClr val="tx2"/>
              </a:solidFill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928688"/>
            <a:ext cx="8262937" cy="5395912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000" dirty="0" smtClean="0"/>
              <a:t>Sender assigns a sequence number denoted as </a:t>
            </a:r>
            <a:r>
              <a:rPr lang="en-US" sz="2000" dirty="0" err="1" smtClean="0">
                <a:solidFill>
                  <a:schemeClr val="tx1"/>
                </a:solidFill>
              </a:rPr>
              <a:t>SeqNum</a:t>
            </a:r>
            <a:r>
              <a:rPr lang="en-US" sz="2000" dirty="0" smtClean="0"/>
              <a:t> to each frame.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/>
              <a:t>Assume it can grow infinitely large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Sender maintains three variables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Send Window Size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SWS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000" dirty="0" smtClean="0"/>
              <a:t>Upper bound on the number of outstanding (unacknowledged) frames that the sender can transmit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Last Acknowledgement Received (LAR)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000" dirty="0" smtClean="0"/>
              <a:t>Sequence number of the last acknowledgement received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Last Frame Sent (LFS)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000" dirty="0" smtClean="0"/>
              <a:t>Sequence number of the last frame sent</a:t>
            </a:r>
          </a:p>
          <a:p>
            <a:pPr eaLnBrk="1" hangingPunct="1">
              <a:lnSpc>
                <a:spcPct val="15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5" descr="f02-20-9780123850591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2824163"/>
            <a:ext cx="53276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Sliding Window Protocol</a:t>
            </a:r>
            <a:endParaRPr lang="en-AU" b="1" dirty="0" smtClean="0">
              <a:solidFill>
                <a:schemeClr val="tx2"/>
              </a:solidFill>
            </a:endParaRP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928688"/>
            <a:ext cx="8270875" cy="511175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Sender also maintains the following invariant</a:t>
            </a:r>
          </a:p>
          <a:p>
            <a:pPr lvl="1" eaLnBrk="1" hangingPunct="1">
              <a:buFontTx/>
              <a:buNone/>
            </a:pPr>
            <a:r>
              <a:rPr lang="en-US" sz="1800" dirty="0" smtClean="0"/>
              <a:t>			</a:t>
            </a:r>
            <a:r>
              <a:rPr lang="en-US" sz="2200" b="1" dirty="0" smtClean="0">
                <a:solidFill>
                  <a:schemeClr val="tx2"/>
                </a:solidFill>
              </a:rPr>
              <a:t>LFS – LAR </a:t>
            </a:r>
            <a:r>
              <a:rPr lang="en-US" sz="2200" b="1" dirty="0" smtClean="0">
                <a:solidFill>
                  <a:schemeClr val="tx2"/>
                </a:solidFill>
                <a:cs typeface="Arial" charset="0"/>
              </a:rPr>
              <a:t>≤ SWS</a:t>
            </a:r>
          </a:p>
          <a:p>
            <a:pPr eaLnBrk="1" hangingPunct="1"/>
            <a:endParaRPr lang="en-US" sz="2800" dirty="0" smtClean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555875" y="4508500"/>
            <a:ext cx="3798888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+mj-lt"/>
              </a:rPr>
              <a:t>Sliding Window on Sender</a:t>
            </a:r>
            <a:endParaRPr lang="en-GB" sz="2400" dirty="0">
              <a:solidFill>
                <a:srgbClr val="00009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Sliding Window Protocol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10790" y="1143000"/>
            <a:ext cx="5152010" cy="5471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Sliding Window Protocol</a:t>
            </a:r>
            <a:endParaRPr lang="en-AU" b="1" dirty="0" smtClean="0">
              <a:solidFill>
                <a:schemeClr val="tx2"/>
              </a:solidFill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928688"/>
            <a:ext cx="8270875" cy="511175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When an acknowledgement arrives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/>
              <a:t>the sender moves LAR to right, thereby allowing the sender to transmit another frame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Also the sender associates a timer with each frame it transmits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/>
              <a:t>It retransmits the frame if the timer expires before the ACK is received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Note that the sender has to be willing to buffer up to SWS frames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rgbClr val="000099"/>
                </a:solidFill>
              </a:rPr>
              <a:t>WHY?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 sender has to be willing to buffer up to SWS frames since it must be prepared to retransmit them until they are acknowledged.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endParaRPr lang="en-US" sz="2000" dirty="0" smtClean="0">
              <a:solidFill>
                <a:srgbClr val="000099"/>
              </a:solidFill>
              <a:cs typeface="Arial" charset="0"/>
            </a:endParaRPr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 smtClean="0"/>
              <a:t>Redundancy &amp; Coding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To </a:t>
            </a:r>
            <a:r>
              <a:rPr lang="en-US" sz="2400" dirty="0"/>
              <a:t>be able </a:t>
            </a:r>
            <a:r>
              <a:rPr lang="en-US" sz="2400" dirty="0" smtClean="0"/>
              <a:t>to detect </a:t>
            </a:r>
            <a:r>
              <a:rPr lang="en-US" sz="2400" dirty="0"/>
              <a:t>or correct errors, we need to send </a:t>
            </a:r>
            <a:r>
              <a:rPr lang="en-US" sz="2400" b="1" dirty="0"/>
              <a:t>some extra bits with our data. </a:t>
            </a:r>
            <a:endParaRPr lang="en-US" sz="2400" b="1" dirty="0" smtClean="0"/>
          </a:p>
          <a:p>
            <a:r>
              <a:rPr lang="en-US" sz="2400" b="1" dirty="0" smtClean="0"/>
              <a:t>These redundant bits </a:t>
            </a:r>
            <a:r>
              <a:rPr lang="en-US" sz="2400" b="1" dirty="0"/>
              <a:t>are added by the sender and removed by the </a:t>
            </a:r>
            <a:r>
              <a:rPr lang="en-US" sz="2400" b="1" dirty="0" smtClean="0"/>
              <a:t>receiver. </a:t>
            </a:r>
          </a:p>
          <a:p>
            <a:r>
              <a:rPr lang="en-US" sz="2400" dirty="0" smtClean="0"/>
              <a:t>Their </a:t>
            </a:r>
            <a:r>
              <a:rPr lang="en-US" sz="2400" dirty="0"/>
              <a:t>presence allows </a:t>
            </a:r>
            <a:r>
              <a:rPr lang="en-US" sz="2400" dirty="0" smtClean="0"/>
              <a:t>the receiver </a:t>
            </a:r>
            <a:r>
              <a:rPr lang="en-US" sz="2400" dirty="0"/>
              <a:t>to detect or correct corrupted bits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Redundancy is achieved through various coding schemes.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sender adds </a:t>
            </a:r>
            <a:r>
              <a:rPr lang="en-US" sz="2400" dirty="0" smtClean="0"/>
              <a:t>redundant bits </a:t>
            </a:r>
            <a:r>
              <a:rPr lang="en-US" sz="2400" dirty="0"/>
              <a:t>through a process that creates a </a:t>
            </a:r>
            <a:r>
              <a:rPr lang="en-US" sz="2400" b="1" dirty="0"/>
              <a:t>relationship between the redundant bits and </a:t>
            </a:r>
            <a:r>
              <a:rPr lang="en-US" sz="2400" b="1" dirty="0" smtClean="0"/>
              <a:t>the actual </a:t>
            </a:r>
            <a:r>
              <a:rPr lang="en-US" sz="2400" b="1" dirty="0"/>
              <a:t>data bits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receiver checks the relationships between the two sets of bits to detect or correct the errors. </a:t>
            </a:r>
          </a:p>
          <a:p>
            <a:r>
              <a:rPr lang="en-US" sz="2400" dirty="0" smtClean="0"/>
              <a:t>The </a:t>
            </a:r>
            <a:r>
              <a:rPr lang="en-US" sz="2400" b="1" dirty="0"/>
              <a:t>ratio of redundant bits to the data bits </a:t>
            </a:r>
            <a:r>
              <a:rPr lang="en-US" sz="2400" dirty="0"/>
              <a:t>and the </a:t>
            </a:r>
            <a:r>
              <a:rPr lang="en-US" sz="2400" b="1" dirty="0" smtClean="0"/>
              <a:t>robustness of </a:t>
            </a:r>
            <a:r>
              <a:rPr lang="en-US" sz="2400" b="1" dirty="0"/>
              <a:t>the process</a:t>
            </a:r>
            <a:r>
              <a:rPr lang="en-US" sz="2400" dirty="0"/>
              <a:t> are important factors in any </a:t>
            </a:r>
            <a:r>
              <a:rPr lang="en-US" sz="2400" b="1" dirty="0"/>
              <a:t>coding scheme.</a:t>
            </a:r>
          </a:p>
        </p:txBody>
      </p:sp>
    </p:spTree>
    <p:extLst>
      <p:ext uri="{BB962C8B-B14F-4D97-AF65-F5344CB8AC3E}">
        <p14:creationId xmlns="" xmlns:p14="http://schemas.microsoft.com/office/powerpoint/2010/main" val="33596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Sliding Window Protocol</a:t>
            </a:r>
            <a:endParaRPr lang="en-AU" b="1" dirty="0" smtClean="0">
              <a:solidFill>
                <a:schemeClr val="tx2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5105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200" b="1" dirty="0" smtClean="0">
                <a:solidFill>
                  <a:srgbClr val="FF0000"/>
                </a:solidFill>
              </a:rPr>
              <a:t>Receiver maintains three variables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200" b="1" dirty="0" smtClean="0">
                <a:solidFill>
                  <a:schemeClr val="tx2"/>
                </a:solidFill>
              </a:rPr>
              <a:t>Receiving Window Size </a:t>
            </a:r>
            <a:r>
              <a:rPr lang="en-US" sz="2200" dirty="0" smtClean="0"/>
              <a:t>(</a:t>
            </a:r>
            <a:r>
              <a:rPr lang="en-US" sz="2200" b="1" dirty="0" smtClean="0">
                <a:solidFill>
                  <a:schemeClr val="tx2"/>
                </a:solidFill>
              </a:rPr>
              <a:t>RWS</a:t>
            </a:r>
            <a:r>
              <a:rPr lang="en-US" sz="2200" dirty="0" smtClean="0"/>
              <a:t>)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200" dirty="0" smtClean="0"/>
              <a:t>Upper bound on the number of out-of-order frames that the receiver is willing to accept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200" b="1" dirty="0" smtClean="0">
                <a:solidFill>
                  <a:schemeClr val="tx2"/>
                </a:solidFill>
              </a:rPr>
              <a:t>Largest Acceptable Frame (LAF)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200" dirty="0" smtClean="0"/>
              <a:t>Sequence number of the largest acceptable frame</a:t>
            </a:r>
          </a:p>
          <a:p>
            <a:pPr lvl="1">
              <a:lnSpc>
                <a:spcPct val="150000"/>
              </a:lnSpc>
            </a:pPr>
            <a:r>
              <a:rPr lang="en-US" sz="2200" b="1" dirty="0" smtClean="0">
                <a:solidFill>
                  <a:schemeClr val="tx2"/>
                </a:solidFill>
              </a:rPr>
              <a:t>Last Frame Received (LFR)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200" dirty="0" smtClean="0"/>
              <a:t>Sequence number of the last frame received</a:t>
            </a:r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 descr="f02-21-9780123850591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2816225"/>
            <a:ext cx="532765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Sliding Window Protocol</a:t>
            </a:r>
            <a:endParaRPr lang="en-AU" b="1" dirty="0" smtClean="0">
              <a:solidFill>
                <a:schemeClr val="tx2"/>
              </a:solidFill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Receiver also maintains the following invariant</a:t>
            </a:r>
          </a:p>
          <a:p>
            <a:pPr lvl="1" eaLnBrk="1" hangingPunct="1">
              <a:buFontTx/>
              <a:buNone/>
            </a:pPr>
            <a:r>
              <a:rPr lang="en-US" sz="1800" dirty="0" smtClean="0"/>
              <a:t>			</a:t>
            </a:r>
            <a:r>
              <a:rPr lang="en-US" sz="2200" b="1" dirty="0" smtClean="0">
                <a:solidFill>
                  <a:schemeClr val="tx2"/>
                </a:solidFill>
              </a:rPr>
              <a:t>LAF – LFR </a:t>
            </a:r>
            <a:r>
              <a:rPr lang="en-US" sz="2200" b="1" dirty="0" smtClean="0">
                <a:solidFill>
                  <a:schemeClr val="tx2"/>
                </a:solidFill>
                <a:cs typeface="Arial" charset="0"/>
              </a:rPr>
              <a:t>≤ RWS</a:t>
            </a:r>
          </a:p>
          <a:p>
            <a:pPr eaLnBrk="1" hangingPunct="1"/>
            <a:endParaRPr lang="en-US" sz="2800" dirty="0" smtClean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555875" y="4508500"/>
            <a:ext cx="402272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+mj-lt"/>
              </a:rPr>
              <a:t>Sliding Window on Receiver</a:t>
            </a:r>
            <a:endParaRPr lang="en-GB" sz="2400" dirty="0">
              <a:solidFill>
                <a:srgbClr val="00009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Sliding Window Protocol</a:t>
            </a:r>
            <a:endParaRPr lang="en-AU" b="1" dirty="0" smtClean="0">
              <a:solidFill>
                <a:schemeClr val="tx2"/>
              </a:solidFill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 dirty="0" smtClean="0"/>
              <a:t>When a frame with sequence number </a:t>
            </a:r>
            <a:r>
              <a:rPr lang="en-US" sz="2200" dirty="0" err="1" smtClean="0">
                <a:solidFill>
                  <a:schemeClr val="tx1"/>
                </a:solidFill>
              </a:rPr>
              <a:t>SeqNum</a:t>
            </a:r>
            <a:r>
              <a:rPr lang="en-US" sz="2200" dirty="0" smtClean="0"/>
              <a:t> arrives, what does the receiver do?</a:t>
            </a:r>
          </a:p>
          <a:p>
            <a:pPr lvl="1" eaLnBrk="1" hangingPunct="1"/>
            <a:endParaRPr lang="en-US" sz="2200" dirty="0" smtClean="0">
              <a:cs typeface="Arial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sz="2200" b="1" dirty="0" smtClean="0">
                <a:solidFill>
                  <a:schemeClr val="tx2"/>
                </a:solidFill>
                <a:cs typeface="Arial" charset="0"/>
              </a:rPr>
              <a:t>If </a:t>
            </a:r>
            <a:r>
              <a:rPr lang="en-US" sz="2200" b="1" dirty="0" err="1" smtClean="0">
                <a:solidFill>
                  <a:schemeClr val="tx2"/>
                </a:solidFill>
                <a:cs typeface="Arial" charset="0"/>
              </a:rPr>
              <a:t>SeqNum</a:t>
            </a:r>
            <a:r>
              <a:rPr lang="en-US" sz="2200" b="1" dirty="0" smtClean="0">
                <a:solidFill>
                  <a:schemeClr val="tx2"/>
                </a:solidFill>
                <a:cs typeface="Arial" charset="0"/>
              </a:rPr>
              <a:t> ≤ LFR or </a:t>
            </a:r>
            <a:r>
              <a:rPr lang="en-US" sz="2200" b="1" dirty="0" err="1" smtClean="0">
                <a:solidFill>
                  <a:schemeClr val="tx2"/>
                </a:solidFill>
                <a:cs typeface="Arial" charset="0"/>
              </a:rPr>
              <a:t>SeqNum</a:t>
            </a:r>
            <a:r>
              <a:rPr lang="en-US" sz="2200" b="1" dirty="0" smtClean="0">
                <a:solidFill>
                  <a:schemeClr val="tx2"/>
                </a:solidFill>
                <a:cs typeface="Arial" charset="0"/>
              </a:rPr>
              <a:t> &gt; LAF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200" dirty="0" smtClean="0">
                <a:cs typeface="Arial" charset="0"/>
              </a:rPr>
              <a:t>Discard it (the frame is outside the receiver window)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200" b="1" dirty="0" smtClean="0">
                <a:solidFill>
                  <a:schemeClr val="tx2"/>
                </a:solidFill>
                <a:cs typeface="Arial" charset="0"/>
              </a:rPr>
              <a:t>If LFR &lt; </a:t>
            </a:r>
            <a:r>
              <a:rPr lang="en-US" sz="2200" b="1" dirty="0" err="1" smtClean="0">
                <a:solidFill>
                  <a:schemeClr val="tx2"/>
                </a:solidFill>
                <a:cs typeface="Arial" charset="0"/>
              </a:rPr>
              <a:t>SeqNum</a:t>
            </a:r>
            <a:r>
              <a:rPr lang="en-US" sz="2200" b="1" dirty="0" smtClean="0">
                <a:solidFill>
                  <a:schemeClr val="tx2"/>
                </a:solidFill>
                <a:cs typeface="Arial" charset="0"/>
              </a:rPr>
              <a:t> ≤ LAF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200" dirty="0" smtClean="0">
                <a:cs typeface="Arial" charset="0"/>
              </a:rPr>
              <a:t>Accept it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200" dirty="0" smtClean="0">
                <a:cs typeface="Arial" charset="0"/>
              </a:rPr>
              <a:t>Now the receiver needs to decide whether or not to send an ACK</a:t>
            </a:r>
          </a:p>
          <a:p>
            <a:pPr eaLnBrk="1" hangingPunct="1">
              <a:lnSpc>
                <a:spcPct val="150000"/>
              </a:lnSpc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Sliding Window Protocol</a:t>
            </a:r>
            <a:endParaRPr lang="en-AU" b="1" dirty="0" smtClean="0">
              <a:solidFill>
                <a:schemeClr val="tx2"/>
              </a:solidFill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5029200"/>
          </a:xfrm>
        </p:spPr>
        <p:txBody>
          <a:bodyPr>
            <a:normAutofit fontScale="62500" lnSpcReduction="20000"/>
          </a:bodyPr>
          <a:lstStyle/>
          <a:p>
            <a:pPr lvl="1" eaLnBrk="1" hangingPunct="1">
              <a:lnSpc>
                <a:spcPct val="150000"/>
              </a:lnSpc>
            </a:pPr>
            <a:r>
              <a:rPr lang="en-US" sz="3200" b="1" dirty="0" smtClean="0">
                <a:solidFill>
                  <a:schemeClr val="tx2"/>
                </a:solidFill>
                <a:cs typeface="Arial" charset="0"/>
              </a:rPr>
              <a:t>Let </a:t>
            </a:r>
            <a:r>
              <a:rPr lang="en-US" sz="3200" b="1" dirty="0" err="1" smtClean="0">
                <a:solidFill>
                  <a:schemeClr val="tx2"/>
                </a:solidFill>
                <a:cs typeface="Arial" charset="0"/>
              </a:rPr>
              <a:t>SeqNumToAck</a:t>
            </a:r>
            <a:endParaRPr lang="en-US" sz="3200" b="1" dirty="0" smtClean="0">
              <a:solidFill>
                <a:schemeClr val="tx2"/>
              </a:solidFill>
              <a:cs typeface="Arial" charset="0"/>
            </a:endParaRPr>
          </a:p>
          <a:p>
            <a:pPr lvl="2" eaLnBrk="1" hangingPunct="1">
              <a:lnSpc>
                <a:spcPct val="150000"/>
              </a:lnSpc>
            </a:pPr>
            <a:r>
              <a:rPr lang="en-US" sz="3200" dirty="0" smtClean="0">
                <a:cs typeface="Arial" charset="0"/>
              </a:rPr>
              <a:t>Denote the largest sequence number not yet acknowledged, such that all frames with sequence number less than or equal to </a:t>
            </a:r>
            <a:r>
              <a:rPr lang="en-US" sz="3200" dirty="0" err="1" smtClean="0">
                <a:cs typeface="Arial" charset="0"/>
              </a:rPr>
              <a:t>SeqNumToAck</a:t>
            </a:r>
            <a:r>
              <a:rPr lang="en-US" sz="3200" dirty="0" smtClean="0">
                <a:cs typeface="Arial" charset="0"/>
              </a:rPr>
              <a:t> have been received.</a:t>
            </a:r>
          </a:p>
          <a:p>
            <a:pPr lvl="1" eaLnBrk="1" hangingPunct="1">
              <a:lnSpc>
                <a:spcPct val="150000"/>
              </a:lnSpc>
            </a:pPr>
            <a:endParaRPr lang="en-US" sz="3200" dirty="0" smtClean="0">
              <a:cs typeface="Arial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sz="3200" dirty="0" smtClean="0">
                <a:cs typeface="Arial" charset="0"/>
              </a:rPr>
              <a:t>The receiver acknowledges the receipt of </a:t>
            </a:r>
            <a:r>
              <a:rPr lang="en-US" sz="3200" dirty="0" err="1" smtClean="0">
                <a:cs typeface="Arial" charset="0"/>
              </a:rPr>
              <a:t>SeqNumToAck</a:t>
            </a:r>
            <a:r>
              <a:rPr lang="en-US" sz="3200" dirty="0" smtClean="0">
                <a:cs typeface="Arial" charset="0"/>
              </a:rPr>
              <a:t> even if high-numbered packets have been received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3200" dirty="0" smtClean="0">
                <a:cs typeface="Arial" charset="0"/>
              </a:rPr>
              <a:t>This acknowledgement is said to be cumulative.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3200" dirty="0" smtClean="0">
                <a:cs typeface="Arial" charset="0"/>
              </a:rPr>
              <a:t>The receiver then sets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3200" dirty="0" smtClean="0">
                <a:solidFill>
                  <a:schemeClr val="tx2"/>
                </a:solidFill>
                <a:cs typeface="Arial" charset="0"/>
              </a:rPr>
              <a:t>LFR = </a:t>
            </a:r>
            <a:r>
              <a:rPr lang="en-US" sz="3200" dirty="0" err="1" smtClean="0">
                <a:solidFill>
                  <a:schemeClr val="tx2"/>
                </a:solidFill>
                <a:cs typeface="Arial" charset="0"/>
              </a:rPr>
              <a:t>SeqNumToAck</a:t>
            </a:r>
            <a:r>
              <a:rPr lang="en-US" sz="3200" dirty="0" smtClean="0">
                <a:solidFill>
                  <a:schemeClr val="tx2"/>
                </a:solidFill>
                <a:cs typeface="Arial" charset="0"/>
              </a:rPr>
              <a:t> and adjusts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3200" dirty="0" smtClean="0">
                <a:solidFill>
                  <a:schemeClr val="tx2"/>
                </a:solidFill>
                <a:cs typeface="Arial" charset="0"/>
              </a:rPr>
              <a:t>LAF = LFR + RWS </a:t>
            </a:r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Sliding Window Protocol</a:t>
            </a:r>
            <a:endParaRPr lang="en-AU" b="1" dirty="0" smtClean="0">
              <a:solidFill>
                <a:schemeClr val="tx2"/>
              </a:solidFill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81600"/>
          </a:xfrm>
        </p:spPr>
        <p:txBody>
          <a:bodyPr>
            <a:noAutofit/>
          </a:bodyPr>
          <a:lstStyle/>
          <a:p>
            <a:pPr eaLnBrk="1" hangingPunct="1">
              <a:lnSpc>
                <a:spcPct val="16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For example, suppose LFR = 5 and RWS = 4 </a:t>
            </a:r>
          </a:p>
          <a:p>
            <a:pPr eaLnBrk="1" hangingPunct="1">
              <a:lnSpc>
                <a:spcPct val="16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	(i.e. the last ACK that the receiver sent was for seq. no. 5)</a:t>
            </a:r>
          </a:p>
          <a:p>
            <a:pPr eaLnBrk="1" hangingPunct="1">
              <a:lnSpc>
                <a:spcPct val="160000"/>
              </a:lnSpc>
              <a:buFont typeface="Symbol" pitchFamily="18" charset="2"/>
              <a:buChar char="Þ"/>
            </a:pPr>
            <a:r>
              <a:rPr lang="en-US" sz="2000" dirty="0" smtClean="0">
                <a:cs typeface="Arial" charset="0"/>
              </a:rPr>
              <a:t>LAF = 9</a:t>
            </a:r>
          </a:p>
          <a:p>
            <a:pPr eaLnBrk="1" hangingPunct="1">
              <a:lnSpc>
                <a:spcPct val="160000"/>
              </a:lnSpc>
              <a:buFont typeface="Symbol" pitchFamily="18" charset="2"/>
              <a:buNone/>
            </a:pPr>
            <a:r>
              <a:rPr lang="en-US" sz="2000" dirty="0" smtClean="0">
                <a:cs typeface="Arial" charset="0"/>
              </a:rPr>
              <a:t>If frames 7 and 8 arrive, they will be buffered because they are within the receiver window, But no ACK will be sent since frame 6 is yet to arrive</a:t>
            </a:r>
          </a:p>
          <a:p>
            <a:pPr eaLnBrk="1" hangingPunct="1">
              <a:lnSpc>
                <a:spcPct val="160000"/>
              </a:lnSpc>
              <a:buFont typeface="Symbol" pitchFamily="18" charset="2"/>
              <a:buNone/>
            </a:pPr>
            <a:r>
              <a:rPr lang="en-US" sz="2000" dirty="0" smtClean="0">
                <a:cs typeface="Arial" charset="0"/>
              </a:rPr>
              <a:t>Frames 7 and 8 are out of order Frame 6 arrives (it is late because it was lost first time and had to be retransmitted)</a:t>
            </a:r>
          </a:p>
          <a:p>
            <a:pPr eaLnBrk="1" hangingPunct="1">
              <a:lnSpc>
                <a:spcPct val="160000"/>
              </a:lnSpc>
              <a:buFont typeface="Symbol" pitchFamily="18" charset="2"/>
              <a:buNone/>
            </a:pPr>
            <a:r>
              <a:rPr lang="en-US" sz="2000" dirty="0" smtClean="0">
                <a:solidFill>
                  <a:srgbClr val="000099"/>
                </a:solidFill>
                <a:cs typeface="Arial" charset="0"/>
              </a:rPr>
              <a:t>Now Receiver Acknowledges Frame 8 and bumps LFR to 8</a:t>
            </a:r>
          </a:p>
          <a:p>
            <a:pPr eaLnBrk="1" hangingPunct="1">
              <a:lnSpc>
                <a:spcPct val="160000"/>
              </a:lnSpc>
              <a:buFont typeface="Symbol" pitchFamily="18" charset="2"/>
              <a:buNone/>
            </a:pPr>
            <a:r>
              <a:rPr lang="en-US" sz="2000" dirty="0" smtClean="0">
                <a:solidFill>
                  <a:srgbClr val="000099"/>
                </a:solidFill>
                <a:cs typeface="Arial" charset="0"/>
              </a:rPr>
              <a:t>and LAF to 12 </a:t>
            </a:r>
          </a:p>
          <a:p>
            <a:pPr eaLnBrk="1" hangingPunct="1">
              <a:lnSpc>
                <a:spcPct val="16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Handling frame loss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sz="8000" dirty="0" smtClean="0"/>
              <a:t>The receiver could have sent a </a:t>
            </a:r>
            <a:r>
              <a:rPr lang="en-US" sz="8000" b="1" i="1" dirty="0" smtClean="0"/>
              <a:t>negative acknowledgment </a:t>
            </a:r>
            <a:r>
              <a:rPr lang="en-US" sz="8000" b="1" dirty="0" smtClean="0"/>
              <a:t>(NAK) </a:t>
            </a:r>
            <a:r>
              <a:rPr lang="en-US" sz="8000" dirty="0" smtClean="0"/>
              <a:t>for frame 6 as soon as frame 7 arrived.</a:t>
            </a:r>
          </a:p>
          <a:p>
            <a:pPr>
              <a:lnSpc>
                <a:spcPct val="120000"/>
              </a:lnSpc>
            </a:pPr>
            <a:r>
              <a:rPr lang="en-US" sz="8000" dirty="0" smtClean="0"/>
              <a:t>It would have been legitimate to send </a:t>
            </a:r>
            <a:r>
              <a:rPr lang="en-US" sz="8000" b="1" dirty="0" smtClean="0"/>
              <a:t>additional acknowledgments </a:t>
            </a:r>
            <a:r>
              <a:rPr lang="en-US" sz="8000" dirty="0" smtClean="0"/>
              <a:t>of frame 5 when frames 7 and 8 arrived;</a:t>
            </a:r>
          </a:p>
          <a:p>
            <a:pPr lvl="1">
              <a:lnSpc>
                <a:spcPct val="120000"/>
              </a:lnSpc>
            </a:pPr>
            <a:r>
              <a:rPr lang="en-US" sz="8000" dirty="0" smtClean="0"/>
              <a:t>in some cases, a sender can use duplicate ACKs as a clue that a frame was lost. </a:t>
            </a:r>
          </a:p>
          <a:p>
            <a:pPr>
              <a:lnSpc>
                <a:spcPct val="120000"/>
              </a:lnSpc>
            </a:pPr>
            <a:r>
              <a:rPr lang="en-US" sz="8000" dirty="0" smtClean="0"/>
              <a:t>Both approaches help to improve performance by allowing early detection of packet losses.</a:t>
            </a:r>
          </a:p>
          <a:p>
            <a:pPr>
              <a:lnSpc>
                <a:spcPct val="120000"/>
              </a:lnSpc>
            </a:pPr>
            <a:r>
              <a:rPr lang="en-US" sz="8000" dirty="0" smtClean="0"/>
              <a:t>Yet another variation on this scheme would be to use </a:t>
            </a:r>
            <a:r>
              <a:rPr lang="en-US" sz="8000" b="1" i="1" dirty="0" smtClean="0"/>
              <a:t>selective acknowledgments</a:t>
            </a:r>
            <a:r>
              <a:rPr lang="en-US" sz="8000" b="1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sz="8000" dirty="0" smtClean="0"/>
              <a:t>The receiver could acknowledge exactly those frames it has received rather than just the highest numbered frame received in order. </a:t>
            </a:r>
          </a:p>
          <a:p>
            <a:pPr lvl="1">
              <a:lnSpc>
                <a:spcPct val="120000"/>
              </a:lnSpc>
            </a:pPr>
            <a:r>
              <a:rPr lang="en-US" sz="8000" dirty="0" smtClean="0"/>
              <a:t>the receiver could acknowledge the receipt of frames 7 and 8 without frame 6.</a:t>
            </a:r>
          </a:p>
          <a:p>
            <a:endParaRPr lang="en-US" sz="8000" dirty="0"/>
          </a:p>
        </p:txBody>
      </p:sp>
    </p:spTree>
    <p:extLst>
      <p:ext uri="{BB962C8B-B14F-4D97-AF65-F5344CB8AC3E}">
        <p14:creationId xmlns="" xmlns:p14="http://schemas.microsoft.com/office/powerpoint/2010/main" val="51095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SWS &amp; RWS Size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100" dirty="0"/>
              <a:t>The sending window size is selected according to how many </a:t>
            </a:r>
            <a:r>
              <a:rPr lang="en-US" sz="2100" dirty="0" smtClean="0"/>
              <a:t>frames we </a:t>
            </a:r>
            <a:r>
              <a:rPr lang="en-US" sz="2100" dirty="0"/>
              <a:t>want to have outstanding on the link at a given time</a:t>
            </a:r>
            <a:r>
              <a:rPr lang="en-US" sz="2100" dirty="0" smtClean="0"/>
              <a:t>;</a:t>
            </a:r>
          </a:p>
          <a:p>
            <a:r>
              <a:rPr lang="en-US" sz="2100" dirty="0" smtClean="0"/>
              <a:t>SWS </a:t>
            </a:r>
            <a:r>
              <a:rPr lang="en-US" sz="2100" dirty="0"/>
              <a:t>is </a:t>
            </a:r>
            <a:r>
              <a:rPr lang="en-US" sz="2100" dirty="0" smtClean="0"/>
              <a:t>easy to </a:t>
            </a:r>
            <a:r>
              <a:rPr lang="en-US" sz="2100" dirty="0"/>
              <a:t>compute for a given delay × bandwidth </a:t>
            </a:r>
            <a:r>
              <a:rPr lang="en-US" sz="2100" dirty="0" smtClean="0"/>
              <a:t>product.</a:t>
            </a:r>
          </a:p>
          <a:p>
            <a:r>
              <a:rPr lang="en-US" sz="2100" dirty="0" smtClean="0"/>
              <a:t>The </a:t>
            </a:r>
            <a:r>
              <a:rPr lang="en-US" sz="2100" dirty="0"/>
              <a:t>receiver can set RWS to whatever it </a:t>
            </a:r>
            <a:r>
              <a:rPr lang="en-US" sz="2100" dirty="0" smtClean="0"/>
              <a:t>wants - two </a:t>
            </a:r>
            <a:r>
              <a:rPr lang="en-US" sz="2100" dirty="0"/>
              <a:t>common </a:t>
            </a:r>
            <a:r>
              <a:rPr lang="en-US" sz="2100" dirty="0" smtClean="0"/>
              <a:t>settings: </a:t>
            </a:r>
          </a:p>
          <a:p>
            <a:pPr lvl="1"/>
            <a:r>
              <a:rPr lang="en-US" sz="2100" dirty="0" smtClean="0">
                <a:solidFill>
                  <a:srgbClr val="FF0000"/>
                </a:solidFill>
              </a:rPr>
              <a:t>RWS </a:t>
            </a:r>
            <a:r>
              <a:rPr lang="en-US" sz="2100" dirty="0">
                <a:solidFill>
                  <a:srgbClr val="FF0000"/>
                </a:solidFill>
              </a:rPr>
              <a:t>= 1,</a:t>
            </a:r>
            <a:r>
              <a:rPr lang="en-US" sz="2100" dirty="0"/>
              <a:t> which implies that the receiver will not buffer any frames </a:t>
            </a:r>
            <a:r>
              <a:rPr lang="en-US" sz="2100" dirty="0" smtClean="0"/>
              <a:t>that arrive </a:t>
            </a:r>
            <a:r>
              <a:rPr lang="en-US" sz="2100" dirty="0"/>
              <a:t>out of order, </a:t>
            </a:r>
            <a:endParaRPr lang="en-US" sz="2100" dirty="0" smtClean="0"/>
          </a:p>
          <a:p>
            <a:pPr lvl="1"/>
            <a:r>
              <a:rPr lang="en-US" sz="2100" dirty="0" smtClean="0">
                <a:solidFill>
                  <a:srgbClr val="FF0000"/>
                </a:solidFill>
              </a:rPr>
              <a:t>RWS </a:t>
            </a:r>
            <a:r>
              <a:rPr lang="en-US" sz="2100" dirty="0">
                <a:solidFill>
                  <a:srgbClr val="FF0000"/>
                </a:solidFill>
              </a:rPr>
              <a:t>= SWS,</a:t>
            </a:r>
            <a:r>
              <a:rPr lang="en-US" sz="2100" dirty="0"/>
              <a:t> which implies that the receiver </a:t>
            </a:r>
            <a:r>
              <a:rPr lang="en-US" sz="2100" dirty="0" smtClean="0"/>
              <a:t>can </a:t>
            </a:r>
            <a:r>
              <a:rPr lang="en-US" sz="2100" dirty="0"/>
              <a:t>buffer any of the frames the sender transmits. </a:t>
            </a:r>
            <a:endParaRPr lang="en-US" sz="2100" dirty="0" smtClean="0"/>
          </a:p>
          <a:p>
            <a:pPr lvl="1"/>
            <a:r>
              <a:rPr lang="en-US" sz="2100" dirty="0" smtClean="0"/>
              <a:t>It </a:t>
            </a:r>
            <a:r>
              <a:rPr lang="en-US" sz="2100" dirty="0"/>
              <a:t>makes no sense to </a:t>
            </a:r>
            <a:r>
              <a:rPr lang="en-US" sz="2100" dirty="0" smtClean="0"/>
              <a:t>set RWS </a:t>
            </a:r>
            <a:r>
              <a:rPr lang="en-US" sz="2100" dirty="0"/>
              <a:t>&gt; SWS since it’s impossible for more than SWS frames to </a:t>
            </a:r>
            <a:r>
              <a:rPr lang="en-US" sz="2100" dirty="0" smtClean="0"/>
              <a:t>arrive out </a:t>
            </a:r>
            <a:r>
              <a:rPr lang="en-US" sz="2100" dirty="0"/>
              <a:t>of order.</a:t>
            </a:r>
          </a:p>
        </p:txBody>
      </p:sp>
    </p:spTree>
    <p:extLst>
      <p:ext uri="{BB962C8B-B14F-4D97-AF65-F5344CB8AC3E}">
        <p14:creationId xmlns="" xmlns:p14="http://schemas.microsoft.com/office/powerpoint/2010/main" val="27892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12838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Finite sequence number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Suppose we have one more number in our space of sequence </a:t>
            </a:r>
            <a:r>
              <a:rPr lang="en-US" sz="2400" dirty="0" smtClean="0"/>
              <a:t>numbers than </a:t>
            </a:r>
            <a:r>
              <a:rPr lang="en-US" sz="2400" dirty="0"/>
              <a:t>we have potentially outstanding frames</a:t>
            </a:r>
            <a:r>
              <a:rPr lang="en-US" sz="2400" dirty="0" smtClean="0"/>
              <a:t>;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that is, SWS </a:t>
            </a:r>
            <a:r>
              <a:rPr lang="en-US" sz="2400" dirty="0" smtClean="0"/>
              <a:t>≤ MaxSeqNum</a:t>
            </a:r>
            <a:r>
              <a:rPr lang="en-US" sz="2400" dirty="0"/>
              <a:t>−1, where </a:t>
            </a:r>
            <a:r>
              <a:rPr lang="en-US" sz="2400" dirty="0" err="1"/>
              <a:t>MaxSeqNum</a:t>
            </a:r>
            <a:r>
              <a:rPr lang="en-US" sz="2400" dirty="0"/>
              <a:t> is the number of available </a:t>
            </a:r>
            <a:r>
              <a:rPr lang="en-US" sz="2400" dirty="0" smtClean="0"/>
              <a:t>sequence numbers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Is </a:t>
            </a:r>
            <a:r>
              <a:rPr lang="en-US" sz="2400" dirty="0"/>
              <a:t>this sufficient? The answer depends on RWS. </a:t>
            </a:r>
            <a:endParaRPr lang="en-US" sz="2400" dirty="0" smtClean="0"/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RWS = </a:t>
            </a:r>
            <a:r>
              <a:rPr lang="en-US" sz="2400" dirty="0" smtClean="0"/>
              <a:t>1, then </a:t>
            </a:r>
            <a:r>
              <a:rPr lang="en-US" sz="2400" dirty="0" err="1"/>
              <a:t>MaxSeqNum</a:t>
            </a:r>
            <a:r>
              <a:rPr lang="en-US" sz="2400" dirty="0"/>
              <a:t> ≥ SWS+1 is sufficient. </a:t>
            </a:r>
            <a:endParaRPr lang="en-US" sz="2400" dirty="0" smtClean="0"/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RWS is equal to SWS, </a:t>
            </a:r>
            <a:r>
              <a:rPr lang="en-US" sz="2400" dirty="0" smtClean="0"/>
              <a:t>then having </a:t>
            </a:r>
            <a:r>
              <a:rPr lang="en-US" sz="2400" dirty="0"/>
              <a:t>a </a:t>
            </a:r>
            <a:r>
              <a:rPr lang="en-US" sz="2400" dirty="0" err="1"/>
              <a:t>MaxSeqNum</a:t>
            </a:r>
            <a:r>
              <a:rPr lang="en-US" sz="2400" dirty="0"/>
              <a:t> just one greater than the sending window size </a:t>
            </a:r>
            <a:r>
              <a:rPr lang="en-US" sz="2400" dirty="0" smtClean="0"/>
              <a:t>is not </a:t>
            </a:r>
            <a:r>
              <a:rPr lang="en-US" sz="2400" dirty="0"/>
              <a:t>good enough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26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Finite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648200"/>
          </a:xfrm>
        </p:spPr>
        <p:txBody>
          <a:bodyPr>
            <a:noAutofit/>
          </a:bodyPr>
          <a:lstStyle/>
          <a:p>
            <a:r>
              <a:rPr lang="en-US" sz="2200" dirty="0"/>
              <a:t>Consider the situation in which we have the eight sequence numbers 0 through 7, and SWS = RWS = 7. </a:t>
            </a:r>
          </a:p>
          <a:p>
            <a:pPr lvl="1"/>
            <a:r>
              <a:rPr lang="en-US" sz="2200" dirty="0"/>
              <a:t>Suppose the sender transmits frames 0. . .6, they are successfully received, but the ACKs are lost. </a:t>
            </a:r>
          </a:p>
          <a:p>
            <a:pPr lvl="1"/>
            <a:r>
              <a:rPr lang="en-US" sz="2200" dirty="0"/>
              <a:t>The receiver is now expecting frames 7,0. . .5, but the sender times out and sends frames 0. . .6. </a:t>
            </a:r>
          </a:p>
          <a:p>
            <a:pPr lvl="1"/>
            <a:r>
              <a:rPr lang="en-US" sz="2200" dirty="0"/>
              <a:t>Unfortunately, the receiver is expecting the second incarnation of frames 0. . .5 but gets the first incarnation of these frames. This is exactly the situation we wanted to </a:t>
            </a:r>
            <a:r>
              <a:rPr lang="en-US" sz="2200" dirty="0" smtClean="0"/>
              <a:t>avoid.</a:t>
            </a:r>
          </a:p>
          <a:p>
            <a:pPr lvl="1"/>
            <a:r>
              <a:rPr lang="en-US" sz="2200" dirty="0" smtClean="0"/>
              <a:t>It </a:t>
            </a:r>
            <a:r>
              <a:rPr lang="en-US" sz="2200" dirty="0"/>
              <a:t>turns out that the sending window size can be no more than half </a:t>
            </a:r>
            <a:r>
              <a:rPr lang="en-US" sz="2200" dirty="0" smtClean="0"/>
              <a:t>as big </a:t>
            </a:r>
            <a:r>
              <a:rPr lang="en-US" sz="2200" dirty="0"/>
              <a:t>as the number of available sequence numbers when RWS = SWS, </a:t>
            </a:r>
            <a:r>
              <a:rPr lang="en-US" sz="2200" dirty="0" smtClean="0"/>
              <a:t>or stated </a:t>
            </a:r>
            <a:r>
              <a:rPr lang="en-US" sz="2200" dirty="0"/>
              <a:t>more precisely,</a:t>
            </a:r>
          </a:p>
          <a:p>
            <a:pPr marL="0" indent="0">
              <a:buNone/>
            </a:pPr>
            <a:r>
              <a:rPr lang="en-US" sz="2200" dirty="0" smtClean="0"/>
              <a:t>		SWS </a:t>
            </a:r>
            <a:r>
              <a:rPr lang="en-US" sz="2200" dirty="0"/>
              <a:t>&lt; (MaxSeqNum+1)/</a:t>
            </a:r>
            <a:r>
              <a:rPr lang="en-US" sz="2200" dirty="0" smtClean="0"/>
              <a:t>2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24056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Go-Back-N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/>
              <a:t>In the Go-Back-N Protocol, the sequence numbers are modulo </a:t>
            </a:r>
            <a:r>
              <a:rPr lang="en-US" sz="2200" dirty="0" smtClean="0"/>
              <a:t>2</a:t>
            </a:r>
            <a:r>
              <a:rPr lang="en-US" sz="2200" baseline="30000" dirty="0" smtClean="0"/>
              <a:t>m   , , </a:t>
            </a:r>
            <a:r>
              <a:rPr lang="en-US" sz="2200" dirty="0" smtClean="0"/>
              <a:t>where </a:t>
            </a:r>
            <a:r>
              <a:rPr lang="en-US" sz="2200" i="1" dirty="0"/>
              <a:t>m </a:t>
            </a:r>
            <a:r>
              <a:rPr lang="en-US" sz="2200" dirty="0"/>
              <a:t>is the size of the sequence number field in bits</a:t>
            </a:r>
            <a:r>
              <a:rPr lang="en-US" sz="22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In this protocol we can send several frames </a:t>
            </a:r>
            <a:r>
              <a:rPr lang="en-US" sz="2200" dirty="0" smtClean="0"/>
              <a:t>before receiving </a:t>
            </a:r>
            <a:r>
              <a:rPr lang="en-US" sz="2200" dirty="0"/>
              <a:t>acknowledgments; we keep a copy of these frames until the </a:t>
            </a:r>
            <a:r>
              <a:rPr lang="en-US" sz="2200" dirty="0" smtClean="0"/>
              <a:t>acknowledgments arrive.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In </a:t>
            </a:r>
            <a:r>
              <a:rPr lang="en-US" sz="2200" dirty="0" smtClean="0"/>
              <a:t>Go-Back-N </a:t>
            </a:r>
            <a:r>
              <a:rPr lang="en-US" sz="2200" dirty="0"/>
              <a:t>ARQ, the size of the send window must be less than </a:t>
            </a:r>
            <a:r>
              <a:rPr lang="en-US" sz="2200" dirty="0" smtClean="0"/>
              <a:t>2</a:t>
            </a:r>
            <a:r>
              <a:rPr lang="en-US" sz="2200" baseline="30000" dirty="0" smtClean="0"/>
              <a:t>m </a:t>
            </a:r>
            <a:r>
              <a:rPr lang="en-US" sz="2200" dirty="0" smtClean="0"/>
              <a:t>(m-number of bits used to represent the sequence number); the </a:t>
            </a:r>
            <a:r>
              <a:rPr lang="en-US" sz="2200" dirty="0"/>
              <a:t>size of the receiver window is always 1.</a:t>
            </a:r>
          </a:p>
        </p:txBody>
      </p:sp>
    </p:spTree>
    <p:extLst>
      <p:ext uri="{BB962C8B-B14F-4D97-AF65-F5344CB8AC3E}">
        <p14:creationId xmlns="" xmlns:p14="http://schemas.microsoft.com/office/powerpoint/2010/main" val="3236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C1DB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60285"/>
            <a:ext cx="73126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dirty="0"/>
              <a:t>The structure of </a:t>
            </a:r>
            <a:r>
              <a:rPr lang="en-US" sz="3000" b="1" dirty="0" smtClean="0"/>
              <a:t>Encoder </a:t>
            </a:r>
            <a:r>
              <a:rPr lang="en-US" sz="3000" b="1" dirty="0"/>
              <a:t>and </a:t>
            </a:r>
            <a:r>
              <a:rPr lang="en-US" sz="3000" b="1" dirty="0" smtClean="0"/>
              <a:t>Decoder</a:t>
            </a:r>
            <a:endParaRPr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23326" y="5870244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5800" y="1905000"/>
            <a:ext cx="7261859" cy="2929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Go-Back-N ARQ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762000"/>
            <a:ext cx="7696200" cy="578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46961" cy="674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364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ARQ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For noisy </a:t>
            </a:r>
            <a:r>
              <a:rPr lang="en-US" dirty="0" smtClean="0"/>
              <a:t>links, there </a:t>
            </a:r>
            <a:r>
              <a:rPr lang="en-US" dirty="0"/>
              <a:t>is another mechanism that does not resend </a:t>
            </a:r>
            <a:r>
              <a:rPr lang="en-US" i="1" dirty="0"/>
              <a:t>N </a:t>
            </a:r>
            <a:r>
              <a:rPr lang="en-US" dirty="0" smtClean="0"/>
              <a:t>frames(like </a:t>
            </a:r>
            <a:r>
              <a:rPr lang="en-US" b="1" dirty="0" smtClean="0"/>
              <a:t>Go-Back-N ARQ)</a:t>
            </a:r>
            <a:r>
              <a:rPr lang="en-US" dirty="0" smtClean="0"/>
              <a:t> </a:t>
            </a:r>
            <a:r>
              <a:rPr lang="en-US" dirty="0"/>
              <a:t>when just one frame is damaged;</a:t>
            </a:r>
          </a:p>
          <a:p>
            <a:pPr algn="just"/>
            <a:r>
              <a:rPr lang="en-US" dirty="0"/>
              <a:t>only the damaged frame is resent.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mechanism is called Selective </a:t>
            </a:r>
            <a:r>
              <a:rPr lang="en-US" dirty="0" smtClean="0"/>
              <a:t>Repeat ARQ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It is more efficient for noisy links, but the processing at the receiver is more complex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 Selective Repeat ARQ, the size of the sender and receiver </a:t>
            </a:r>
            <a:r>
              <a:rPr lang="en-US" dirty="0" smtClean="0"/>
              <a:t>window must </a:t>
            </a:r>
            <a:r>
              <a:rPr lang="en-US" dirty="0"/>
              <a:t>be at most one-half of </a:t>
            </a:r>
            <a:r>
              <a:rPr lang="en-US" i="1" dirty="0" smtClean="0"/>
              <a:t>2</a:t>
            </a:r>
            <a:r>
              <a:rPr lang="en-US" i="1" baseline="30000" dirty="0" smtClean="0"/>
              <a:t>m</a:t>
            </a:r>
            <a:endParaRPr lang="en-US" baseline="30000" dirty="0"/>
          </a:p>
        </p:txBody>
      </p:sp>
    </p:spTree>
    <p:extLst>
      <p:ext uri="{BB962C8B-B14F-4D97-AF65-F5344CB8AC3E}">
        <p14:creationId xmlns="" xmlns:p14="http://schemas.microsoft.com/office/powerpoint/2010/main" val="41314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Selective Repeat ARQ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7315200" cy="5213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3362"/>
            <a:ext cx="8281987" cy="681037"/>
          </a:xfrm>
        </p:spPr>
        <p:txBody>
          <a:bodyPr/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Sliding Window </a:t>
            </a:r>
            <a:endParaRPr lang="en-AU" sz="3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 smtClean="0">
                <a:cs typeface="Arial" charset="0"/>
              </a:rPr>
              <a:t>Serves three different roles</a:t>
            </a:r>
          </a:p>
          <a:p>
            <a:pPr lvl="1" eaLnBrk="1" hangingPunct="1"/>
            <a:r>
              <a:rPr lang="en-US" sz="2400" dirty="0" smtClean="0">
                <a:cs typeface="Arial" charset="0"/>
                <a:sym typeface="Symbol" pitchFamily="18" charset="2"/>
              </a:rPr>
              <a:t>Reliable</a:t>
            </a:r>
          </a:p>
          <a:p>
            <a:pPr lvl="1" eaLnBrk="1" hangingPunct="1"/>
            <a:r>
              <a:rPr lang="en-US" sz="2400" dirty="0" smtClean="0">
                <a:cs typeface="Arial" charset="0"/>
                <a:sym typeface="Symbol" pitchFamily="18" charset="2"/>
              </a:rPr>
              <a:t>Preserve the order</a:t>
            </a:r>
          </a:p>
          <a:p>
            <a:pPr lvl="2" eaLnBrk="1" hangingPunct="1"/>
            <a:r>
              <a:rPr lang="en-US" sz="2000" dirty="0" smtClean="0">
                <a:cs typeface="Arial" charset="0"/>
                <a:sym typeface="Symbol" pitchFamily="18" charset="2"/>
              </a:rPr>
              <a:t>Each frame has a sequence number</a:t>
            </a:r>
          </a:p>
          <a:p>
            <a:pPr lvl="2" eaLnBrk="1" hangingPunct="1"/>
            <a:r>
              <a:rPr lang="en-US" sz="2000" dirty="0" smtClean="0">
                <a:cs typeface="Arial" charset="0"/>
                <a:sym typeface="Symbol" pitchFamily="18" charset="2"/>
              </a:rPr>
              <a:t>The receiver makes sure that it does not pass a frame up to the next higher-level protocol until it has already passed up all frames with a smaller sequence number</a:t>
            </a:r>
          </a:p>
          <a:p>
            <a:pPr lvl="1" eaLnBrk="1" hangingPunct="1"/>
            <a:r>
              <a:rPr lang="en-US" sz="2400" dirty="0" smtClean="0">
                <a:cs typeface="Arial" charset="0"/>
                <a:sym typeface="Symbol" pitchFamily="18" charset="2"/>
              </a:rPr>
              <a:t>Frame control</a:t>
            </a:r>
          </a:p>
          <a:p>
            <a:pPr lvl="2" eaLnBrk="1" hangingPunct="1"/>
            <a:r>
              <a:rPr lang="en-US" sz="2000" dirty="0" smtClean="0">
                <a:cs typeface="Arial" charset="0"/>
                <a:sym typeface="Symbol" pitchFamily="18" charset="2"/>
              </a:rPr>
              <a:t>Receiver is able to throttle the sender</a:t>
            </a:r>
          </a:p>
          <a:p>
            <a:pPr lvl="3" eaLnBrk="1" hangingPunct="1"/>
            <a:r>
              <a:rPr lang="en-US" sz="1800" dirty="0" smtClean="0">
                <a:cs typeface="Arial" charset="0"/>
                <a:sym typeface="Symbol" pitchFamily="18" charset="2"/>
              </a:rPr>
              <a:t>Keeps the sender from overrunning the receiver</a:t>
            </a:r>
          </a:p>
          <a:p>
            <a:pPr lvl="4" eaLnBrk="1" hangingPunct="1"/>
            <a:r>
              <a:rPr lang="en-US" sz="1800" dirty="0" smtClean="0">
                <a:cs typeface="Arial" charset="0"/>
                <a:sym typeface="Symbol" pitchFamily="18" charset="2"/>
              </a:rPr>
              <a:t>From transmitting more data than the receiver is able to process</a:t>
            </a:r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Stop and 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Sender window size (W</a:t>
            </a:r>
            <a:r>
              <a:rPr lang="en-US" baseline="-25000" dirty="0" smtClean="0"/>
              <a:t>s</a:t>
            </a:r>
            <a:r>
              <a:rPr lang="en-US" dirty="0" smtClean="0"/>
              <a:t>) = 1</a:t>
            </a:r>
          </a:p>
          <a:p>
            <a:pPr lvl="0"/>
            <a:r>
              <a:rPr lang="en-US" dirty="0" smtClean="0"/>
              <a:t>Receiver window size (</a:t>
            </a:r>
            <a:r>
              <a:rPr lang="en-US" dirty="0" err="1" smtClean="0"/>
              <a:t>W</a:t>
            </a:r>
            <a:r>
              <a:rPr lang="en-US" baseline="-25000" dirty="0" err="1" smtClean="0"/>
              <a:t>r</a:t>
            </a:r>
            <a:r>
              <a:rPr lang="en-US" dirty="0" smtClean="0"/>
              <a:t>) = 1</a:t>
            </a:r>
          </a:p>
          <a:p>
            <a:pPr lvl="0"/>
            <a:r>
              <a:rPr lang="en-US" dirty="0" smtClean="0"/>
              <a:t>Sequence Number ≥ 1 + 1</a:t>
            </a:r>
          </a:p>
          <a:p>
            <a:pPr lvl="0"/>
            <a:r>
              <a:rPr lang="en-US" dirty="0" smtClean="0"/>
              <a:t>Uses independent acknowledgement</a:t>
            </a:r>
          </a:p>
          <a:p>
            <a:pPr lvl="0"/>
            <a:r>
              <a:rPr lang="en-US" dirty="0" smtClean="0"/>
              <a:t>Discards out of order packets</a:t>
            </a:r>
          </a:p>
          <a:p>
            <a:pPr lvl="0"/>
            <a:r>
              <a:rPr lang="en-US" dirty="0" smtClean="0"/>
              <a:t>Packet Loss ? Retransmit packet after time out</a:t>
            </a:r>
          </a:p>
          <a:p>
            <a:pPr lvl="0"/>
            <a:r>
              <a:rPr lang="en-US" dirty="0" smtClean="0"/>
              <a:t>Acknowledgement loss ? Resends packet after time out</a:t>
            </a:r>
          </a:p>
          <a:p>
            <a:pPr lvl="0"/>
            <a:r>
              <a:rPr lang="en-US" dirty="0" smtClean="0"/>
              <a:t>Efficiency = 1/(1+2a) where a =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</a:t>
            </a:r>
            <a:r>
              <a:rPr lang="en-US" dirty="0" smtClean="0"/>
              <a:t> /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191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Go Back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334000"/>
          </a:xfrm>
        </p:spPr>
        <p:txBody>
          <a:bodyPr>
            <a:normAutofit fontScale="85000" lnSpcReduction="10000"/>
          </a:bodyPr>
          <a:lstStyle/>
          <a:p>
            <a:pPr lvl="0" algn="just"/>
            <a:r>
              <a:rPr lang="en-US" dirty="0" smtClean="0"/>
              <a:t>Sender window size W</a:t>
            </a:r>
            <a:r>
              <a:rPr lang="en-US" baseline="-25000" dirty="0" smtClean="0"/>
              <a:t>s</a:t>
            </a:r>
            <a:r>
              <a:rPr lang="en-US" dirty="0" smtClean="0"/>
              <a:t> = N</a:t>
            </a:r>
          </a:p>
          <a:p>
            <a:pPr lvl="0" algn="just"/>
            <a:r>
              <a:rPr lang="en-US" dirty="0" smtClean="0"/>
              <a:t>Receiver window size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r</a:t>
            </a:r>
            <a:r>
              <a:rPr lang="en-US" dirty="0" smtClean="0"/>
              <a:t> = 1</a:t>
            </a:r>
          </a:p>
          <a:p>
            <a:pPr lvl="0" algn="just"/>
            <a:r>
              <a:rPr lang="en-US" dirty="0" smtClean="0"/>
              <a:t>Sequence number ≥ N + 1</a:t>
            </a:r>
          </a:p>
          <a:p>
            <a:pPr lvl="0" algn="just"/>
            <a:r>
              <a:rPr lang="en-US" dirty="0" smtClean="0"/>
              <a:t>Can use both cumulative or independent acknowledgement depends on acknowledge timer</a:t>
            </a:r>
          </a:p>
          <a:p>
            <a:pPr lvl="0" algn="just"/>
            <a:r>
              <a:rPr lang="en-US" dirty="0" smtClean="0"/>
              <a:t>Discards out of order packets</a:t>
            </a:r>
          </a:p>
          <a:p>
            <a:pPr lvl="0" algn="just"/>
            <a:r>
              <a:rPr lang="en-US" dirty="0" smtClean="0"/>
              <a:t>Packet Loss ? Track back N size from the last packet within the window limit to the lost packet and retransmit them</a:t>
            </a:r>
          </a:p>
          <a:p>
            <a:pPr lvl="0" algn="just"/>
            <a:r>
              <a:rPr lang="en-US" dirty="0" smtClean="0"/>
              <a:t>Acknowledgement loss ? If not received before timeout the entire window N size is resend</a:t>
            </a:r>
          </a:p>
          <a:p>
            <a:pPr lvl="0" algn="just"/>
            <a:r>
              <a:rPr lang="en-US" dirty="0" smtClean="0"/>
              <a:t>Efficiency = N/(1+2a) where a =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</a:t>
            </a:r>
            <a:r>
              <a:rPr lang="en-US" dirty="0" smtClean="0"/>
              <a:t> /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416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Selective Repeat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Sender window size W</a:t>
            </a:r>
            <a:r>
              <a:rPr lang="en-US" baseline="-25000" dirty="0" smtClean="0"/>
              <a:t>s</a:t>
            </a:r>
            <a:r>
              <a:rPr lang="en-US" dirty="0" smtClean="0"/>
              <a:t> = N</a:t>
            </a:r>
          </a:p>
          <a:p>
            <a:pPr lvl="0"/>
            <a:r>
              <a:rPr lang="en-US" dirty="0" smtClean="0"/>
              <a:t>Receiver window size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r</a:t>
            </a:r>
            <a:r>
              <a:rPr lang="en-US" dirty="0" smtClean="0"/>
              <a:t> = N</a:t>
            </a:r>
          </a:p>
          <a:p>
            <a:pPr lvl="0"/>
            <a:r>
              <a:rPr lang="en-US" dirty="0" smtClean="0"/>
              <a:t>Sequence Number ≥ N + N</a:t>
            </a:r>
          </a:p>
          <a:p>
            <a:pPr lvl="0"/>
            <a:r>
              <a:rPr lang="en-US" dirty="0" smtClean="0"/>
              <a:t>Can Accept out of order packets</a:t>
            </a:r>
          </a:p>
          <a:p>
            <a:pPr lvl="0"/>
            <a:r>
              <a:rPr lang="en-US" dirty="0" smtClean="0"/>
              <a:t>Packet Loss ? Resend only the lost packet after timeout</a:t>
            </a:r>
          </a:p>
          <a:p>
            <a:pPr lvl="0"/>
            <a:r>
              <a:rPr lang="en-US" dirty="0" smtClean="0"/>
              <a:t>Acknowledgement loss ? Resend if not receive before timeout</a:t>
            </a:r>
          </a:p>
          <a:p>
            <a:pPr lvl="0"/>
            <a:r>
              <a:rPr lang="en-US" dirty="0" smtClean="0"/>
              <a:t>Efficiency = N/(1+2a) where a =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</a:t>
            </a:r>
            <a:r>
              <a:rPr lang="en-US" dirty="0" smtClean="0"/>
              <a:t> /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091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9"/>
            <a:ext cx="8281987" cy="45559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Problem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785794"/>
            <a:ext cx="8501122" cy="5715040"/>
          </a:xfrm>
        </p:spPr>
        <p:txBody>
          <a:bodyPr/>
          <a:lstStyle/>
          <a:p>
            <a:r>
              <a:rPr lang="en-US" sz="3000" dirty="0" smtClean="0"/>
              <a:t>Consider an ARQ algorithm running over a</a:t>
            </a:r>
          </a:p>
          <a:p>
            <a:pPr>
              <a:buNone/>
            </a:pPr>
            <a:r>
              <a:rPr lang="en-US" sz="3000" dirty="0" smtClean="0"/>
              <a:t>   40-km point-to-point fiber link.</a:t>
            </a:r>
          </a:p>
          <a:p>
            <a:r>
              <a:rPr lang="en-US" sz="3000" b="1" dirty="0" smtClean="0"/>
              <a:t>(a) Compute the one-way propagation delay for this link,</a:t>
            </a:r>
            <a:r>
              <a:rPr lang="en-US" sz="3000" dirty="0" smtClean="0"/>
              <a:t> assuming that the speed of light is 2×10^8 m/s  in the fiber.</a:t>
            </a:r>
          </a:p>
          <a:p>
            <a:r>
              <a:rPr lang="en-US" sz="3000" b="1" dirty="0" smtClean="0"/>
              <a:t>(b) Suggest a suitable timeout value for the ARQ algorithm to use.</a:t>
            </a:r>
          </a:p>
          <a:p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70875" cy="5111750"/>
          </a:xfrm>
        </p:spPr>
        <p:txBody>
          <a:bodyPr/>
          <a:lstStyle/>
          <a:p>
            <a:r>
              <a:rPr lang="en-US" dirty="0" smtClean="0"/>
              <a:t>(a) Propagation delay = 40 × 10^3m/(2 × 10^8m/s) = 200 </a:t>
            </a:r>
            <a:r>
              <a:rPr lang="el-GR" dirty="0" smtClean="0"/>
              <a:t>μ</a:t>
            </a:r>
            <a:r>
              <a:rPr lang="en-US" dirty="0" smtClean="0"/>
              <a:t>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(b) The roundtrip time would be about 400μs.depending on the amount of variation in actual RTTs.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b="1" spc="5" dirty="0" smtClean="0">
                <a:latin typeface="Arial" pitchFamily="34" charset="0"/>
                <a:cs typeface="Arial" pitchFamily="34" charset="0"/>
              </a:rPr>
              <a:t>VERTICAL REDUNDANCY CHECK</a:t>
            </a:r>
            <a:r>
              <a:rPr lang="en-US" sz="3200" b="1" spc="33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spc="-5" dirty="0" smtClean="0">
                <a:latin typeface="Arial" pitchFamily="34" charset="0"/>
                <a:cs typeface="Arial" pitchFamily="34" charset="0"/>
              </a:rPr>
              <a:t>(VRC)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285750" marR="5080" indent="-273050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Append a single bit at the end of data block such that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number of  ones is</a:t>
            </a:r>
            <a:r>
              <a:rPr lang="en-US" spc="-2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even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>
              <a:lnSpc>
                <a:spcPct val="100000"/>
              </a:lnSpc>
              <a:spcBef>
                <a:spcPts val="10"/>
              </a:spcBef>
            </a:pPr>
            <a:r>
              <a:rPr lang="en-US" sz="2800" dirty="0" smtClean="0">
                <a:latin typeface="Times New Roman"/>
                <a:cs typeface="Times New Roman"/>
              </a:rPr>
              <a:t>Even Parity (odd parity is</a:t>
            </a:r>
            <a:r>
              <a:rPr lang="en-US" sz="2800" spc="-114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similar)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285750">
              <a:lnSpc>
                <a:spcPct val="100000"/>
              </a:lnSpc>
            </a:pPr>
            <a:r>
              <a:rPr lang="en-US" sz="2800" spc="-20" dirty="0" smtClean="0">
                <a:latin typeface="Times New Roman"/>
                <a:cs typeface="Times New Roman"/>
              </a:rPr>
              <a:t>0110011 </a:t>
            </a:r>
            <a:r>
              <a:rPr lang="en-US" sz="2800" spc="5" dirty="0" smtClean="0">
                <a:latin typeface="Wingdings"/>
                <a:cs typeface="Wingdings"/>
              </a:rPr>
              <a:t></a:t>
            </a:r>
            <a:r>
              <a:rPr lang="en-US" sz="2800" spc="-110" dirty="0" smtClean="0">
                <a:latin typeface="Times New Roman"/>
                <a:cs typeface="Times New Roman"/>
              </a:rPr>
              <a:t> </a:t>
            </a:r>
            <a:r>
              <a:rPr lang="en-US" sz="2800" spc="-15" dirty="0" smtClean="0">
                <a:latin typeface="Times New Roman"/>
                <a:cs typeface="Times New Roman"/>
              </a:rPr>
              <a:t>0110011</a:t>
            </a:r>
            <a:r>
              <a:rPr lang="en-US" sz="2800" spc="-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285750">
              <a:lnSpc>
                <a:spcPct val="100000"/>
              </a:lnSpc>
            </a:pPr>
            <a:r>
              <a:rPr lang="en-US" sz="2800" spc="-10" dirty="0" smtClean="0">
                <a:latin typeface="Times New Roman"/>
                <a:cs typeface="Times New Roman"/>
              </a:rPr>
              <a:t>0110001 </a:t>
            </a:r>
            <a:r>
              <a:rPr lang="en-US" sz="2800" dirty="0" smtClean="0">
                <a:latin typeface="Wingdings"/>
                <a:cs typeface="Wingdings"/>
              </a:rPr>
              <a:t></a:t>
            </a:r>
            <a:r>
              <a:rPr lang="en-US" sz="2800" spc="-100" dirty="0" smtClean="0">
                <a:latin typeface="Times New Roman"/>
                <a:cs typeface="Times New Roman"/>
              </a:rPr>
              <a:t> </a:t>
            </a:r>
            <a:r>
              <a:rPr lang="en-US" sz="2800" spc="-15" dirty="0" smtClean="0">
                <a:latin typeface="Times New Roman"/>
                <a:cs typeface="Times New Roman"/>
              </a:rPr>
              <a:t>0110001</a:t>
            </a:r>
            <a:r>
              <a:rPr lang="en-US" sz="2800" spc="-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285750" marR="14604" indent="-27305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lang="en-US" sz="2800" dirty="0" smtClean="0">
                <a:latin typeface="Times New Roman"/>
                <a:cs typeface="Times New Roman"/>
              </a:rPr>
              <a:t>VRC </a:t>
            </a:r>
            <a:r>
              <a:rPr lang="en-US" sz="2800" spc="-5" dirty="0" smtClean="0">
                <a:latin typeface="Times New Roman"/>
                <a:cs typeface="Times New Roman"/>
              </a:rPr>
              <a:t>is also </a:t>
            </a:r>
            <a:r>
              <a:rPr lang="en-US" sz="2800" spc="5" dirty="0" smtClean="0">
                <a:latin typeface="Times New Roman"/>
                <a:cs typeface="Times New Roman"/>
              </a:rPr>
              <a:t>known </a:t>
            </a:r>
            <a:r>
              <a:rPr lang="en-US" sz="2800" dirty="0" smtClean="0">
                <a:latin typeface="Times New Roman"/>
                <a:cs typeface="Times New Roman"/>
              </a:rPr>
              <a:t>as </a:t>
            </a:r>
            <a:r>
              <a:rPr lang="en-US" sz="28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Parity Check</a:t>
            </a:r>
            <a:r>
              <a:rPr lang="en-US" sz="2800" b="1" dirty="0" smtClean="0">
                <a:latin typeface="Times New Roman"/>
                <a:cs typeface="Times New Roman"/>
              </a:rPr>
              <a:t>. </a:t>
            </a:r>
          </a:p>
          <a:p>
            <a:pPr marL="285750" marR="14604" indent="-27305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lang="en-US" sz="2800" dirty="0" smtClean="0">
                <a:latin typeface="Times New Roman"/>
                <a:cs typeface="Times New Roman"/>
              </a:rPr>
              <a:t>Detects </a:t>
            </a:r>
            <a:r>
              <a:rPr lang="en-US" sz="28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all odd-number </a:t>
            </a:r>
            <a:r>
              <a:rPr lang="en-US" sz="2800" b="1" spc="-10" dirty="0" smtClean="0">
                <a:solidFill>
                  <a:srgbClr val="C00000"/>
                </a:solidFill>
                <a:latin typeface="Times New Roman"/>
                <a:cs typeface="Times New Roman"/>
              </a:rPr>
              <a:t>errors </a:t>
            </a:r>
            <a:r>
              <a:rPr lang="en-US" sz="2800" dirty="0" smtClean="0">
                <a:latin typeface="Times New Roman"/>
                <a:cs typeface="Times New Roman"/>
              </a:rPr>
              <a:t>in</a:t>
            </a:r>
            <a:r>
              <a:rPr lang="en-US" sz="2800" spc="-17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a  data</a:t>
            </a:r>
            <a:r>
              <a:rPr lang="en-US" sz="2800" spc="-2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block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algn="just"/>
            <a:r>
              <a:rPr lang="en-US" dirty="0" smtClean="0"/>
              <a:t>Suppose you are designing a sliding window protocol for a 1-Mbps point-to-point link to the moon, which has a one-way latency of 1.25 seconds. Assuming that each frame carries 1 KB of data. what is the minimum number of bits you need for the sequence number?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Bandwidth×(roundtrip)delay =1x10^6 × 2.5s = 312 KB, or 312 packets / frames.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window size should be this large; the sequence number space must cover </a:t>
            </a:r>
            <a:r>
              <a:rPr lang="en-US" dirty="0" smtClean="0">
                <a:solidFill>
                  <a:srgbClr val="FF0000"/>
                </a:solidFill>
              </a:rPr>
              <a:t>twice this range</a:t>
            </a:r>
            <a:r>
              <a:rPr lang="en-US" dirty="0" smtClean="0"/>
              <a:t>, or up to 624.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10 bits are needed.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70875" cy="5416550"/>
          </a:xfrm>
        </p:spPr>
        <p:txBody>
          <a:bodyPr/>
          <a:lstStyle/>
          <a:p>
            <a:pPr algn="just"/>
            <a:r>
              <a:rPr lang="en-US" sz="3000" dirty="0" smtClean="0"/>
              <a:t>Suppose you are designing a sliding window protocol for a 1-Mbps point-to-point link to the stationary satellite revolving around the Earth at an altitude of 3×10^4 km. Assuming that each frame carries 1 KB of data, what is the minimum number of bits you need for the sequence number in the following cases?</a:t>
            </a:r>
          </a:p>
          <a:p>
            <a:pPr algn="just">
              <a:buNone/>
            </a:pPr>
            <a:r>
              <a:rPr lang="en-US" sz="3000" dirty="0" smtClean="0"/>
              <a:t>   Assume the speed of light is 3×10^8 m/s.</a:t>
            </a:r>
          </a:p>
          <a:p>
            <a:r>
              <a:rPr lang="en-US" sz="3000" b="1" dirty="0" smtClean="0"/>
              <a:t>(a) RWS = 1</a:t>
            </a:r>
          </a:p>
          <a:p>
            <a:r>
              <a:rPr lang="en-US" sz="3000" b="1" dirty="0" smtClean="0"/>
              <a:t>(b) RWS = SWS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70875" cy="55689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 smtClean="0"/>
              <a:t>(Bandwidth) × (round trip delay) or 25 packets. SWS should be this large.</a:t>
            </a:r>
          </a:p>
          <a:p>
            <a:pPr>
              <a:lnSpc>
                <a:spcPct val="150000"/>
              </a:lnSpc>
            </a:pPr>
            <a:r>
              <a:rPr lang="en-US" sz="3000" dirty="0" smtClean="0"/>
              <a:t>(a)  If RWS=1,the necessary sequence number space is 26. Therefore, 5 bits are needed. </a:t>
            </a:r>
          </a:p>
          <a:p>
            <a:pPr>
              <a:lnSpc>
                <a:spcPct val="150000"/>
              </a:lnSpc>
            </a:pPr>
            <a:r>
              <a:rPr lang="en-US" sz="3000" dirty="0" smtClean="0"/>
              <a:t>(b) If RWS=SWS, the sequence number</a:t>
            </a:r>
          </a:p>
          <a:p>
            <a:pPr>
              <a:lnSpc>
                <a:spcPct val="150000"/>
              </a:lnSpc>
              <a:buNone/>
            </a:pPr>
            <a:r>
              <a:rPr lang="en-US" sz="3000" dirty="0" smtClean="0"/>
              <a:t>    Space must cover twice the SWS, or up to 50. Therefore,  6 bits are needed.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Problem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70875" cy="5111750"/>
          </a:xfrm>
        </p:spPr>
        <p:txBody>
          <a:bodyPr/>
          <a:lstStyle/>
          <a:p>
            <a:pPr lvl="0"/>
            <a:r>
              <a:rPr lang="en-US" dirty="0" smtClean="0"/>
              <a:t>Draw a timeline diagram for the sliding window algorithm with SWS = RWS = 3 frames, for the following two situations.  Use a timeout interval of about 2 x RTT</a:t>
            </a:r>
          </a:p>
          <a:p>
            <a:pPr marL="971550" lvl="1" indent="-514350">
              <a:buAutoNum type="alphaLcParenR"/>
            </a:pPr>
            <a:r>
              <a:rPr lang="en-US" dirty="0" smtClean="0"/>
              <a:t>Frame 4 is lost  </a:t>
            </a:r>
          </a:p>
          <a:p>
            <a:pPr marL="971550" lvl="1" indent="-514350">
              <a:buAutoNum type="alphaLcParenR"/>
            </a:pPr>
            <a:r>
              <a:rPr lang="en-US" dirty="0" smtClean="0"/>
              <a:t>Frame 4 to 6 is lost.                                          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Solution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609600"/>
            <a:ext cx="4572000" cy="598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Solution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28926" y="965839"/>
            <a:ext cx="4081474" cy="539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Stop-and-Wait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28736"/>
            <a:ext cx="5143504" cy="542926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</a:t>
            </a:r>
            <a:r>
              <a:rPr lang="en-US" sz="2000" baseline="-25000" dirty="0" smtClean="0"/>
              <a:t>f </a:t>
            </a:r>
            <a:r>
              <a:rPr lang="en-US" sz="2000" dirty="0" smtClean="0"/>
              <a:t>– Transmit delay of the data frame</a:t>
            </a:r>
          </a:p>
          <a:p>
            <a:r>
              <a:rPr lang="en-US" sz="2000" dirty="0" smtClean="0"/>
              <a:t>t</a:t>
            </a:r>
            <a:r>
              <a:rPr lang="en-US" sz="2000" baseline="-25000" dirty="0" smtClean="0"/>
              <a:t>d </a:t>
            </a:r>
            <a:r>
              <a:rPr lang="en-US" sz="2000" dirty="0" smtClean="0"/>
              <a:t>– Propagation delay of 1 bit in a frame</a:t>
            </a:r>
          </a:p>
          <a:p>
            <a:r>
              <a:rPr lang="en-US" sz="2000" dirty="0" smtClean="0"/>
              <a:t>t</a:t>
            </a:r>
            <a:r>
              <a:rPr lang="en-US" sz="2000" baseline="-25000" dirty="0" smtClean="0"/>
              <a:t>p </a:t>
            </a:r>
            <a:r>
              <a:rPr lang="en-US" sz="2000" dirty="0" smtClean="0"/>
              <a:t>– Processing delay of the data frame</a:t>
            </a:r>
          </a:p>
          <a:p>
            <a:r>
              <a:rPr lang="en-US" sz="2000" dirty="0" smtClean="0"/>
              <a:t>t</a:t>
            </a:r>
            <a:r>
              <a:rPr lang="en-US" sz="2000" baseline="-25000" dirty="0" smtClean="0"/>
              <a:t>q </a:t>
            </a:r>
            <a:r>
              <a:rPr lang="en-US" sz="2000" dirty="0" smtClean="0"/>
              <a:t>– Queuing delay of the data frame </a:t>
            </a:r>
          </a:p>
          <a:p>
            <a:r>
              <a:rPr lang="en-US" sz="2000" dirty="0" smtClean="0"/>
              <a:t>t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– Transmit delay of ACK frame</a:t>
            </a:r>
          </a:p>
          <a:p>
            <a:r>
              <a:rPr lang="en-US" sz="2000" dirty="0" smtClean="0"/>
              <a:t>RTT= 2x t</a:t>
            </a:r>
            <a:r>
              <a:rPr lang="en-US" sz="2000" baseline="-25000" dirty="0" smtClean="0"/>
              <a:t>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/>
              <a:t>	 	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grpSp>
        <p:nvGrpSpPr>
          <p:cNvPr id="4" name="Content Placeholder 6"/>
          <p:cNvGrpSpPr>
            <a:grpSpLocks noGrp="1"/>
          </p:cNvGrpSpPr>
          <p:nvPr/>
        </p:nvGrpSpPr>
        <p:grpSpPr>
          <a:xfrm>
            <a:off x="5214910" y="1643050"/>
            <a:ext cx="3929090" cy="4525963"/>
            <a:chOff x="554826" y="724193"/>
            <a:chExt cx="6185548" cy="514434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640842" y="1146413"/>
              <a:ext cx="0" cy="472212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140088" y="1146413"/>
              <a:ext cx="0" cy="472212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640842" y="1514902"/>
              <a:ext cx="2499246" cy="77792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640842" y="2076734"/>
              <a:ext cx="2499246" cy="77792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2632312" y="3739487"/>
              <a:ext cx="2507776" cy="7176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159758" y="1514901"/>
              <a:ext cx="48108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64869" y="2081280"/>
              <a:ext cx="48108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159757" y="2837597"/>
              <a:ext cx="48108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40088" y="2854656"/>
              <a:ext cx="48108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40088" y="3746309"/>
              <a:ext cx="48108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164869" y="4867132"/>
              <a:ext cx="48108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59757" y="3746309"/>
              <a:ext cx="48108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154626" y="4457131"/>
              <a:ext cx="48108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2640842" y="2837597"/>
              <a:ext cx="2499246" cy="3411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2553832" y="3714467"/>
              <a:ext cx="2499246" cy="3411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323532" y="2076733"/>
              <a:ext cx="0" cy="7608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315002" y="3696267"/>
              <a:ext cx="0" cy="7608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645953" y="4149488"/>
              <a:ext cx="2507776" cy="7176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315002" y="1514901"/>
              <a:ext cx="8530" cy="5618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315002" y="4463954"/>
              <a:ext cx="8530" cy="4031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376364" y="2871716"/>
              <a:ext cx="0" cy="8814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454389" y="3044801"/>
              <a:ext cx="1285985" cy="52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p</a:t>
              </a:r>
              <a:r>
                <a:rPr lang="en-US" sz="2400" dirty="0" smtClean="0"/>
                <a:t>+t</a:t>
              </a:r>
              <a:r>
                <a:rPr lang="en-US" sz="2400" baseline="-25000" dirty="0" smtClean="0"/>
                <a:t>q</a:t>
              </a:r>
              <a:endParaRPr lang="en-US" sz="2400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79471" y="2153273"/>
              <a:ext cx="696410" cy="52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d</a:t>
              </a:r>
              <a:endParaRPr lang="en-US" sz="2400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79471" y="1603695"/>
              <a:ext cx="553237" cy="52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f</a:t>
              </a:r>
              <a:endParaRPr lang="en-US" sz="24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79471" y="3796353"/>
              <a:ext cx="787250" cy="52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d</a:t>
              </a:r>
              <a:endParaRPr lang="en-US" sz="2400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79471" y="4405468"/>
              <a:ext cx="615476" cy="52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a</a:t>
              </a:r>
              <a:endParaRPr lang="en-US" sz="2400" baseline="-25000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004684" y="1536179"/>
              <a:ext cx="48108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004684" y="4865320"/>
              <a:ext cx="48108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229613" y="1536179"/>
              <a:ext cx="0" cy="33522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16200000">
              <a:off x="-737827" y="2991229"/>
              <a:ext cx="3166744" cy="581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Total Transmission Time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91770" y="816038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Sender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54022" y="724193"/>
              <a:ext cx="984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Receiver</a:t>
              </a:r>
              <a:endParaRPr lang="en-US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429132"/>
            <a:ext cx="28194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643314"/>
            <a:ext cx="44291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072494" cy="7143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Stop-and-Wait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14356"/>
            <a:ext cx="5143504" cy="6143644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In practice, in most cases:</a:t>
            </a:r>
          </a:p>
          <a:p>
            <a:pPr lvl="1"/>
            <a:r>
              <a:rPr lang="en-US" sz="2000" dirty="0" smtClean="0"/>
              <a:t> t</a:t>
            </a:r>
            <a:r>
              <a:rPr lang="en-US" sz="2000" baseline="-25000" dirty="0" smtClean="0"/>
              <a:t>p</a:t>
            </a:r>
            <a:r>
              <a:rPr lang="en-US" sz="2000" dirty="0" smtClean="0"/>
              <a:t> and t</a:t>
            </a:r>
            <a:r>
              <a:rPr lang="en-US" sz="2000" baseline="-25000" dirty="0" smtClean="0"/>
              <a:t>q</a:t>
            </a:r>
            <a:r>
              <a:rPr lang="en-US" sz="2000" dirty="0" smtClean="0"/>
              <a:t> is ignored.</a:t>
            </a:r>
          </a:p>
          <a:p>
            <a:pPr lvl="1"/>
            <a:r>
              <a:rPr lang="en-US" sz="2000" dirty="0" smtClean="0"/>
              <a:t>t</a:t>
            </a:r>
            <a:r>
              <a:rPr lang="en-US" sz="2000" baseline="-25000" dirty="0" smtClean="0"/>
              <a:t>a  </a:t>
            </a:r>
            <a:r>
              <a:rPr lang="en-US" sz="2000" dirty="0" smtClean="0"/>
              <a:t>is very small compared to t</a:t>
            </a:r>
            <a:r>
              <a:rPr lang="en-US" sz="2000" baseline="-25000" dirty="0" smtClean="0"/>
              <a:t>f</a:t>
            </a:r>
          </a:p>
          <a:p>
            <a:pPr lvl="1"/>
            <a:r>
              <a:rPr lang="en-US" sz="2000" dirty="0" smtClean="0"/>
              <a:t>Hence, </a:t>
            </a:r>
          </a:p>
          <a:p>
            <a:pPr lvl="1">
              <a:buNone/>
            </a:pPr>
            <a:endParaRPr lang="en-US" sz="2000" dirty="0" smtClean="0"/>
          </a:p>
          <a:p>
            <a:pPr lvl="1"/>
            <a:r>
              <a:rPr lang="en-US" sz="2000" dirty="0" err="1" smtClean="0"/>
              <a:t>Ie</a:t>
            </a:r>
            <a:r>
              <a:rPr lang="en-US" sz="2000" dirty="0" smtClean="0"/>
              <a:t>., 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r>
              <a:rPr lang="en-US" dirty="0" smtClean="0"/>
              <a:t>where a= t</a:t>
            </a:r>
            <a:r>
              <a:rPr lang="en-US" baseline="-25000" dirty="0" smtClean="0"/>
              <a:t>d</a:t>
            </a:r>
            <a:r>
              <a:rPr lang="en-US" dirty="0" smtClean="0"/>
              <a:t> /t</a:t>
            </a:r>
            <a:r>
              <a:rPr lang="en-US" baseline="-25000" dirty="0" smtClean="0"/>
              <a:t>f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a- Transmission Coefficient</a:t>
            </a:r>
          </a:p>
          <a:p>
            <a:pPr lvl="2"/>
            <a:r>
              <a:rPr lang="en-US" dirty="0" err="1" smtClean="0"/>
              <a:t>ie</a:t>
            </a:r>
            <a:r>
              <a:rPr lang="en-US" dirty="0" smtClean="0"/>
              <a:t>,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err="1" smtClean="0"/>
              <a:t>ie</a:t>
            </a:r>
            <a:r>
              <a:rPr lang="en-US" dirty="0" smtClean="0"/>
              <a:t>,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Also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3"/>
            <a:r>
              <a:rPr lang="en-US" dirty="0" smtClean="0"/>
              <a:t>k – Actual information bits in a frame.</a:t>
            </a:r>
          </a:p>
          <a:p>
            <a:pPr lvl="2"/>
            <a:r>
              <a:rPr lang="en-US" dirty="0" smtClean="0"/>
              <a:t>Throughput = U x Bandwidth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grpSp>
        <p:nvGrpSpPr>
          <p:cNvPr id="4" name="Content Placeholder 6"/>
          <p:cNvGrpSpPr>
            <a:grpSpLocks noGrp="1"/>
          </p:cNvGrpSpPr>
          <p:nvPr/>
        </p:nvGrpSpPr>
        <p:grpSpPr>
          <a:xfrm>
            <a:off x="5072066" y="928670"/>
            <a:ext cx="3929090" cy="4525963"/>
            <a:chOff x="554826" y="724193"/>
            <a:chExt cx="6185548" cy="514434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640842" y="1146413"/>
              <a:ext cx="0" cy="472212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140088" y="1146413"/>
              <a:ext cx="0" cy="472212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640842" y="1514902"/>
              <a:ext cx="2499246" cy="77792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640842" y="2076734"/>
              <a:ext cx="2499246" cy="77792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2632312" y="3739487"/>
              <a:ext cx="2507776" cy="7176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159758" y="1514901"/>
              <a:ext cx="48108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64869" y="2081280"/>
              <a:ext cx="48108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159757" y="2837597"/>
              <a:ext cx="48108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40088" y="2854656"/>
              <a:ext cx="48108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40088" y="3746309"/>
              <a:ext cx="48108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164869" y="4867132"/>
              <a:ext cx="48108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59757" y="3746309"/>
              <a:ext cx="48108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154626" y="4457131"/>
              <a:ext cx="48108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2640842" y="2837597"/>
              <a:ext cx="2499246" cy="3411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2553832" y="3714467"/>
              <a:ext cx="2499246" cy="3411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323532" y="2076733"/>
              <a:ext cx="0" cy="7608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315002" y="3696267"/>
              <a:ext cx="0" cy="7608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645953" y="4149488"/>
              <a:ext cx="2507776" cy="7176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315002" y="1514901"/>
              <a:ext cx="8530" cy="5618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315002" y="4463954"/>
              <a:ext cx="8530" cy="4031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376364" y="2871716"/>
              <a:ext cx="0" cy="8814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454389" y="3044801"/>
              <a:ext cx="1285985" cy="52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p</a:t>
              </a:r>
              <a:r>
                <a:rPr lang="en-US" sz="2400" dirty="0" smtClean="0"/>
                <a:t>+t</a:t>
              </a:r>
              <a:r>
                <a:rPr lang="en-US" sz="2400" baseline="-25000" dirty="0" smtClean="0"/>
                <a:t>q</a:t>
              </a:r>
              <a:endParaRPr lang="en-US" sz="2400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79471" y="2153273"/>
              <a:ext cx="696410" cy="52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d</a:t>
              </a:r>
              <a:endParaRPr lang="en-US" sz="2400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79471" y="1603695"/>
              <a:ext cx="553237" cy="52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f</a:t>
              </a:r>
              <a:endParaRPr lang="en-US" sz="24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79471" y="3796353"/>
              <a:ext cx="787250" cy="52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d</a:t>
              </a:r>
              <a:endParaRPr lang="en-US" sz="2400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79471" y="4405468"/>
              <a:ext cx="615476" cy="52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a</a:t>
              </a:r>
              <a:endParaRPr lang="en-US" sz="2400" baseline="-25000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004684" y="1536179"/>
              <a:ext cx="48108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004684" y="4865320"/>
              <a:ext cx="48108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229613" y="1536179"/>
              <a:ext cx="0" cy="33522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16200000">
              <a:off x="-737827" y="2991229"/>
              <a:ext cx="3166744" cy="581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Total Transmission Time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91770" y="816038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Sender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54022" y="724193"/>
              <a:ext cx="984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Receiver</a:t>
              </a:r>
              <a:endParaRPr lang="en-US" dirty="0"/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285992"/>
            <a:ext cx="13525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857628"/>
            <a:ext cx="4572032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4572008"/>
            <a:ext cx="26003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1604" y="5429264"/>
            <a:ext cx="3948108" cy="638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85918" y="1571612"/>
            <a:ext cx="14478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929618" cy="785794"/>
          </a:xfrm>
        </p:spPr>
        <p:txBody>
          <a:bodyPr/>
          <a:lstStyle/>
          <a:p>
            <a:r>
              <a:rPr lang="en-US" dirty="0" smtClean="0"/>
              <a:t>If Send Window Size of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85794"/>
            <a:ext cx="4929190" cy="607220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</a:t>
            </a:r>
            <a:r>
              <a:rPr lang="en-US" sz="2000" baseline="-25000" dirty="0" smtClean="0"/>
              <a:t>f </a:t>
            </a:r>
            <a:r>
              <a:rPr lang="en-US" sz="2000" dirty="0" smtClean="0"/>
              <a:t>– Transmit delay of the data frame</a:t>
            </a:r>
          </a:p>
          <a:p>
            <a:r>
              <a:rPr lang="en-US" sz="2000" dirty="0" smtClean="0"/>
              <a:t>t</a:t>
            </a:r>
            <a:r>
              <a:rPr lang="en-US" sz="2000" baseline="-25000" dirty="0" smtClean="0"/>
              <a:t>d </a:t>
            </a:r>
            <a:r>
              <a:rPr lang="en-US" sz="2000" dirty="0" smtClean="0"/>
              <a:t>– Propagation delay of 1 bit in a frame</a:t>
            </a:r>
          </a:p>
          <a:p>
            <a:r>
              <a:rPr lang="en-US" sz="2000" dirty="0" smtClean="0"/>
              <a:t>t</a:t>
            </a:r>
            <a:r>
              <a:rPr lang="en-US" sz="2000" baseline="-25000" dirty="0" smtClean="0"/>
              <a:t>p </a:t>
            </a:r>
            <a:r>
              <a:rPr lang="en-US" sz="2000" dirty="0" smtClean="0"/>
              <a:t>– Processing delay of the data frame</a:t>
            </a:r>
          </a:p>
          <a:p>
            <a:r>
              <a:rPr lang="en-US" sz="2000" dirty="0" smtClean="0"/>
              <a:t>t</a:t>
            </a:r>
            <a:r>
              <a:rPr lang="en-US" sz="2000" baseline="-25000" dirty="0" smtClean="0"/>
              <a:t>q </a:t>
            </a:r>
            <a:r>
              <a:rPr lang="en-US" sz="2000" dirty="0" smtClean="0"/>
              <a:t>– Queuing delay of the data frame </a:t>
            </a:r>
          </a:p>
          <a:p>
            <a:r>
              <a:rPr lang="en-US" sz="2000" dirty="0" smtClean="0"/>
              <a:t>t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– Transmit delay of ACK frame</a:t>
            </a:r>
          </a:p>
          <a:p>
            <a:r>
              <a:rPr lang="en-US" sz="2000" dirty="0" smtClean="0"/>
              <a:t>N – No of frames transmitted continuously before acknowledgement(Window Size)</a:t>
            </a:r>
          </a:p>
          <a:p>
            <a:r>
              <a:rPr lang="en-US" sz="2000" dirty="0" smtClean="0"/>
              <a:t>k – Size of the frame. </a:t>
            </a:r>
          </a:p>
          <a:p>
            <a:r>
              <a:rPr lang="en-US" sz="2000" dirty="0" smtClean="0"/>
              <a:t>If node is able to transmit data continuously then Utilization = 1</a:t>
            </a:r>
          </a:p>
          <a:p>
            <a:r>
              <a:rPr lang="en-US" sz="2000" dirty="0" smtClean="0"/>
              <a:t>If transmission has to stop for acknowledgment  after  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f</a:t>
            </a:r>
            <a:r>
              <a:rPr lang="en-US" sz="2000" dirty="0" smtClean="0"/>
              <a:t> +2t</a:t>
            </a:r>
            <a:r>
              <a:rPr lang="en-US" sz="2000" baseline="-25000" dirty="0" smtClean="0"/>
              <a:t>d</a:t>
            </a:r>
            <a:r>
              <a:rPr lang="en-US" sz="2000" dirty="0" smtClean="0"/>
              <a:t> time then: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Also,</a:t>
            </a:r>
            <a:endParaRPr lang="en-US" sz="2000" dirty="0"/>
          </a:p>
        </p:txBody>
      </p:sp>
      <p:grpSp>
        <p:nvGrpSpPr>
          <p:cNvPr id="4" name="Group 61"/>
          <p:cNvGrpSpPr/>
          <p:nvPr/>
        </p:nvGrpSpPr>
        <p:grpSpPr>
          <a:xfrm>
            <a:off x="4714877" y="928670"/>
            <a:ext cx="4429123" cy="4226983"/>
            <a:chOff x="5000597" y="1000108"/>
            <a:chExt cx="4429123" cy="4226983"/>
          </a:xfrm>
        </p:grpSpPr>
        <p:grpSp>
          <p:nvGrpSpPr>
            <p:cNvPr id="5" name="Group 60"/>
            <p:cNvGrpSpPr/>
            <p:nvPr/>
          </p:nvGrpSpPr>
          <p:grpSpPr>
            <a:xfrm>
              <a:off x="5000597" y="1000108"/>
              <a:ext cx="4429123" cy="4226983"/>
              <a:chOff x="5000597" y="1000108"/>
              <a:chExt cx="4429123" cy="4226983"/>
            </a:xfrm>
          </p:grpSpPr>
          <p:grpSp>
            <p:nvGrpSpPr>
              <p:cNvPr id="7" name="Group 59"/>
              <p:cNvGrpSpPr/>
              <p:nvPr/>
            </p:nvGrpSpPr>
            <p:grpSpPr>
              <a:xfrm>
                <a:off x="5000597" y="1000108"/>
                <a:ext cx="4429123" cy="4226983"/>
                <a:chOff x="5000597" y="1000108"/>
                <a:chExt cx="4429123" cy="4226983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>
                  <a:off x="8317146" y="3421501"/>
                  <a:ext cx="35818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2" name="Group 37"/>
                <p:cNvGrpSpPr/>
                <p:nvPr/>
              </p:nvGrpSpPr>
              <p:grpSpPr>
                <a:xfrm>
                  <a:off x="5000597" y="1000108"/>
                  <a:ext cx="4429123" cy="4226983"/>
                  <a:chOff x="721395" y="726469"/>
                  <a:chExt cx="5948875" cy="3736285"/>
                </a:xfrm>
              </p:grpSpPr>
              <p:cxnSp>
                <p:nvCxnSpPr>
                  <p:cNvPr id="8" name="Straight Connector 7"/>
                  <p:cNvCxnSpPr/>
                  <p:nvPr/>
                </p:nvCxnSpPr>
                <p:spPr>
                  <a:xfrm rot="5400000">
                    <a:off x="1000452" y="2786361"/>
                    <a:ext cx="3280340" cy="443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3"/>
                  <p:cNvCxnSpPr/>
                  <p:nvPr/>
                </p:nvCxnSpPr>
                <p:spPr>
                  <a:xfrm rot="5400000">
                    <a:off x="3497427" y="2784093"/>
                    <a:ext cx="3280342" cy="4980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2640842" y="1514902"/>
                    <a:ext cx="2499246" cy="777923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2640842" y="2076734"/>
                    <a:ext cx="2499246" cy="777923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 flipH="1">
                    <a:off x="2592201" y="3181638"/>
                    <a:ext cx="2530827" cy="496313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2159758" y="1514901"/>
                    <a:ext cx="481084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2164869" y="2081280"/>
                    <a:ext cx="481084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2159757" y="2837597"/>
                    <a:ext cx="481084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5140088" y="3161445"/>
                    <a:ext cx="481084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2164869" y="3932544"/>
                    <a:ext cx="481084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2151228" y="3174240"/>
                    <a:ext cx="481084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2151228" y="3679208"/>
                    <a:ext cx="481084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H="1" flipV="1">
                    <a:off x="2640842" y="2837597"/>
                    <a:ext cx="2499246" cy="34118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H="1" flipV="1">
                    <a:off x="2581225" y="3181637"/>
                    <a:ext cx="2499246" cy="34118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2323532" y="2076733"/>
                    <a:ext cx="0" cy="760864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2323531" y="3161445"/>
                    <a:ext cx="0" cy="520038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 flipH="1">
                    <a:off x="2618673" y="3414781"/>
                    <a:ext cx="2521415" cy="50098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2324801" y="1499272"/>
                    <a:ext cx="8530" cy="561832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2325979" y="3657600"/>
                    <a:ext cx="8530" cy="307359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5376364" y="2871715"/>
                    <a:ext cx="4265" cy="280916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551812" y="2729352"/>
                    <a:ext cx="1118458" cy="4080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err="1" smtClean="0"/>
                      <a:t>t</a:t>
                    </a:r>
                    <a:r>
                      <a:rPr lang="en-US" sz="2400" baseline="-25000" dirty="0" err="1" smtClean="0"/>
                      <a:t>p</a:t>
                    </a:r>
                    <a:r>
                      <a:rPr lang="en-US" sz="2400" dirty="0" err="1" smtClean="0"/>
                      <a:t>+t</a:t>
                    </a:r>
                    <a:r>
                      <a:rPr lang="en-US" sz="2400" baseline="-25000" dirty="0" err="1" smtClean="0"/>
                      <a:t>q</a:t>
                    </a:r>
                    <a:endParaRPr lang="en-US" sz="2400" baseline="-25000" dirty="0"/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785918" y="2191105"/>
                    <a:ext cx="566631" cy="4080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t</a:t>
                    </a:r>
                    <a:r>
                      <a:rPr lang="en-US" sz="2400" baseline="-25000" dirty="0" smtClean="0"/>
                      <a:t>d</a:t>
                    </a:r>
                    <a:endParaRPr lang="en-US" sz="2400" baseline="-25000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714480" y="1603909"/>
                    <a:ext cx="5075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t</a:t>
                    </a:r>
                    <a:r>
                      <a:rPr lang="en-US" sz="2400" baseline="-25000" dirty="0" smtClean="0"/>
                      <a:t>f</a:t>
                    </a:r>
                    <a:endParaRPr lang="en-US" sz="2400" baseline="-25000" dirty="0"/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1714480" y="3195264"/>
                    <a:ext cx="638069" cy="4080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t</a:t>
                    </a:r>
                    <a:r>
                      <a:rPr lang="en-US" sz="2400" baseline="-25000" dirty="0" smtClean="0"/>
                      <a:t>d</a:t>
                    </a:r>
                    <a:endParaRPr lang="en-US" sz="2400" baseline="-25000" dirty="0"/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776847" y="3605868"/>
                    <a:ext cx="575702" cy="4080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t</a:t>
                    </a:r>
                    <a:r>
                      <a:rPr lang="en-US" sz="2400" baseline="-25000" dirty="0" smtClean="0"/>
                      <a:t>a</a:t>
                    </a:r>
                    <a:endParaRPr lang="en-US" sz="2400" baseline="-25000" dirty="0"/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1352835" y="1530823"/>
                    <a:ext cx="481084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1352835" y="3941643"/>
                    <a:ext cx="481084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 flipH="1">
                    <a:off x="1583348" y="1514901"/>
                    <a:ext cx="10028" cy="2400868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TextBox 35"/>
                  <p:cNvSpPr txBox="1"/>
                  <p:nvPr/>
                </p:nvSpPr>
                <p:spPr>
                  <a:xfrm rot="16200000">
                    <a:off x="52515" y="2317254"/>
                    <a:ext cx="2205865" cy="8681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Total Transmission Time for 1 packet</a:t>
                    </a:r>
                    <a:endParaRPr lang="en-US" dirty="0"/>
                  </a:p>
                </p:txBody>
              </p:sp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2641940" y="2613119"/>
                    <a:ext cx="2499246" cy="777923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2623782" y="3174241"/>
                    <a:ext cx="2499246" cy="777923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391770" y="816038"/>
                    <a:ext cx="8451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Sender</a:t>
                    </a:r>
                    <a:endParaRPr 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823174" y="726469"/>
                    <a:ext cx="98469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Receiver</a:t>
                    </a:r>
                    <a:endParaRPr lang="en-US" dirty="0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408045" y="4136297"/>
                    <a:ext cx="902553" cy="32645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N = 3</a:t>
                    </a:r>
                    <a:endParaRPr lang="en-US" dirty="0"/>
                  </a:p>
                </p:txBody>
              </p:sp>
            </p:grpSp>
          </p:grpSp>
          <p:cxnSp>
            <p:nvCxnSpPr>
              <p:cNvPr id="44" name="Straight Connector 43"/>
              <p:cNvCxnSpPr/>
              <p:nvPr/>
            </p:nvCxnSpPr>
            <p:spPr>
              <a:xfrm>
                <a:off x="6500826" y="2571744"/>
                <a:ext cx="1860766" cy="880090"/>
              </a:xfrm>
              <a:prstGeom prst="line">
                <a:avLst/>
              </a:prstGeom>
              <a:ln w="190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/>
            <p:cNvCxnSpPr/>
            <p:nvPr/>
          </p:nvCxnSpPr>
          <p:spPr>
            <a:xfrm>
              <a:off x="6429388" y="3143248"/>
              <a:ext cx="1860766" cy="88009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6238875"/>
            <a:ext cx="45339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1" y="5123173"/>
            <a:ext cx="5786478" cy="682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spc="5" dirty="0" smtClean="0">
                <a:latin typeface="Arial" pitchFamily="34" charset="0"/>
                <a:cs typeface="Arial" pitchFamily="34" charset="0"/>
              </a:rPr>
              <a:t>VERTICAL REDUNDANCY CHECK</a:t>
            </a:r>
            <a:r>
              <a:rPr lang="en-US" b="1" spc="33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(VRC)</a:t>
            </a:r>
            <a:endParaRPr lang="en-US" dirty="0"/>
          </a:p>
        </p:txBody>
      </p:sp>
      <p:sp>
        <p:nvSpPr>
          <p:cNvPr id="4" name="object 7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dirty="0" smtClean="0">
                <a:latin typeface="Times New Roman" pitchFamily="18" charset="0"/>
              </a:rPr>
              <a:t>Assume that, in a Stop-and-Wait ARQ system, the bandwidth of the line is 1 Mbps, and 1 bit takes 20 ms to make a round trip. If the system data frames are 1000 bits in length, what is the utilization percentage of the link?</a:t>
            </a:r>
          </a:p>
          <a:p>
            <a:r>
              <a:rPr lang="en-US" dirty="0" smtClean="0"/>
              <a:t>DBP= RTT*BW=20*10^-3*1x10^6</a:t>
            </a:r>
          </a:p>
          <a:p>
            <a:r>
              <a:rPr lang="en-US" dirty="0" smtClean="0">
                <a:latin typeface="Times New Roman" pitchFamily="18" charset="0"/>
              </a:rPr>
              <a:t>what is the utilization percentage =1/1+2a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Capacity=20,000 bits</a:t>
            </a:r>
          </a:p>
          <a:p>
            <a:r>
              <a:rPr lang="en-US" dirty="0" smtClean="0"/>
              <a:t>Utilization % = 5%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dirty="0" smtClean="0">
                <a:latin typeface="Times New Roman" pitchFamily="18" charset="0"/>
              </a:rPr>
              <a:t>Assume that, in a Go-back-N ARQ system, the bandwidth of the line is 1 Mbps, and 1 bit takes 20 ms to make a round trip. Assume 15-frame sequence. If the system data frames are 1000 bits in length, what is the utilization percentage of the link?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Capacity=20,000 bits</a:t>
            </a:r>
          </a:p>
          <a:p>
            <a:r>
              <a:rPr lang="en-US" dirty="0" smtClean="0"/>
              <a:t>Utilization % = 75%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A point-to-point satellite transmission link connecting two computers uses stop-and-wait ARQ strategy and has the following characteristics:</a:t>
            </a:r>
          </a:p>
          <a:p>
            <a:pPr lvl="1"/>
            <a:r>
              <a:rPr lang="en-US" dirty="0" smtClean="0"/>
              <a:t>Data transmission rate = 64 kbps</a:t>
            </a:r>
          </a:p>
          <a:p>
            <a:pPr lvl="1"/>
            <a:r>
              <a:rPr lang="en-US" dirty="0" smtClean="0"/>
              <a:t>Frame size = 2048 bytes</a:t>
            </a:r>
          </a:p>
          <a:p>
            <a:pPr lvl="1"/>
            <a:r>
              <a:rPr lang="en-US" dirty="0" smtClean="0"/>
              <a:t>Information bytes per frame = 2043 bytes</a:t>
            </a:r>
          </a:p>
          <a:p>
            <a:pPr lvl="1"/>
            <a:r>
              <a:rPr lang="en-US" dirty="0" smtClean="0"/>
              <a:t>Propagation delay = 180 ms</a:t>
            </a:r>
          </a:p>
          <a:p>
            <a:pPr lvl="1"/>
            <a:r>
              <a:rPr lang="en-US" dirty="0" smtClean="0"/>
              <a:t>Acknowledgement Size = 10 bytes</a:t>
            </a:r>
          </a:p>
          <a:p>
            <a:pPr lvl="1"/>
            <a:r>
              <a:rPr lang="en-US" dirty="0" smtClean="0"/>
              <a:t>Processing delay = 50 ms</a:t>
            </a:r>
          </a:p>
          <a:p>
            <a:pPr>
              <a:buNone/>
            </a:pPr>
            <a:r>
              <a:rPr lang="en-US" dirty="0" smtClean="0"/>
              <a:t>Determine the throughput and efficiency.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3435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Frame transmission time </a:t>
            </a:r>
            <a:r>
              <a:rPr lang="en-US" dirty="0" err="1" smtClean="0"/>
              <a:t>tf</a:t>
            </a:r>
            <a:r>
              <a:rPr lang="en-US" dirty="0" smtClean="0"/>
              <a:t> = (2048 x 8) / (64000) = 0.256 sec. </a:t>
            </a:r>
          </a:p>
          <a:p>
            <a:r>
              <a:rPr lang="en-US" dirty="0" smtClean="0"/>
              <a:t>Acknowledgement transmission time </a:t>
            </a:r>
            <a:r>
              <a:rPr lang="en-US" dirty="0" err="1" smtClean="0"/>
              <a:t>ta</a:t>
            </a:r>
            <a:r>
              <a:rPr lang="en-US" dirty="0" smtClean="0"/>
              <a:t> = (10 x 8) / (64000) = 1.25 msec. </a:t>
            </a:r>
          </a:p>
          <a:p>
            <a:r>
              <a:rPr lang="en-US" dirty="0" smtClean="0"/>
              <a:t>Total time to transmit frame and receive an acknowledgement is: </a:t>
            </a:r>
          </a:p>
          <a:p>
            <a:r>
              <a:rPr lang="en-US" dirty="0" err="1" smtClean="0"/>
              <a:t>tf</a:t>
            </a:r>
            <a:r>
              <a:rPr lang="en-US" dirty="0" smtClean="0"/>
              <a:t> + </a:t>
            </a:r>
            <a:r>
              <a:rPr lang="en-US" dirty="0" err="1" smtClean="0"/>
              <a:t>ta</a:t>
            </a:r>
            <a:r>
              <a:rPr lang="en-US" dirty="0" smtClean="0"/>
              <a:t> + </a:t>
            </a:r>
            <a:r>
              <a:rPr lang="en-US" dirty="0" err="1" smtClean="0"/>
              <a:t>tp</a:t>
            </a:r>
            <a:r>
              <a:rPr lang="en-US" dirty="0" smtClean="0"/>
              <a:t> + 2td = 0.256 + 0.00125 + 0.05 + 0.36 = 0.66725 sec. </a:t>
            </a:r>
          </a:p>
          <a:p>
            <a:r>
              <a:rPr lang="en-US" dirty="0" smtClean="0"/>
              <a:t>Throughput k = (2043 x 8) / (0.66725) = 24.494 Kbps.</a:t>
            </a:r>
          </a:p>
          <a:p>
            <a:r>
              <a:rPr lang="en-US" dirty="0" smtClean="0"/>
              <a:t>Note that the resulting throughput is considerably less than the transmission rate of 64 kbps.</a:t>
            </a:r>
          </a:p>
          <a:p>
            <a:r>
              <a:rPr lang="en-US" dirty="0" smtClean="0"/>
              <a:t>The link efficiency (Utilization)can now be calculated, neglecting </a:t>
            </a:r>
            <a:r>
              <a:rPr lang="en-US" dirty="0" err="1" smtClean="0"/>
              <a:t>ta</a:t>
            </a:r>
            <a:r>
              <a:rPr lang="en-US" dirty="0" smtClean="0"/>
              <a:t> and </a:t>
            </a:r>
            <a:r>
              <a:rPr lang="en-US" dirty="0" err="1" smtClean="0"/>
              <a:t>tp</a:t>
            </a:r>
            <a:r>
              <a:rPr lang="en-US" dirty="0" smtClean="0"/>
              <a:t>, as follows: a = (td) / (</a:t>
            </a:r>
            <a:r>
              <a:rPr lang="en-US" dirty="0" err="1" smtClean="0"/>
              <a:t>tf</a:t>
            </a:r>
            <a:r>
              <a:rPr lang="en-US" dirty="0" smtClean="0"/>
              <a:t>) = (0.18) / (0.256) = 0.7</a:t>
            </a:r>
          </a:p>
          <a:p>
            <a:r>
              <a:rPr lang="en-US" dirty="0" smtClean="0"/>
              <a:t> U = (1) / (1 + 2a) = (1) / (1 + 1.4) = 41.67 %.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Efficiency = 41.67%</a:t>
            </a:r>
          </a:p>
          <a:p>
            <a:r>
              <a:rPr lang="en-US" dirty="0" smtClean="0"/>
              <a:t>Throughput = 24.5kbps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4498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frame-oriented data communications system operates at a transmission rate of </a:t>
            </a:r>
            <a:r>
              <a:rPr lang="en-US" dirty="0" smtClean="0"/>
              <a:t>512 kbps </a:t>
            </a:r>
            <a:r>
              <a:rPr lang="en-US" dirty="0"/>
              <a:t>with a frame length of 512 bytes over a long-distance link which produces </a:t>
            </a:r>
            <a:r>
              <a:rPr lang="en-US" dirty="0" smtClean="0"/>
              <a:t>a propagation </a:t>
            </a:r>
            <a:r>
              <a:rPr lang="en-US" dirty="0"/>
              <a:t>delay of 20 </a:t>
            </a:r>
            <a:r>
              <a:rPr lang="en-US" dirty="0" err="1"/>
              <a:t>ms</a:t>
            </a:r>
            <a:r>
              <a:rPr lang="en-US" dirty="0" err="1" smtClean="0"/>
              <a:t>.</a:t>
            </a:r>
            <a:r>
              <a:rPr lang="en-US" dirty="0" smtClean="0"/>
              <a:t> It </a:t>
            </a:r>
            <a:r>
              <a:rPr lang="en-US" dirty="0"/>
              <a:t>operates using a go-back-3 </a:t>
            </a:r>
            <a:r>
              <a:rPr lang="en-US" dirty="0" smtClean="0"/>
              <a:t>ARQ system </a:t>
            </a:r>
            <a:r>
              <a:rPr lang="en-US" dirty="0"/>
              <a:t>(with a window size of 3) and 506 information bytes in each frame, determine:</a:t>
            </a:r>
          </a:p>
          <a:p>
            <a:pPr lvl="1"/>
            <a:r>
              <a:rPr lang="en-US" dirty="0"/>
              <a:t>(a) the efficiency,</a:t>
            </a:r>
          </a:p>
          <a:p>
            <a:pPr lvl="1"/>
            <a:r>
              <a:rPr lang="en-US" dirty="0"/>
              <a:t>(b) the throughput</a:t>
            </a:r>
          </a:p>
        </p:txBody>
      </p:sp>
    </p:spTree>
    <p:extLst>
      <p:ext uri="{BB962C8B-B14F-4D97-AF65-F5344CB8AC3E}">
        <p14:creationId xmlns="" xmlns:p14="http://schemas.microsoft.com/office/powerpoint/2010/main" val="11663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700" dirty="0" smtClean="0"/>
              <a:t>Frame length, n = 512 bytes. Information bits, k = 506 bytes. Delay time, td = 20 </a:t>
            </a:r>
            <a:r>
              <a:rPr lang="en-US" sz="2700" dirty="0" err="1" smtClean="0"/>
              <a:t>ms.</a:t>
            </a:r>
            <a:r>
              <a:rPr lang="en-US" sz="2700" dirty="0" smtClean="0"/>
              <a:t> Frame transmission time, </a:t>
            </a:r>
            <a:r>
              <a:rPr lang="en-US" sz="2700" dirty="0" err="1" smtClean="0"/>
              <a:t>tf</a:t>
            </a:r>
            <a:r>
              <a:rPr lang="en-US" sz="2700" dirty="0" smtClean="0"/>
              <a:t> = 8 </a:t>
            </a:r>
            <a:r>
              <a:rPr lang="en-US" sz="2700" dirty="0" err="1" smtClean="0"/>
              <a:t>ms.</a:t>
            </a:r>
            <a:r>
              <a:rPr lang="en-US" sz="2700" dirty="0" smtClean="0"/>
              <a:t> </a:t>
            </a:r>
          </a:p>
          <a:p>
            <a:pPr algn="just">
              <a:buNone/>
            </a:pPr>
            <a:r>
              <a:rPr lang="en-US" sz="2700" dirty="0" smtClean="0"/>
              <a:t>    Window size, N = 3.</a:t>
            </a:r>
          </a:p>
          <a:p>
            <a:pPr algn="just">
              <a:buNone/>
            </a:pPr>
            <a:r>
              <a:rPr lang="en-US" sz="2700" dirty="0" smtClean="0"/>
              <a:t>U = (N) / (1 + 2a) where a = td / </a:t>
            </a:r>
            <a:r>
              <a:rPr lang="en-US" sz="2700" dirty="0" err="1" smtClean="0"/>
              <a:t>tf</a:t>
            </a:r>
            <a:r>
              <a:rPr lang="en-US" sz="2700" dirty="0" smtClean="0"/>
              <a:t> = 20 / 8 = 2.5 therefore: Efficiency (U) = (3) / (6) = 0.5 =&gt; 50%.</a:t>
            </a:r>
          </a:p>
          <a:p>
            <a:pPr algn="just">
              <a:buNone/>
            </a:pPr>
            <a:r>
              <a:rPr lang="en-US" sz="2700" dirty="0" smtClean="0"/>
              <a:t>Throughput = (No. of Information bits transmission) / (Total time taken). </a:t>
            </a:r>
          </a:p>
          <a:p>
            <a:pPr algn="just">
              <a:buNone/>
            </a:pPr>
            <a:r>
              <a:rPr lang="en-US" sz="2700" dirty="0" smtClean="0"/>
              <a:t>= (</a:t>
            </a:r>
            <a:r>
              <a:rPr lang="en-US" sz="2700" dirty="0" err="1" smtClean="0"/>
              <a:t>Nk</a:t>
            </a:r>
            <a:r>
              <a:rPr lang="en-US" sz="2700" dirty="0" smtClean="0"/>
              <a:t>) / (</a:t>
            </a:r>
            <a:r>
              <a:rPr lang="en-US" sz="2700" dirty="0" err="1" smtClean="0"/>
              <a:t>tf</a:t>
            </a:r>
            <a:r>
              <a:rPr lang="en-US" sz="2700" dirty="0" smtClean="0"/>
              <a:t> + 2td)</a:t>
            </a:r>
          </a:p>
          <a:p>
            <a:pPr algn="just">
              <a:buNone/>
            </a:pPr>
            <a:r>
              <a:rPr lang="en-US" sz="2700" dirty="0" smtClean="0"/>
              <a:t> = (3 x 506 x 8) / (8 + 40) x 10^-3 = 253 Kbps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Efficiency = 0.5</a:t>
            </a:r>
          </a:p>
          <a:p>
            <a:r>
              <a:rPr lang="en-US" dirty="0" smtClean="0"/>
              <a:t>Throughput = 253 kbps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94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C1DB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56447" y="5715000"/>
            <a:ext cx="550545" cy="548640"/>
          </a:xfrm>
          <a:custGeom>
            <a:avLst/>
            <a:gdLst/>
            <a:ahLst/>
            <a:cxnLst/>
            <a:rect l="l" t="t" r="r" b="b"/>
            <a:pathLst>
              <a:path w="550545" h="548639">
                <a:moveTo>
                  <a:pt x="275081" y="0"/>
                </a:moveTo>
                <a:lnTo>
                  <a:pt x="225643" y="4419"/>
                </a:lnTo>
                <a:lnTo>
                  <a:pt x="179109" y="17162"/>
                </a:lnTo>
                <a:lnTo>
                  <a:pt x="136256" y="37453"/>
                </a:lnTo>
                <a:lnTo>
                  <a:pt x="97863" y="64518"/>
                </a:lnTo>
                <a:lnTo>
                  <a:pt x="64706" y="97580"/>
                </a:lnTo>
                <a:lnTo>
                  <a:pt x="37563" y="135867"/>
                </a:lnTo>
                <a:lnTo>
                  <a:pt x="17213" y="178602"/>
                </a:lnTo>
                <a:lnTo>
                  <a:pt x="4432" y="225011"/>
                </a:lnTo>
                <a:lnTo>
                  <a:pt x="0" y="274319"/>
                </a:lnTo>
                <a:lnTo>
                  <a:pt x="4432" y="323628"/>
                </a:lnTo>
                <a:lnTo>
                  <a:pt x="17213" y="370037"/>
                </a:lnTo>
                <a:lnTo>
                  <a:pt x="37563" y="412772"/>
                </a:lnTo>
                <a:lnTo>
                  <a:pt x="64706" y="451059"/>
                </a:lnTo>
                <a:lnTo>
                  <a:pt x="97863" y="484121"/>
                </a:lnTo>
                <a:lnTo>
                  <a:pt x="136256" y="511186"/>
                </a:lnTo>
                <a:lnTo>
                  <a:pt x="179109" y="531477"/>
                </a:lnTo>
                <a:lnTo>
                  <a:pt x="225643" y="544220"/>
                </a:lnTo>
                <a:lnTo>
                  <a:pt x="275081" y="548640"/>
                </a:lnTo>
                <a:lnTo>
                  <a:pt x="324520" y="544220"/>
                </a:lnTo>
                <a:lnTo>
                  <a:pt x="371054" y="531477"/>
                </a:lnTo>
                <a:lnTo>
                  <a:pt x="413907" y="511186"/>
                </a:lnTo>
                <a:lnTo>
                  <a:pt x="452300" y="484121"/>
                </a:lnTo>
                <a:lnTo>
                  <a:pt x="485457" y="451059"/>
                </a:lnTo>
                <a:lnTo>
                  <a:pt x="512600" y="412772"/>
                </a:lnTo>
                <a:lnTo>
                  <a:pt x="532950" y="370037"/>
                </a:lnTo>
                <a:lnTo>
                  <a:pt x="545731" y="323628"/>
                </a:lnTo>
                <a:lnTo>
                  <a:pt x="550163" y="274319"/>
                </a:lnTo>
                <a:lnTo>
                  <a:pt x="545731" y="225011"/>
                </a:lnTo>
                <a:lnTo>
                  <a:pt x="532950" y="178602"/>
                </a:lnTo>
                <a:lnTo>
                  <a:pt x="512600" y="135867"/>
                </a:lnTo>
                <a:lnTo>
                  <a:pt x="485457" y="97580"/>
                </a:lnTo>
                <a:lnTo>
                  <a:pt x="452300" y="64518"/>
                </a:lnTo>
                <a:lnTo>
                  <a:pt x="413907" y="37453"/>
                </a:lnTo>
                <a:lnTo>
                  <a:pt x="371054" y="17162"/>
                </a:lnTo>
                <a:lnTo>
                  <a:pt x="324520" y="4419"/>
                </a:lnTo>
                <a:lnTo>
                  <a:pt x="27508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12340" y="312165"/>
            <a:ext cx="44170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 pitchFamily="34" charset="0"/>
                <a:cs typeface="Arial" pitchFamily="34" charset="0"/>
              </a:rPr>
              <a:t>E</a:t>
            </a:r>
            <a:r>
              <a:rPr sz="2400" b="1" dirty="0">
                <a:latin typeface="Arial" pitchFamily="34" charset="0"/>
                <a:cs typeface="Arial" pitchFamily="34" charset="0"/>
              </a:rPr>
              <a:t>XAMPLE OF</a:t>
            </a:r>
            <a:r>
              <a:rPr sz="2400" b="1" spc="240" dirty="0">
                <a:latin typeface="Arial" pitchFamily="34" charset="0"/>
                <a:cs typeface="Arial" pitchFamily="34" charset="0"/>
              </a:rPr>
              <a:t> </a:t>
            </a:r>
            <a:r>
              <a:rPr sz="3000" b="1" dirty="0">
                <a:latin typeface="Arial" pitchFamily="34" charset="0"/>
                <a:cs typeface="Arial" pitchFamily="34" charset="0"/>
              </a:rPr>
              <a:t>VRC</a:t>
            </a:r>
            <a:endParaRPr sz="30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014729"/>
            <a:ext cx="7995920" cy="18716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marR="5080" indent="-273050" algn="just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400" spc="-5" dirty="0">
                <a:latin typeface="Arial" pitchFamily="34" charset="0"/>
                <a:cs typeface="Arial" pitchFamily="34" charset="0"/>
              </a:rPr>
              <a:t>The problem with parity is that it </a:t>
            </a:r>
            <a:r>
              <a:rPr sz="2400" spc="-10" dirty="0">
                <a:latin typeface="Arial" pitchFamily="34" charset="0"/>
                <a:cs typeface="Arial" pitchFamily="34" charset="0"/>
              </a:rPr>
              <a:t>can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only detect odd numbers </a:t>
            </a:r>
            <a:r>
              <a:rPr sz="2400" dirty="0">
                <a:latin typeface="Arial" pitchFamily="34" charset="0"/>
                <a:cs typeface="Arial" pitchFamily="34" charset="0"/>
              </a:rPr>
              <a:t>of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bit  substitution errors, i.e. 1 bit, 3bit, </a:t>
            </a:r>
            <a:r>
              <a:rPr sz="2400" dirty="0">
                <a:latin typeface="Arial" pitchFamily="34" charset="0"/>
                <a:cs typeface="Arial" pitchFamily="34" charset="0"/>
              </a:rPr>
              <a:t>5,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bit, etc. errors</a:t>
            </a:r>
            <a:r>
              <a:rPr sz="2400" spc="-5">
                <a:latin typeface="Arial" pitchFamily="34" charset="0"/>
                <a:cs typeface="Arial" pitchFamily="34" charset="0"/>
              </a:rPr>
              <a:t>. </a:t>
            </a:r>
            <a:endParaRPr lang="en-US" sz="2400" spc="-5" dirty="0" smtClean="0">
              <a:latin typeface="Arial" pitchFamily="34" charset="0"/>
              <a:cs typeface="Arial" pitchFamily="34" charset="0"/>
            </a:endParaRPr>
          </a:p>
          <a:p>
            <a:pPr marL="285750" marR="5080" indent="-273050" algn="just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400" spc="-5" smtClean="0">
                <a:latin typeface="Arial" pitchFamily="34" charset="0"/>
                <a:cs typeface="Arial" pitchFamily="34" charset="0"/>
              </a:rPr>
              <a:t>If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there two,  </a:t>
            </a:r>
            <a:r>
              <a:rPr sz="2400" spc="-20" dirty="0">
                <a:latin typeface="Arial" pitchFamily="34" charset="0"/>
                <a:cs typeface="Arial" pitchFamily="34" charset="0"/>
              </a:rPr>
              <a:t>four,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six, etc. bits which are transmitted in </a:t>
            </a:r>
            <a:r>
              <a:rPr sz="2400" spc="-15" dirty="0">
                <a:latin typeface="Arial" pitchFamily="34" charset="0"/>
                <a:cs typeface="Arial" pitchFamily="34" charset="0"/>
              </a:rPr>
              <a:t>error,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using VRC will not  </a:t>
            </a:r>
            <a:r>
              <a:rPr sz="2400" dirty="0">
                <a:latin typeface="Arial" pitchFamily="34" charset="0"/>
                <a:cs typeface="Arial" pitchFamily="34" charset="0"/>
              </a:rPr>
              <a:t>be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able to detect the</a:t>
            </a:r>
            <a:r>
              <a:rPr sz="2400" spc="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25" dirty="0">
                <a:latin typeface="Arial" pitchFamily="34" charset="0"/>
                <a:cs typeface="Arial" pitchFamily="34" charset="0"/>
              </a:rPr>
              <a:t>error.</a:t>
            </a:r>
            <a:endParaRPr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36026" y="5899835"/>
            <a:ext cx="19812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4800" y="3276600"/>
            <a:ext cx="8382000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574" y="1951630"/>
            <a:ext cx="7961921" cy="41216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637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Efficiency = 41.67%</a:t>
            </a:r>
          </a:p>
          <a:p>
            <a:r>
              <a:rPr lang="en-US" dirty="0" smtClean="0"/>
              <a:t>Throughput = 24.5kbps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791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850" y="2265529"/>
            <a:ext cx="7745674" cy="3507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479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Throughput = 17373.39 bps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9765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frame-oriented data communications system operates at a transmission rate of </a:t>
            </a:r>
            <a:r>
              <a:rPr lang="en-US" dirty="0" smtClean="0"/>
              <a:t>512 kbps </a:t>
            </a:r>
            <a:r>
              <a:rPr lang="en-US" dirty="0"/>
              <a:t>with a frame length of 512 bytes over a long-distance link which produces </a:t>
            </a:r>
            <a:r>
              <a:rPr lang="en-US" dirty="0" smtClean="0"/>
              <a:t>a propagation </a:t>
            </a:r>
            <a:r>
              <a:rPr lang="en-US" dirty="0"/>
              <a:t>delay of 20 </a:t>
            </a:r>
            <a:r>
              <a:rPr lang="en-US" dirty="0" err="1"/>
              <a:t>ms</a:t>
            </a:r>
            <a:r>
              <a:rPr lang="en-US" dirty="0" err="1" smtClean="0"/>
              <a:t>.</a:t>
            </a:r>
            <a:r>
              <a:rPr lang="en-US" dirty="0" smtClean="0"/>
              <a:t> It </a:t>
            </a:r>
            <a:r>
              <a:rPr lang="en-US" dirty="0"/>
              <a:t>operates using a go-back-3 </a:t>
            </a:r>
            <a:r>
              <a:rPr lang="en-US" dirty="0" smtClean="0"/>
              <a:t>ARQ system </a:t>
            </a:r>
            <a:r>
              <a:rPr lang="en-US" dirty="0"/>
              <a:t>(with a window size of 3) and 506 information bytes in each frame, determine:</a:t>
            </a:r>
          </a:p>
          <a:p>
            <a:pPr lvl="1"/>
            <a:r>
              <a:rPr lang="en-US" dirty="0"/>
              <a:t>(a) the efficiency,</a:t>
            </a:r>
          </a:p>
          <a:p>
            <a:pPr lvl="1"/>
            <a:r>
              <a:rPr lang="en-US" dirty="0"/>
              <a:t>(b) the throughput</a:t>
            </a:r>
          </a:p>
        </p:txBody>
      </p:sp>
    </p:spTree>
    <p:extLst>
      <p:ext uri="{BB962C8B-B14F-4D97-AF65-F5344CB8AC3E}">
        <p14:creationId xmlns="" xmlns:p14="http://schemas.microsoft.com/office/powerpoint/2010/main" val="422635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Efficiency = 0.5</a:t>
            </a:r>
          </a:p>
          <a:p>
            <a:r>
              <a:rPr lang="en-US" dirty="0" smtClean="0"/>
              <a:t>Throughput = 253 kbps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39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5327</TotalTime>
  <Words>5342</Words>
  <Application>Microsoft Office PowerPoint</Application>
  <PresentationFormat>On-screen Show (4:3)</PresentationFormat>
  <Paragraphs>590</Paragraphs>
  <Slides>95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6" baseType="lpstr">
      <vt:lpstr>Office Theme</vt:lpstr>
      <vt:lpstr>Data Link Layer</vt:lpstr>
      <vt:lpstr>Error detection and correction</vt:lpstr>
      <vt:lpstr>Types of Errors</vt:lpstr>
      <vt:lpstr>ERROR CORRECTION AND DETECTION</vt:lpstr>
      <vt:lpstr>Redundancy &amp; Coding</vt:lpstr>
      <vt:lpstr>The structure of Encoder and Decoder</vt:lpstr>
      <vt:lpstr>VERTICAL REDUNDANCY CHECK (VRC)</vt:lpstr>
      <vt:lpstr>VERTICAL REDUNDANCY CHECK (VRC)</vt:lpstr>
      <vt:lpstr>EXAMPLE OF VRC</vt:lpstr>
      <vt:lpstr>CHECKSUM</vt:lpstr>
      <vt:lpstr>CHECKSUM</vt:lpstr>
      <vt:lpstr>  Example</vt:lpstr>
      <vt:lpstr>Example </vt:lpstr>
      <vt:lpstr>BLOCK CODING</vt:lpstr>
      <vt:lpstr>Process of error detection in block coding</vt:lpstr>
      <vt:lpstr>Cyclic Redundancy Check (CRC) Codes</vt:lpstr>
      <vt:lpstr>CRC encoder and decoder</vt:lpstr>
      <vt:lpstr>Cyclic Redundancy Check (CRC)</vt:lpstr>
      <vt:lpstr>Cyclic Redundancy Check (CRC)</vt:lpstr>
      <vt:lpstr>Division in CRC encoder</vt:lpstr>
      <vt:lpstr>Division in the CRC decoder</vt:lpstr>
      <vt:lpstr>Division in the CRC decoder for two cases</vt:lpstr>
      <vt:lpstr>Polynomial representation of a binary word</vt:lpstr>
      <vt:lpstr>Polynomial Arithmetic for CRC</vt:lpstr>
      <vt:lpstr>GENERATOR POLYNOMIAL</vt:lpstr>
      <vt:lpstr>CRC CALCULATION</vt:lpstr>
      <vt:lpstr>CYCLIC REDUNDANCY CHECK</vt:lpstr>
      <vt:lpstr>CYCLIC REDUNDANCY CHECK</vt:lpstr>
      <vt:lpstr>EXAMPLE OF CRC</vt:lpstr>
      <vt:lpstr>Slide 30</vt:lpstr>
      <vt:lpstr>Slide 31</vt:lpstr>
      <vt:lpstr>CRC STANDARD POLYNOMIALS</vt:lpstr>
      <vt:lpstr>Reliable Transmission /Flow Control</vt:lpstr>
      <vt:lpstr>Reliable Transmission</vt:lpstr>
      <vt:lpstr>Reliable Transmission</vt:lpstr>
      <vt:lpstr>Acknowledgment</vt:lpstr>
      <vt:lpstr>Stop and Wait Protocol</vt:lpstr>
      <vt:lpstr>Stop and Wait Protocol</vt:lpstr>
      <vt:lpstr>Stop and Wait Protocol</vt:lpstr>
      <vt:lpstr>Stop and Wait Protocol</vt:lpstr>
      <vt:lpstr>Slide 41</vt:lpstr>
      <vt:lpstr>Stop-and-Wait</vt:lpstr>
      <vt:lpstr>Stop and Wait Protocol</vt:lpstr>
      <vt:lpstr>Sliding Window Protocol</vt:lpstr>
      <vt:lpstr>Sliding Window Protocol</vt:lpstr>
      <vt:lpstr>Sliding Window Protocol</vt:lpstr>
      <vt:lpstr>Sliding Window Protocol</vt:lpstr>
      <vt:lpstr>Sliding Window Protocol</vt:lpstr>
      <vt:lpstr>Sliding Window Protocol</vt:lpstr>
      <vt:lpstr>Sliding Window Protocol</vt:lpstr>
      <vt:lpstr>Sliding Window Protocol</vt:lpstr>
      <vt:lpstr>Sliding Window Protocol</vt:lpstr>
      <vt:lpstr>Sliding Window Protocol</vt:lpstr>
      <vt:lpstr>Sliding Window Protocol</vt:lpstr>
      <vt:lpstr>Handling frame loss</vt:lpstr>
      <vt:lpstr>SWS &amp; RWS Size</vt:lpstr>
      <vt:lpstr>Finite sequence number</vt:lpstr>
      <vt:lpstr>Finite sequence number</vt:lpstr>
      <vt:lpstr>Go-Back-N Protocol</vt:lpstr>
      <vt:lpstr>Go-Back-N ARQ</vt:lpstr>
      <vt:lpstr>Slide 61</vt:lpstr>
      <vt:lpstr>Selective Repeat ARQ</vt:lpstr>
      <vt:lpstr>Selective Repeat ARQ</vt:lpstr>
      <vt:lpstr>Sliding Window </vt:lpstr>
      <vt:lpstr>Stop and wait</vt:lpstr>
      <vt:lpstr>Go Back N</vt:lpstr>
      <vt:lpstr>Selective Repeat</vt:lpstr>
      <vt:lpstr>Problem 1</vt:lpstr>
      <vt:lpstr>Solution</vt:lpstr>
      <vt:lpstr>Problem 2</vt:lpstr>
      <vt:lpstr>Solution</vt:lpstr>
      <vt:lpstr>Problem 3</vt:lpstr>
      <vt:lpstr>Solution</vt:lpstr>
      <vt:lpstr>Problem 4</vt:lpstr>
      <vt:lpstr>Solution</vt:lpstr>
      <vt:lpstr>Solution</vt:lpstr>
      <vt:lpstr>Stop-and-Wait</vt:lpstr>
      <vt:lpstr>Stop-and-Wait</vt:lpstr>
      <vt:lpstr>If Send Window Size of N</vt:lpstr>
      <vt:lpstr>Problem</vt:lpstr>
      <vt:lpstr>Solution</vt:lpstr>
      <vt:lpstr>Problem</vt:lpstr>
      <vt:lpstr>Solution</vt:lpstr>
      <vt:lpstr>Problem</vt:lpstr>
      <vt:lpstr>Slide 85</vt:lpstr>
      <vt:lpstr>Solution</vt:lpstr>
      <vt:lpstr>Problem</vt:lpstr>
      <vt:lpstr>Slide 88</vt:lpstr>
      <vt:lpstr>Solution</vt:lpstr>
      <vt:lpstr>Problem</vt:lpstr>
      <vt:lpstr>Solution</vt:lpstr>
      <vt:lpstr>Problem</vt:lpstr>
      <vt:lpstr>Solution</vt:lpstr>
      <vt:lpstr>Problem</vt:lpstr>
      <vt:lpstr>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Link Layer</dc:title>
  <dc:creator>Administrator</dc:creator>
  <cp:lastModifiedBy>viji</cp:lastModifiedBy>
  <cp:revision>144</cp:revision>
  <dcterms:created xsi:type="dcterms:W3CDTF">2018-07-19T17:03:43Z</dcterms:created>
  <dcterms:modified xsi:type="dcterms:W3CDTF">2024-07-23T03:26:48Z</dcterms:modified>
</cp:coreProperties>
</file>