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6"/>
  </p:notesMasterIdLst>
  <p:sldIdLst>
    <p:sldId id="256" r:id="rId2"/>
    <p:sldId id="257" r:id="rId3"/>
    <p:sldId id="260" r:id="rId4"/>
    <p:sldId id="259" r:id="rId5"/>
    <p:sldId id="265" r:id="rId6"/>
    <p:sldId id="264" r:id="rId7"/>
    <p:sldId id="308" r:id="rId8"/>
    <p:sldId id="307" r:id="rId9"/>
    <p:sldId id="306" r:id="rId10"/>
    <p:sldId id="266" r:id="rId11"/>
    <p:sldId id="267" r:id="rId12"/>
    <p:sldId id="268" r:id="rId13"/>
    <p:sldId id="269" r:id="rId14"/>
    <p:sldId id="270" r:id="rId15"/>
    <p:sldId id="309" r:id="rId16"/>
    <p:sldId id="271" r:id="rId17"/>
    <p:sldId id="272" r:id="rId18"/>
    <p:sldId id="273" r:id="rId19"/>
    <p:sldId id="274" r:id="rId20"/>
    <p:sldId id="311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310" r:id="rId29"/>
    <p:sldId id="313" r:id="rId30"/>
    <p:sldId id="314" r:id="rId31"/>
    <p:sldId id="315" r:id="rId32"/>
    <p:sldId id="316" r:id="rId33"/>
    <p:sldId id="354" r:id="rId34"/>
    <p:sldId id="336" r:id="rId35"/>
    <p:sldId id="346" r:id="rId36"/>
    <p:sldId id="347" r:id="rId37"/>
    <p:sldId id="339" r:id="rId38"/>
    <p:sldId id="340" r:id="rId39"/>
    <p:sldId id="349" r:id="rId40"/>
    <p:sldId id="341" r:id="rId41"/>
    <p:sldId id="343" r:id="rId42"/>
    <p:sldId id="345" r:id="rId43"/>
    <p:sldId id="353" r:id="rId44"/>
    <p:sldId id="317" r:id="rId45"/>
    <p:sldId id="294" r:id="rId46"/>
    <p:sldId id="320" r:id="rId47"/>
    <p:sldId id="296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55" r:id="rId59"/>
    <p:sldId id="331" r:id="rId60"/>
    <p:sldId id="332" r:id="rId61"/>
    <p:sldId id="333" r:id="rId62"/>
    <p:sldId id="334" r:id="rId63"/>
    <p:sldId id="335" r:id="rId64"/>
    <p:sldId id="352" r:id="rId6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88" autoAdjust="0"/>
    <p:restoredTop sz="94660"/>
  </p:normalViewPr>
  <p:slideViewPr>
    <p:cSldViewPr>
      <p:cViewPr varScale="1">
        <p:scale>
          <a:sx n="83" d="100"/>
          <a:sy n="83" d="100"/>
        </p:scale>
        <p:origin x="-144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9F27-5632-4D16-9F89-035D27768CF3}" type="datetimeFigureOut">
              <a:rPr lang="en-IN" smtClean="0"/>
              <a:pPr/>
              <a:t>23-06-2024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08EB-DD91-4FC4-A85B-91A4F7FB19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532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108EB-DD91-4FC4-A85B-91A4F7FB1953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4953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BD36A-4B6E-439E-BE6F-CBEB21ABEA4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128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BD36A-4B6E-439E-BE6F-CBEB21ABEA4E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15061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29C861E-A2CA-47AF-865A-0B65E13F6E98}" type="datetimeFigureOut">
              <a:rPr lang="en-US" smtClean="0"/>
              <a:pPr/>
              <a:t>6/23/2024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A9E4D60-C1DF-4605-ABD3-DDBBAE753F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29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6.jpeg"/><Relationship Id="rId4" Type="http://schemas.openxmlformats.org/officeDocument/2006/relationships/image" Target="../media/image55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9812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19Z510-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NETWORKS LABORATORY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50"/>
            <a:ext cx="8021392" cy="1065875"/>
          </a:xfrm>
        </p:spPr>
        <p:txBody>
          <a:bodyPr>
            <a:noAutofit/>
          </a:bodyPr>
          <a:lstStyle/>
          <a:p>
            <a:pPr algn="l"/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TYPES OF NETWORK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38200" y="1600200"/>
            <a:ext cx="7924800" cy="4683617"/>
          </a:xfrm>
        </p:spPr>
        <p:txBody>
          <a:bodyPr>
            <a:normAutofit/>
          </a:bodyPr>
          <a:lstStyle/>
          <a:p>
            <a:pPr marL="117475" algn="l" defTabSz="914363">
              <a:lnSpc>
                <a:spcPct val="90000"/>
              </a:lnSpc>
            </a:pPr>
            <a:endParaRPr lang="en-US" sz="2400" cap="none" dirty="0">
              <a:latin typeface="Times New Roman" pitchFamily="18" charset="0"/>
              <a:cs typeface="Times New Roman" pitchFamily="18" charset="0"/>
            </a:endParaRPr>
          </a:p>
          <a:p>
            <a:pPr marL="514350" indent="-396875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the size and the coverage area, networks are categorized into the following 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endParaRPr lang="en-US" sz="24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396875" algn="l" defTabSz="914363">
              <a:lnSpc>
                <a:spcPct val="90000"/>
              </a:lnSpc>
            </a:pPr>
            <a:endParaRPr lang="en-US" sz="24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Personal Area Networks (PANs)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Local Area Networks (LANs)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Metropolitan Area Networks (MANs)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15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Wide Area Networks (WANs)</a:t>
            </a:r>
          </a:p>
        </p:txBody>
      </p:sp>
    </p:spTree>
    <p:extLst>
      <p:ext uri="{BB962C8B-B14F-4D97-AF65-F5344CB8AC3E}">
        <p14:creationId xmlns="" xmlns:p14="http://schemas.microsoft.com/office/powerpoint/2010/main" val="401685581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28600"/>
            <a:ext cx="8153400" cy="78254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PERSONAL AREA NETWORKS (PANs)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043189"/>
            <a:ext cx="8021392" cy="5576552"/>
          </a:xfrm>
        </p:spPr>
        <p:txBody>
          <a:bodyPr>
            <a:normAutofit/>
          </a:bodyPr>
          <a:lstStyle/>
          <a:p>
            <a:pPr marL="370332" indent="-342900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area network handles the interconnection of IT devices at the surrounding of a single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  <a:p>
            <a:pPr marL="370332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§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§"/>
            </a:pPr>
            <a:endParaRPr lang="en-US" sz="240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70332" indent="-342900">
              <a:buFont typeface="Wingdings" panose="05000000000000000000" pitchFamily="2" charset="2"/>
              <a:buChar char="§"/>
            </a:pP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small network established for communication between different devices, such as laptops, computers, mobiles, and </a:t>
            </a: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PDAs.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 may include wired and wireless </a:t>
            </a: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reach of a </a:t>
            </a: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PAN</a:t>
            </a: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typically extends to </a:t>
            </a: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meters.</a:t>
            </a:r>
          </a:p>
          <a:p>
            <a:pPr algn="just"/>
            <a:endParaRPr lang="en-IN" sz="24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815124"/>
            <a:ext cx="3124200" cy="22430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51005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806151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LOCAL AREA NETWORK (LAN</a:t>
            </a:r>
            <a:r>
              <a:rPr lang="en-IN" sz="2800" b="1" cap="none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23493"/>
            <a:ext cx="8021392" cy="5396248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local area network (LAN) is a network that connects computers and devices in a limited geographical area such as a home, school, office building, or closely positioned group of </a:t>
            </a: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buildings.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Wired 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LANs are most likely based on Ethernet</a:t>
            </a:r>
          </a:p>
          <a:p>
            <a:pPr marL="285750" indent="-285750" algn="l"/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4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technology.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typically faster networks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at least 10 Mbps to 10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LAN network is limited to between 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100-1000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meters coverage</a:t>
            </a:r>
          </a:p>
          <a:p>
            <a:pPr marL="285750" indent="-285750"/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l"/>
            <a:endParaRPr lang="en-IN" sz="24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1-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7600"/>
            <a:ext cx="2971800" cy="2820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7914340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457200"/>
            <a:ext cx="8077200" cy="625953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METROPOLITAN AREA NETWORK (MAN)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14400" y="1447800"/>
            <a:ext cx="7952705" cy="5195552"/>
          </a:xfrm>
        </p:spPr>
        <p:txBody>
          <a:bodyPr>
            <a:normAutofit/>
          </a:bodyPr>
          <a:lstStyle/>
          <a:p>
            <a:pPr marL="788875" lvl="1" indent="-28575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relatively larger than LAN and extends across a city or a metropolitan.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88875" lvl="1" indent="-28575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788875" lvl="1" indent="-28575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created by connecting two or more LANs located at different locations in a city.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1-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131742" cy="23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9188090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-76200"/>
            <a:ext cx="8021392" cy="911328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WIDE AREA NETWORK (WAN)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990600"/>
            <a:ext cx="8021392" cy="5171940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200" cap="none" dirty="0">
                <a:latin typeface="Times New Roman" pitchFamily="18" charset="0"/>
                <a:cs typeface="Times New Roman" pitchFamily="18" charset="0"/>
              </a:rPr>
              <a:t>A wide area network (WAN) is a computer network that covers a large geographic area such as a city, country, or spans even intercontinental distances.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200" cap="none" dirty="0">
                <a:latin typeface="Times New Roman" pitchFamily="18" charset="0"/>
                <a:cs typeface="Times New Roman" pitchFamily="18" charset="0"/>
              </a:rPr>
              <a:t>A WAN uses a communications channel that combines many types of media such as </a:t>
            </a:r>
            <a:r>
              <a:rPr lang="en-IN" sz="2200" b="1" cap="none" dirty="0">
                <a:latin typeface="Times New Roman" pitchFamily="18" charset="0"/>
                <a:cs typeface="Times New Roman" pitchFamily="18" charset="0"/>
              </a:rPr>
              <a:t>telephone lines, cables, and air waves.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cap="none" dirty="0">
                <a:latin typeface="Times New Roman" pitchFamily="18" charset="0"/>
                <a:cs typeface="Times New Roman" pitchFamily="18" charset="0"/>
              </a:rPr>
              <a:t>A WAN often makes use of transmission facilities </a:t>
            </a:r>
          </a:p>
          <a:p>
            <a:pPr algn="l"/>
            <a:r>
              <a:rPr lang="en-IN" sz="2200" cap="none" dirty="0">
                <a:latin typeface="Times New Roman" pitchFamily="18" charset="0"/>
                <a:cs typeface="Times New Roman" pitchFamily="18" charset="0"/>
              </a:rPr>
              <a:t>     provided by common carriers, such as telephone</a:t>
            </a:r>
          </a:p>
          <a:p>
            <a:pPr algn="l"/>
            <a:r>
              <a:rPr lang="en-IN" sz="2200" cap="none" dirty="0">
                <a:latin typeface="Times New Roman" pitchFamily="18" charset="0"/>
                <a:cs typeface="Times New Roman" pitchFamily="18" charset="0"/>
              </a:rPr>
              <a:t>     companies.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200" cap="none" dirty="0">
                <a:latin typeface="Times New Roman" pitchFamily="18" charset="0"/>
                <a:cs typeface="Times New Roman" pitchFamily="18" charset="0"/>
              </a:rPr>
              <a:t>xamples of the existing WAN is the Internet.</a:t>
            </a:r>
            <a:endParaRPr lang="en-IN" sz="2200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 descr="c1-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6425"/>
            <a:ext cx="3352800" cy="2060575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951" b="23084"/>
          <a:stretch/>
        </p:blipFill>
        <p:spPr>
          <a:xfrm>
            <a:off x="1591246" y="4415692"/>
            <a:ext cx="3514154" cy="2442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33783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&amp;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What type of network </a:t>
            </a:r>
            <a:r>
              <a:rPr lang="en-US" i="1" dirty="0" smtClean="0"/>
              <a:t>exists in </a:t>
            </a:r>
            <a:r>
              <a:rPr lang="en-US" i="1" dirty="0"/>
              <a:t>our </a:t>
            </a:r>
            <a:r>
              <a:rPr lang="en-US" i="1" dirty="0" smtClean="0"/>
              <a:t>laboratory?</a:t>
            </a:r>
          </a:p>
          <a:p>
            <a:pPr marL="82296" indent="0">
              <a:buNone/>
            </a:pPr>
            <a:endParaRPr lang="en-US" i="1" dirty="0"/>
          </a:p>
          <a:p>
            <a:r>
              <a:rPr lang="en-US" i="1" dirty="0"/>
              <a:t>Have you created a PAN network? If so. why? If not can you think of an occasion where you need to create a PAN network?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----Justify your answers!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96014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50"/>
            <a:ext cx="8021392" cy="882350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CLASSIFICATION OF NETWORK ARCHITECTURE 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81448"/>
            <a:ext cx="8153400" cy="5576552"/>
          </a:xfrm>
        </p:spPr>
        <p:txBody>
          <a:bodyPr>
            <a:normAutofit/>
          </a:bodyPr>
          <a:lstStyle/>
          <a:p>
            <a:pPr marL="514350" indent="-396875" algn="just" defTabSz="914363">
              <a:lnSpc>
                <a:spcPct val="90000"/>
              </a:lnSpc>
              <a:buBlip>
                <a:blip r:embed="rId2"/>
              </a:buBlip>
            </a:pPr>
            <a:r>
              <a:rPr lang="en-US" sz="2800" cap="none" dirty="0">
                <a:latin typeface="Times New Roman" pitchFamily="18" charset="0"/>
                <a:cs typeface="Times New Roman" pitchFamily="18" charset="0"/>
              </a:rPr>
              <a:t>The architecture of a network is a logical design that determines how the devices in the network communicate.</a:t>
            </a:r>
          </a:p>
          <a:p>
            <a:pPr marL="514350" indent="-396875" algn="just" defTabSz="914363">
              <a:lnSpc>
                <a:spcPct val="90000"/>
              </a:lnSpc>
            </a:pPr>
            <a:r>
              <a:rPr lang="en-US" sz="2800" cap="none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514350" indent="-396875" algn="just" defTabSz="914363">
              <a:lnSpc>
                <a:spcPct val="90000"/>
              </a:lnSpc>
              <a:buBlip>
                <a:blip r:embed="rId2"/>
              </a:buBlip>
            </a:pPr>
            <a:r>
              <a:rPr lang="en-US" sz="2800" cap="none" dirty="0">
                <a:latin typeface="Times New Roman" pitchFamily="18" charset="0"/>
                <a:cs typeface="Times New Roman" pitchFamily="18" charset="0"/>
              </a:rPr>
              <a:t>The commonly used architectures for computer networks are:</a:t>
            </a:r>
          </a:p>
          <a:p>
            <a:pPr marL="788875" lvl="1" indent="-285750" algn="just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Client-server architecture </a:t>
            </a:r>
          </a:p>
          <a:p>
            <a:pPr marL="788875" lvl="1" indent="-285750" algn="just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Peer-to-peer architecture</a:t>
            </a:r>
          </a:p>
          <a:p>
            <a:pPr marL="788875" lvl="1" indent="-285750" algn="just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Hybrid architecture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485141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78254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CLIENT-SERVER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81448"/>
            <a:ext cx="8153400" cy="5576552"/>
          </a:xfrm>
        </p:spPr>
        <p:txBody>
          <a:bodyPr>
            <a:normAutofit/>
          </a:bodyPr>
          <a:lstStyle/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On a network built using the client-server architecture, the devices communicate to other devices through a central computer referred to as a server. </a:t>
            </a:r>
          </a:p>
          <a:p>
            <a:pPr marL="574675" indent="-457200" algn="l" defTabSz="914363">
              <a:lnSpc>
                <a:spcPct val="90000"/>
              </a:lnSpc>
            </a:pPr>
            <a:endParaRPr lang="en-US" sz="2400" cap="none" dirty="0">
              <a:latin typeface="Times New Roman" pitchFamily="18" charset="0"/>
              <a:cs typeface="Times New Roman" pitchFamily="18" charset="0"/>
            </a:endParaRP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server is a terminal with high processing power, which provides services for the other computers on the network. </a:t>
            </a:r>
          </a:p>
          <a:p>
            <a:pPr marL="574675" indent="-457200" algn="l" defTabSz="914363">
              <a:lnSpc>
                <a:spcPct val="90000"/>
              </a:lnSpc>
            </a:pPr>
            <a:endParaRPr lang="en-US" sz="2400" cap="none" dirty="0">
              <a:latin typeface="Times New Roman" pitchFamily="18" charset="0"/>
              <a:cs typeface="Times New Roman" pitchFamily="18" charset="0"/>
            </a:endParaRP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client is a terminal that accesses the resources available on a server.</a:t>
            </a:r>
          </a:p>
        </p:txBody>
      </p:sp>
      <p:pic>
        <p:nvPicPr>
          <p:cNvPr id="7" name="Picture 2" descr="Client Server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189" y="4164838"/>
            <a:ext cx="3896611" cy="25587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28753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78254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PEER-TO-PEER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1043189"/>
            <a:ext cx="7945192" cy="5576552"/>
          </a:xfrm>
        </p:spPr>
        <p:txBody>
          <a:bodyPr>
            <a:normAutofit/>
          </a:bodyPr>
          <a:lstStyle/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On a network built using the peer-to-peer architecture, no specific distinction exists between a client and a server. </a:t>
            </a: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Any node can provide a service as well as send a  request for a service from another node on the network. </a:t>
            </a: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peer-to-peer network architecture allows sharing of resources, data, and users. </a:t>
            </a: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Each node on the network has full control over the  network resources.</a:t>
            </a:r>
            <a:endParaRPr lang="en-IN" sz="2400" cap="none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853" y="4173499"/>
            <a:ext cx="2266227" cy="2446243"/>
          </a:xfrm>
          <a:prstGeom prst="rect">
            <a:avLst/>
          </a:prstGeom>
          <a:solidFill>
            <a:schemeClr val="tx1">
              <a:alpha val="29000"/>
            </a:schemeClr>
          </a:solidFill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3264694" cy="141922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2495783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782540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81448"/>
            <a:ext cx="8153400" cy="5576552"/>
          </a:xfrm>
        </p:spPr>
        <p:txBody>
          <a:bodyPr>
            <a:normAutofit/>
          </a:bodyPr>
          <a:lstStyle/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cap="none" dirty="0">
                <a:latin typeface="Times New Roman" pitchFamily="18" charset="0"/>
                <a:cs typeface="Times New Roman" pitchFamily="18" charset="0"/>
              </a:rPr>
              <a:t>A hybrid, in general, is a composition of two different types of elements.  </a:t>
            </a:r>
          </a:p>
          <a:p>
            <a:pPr marL="574675" indent="-4572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 cap="none" dirty="0">
                <a:latin typeface="Times New Roman" pitchFamily="18" charset="0"/>
                <a:cs typeface="Times New Roman" pitchFamily="18" charset="0"/>
              </a:rPr>
              <a:t>A hybrid network architecture is created to get the benefits of both, the peer-to-peer and the client-server architectures, in a network.</a:t>
            </a:r>
          </a:p>
        </p:txBody>
      </p:sp>
      <p:pic>
        <p:nvPicPr>
          <p:cNvPr id="6" name="Picture 2" descr="c1-10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02" y="3831465"/>
            <a:ext cx="6483560" cy="2416935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="" xmlns:p14="http://schemas.microsoft.com/office/powerpoint/2010/main" val="16735164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620000" cy="5913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SCHEME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90600"/>
            <a:ext cx="7848600" cy="5486400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1. Study of Network Components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2. Study of Basic Network Commands and Network Configuration Commands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3. The following experiments are to be implemented in - C language: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870966" lvl="1" indent="-514350">
              <a:spcBef>
                <a:spcPts val="0"/>
              </a:spcBef>
              <a:buAutoNum type="romanLcPeriod"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Simple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Chat Program using TCP Sockets  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870966" lvl="1" indent="-514350">
              <a:spcBef>
                <a:spcPts val="0"/>
              </a:spcBef>
              <a:buAutoNum type="romanLcPeriod"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94360"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ii.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DNS using UDP Sockets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94360" lvl="1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94360" lvl="1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iii.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Sliding Window Protocol using TCP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Sockets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594360" lvl="1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22860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4. Study of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Wireshark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Tool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5. Tracing of TCP and UDP Connection using </a:t>
            </a:r>
            <a:r>
              <a:rPr lang="en-US" sz="2000" dirty="0" err="1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Wireshark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&amp;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network </a:t>
            </a:r>
            <a:r>
              <a:rPr lang="en-US" dirty="0" smtClean="0"/>
              <a:t> Architecture is  used </a:t>
            </a:r>
            <a:r>
              <a:rPr lang="en-US" dirty="0"/>
              <a:t>in our </a:t>
            </a:r>
            <a:r>
              <a:rPr lang="en-US" dirty="0" smtClean="0"/>
              <a:t>Department laboratories?</a:t>
            </a:r>
          </a:p>
          <a:p>
            <a:endParaRPr lang="en-US" dirty="0"/>
          </a:p>
          <a:p>
            <a:pPr marL="82296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dirty="0" smtClean="0"/>
              <a:t>			----</a:t>
            </a:r>
            <a:r>
              <a:rPr lang="en-US" dirty="0"/>
              <a:t>Justify your answers!</a:t>
            </a:r>
          </a:p>
          <a:p>
            <a:pPr marL="82296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310060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782540"/>
          </a:xfrm>
        </p:spPr>
        <p:txBody>
          <a:bodyPr>
            <a:noAutofit/>
          </a:bodyPr>
          <a:lstStyle/>
          <a:p>
            <a:pPr algn="l"/>
            <a:r>
              <a:rPr lang="en-US" sz="2800" b="1" cap="none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TOPOLOGY</a:t>
            </a:r>
            <a:endParaRPr lang="en-IN" sz="2800" b="1" cap="none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043189"/>
            <a:ext cx="8021392" cy="557655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pattern of interconnection of nodes in a network is called the Topology.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sz="2400" cap="none" dirty="0">
                <a:latin typeface="Times New Roman" pitchFamily="18" charset="0"/>
                <a:cs typeface="Times New Roman" pitchFamily="18" charset="0"/>
              </a:rPr>
              <a:t>This layout also determines the manner in which information is exchanged within the network.</a:t>
            </a: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different types of network topologies that can be used to set up a network are:</a:t>
            </a: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Mesh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46025" lvl="1" indent="-342900" algn="l" defTabSz="914363">
              <a:lnSpc>
                <a:spcPct val="90000"/>
              </a:lnSpc>
              <a:buSzPct val="12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Hybrid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Topology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2568" y="3422992"/>
            <a:ext cx="4692654" cy="26401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8445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577551"/>
          </a:xfrm>
        </p:spPr>
        <p:txBody>
          <a:bodyPr>
            <a:noAutofit/>
          </a:bodyPr>
          <a:lstStyle/>
          <a:p>
            <a:pPr lvl="1" algn="l" defTabSz="457200" rtl="0">
              <a:spcBef>
                <a:spcPct val="0"/>
              </a:spcBef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BUS TOPOLOGY</a:t>
            </a:r>
            <a:endParaRPr lang="en-IN" sz="28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7868992" cy="5791200"/>
          </a:xfrm>
        </p:spPr>
        <p:txBody>
          <a:bodyPr>
            <a:normAutofit/>
          </a:bodyPr>
          <a:lstStyle/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Popular topology for data network.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Single transmission medium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which various nodes are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attached.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type of structure permits any station on the network to talk to any other station, 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Rules are required for when two stations attempt to communicate at the same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</a:p>
          <a:p>
            <a:pPr marL="742950" lvl="1" indent="-28575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Break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the bus affects only network stations on one side of the break that wish to communicate with stations on the other side of the break.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194" y="5181600"/>
            <a:ext cx="3479006" cy="1590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567826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N is the number of nodes, then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number of links is </a:t>
            </a:r>
            <a:r>
              <a:rPr lang="en-US" dirty="0" smtClean="0">
                <a:solidFill>
                  <a:srgbClr val="FF0000"/>
                </a:solidFill>
              </a:rPr>
              <a:t>N+1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06068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51"/>
            <a:ext cx="8021392" cy="729950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STAR TOPOLOGY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66092"/>
            <a:ext cx="8021392" cy="5353649"/>
          </a:xfrm>
        </p:spPr>
        <p:txBody>
          <a:bodyPr>
            <a:normAutofit/>
          </a:bodyPr>
          <a:lstStyle/>
          <a:p>
            <a:pPr marL="460375" lvl="2" indent="-342900" algn="l" defTabSz="914363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star topology connects nodes over a network using a central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dirty="0"/>
              <a:t> network </a:t>
            </a:r>
            <a:r>
              <a:rPr lang="en-US" dirty="0" smtClean="0"/>
              <a:t>controller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60375" lvl="2" indent="-342900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can easily add nodes to a star-based network by attaching the required nodes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controller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60375" lvl="2" indent="-342900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station on the network is connected to a network controller. </a:t>
            </a:r>
          </a:p>
          <a:p>
            <a:pPr marL="460375" lvl="2" indent="-342900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access from any one station on the network to any other station can be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accomplished</a:t>
            </a:r>
          </a:p>
          <a:p>
            <a:pPr marL="117475" lvl="2" algn="l" defTabSz="914363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only through the network controller. </a:t>
            </a:r>
          </a:p>
          <a:p>
            <a:pPr marL="460375" lvl="2" indent="-342900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Failure of the network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controller</a:t>
            </a:r>
          </a:p>
          <a:p>
            <a:pPr marL="460375" lvl="2" indent="-342900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affect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entire network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17475" lvl="2" algn="l" defTabSz="914363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inoperative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5" descr="Fig09-1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643" y="3810000"/>
            <a:ext cx="3079957" cy="2636743"/>
          </a:xfrm>
          <a:prstGeom prst="rect">
            <a:avLst/>
          </a:prstGeom>
          <a:noFill/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71600" y="5943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N is the number of nodes, then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number of links is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41554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51"/>
            <a:ext cx="8021392" cy="653749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RING TOPOLOGY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914400"/>
            <a:ext cx="8021392" cy="5705341"/>
          </a:xfrm>
        </p:spPr>
        <p:txBody>
          <a:bodyPr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The ring topology connects the nodes on a network through a point-to-point connection.</a:t>
            </a:r>
          </a:p>
          <a:p>
            <a:pPr marL="342900" lvl="2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When a device sends data, it must travel through each device on the ring until it reaches its </a:t>
            </a:r>
            <a:r>
              <a:rPr lang="en-US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 marL="342900" lvl="2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A ring topology can thus be considered to be a looped bus. </a:t>
            </a:r>
          </a:p>
          <a:p>
            <a:pPr marL="342900" lvl="2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one of the nodes on the network stops, the entire network stops functioning</a:t>
            </a:r>
            <a:r>
              <a:rPr lang="en-US" dirty="0" smtClean="0">
                <a:solidFill>
                  <a:schemeClr val="tx2">
                    <a:shade val="30000"/>
                    <a:satMod val="15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lvl="2" indent="-34290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>
                  <a:shade val="30000"/>
                  <a:satMod val="1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6" name="Picture 25" descr="Fig09-1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10000"/>
            <a:ext cx="3668300" cy="2057400"/>
          </a:xfrm>
          <a:prstGeom prst="rect">
            <a:avLst/>
          </a:prstGeom>
          <a:solidFill>
            <a:srgbClr val="CCFFCC"/>
          </a:solidFill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429000" y="60198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N is the number of nodes, then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number of links is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57097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729951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MESH TOPOLOGY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066800"/>
            <a:ext cx="8021392" cy="5572539"/>
          </a:xfrm>
        </p:spPr>
        <p:txBody>
          <a:bodyPr>
            <a:normAutofit/>
          </a:bodyPr>
          <a:lstStyle/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mesh network topology employs either of two schemes,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topology: each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workstation is connected directly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topology, some workstations are connected to all the others, and some are connected only to those other nodes with which they exchange the most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marL="484632" indent="-457200">
              <a:buFont typeface="Wingdings" panose="05000000000000000000" pitchFamily="2" charset="2"/>
              <a:buChar char="§"/>
            </a:pPr>
            <a:r>
              <a:rPr lang="en-US" sz="2400" cap="none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provide an alternate route mechanism.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Excellent for long distance networking.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cap="none" dirty="0">
                <a:latin typeface="Times New Roman" pitchFamily="18" charset="0"/>
                <a:cs typeface="Times New Roman" pitchFamily="18" charset="0"/>
              </a:rPr>
              <a:t>Supports back-up and </a:t>
            </a:r>
            <a:r>
              <a:rPr lang="en-US" sz="2400" cap="none" dirty="0" smtClean="0">
                <a:latin typeface="Times New Roman" pitchFamily="18" charset="0"/>
                <a:cs typeface="Times New Roman" pitchFamily="18" charset="0"/>
              </a:rPr>
              <a:t>rerouting.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connections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grows </a:t>
            </a:r>
          </a:p>
          <a:p>
            <a:pPr marL="0" algn="l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with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nodes.</a:t>
            </a:r>
          </a:p>
          <a:p>
            <a:pPr marL="0" algn="l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4648200"/>
            <a:ext cx="3505200" cy="2273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6096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N is the number of nodes, then </a:t>
            </a:r>
            <a:r>
              <a:rPr lang="en-US" dirty="0" smtClean="0">
                <a:solidFill>
                  <a:srgbClr val="FF0000"/>
                </a:solidFill>
              </a:rPr>
              <a:t>the </a:t>
            </a:r>
            <a:r>
              <a:rPr lang="en-US" dirty="0">
                <a:solidFill>
                  <a:srgbClr val="FF0000"/>
                </a:solidFill>
              </a:rPr>
              <a:t>number of links is N(N-1)/2</a:t>
            </a:r>
          </a:p>
        </p:txBody>
      </p:sp>
    </p:spTree>
    <p:extLst>
      <p:ext uri="{BB962C8B-B14F-4D97-AF65-F5344CB8AC3E}">
        <p14:creationId xmlns="" xmlns:p14="http://schemas.microsoft.com/office/powerpoint/2010/main" val="180168534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6800" y="260651"/>
            <a:ext cx="7945192" cy="729949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TREE TOPOLOGY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94228"/>
            <a:ext cx="8021392" cy="5325513"/>
          </a:xfrm>
        </p:spPr>
        <p:txBody>
          <a:bodyPr>
            <a:normAutofit/>
          </a:bodyPr>
          <a:lstStyle/>
          <a:p>
            <a:pPr marL="514350" lvl="2" indent="-396875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tree topology is created where the nodes are connected in a hierarchical manner.</a:t>
            </a:r>
          </a:p>
          <a:p>
            <a:pPr marL="514350" lvl="2" indent="-396875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tree topology, the device at the root is referred to as the parent for all the other nodes or devices in the network. </a:t>
            </a:r>
          </a:p>
          <a:p>
            <a:pPr marL="514350" lvl="2" indent="-396875" algn="l" defTabSz="914363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nodes below a parent node are referred</a:t>
            </a:r>
          </a:p>
          <a:p>
            <a:pPr marL="117475" lvl="2" algn="l" defTabSz="914363">
              <a:lnSpc>
                <a:spcPct val="90000"/>
              </a:lnSpc>
              <a:spcBef>
                <a:spcPct val="20000"/>
              </a:spcBef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to as child nodes.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886200"/>
            <a:ext cx="1828800" cy="27158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282642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653751"/>
          </a:xfrm>
        </p:spPr>
        <p:txBody>
          <a:bodyPr>
            <a:noAutofit/>
          </a:bodyPr>
          <a:lstStyle/>
          <a:p>
            <a:pPr algn="l"/>
            <a:r>
              <a:rPr lang="en-IN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HYBRID TOPOLOGY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1252025"/>
            <a:ext cx="7945192" cy="5367716"/>
          </a:xfrm>
        </p:spPr>
        <p:txBody>
          <a:bodyPr>
            <a:normAutofit/>
          </a:bodyPr>
          <a:lstStyle/>
          <a:p>
            <a:pPr marL="514350" lvl="2" indent="-396875" algn="l" defTabSz="914363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hybrid topology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can be a combination of two or more basic topologies, such as bus, ring, star, mesh, or tree. </a:t>
            </a:r>
          </a:p>
          <a:p>
            <a:pPr marL="514350" lvl="2" indent="-396875" algn="l" defTabSz="914363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Hybrid networks combine more than two topologies, which, in turn, enable  you to get advantages of the constituent topologies.</a:t>
            </a:r>
            <a:endParaRPr lang="en-I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4191000"/>
            <a:ext cx="3298874" cy="23916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8062359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&amp;Answer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</a:t>
            </a:r>
            <a:r>
              <a:rPr lang="en-US" dirty="0" smtClean="0"/>
              <a:t>topology used </a:t>
            </a:r>
            <a:r>
              <a:rPr lang="en-US" dirty="0"/>
              <a:t>in </a:t>
            </a:r>
            <a:r>
              <a:rPr lang="en-US" dirty="0" smtClean="0"/>
              <a:t>our dept. </a:t>
            </a:r>
            <a:r>
              <a:rPr lang="en-US" dirty="0"/>
              <a:t>laboratories</a:t>
            </a:r>
            <a:r>
              <a:rPr lang="en-US" dirty="0" smtClean="0"/>
              <a:t>?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 smtClean="0"/>
              <a:t>Why?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730596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33400"/>
            <a:ext cx="7353300" cy="533400"/>
          </a:xfrm>
        </p:spPr>
        <p:txBody>
          <a:bodyPr>
            <a:no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Networking Components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The following are some of the computer components in </a:t>
            </a:r>
            <a:r>
              <a:rPr lang="en-US" sz="2700" dirty="0" smtClean="0"/>
              <a:t>a computer </a:t>
            </a:r>
            <a:r>
              <a:rPr lang="en-US" sz="2700" dirty="0"/>
              <a:t>network.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565779"/>
            <a:ext cx="3886200" cy="3611184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Node</a:t>
            </a:r>
          </a:p>
          <a:p>
            <a:pPr lvl="1"/>
            <a:r>
              <a:rPr lang="en-US" dirty="0"/>
              <a:t>Host</a:t>
            </a:r>
          </a:p>
          <a:p>
            <a:pPr lvl="1"/>
            <a:r>
              <a:rPr lang="en-US" dirty="0" smtClean="0"/>
              <a:t>Client/Server</a:t>
            </a:r>
          </a:p>
          <a:p>
            <a:pPr lvl="1"/>
            <a:r>
              <a:rPr lang="en-US" dirty="0" smtClean="0"/>
              <a:t>Network Transmission Medium</a:t>
            </a:r>
          </a:p>
          <a:p>
            <a:pPr lvl="1"/>
            <a:r>
              <a:rPr lang="en-US" dirty="0" smtClean="0"/>
              <a:t>Ports</a:t>
            </a:r>
          </a:p>
          <a:p>
            <a:pPr lvl="1"/>
            <a:r>
              <a:rPr lang="en-US" dirty="0" smtClean="0"/>
              <a:t>Network Interface-NIC</a:t>
            </a:r>
            <a:endParaRPr lang="en-US" dirty="0"/>
          </a:p>
          <a:p>
            <a:pPr lvl="1"/>
            <a:r>
              <a:rPr lang="en-US" dirty="0"/>
              <a:t>Access Point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97792"/>
            <a:ext cx="3886200" cy="3229047"/>
          </a:xfrm>
        </p:spPr>
        <p:txBody>
          <a:bodyPr>
            <a:normAutofit fontScale="92500" lnSpcReduction="10000"/>
          </a:bodyPr>
          <a:lstStyle/>
          <a:p>
            <a:pPr lvl="1"/>
            <a:endParaRPr lang="en-US" dirty="0" smtClean="0"/>
          </a:p>
          <a:p>
            <a:pPr lvl="1"/>
            <a:r>
              <a:rPr lang="en-US" dirty="0"/>
              <a:t>Repeater</a:t>
            </a:r>
          </a:p>
          <a:p>
            <a:pPr lvl="1"/>
            <a:r>
              <a:rPr lang="en-US" dirty="0" smtClean="0"/>
              <a:t>Hub</a:t>
            </a:r>
            <a:endParaRPr lang="en-US" dirty="0"/>
          </a:p>
          <a:p>
            <a:pPr lvl="1"/>
            <a:r>
              <a:rPr lang="en-US" dirty="0" smtClean="0"/>
              <a:t>Switch</a:t>
            </a:r>
          </a:p>
          <a:p>
            <a:pPr lvl="1"/>
            <a:r>
              <a:rPr lang="en-US" dirty="0" smtClean="0"/>
              <a:t>Bridge</a:t>
            </a:r>
          </a:p>
          <a:p>
            <a:pPr lvl="1"/>
            <a:r>
              <a:rPr lang="en-US" dirty="0" smtClean="0"/>
              <a:t>Router</a:t>
            </a:r>
            <a:endParaRPr lang="en-US" dirty="0"/>
          </a:p>
          <a:p>
            <a:pPr lvl="1"/>
            <a:r>
              <a:rPr lang="en-US" dirty="0" smtClean="0"/>
              <a:t>Gateway</a:t>
            </a:r>
            <a:endParaRPr lang="en-US" dirty="0"/>
          </a:p>
          <a:p>
            <a:pPr lvl="1"/>
            <a:r>
              <a:rPr lang="en-US" dirty="0" smtClean="0"/>
              <a:t>Modem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73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704088"/>
            <a:ext cx="7696200" cy="74371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SCHEME OF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6. Study of any Simulator Tool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7. Simulation of TCP Performance using Simulator Tool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8. Simulation of UDP Performance using Simulator Tool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9. Performance Comparison of Routing Protocols using Simulator 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Tool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10. Set up a typical network in a lab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ea typeface="Calibri"/>
              <a:cs typeface="Times New Roman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295400"/>
            <a:ext cx="3657600" cy="4663440"/>
          </a:xfrm>
        </p:spPr>
        <p:txBody>
          <a:bodyPr>
            <a:normAutofit/>
          </a:bodyPr>
          <a:lstStyle/>
          <a:p>
            <a:r>
              <a:rPr lang="en-US" dirty="0"/>
              <a:t>Any entity connected to a network and capable of both creating and using network data. 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/>
              <a:t>A</a:t>
            </a:r>
            <a:r>
              <a:rPr lang="en-US" dirty="0" smtClean="0"/>
              <a:t> </a:t>
            </a:r>
            <a:r>
              <a:rPr lang="en-US" dirty="0"/>
              <a:t>printer with a network interface is called as </a:t>
            </a:r>
            <a:r>
              <a:rPr lang="en-US" dirty="0" smtClean="0"/>
              <a:t>node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887" y="1241946"/>
            <a:ext cx="1217314" cy="16230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070" y="2651991"/>
            <a:ext cx="618361" cy="8244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96" y="2681607"/>
            <a:ext cx="992027" cy="6860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96" y="3564572"/>
            <a:ext cx="1296638" cy="10522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94" y="741343"/>
            <a:ext cx="1662069" cy="130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134" y="949976"/>
            <a:ext cx="1197521" cy="1596695"/>
          </a:xfrm>
          <a:prstGeom prst="rect">
            <a:avLst/>
          </a:prstGeom>
        </p:spPr>
      </p:pic>
      <p:pic>
        <p:nvPicPr>
          <p:cNvPr id="11" name="Picture 2" descr="http://www.h3c.com/en/res/201912/24/20191224_4643984_image001_1252561_294554_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9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454" y="4423780"/>
            <a:ext cx="2629946" cy="16722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5835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Any node that supports users and runs application software. </a:t>
            </a:r>
          </a:p>
          <a:p>
            <a:r>
              <a:rPr lang="en-US" dirty="0" smtClean="0"/>
              <a:t>Host and node are often used interchangeably. </a:t>
            </a:r>
          </a:p>
          <a:p>
            <a:r>
              <a:rPr lang="en-US" dirty="0" smtClean="0"/>
              <a:t>Host </a:t>
            </a:r>
            <a:r>
              <a:rPr lang="en-US" dirty="0"/>
              <a:t>is any node that supports one or more users and runs network application software.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08" y="1334307"/>
            <a:ext cx="1607344" cy="214312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543" y="911653"/>
            <a:ext cx="1924334" cy="25657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903" y="3837520"/>
            <a:ext cx="2386362" cy="1650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84" y="3634618"/>
            <a:ext cx="2002916" cy="267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2203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&amp; Server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network entity that requests some network service from a server.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</a:p>
          <a:p>
            <a:pPr lvl="1"/>
            <a:r>
              <a:rPr lang="en-US" dirty="0"/>
              <a:t>A network entity that fulfills requests from clients.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64" y="3615304"/>
            <a:ext cx="1117572" cy="14900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160" y="5301781"/>
            <a:ext cx="1034240" cy="13789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83" y="5024759"/>
            <a:ext cx="1659217" cy="11474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805" y="5111267"/>
            <a:ext cx="2168693" cy="17600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37" y="3257820"/>
            <a:ext cx="2262713" cy="17713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884" y="3501645"/>
            <a:ext cx="2002916" cy="2670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6221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Access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interconnect wireless devices and provide a connection to the wired LAN.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speeds for access points is dictated by the choice of wireless technology for the clients.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38" y="365126"/>
            <a:ext cx="2486762" cy="21401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522" y="3115883"/>
            <a:ext cx="3902278" cy="214191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44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15962"/>
          </a:xfrm>
        </p:spPr>
        <p:txBody>
          <a:bodyPr>
            <a:normAutofit/>
          </a:bodyPr>
          <a:lstStyle/>
          <a:p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HARDWARE COMPONENTS</a:t>
            </a:r>
            <a:endParaRPr lang="en-IN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48768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networks are made up of basic hardware building blocks to interconnect network nodes, such as Network Interface Cards (NICs), Bridges, Hubs, Switches, and Routers.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IN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required for interconnecting the network nodes:  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NETWORK INTERFACE CARD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REPEATERS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NETWORK HUB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NETWORK BRIDGE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NETWORK SWITCH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ROUTER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GATEWAY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MODEM </a:t>
            </a:r>
          </a:p>
          <a:p>
            <a:pPr lvl="1" algn="just">
              <a:buFont typeface="Wingdings" pitchFamily="2" charset="2"/>
              <a:buChar char="Ø"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177497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35608" y="1143000"/>
            <a:ext cx="7498080" cy="3200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network card, network adapter or NIC is a piece of computer hardware designed to allow computers to communicate over a computer network. </a:t>
            </a:r>
          </a:p>
          <a:p>
            <a:pPr algn="just">
              <a:buFont typeface="Wingdings" pitchFamily="2" charset="2"/>
              <a:buChar char="Ø"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provides physical access to a networking medium and often provides a low-level addressing system through the use of MAC (Media Access Control) addresses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Network Interfaces convert a node’s data into electronic signals for transmission over a metal wire or into signals appropriate for optical cable for wireless radio transmission or for any other mode of communication</a:t>
            </a:r>
            <a:r>
              <a:rPr lang="en-US" sz="2000" dirty="0"/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000" b="1" cap="all" spc="-150" dirty="0">
              <a:ln/>
              <a:solidFill>
                <a:prstClr val="white"/>
              </a:solidFill>
              <a:effectLst>
                <a:reflection blurRad="12700" stA="50000" endPos="50000" dir="5400000" sy="-100000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82296" indent="0">
              <a:buNone/>
            </a:pPr>
            <a:endParaRPr lang="en-US" sz="2000" b="1" cap="all" spc="-150" dirty="0">
              <a:ln/>
              <a:solidFill>
                <a:prstClr val="white"/>
              </a:solidFill>
              <a:effectLst>
                <a:reflection blurRad="12700" stA="50000" endPos="50000" dir="5400000" sy="-100000" rotWithShape="0"/>
              </a:effectLst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0" y="228600"/>
            <a:ext cx="6119786" cy="83820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all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NETWORK INTERFACE CARD</a:t>
            </a:r>
          </a:p>
        </p:txBody>
      </p:sp>
      <p:pic>
        <p:nvPicPr>
          <p:cNvPr id="5" name="Picture 4" descr="1.jpg">
            <a:extLst>
              <a:ext uri="{FF2B5EF4-FFF2-40B4-BE49-F238E27FC236}">
                <a16:creationId xmlns="" xmlns:a16="http://schemas.microsoft.com/office/drawing/2014/main" id="{C09B605F-DA48-4249-8067-64DB58E23F3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4267200"/>
            <a:ext cx="3124200" cy="23431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299148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402A737-9AA5-4232-93B7-7778BAD1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REPEATER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70D810B-512E-4645-B947-8E7FDD8F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608" y="990600"/>
            <a:ext cx="7327392" cy="291710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repeater is an electronic device that receives a signal and retransmits it at a higher power level to the other side of an obstruction, so that the signal can cover longer distances without degradation.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also called data regenerator</a:t>
            </a:r>
            <a:r>
              <a:rPr lang="en-US" sz="2400" dirty="0"/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most twisted pair Ethernet configurations, repeaters are required for cable runs longer than 100 meters.</a:t>
            </a:r>
          </a:p>
          <a:p>
            <a:endParaRPr lang="en-US" sz="2400" b="1" cap="all" spc="-150" dirty="0">
              <a:ln/>
              <a:solidFill>
                <a:prstClr val="white"/>
              </a:solidFill>
              <a:effectLst>
                <a:reflection blurRad="12700" stA="50000" endPos="50000" dir="5400000" sy="-100000" rotWithShape="0"/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  <p:pic>
        <p:nvPicPr>
          <p:cNvPr id="4" name="Picture 3" descr="2.png">
            <a:extLst>
              <a:ext uri="{FF2B5EF4-FFF2-40B4-BE49-F238E27FC236}">
                <a16:creationId xmlns="" xmlns:a16="http://schemas.microsoft.com/office/drawing/2014/main" id="{1EC1B8C2-EFE2-47B5-8178-07927BCE216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0" y="3962400"/>
            <a:ext cx="3661410" cy="2362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16" t="22141" r="5324" b="26365"/>
          <a:stretch/>
        </p:blipFill>
        <p:spPr>
          <a:xfrm>
            <a:off x="6766491" y="5334000"/>
            <a:ext cx="2225109" cy="1181101"/>
          </a:xfrm>
          <a:prstGeom prst="rect">
            <a:avLst/>
          </a:prstGeom>
        </p:spPr>
      </p:pic>
      <p:pic>
        <p:nvPicPr>
          <p:cNvPr id="6" name="Content Placeholder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196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232200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000"/>
            <a:ext cx="3797808" cy="4663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Hub is the simplest of the networking devices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hub takes an input (frame’s bits) and retransmits the input on the hub’s outgoing ports.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basically broadcasts (transmission to all connected devices) the data it receives to all devices connected to its ports.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leads to inefficiencies and wastage. </a:t>
            </a:r>
            <a:endParaRPr lang="en-US" dirty="0" smtClean="0"/>
          </a:p>
          <a:p>
            <a:r>
              <a:rPr lang="en-US" dirty="0" smtClean="0"/>
              <a:t>Hubs </a:t>
            </a:r>
            <a:r>
              <a:rPr lang="en-US" dirty="0"/>
              <a:t>are used on small networks where data transmission is not very high.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486" y="1295400"/>
            <a:ext cx="2097114" cy="1849067"/>
          </a:xfrm>
        </p:spPr>
      </p:pic>
      <p:pic>
        <p:nvPicPr>
          <p:cNvPr id="8" name="Picture 7" descr="4.jpg">
            <a:extLst>
              <a:ext uri="{FF2B5EF4-FFF2-40B4-BE49-F238E27FC236}">
                <a16:creationId xmlns="" xmlns:a16="http://schemas.microsoft.com/office/drawing/2014/main" id="{E3F285E1-1C8B-4625-A9FF-63D88D86E8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66633" y="3505200"/>
            <a:ext cx="3172567" cy="28489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728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000"/>
            <a:ext cx="3797808" cy="466344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Forwards a frame (sequence of bits) it received directly out of the port associated with the destination address.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can be used to reduce unnecessary traffic and isolate sections of networks.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switch stores </a:t>
            </a:r>
            <a:r>
              <a:rPr lang="en-US" dirty="0" smtClean="0"/>
              <a:t>hardware physical </a:t>
            </a:r>
            <a:r>
              <a:rPr lang="en-US" dirty="0"/>
              <a:t>address for each device connected to its ports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Switch </a:t>
            </a:r>
            <a:r>
              <a:rPr lang="en-US" dirty="0"/>
              <a:t>directly connect </a:t>
            </a:r>
            <a:r>
              <a:rPr lang="en-US" dirty="0" smtClean="0"/>
              <a:t>two communicating </a:t>
            </a:r>
            <a:r>
              <a:rPr lang="en-US" dirty="0"/>
              <a:t>devices.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795" y="1323834"/>
            <a:ext cx="3432805" cy="2563161"/>
          </a:xfrm>
        </p:spPr>
      </p:pic>
      <p:pic>
        <p:nvPicPr>
          <p:cNvPr id="5" name="Picture 4" descr="images.jpg">
            <a:extLst>
              <a:ext uri="{FF2B5EF4-FFF2-40B4-BE49-F238E27FC236}">
                <a16:creationId xmlns="" xmlns:a16="http://schemas.microsoft.com/office/drawing/2014/main" id="{BB001241-5AC6-4BD4-A7C6-5278581E24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3886200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678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563562"/>
          </a:xfrm>
        </p:spPr>
        <p:txBody>
          <a:bodyPr/>
          <a:lstStyle/>
          <a:p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BRIDGE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1447800" y="762000"/>
            <a:ext cx="7498080" cy="37338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 is 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device that uses the MAC address to forward data and it interconnects two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LANs.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Once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 bridge associates a port and an address, it will send traffic for that address only to that port. 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Bridges do send broadcasts to all ports except the one on which the broadcast was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received.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the same type of protocol(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eg.Ethernet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called a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transparent bridge</a:t>
            </a:r>
            <a:r>
              <a:rPr 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that interconnects two LANs operating two different protocols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eg.Ethernet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token ring) is called a </a:t>
            </a:r>
            <a:r>
              <a:rPr lang="en-US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 </a:t>
            </a:r>
            <a:r>
              <a:rPr lang="en-US" sz="18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wireless bridges in LANs is a popular choice for interconnecting the LANs due to its less cost.</a:t>
            </a: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image.jpg">
            <a:extLst>
              <a:ext uri="{FF2B5EF4-FFF2-40B4-BE49-F238E27FC236}">
                <a16:creationId xmlns="" xmlns:a16="http://schemas.microsoft.com/office/drawing/2014/main" id="{55F831C8-C37A-45D9-8DC9-4BB517200D3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9600" y="4753637"/>
            <a:ext cx="4572000" cy="2066982"/>
          </a:xfrm>
          <a:prstGeom prst="rect">
            <a:avLst/>
          </a:prstGeom>
        </p:spPr>
      </p:pic>
      <p:pic>
        <p:nvPicPr>
          <p:cNvPr id="6" name="Picture 2" descr="bridge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73" t="11968" r="2903" b="12301"/>
          <a:stretch/>
        </p:blipFill>
        <p:spPr bwMode="auto">
          <a:xfrm>
            <a:off x="1219200" y="5105400"/>
            <a:ext cx="2542736" cy="15333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789705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GENERAL INSTRUCTIONS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4040188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Observation	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1600200"/>
            <a:ext cx="4041775" cy="76200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Record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Right hand side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Aim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Result</a:t>
            </a: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Left hand side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Sample IO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Figures (if any)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2514600"/>
            <a:ext cx="4041775" cy="3941763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each exercise submit the printout of the programs and output screenshot, the fore-coming week.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Evaluation pattern is based on submission date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&amp; Viva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(observation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&amp; record)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 router is a system that applies intelligence to the movement of network data. </a:t>
            </a:r>
            <a:endParaRPr lang="en-US" dirty="0" smtClean="0"/>
          </a:p>
          <a:p>
            <a:r>
              <a:rPr lang="en-US" dirty="0" smtClean="0"/>
              <a:t>Usually</a:t>
            </a:r>
            <a:r>
              <a:rPr lang="en-US" dirty="0"/>
              <a:t>, routers use the IP address to forward packets, which allows the network to go across different protocols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most common home use for routers is to share a broadband internet connection.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the router has a public IP address which is shared with the network, when data comes through the router, it is forwarded to the correct computer.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80" y="1027906"/>
            <a:ext cx="2220320" cy="2451672"/>
          </a:xfrm>
        </p:spPr>
      </p:pic>
      <p:pic>
        <p:nvPicPr>
          <p:cNvPr id="2050" name="Picture 2" descr="http://www.h3c.com/en/res/201912/24/20191224_4643984_image001_1252561_294554_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05200"/>
            <a:ext cx="3950670" cy="27542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515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It is used to describe the networking device that enables hosts in a LAN to connect to network and hosts outside the 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provides a variety of translating or conversion functions.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720" y="533400"/>
            <a:ext cx="2098880" cy="2798506"/>
          </a:xfrm>
        </p:spPr>
      </p:pic>
      <p:pic>
        <p:nvPicPr>
          <p:cNvPr id="7" name="Picture 6" descr="Types of gateway in networking &amp; functions of gateway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05200"/>
            <a:ext cx="3537585" cy="2354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5291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Modem is a contraction of the compound term modulator-demodulator.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electronic device used to convert digital signals generated by computers and terminal devices into analog signals for transmission over telephone network.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the receiving end, a similar device accepts the transmitted signals, reconverts them to digital signals and delivers them to the connected device.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411" y="877047"/>
            <a:ext cx="2639989" cy="234399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2148" t="13130" r="20439" b="9569"/>
          <a:stretch/>
        </p:blipFill>
        <p:spPr>
          <a:xfrm>
            <a:off x="7273120" y="1050144"/>
            <a:ext cx="1566080" cy="28114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0" y="4001294"/>
            <a:ext cx="2857500" cy="2362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1677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2452333" cy="4351338"/>
          </a:xfrm>
        </p:spPr>
        <p:txBody>
          <a:bodyPr/>
          <a:lstStyle/>
          <a:p>
            <a:r>
              <a:rPr lang="en-US" dirty="0"/>
              <a:t>The physical input/output interfaces on a networking device/hardware.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9107" r="-513"/>
          <a:stretch/>
        </p:blipFill>
        <p:spPr>
          <a:xfrm>
            <a:off x="3080983" y="573207"/>
            <a:ext cx="6090314" cy="6387314"/>
          </a:xfrm>
        </p:spPr>
      </p:pic>
    </p:spTree>
    <p:extLst>
      <p:ext uri="{BB962C8B-B14F-4D97-AF65-F5344CB8AC3E}">
        <p14:creationId xmlns="" xmlns:p14="http://schemas.microsoft.com/office/powerpoint/2010/main" val="43945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Transmission Medium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physical thing(s) over or through which network signals are carried.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term link is often used to refer to the shared medium and the set of rules governing transmissions on that medium.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177119"/>
            <a:ext cx="1974661" cy="2632881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6641" y="3063921"/>
            <a:ext cx="1931159" cy="2574879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986" y="4724400"/>
            <a:ext cx="2517014" cy="20874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562400"/>
            <a:ext cx="1943100" cy="1762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429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0E54A26C-B0DD-4EA0-8238-EDE69700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TRANSMISSION MEDIUM</a:t>
            </a:r>
            <a:r>
              <a:rPr lang="en-IN" sz="4400" dirty="0"/>
              <a:t/>
            </a:r>
            <a:br>
              <a:rPr lang="en-IN" sz="4400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936BB7C-6CE6-4D4C-B9DF-0F250478D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70" y="1524000"/>
            <a:ext cx="7850212" cy="472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13578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Wired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447800"/>
            <a:ext cx="44196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Guided media, </a:t>
            </a:r>
            <a:r>
              <a:rPr lang="en-US" dirty="0" smtClean="0"/>
              <a:t>are </a:t>
            </a:r>
            <a:r>
              <a:rPr lang="en-US" dirty="0"/>
              <a:t>those that provide a conduit from one device to </a:t>
            </a:r>
            <a:r>
              <a:rPr lang="en-US" dirty="0" smtClean="0"/>
              <a:t>another.</a:t>
            </a:r>
            <a:endParaRPr lang="en-US" dirty="0"/>
          </a:p>
          <a:p>
            <a:r>
              <a:rPr lang="en-US" dirty="0" err="1" smtClean="0"/>
              <a:t>Eg</a:t>
            </a:r>
            <a:r>
              <a:rPr lang="en-US" dirty="0" smtClean="0"/>
              <a:t>: twisted-pair </a:t>
            </a:r>
            <a:r>
              <a:rPr lang="en-US" dirty="0"/>
              <a:t>cable, coaxial cable, and fiber-optic cable.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signal </a:t>
            </a:r>
            <a:r>
              <a:rPr lang="en-US" dirty="0" smtClean="0"/>
              <a:t>traveling along </a:t>
            </a:r>
            <a:r>
              <a:rPr lang="en-US" dirty="0"/>
              <a:t>any of these media is directed and </a:t>
            </a:r>
            <a:r>
              <a:rPr lang="en-US" dirty="0" smtClean="0"/>
              <a:t>contained </a:t>
            </a:r>
            <a:r>
              <a:rPr lang="en-US" dirty="0"/>
              <a:t>by the physical limits of </a:t>
            </a:r>
            <a:r>
              <a:rPr lang="en-US" dirty="0" smtClean="0"/>
              <a:t>the medium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Twisted-pair </a:t>
            </a:r>
            <a:r>
              <a:rPr lang="en-US" dirty="0"/>
              <a:t>and coaxial cable use metallic (copper) conductors that </a:t>
            </a:r>
            <a:r>
              <a:rPr lang="en-US" dirty="0" smtClean="0"/>
              <a:t>accept and </a:t>
            </a:r>
            <a:r>
              <a:rPr lang="en-US" dirty="0"/>
              <a:t>transport signals in the form of </a:t>
            </a:r>
            <a:r>
              <a:rPr lang="en-US" b="1" dirty="0"/>
              <a:t>electric current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Optical </a:t>
            </a:r>
            <a:r>
              <a:rPr lang="en-US" dirty="0"/>
              <a:t>fiber is a cable that </a:t>
            </a:r>
            <a:r>
              <a:rPr lang="en-US" dirty="0" smtClean="0"/>
              <a:t>accepts and </a:t>
            </a:r>
            <a:r>
              <a:rPr lang="en-US" dirty="0"/>
              <a:t>transports signals in the form of </a:t>
            </a:r>
            <a:r>
              <a:rPr lang="en-US" b="1" dirty="0"/>
              <a:t>light</a:t>
            </a:r>
            <a:r>
              <a:rPr lang="en-US" dirty="0"/>
              <a:t>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123" b="9597"/>
          <a:stretch/>
        </p:blipFill>
        <p:spPr>
          <a:xfrm>
            <a:off x="5715000" y="1371600"/>
            <a:ext cx="3352800" cy="4357931"/>
          </a:xfrm>
        </p:spPr>
      </p:pic>
    </p:spTree>
    <p:extLst>
      <p:ext uri="{BB962C8B-B14F-4D97-AF65-F5344CB8AC3E}">
        <p14:creationId xmlns="" xmlns:p14="http://schemas.microsoft.com/office/powerpoint/2010/main" val="41807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A48199-981F-4E13-8F6B-D864E369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86836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Twisted </a:t>
            </a:r>
            <a:r>
              <a:rPr lang="en-IN" b="1" dirty="0"/>
              <a:t>Pair Cable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2048D20-C4B2-4980-B6C1-94760DD0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43000"/>
            <a:ext cx="7696200" cy="51816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 twisted pair consists of two conductors (normally copper), each with its own plastic insulation, twisted together.</a:t>
            </a:r>
          </a:p>
          <a:p>
            <a:pPr>
              <a:lnSpc>
                <a:spcPct val="170000"/>
              </a:lnSpc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One of the wires is used to carry signals to the receiver, and the other is used only as a ground reference. </a:t>
            </a:r>
          </a:p>
          <a:p>
            <a:pPr>
              <a:lnSpc>
                <a:spcPct val="170000"/>
              </a:lnSpc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Most commonly used and is cheaper than 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others. </a:t>
            </a:r>
          </a:p>
          <a:p>
            <a:pPr>
              <a:lnSpc>
                <a:spcPct val="170000"/>
              </a:lnSpc>
            </a:pP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lightweight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, can be installed easily</a:t>
            </a: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IN" sz="3100" dirty="0" smtClean="0">
                <a:latin typeface="Times New Roman" pitchFamily="18" charset="0"/>
                <a:cs typeface="Times New Roman" pitchFamily="18" charset="0"/>
              </a:rPr>
              <a:t>Twisted Pair is of two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types:</a:t>
            </a:r>
          </a:p>
          <a:p>
            <a:pPr lvl="1">
              <a:lnSpc>
                <a:spcPct val="170000"/>
              </a:lnSpc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Unshielded 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Twisted Pair (UTP)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70000"/>
              </a:lnSpc>
            </a:pPr>
            <a:r>
              <a:rPr lang="en-IN" b="1" dirty="0">
                <a:latin typeface="Times New Roman" pitchFamily="18" charset="0"/>
                <a:cs typeface="Times New Roman" pitchFamily="18" charset="0"/>
              </a:rPr>
              <a:t>Shielded Twisted Pair (STP)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8365573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498080" cy="914400"/>
          </a:xfrm>
        </p:spPr>
        <p:txBody>
          <a:bodyPr/>
          <a:lstStyle/>
          <a:p>
            <a:r>
              <a:rPr lang="en-US" dirty="0" smtClean="0"/>
              <a:t>STP </a:t>
            </a:r>
            <a:r>
              <a:rPr lang="en-US" dirty="0" err="1"/>
              <a:t>V</a:t>
            </a:r>
            <a:r>
              <a:rPr lang="en-US" dirty="0" err="1" smtClean="0"/>
              <a:t>s</a:t>
            </a:r>
            <a:r>
              <a:rPr lang="en-US" dirty="0" smtClean="0"/>
              <a:t> UTP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71600"/>
            <a:ext cx="4114800" cy="481584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STP cable has a metal foil 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braided mesh-covering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encases each pair of insulated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conductors.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UTP does not.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casing improves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quality of cable by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the penetration of noise or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crosstalk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bulkier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expensive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7" r="47676"/>
          <a:stretch/>
        </p:blipFill>
        <p:spPr>
          <a:xfrm>
            <a:off x="6934200" y="914400"/>
            <a:ext cx="2098139" cy="3358473"/>
          </a:xfrm>
        </p:spPr>
      </p:pic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2239" t="2892"/>
          <a:stretch/>
        </p:blipFill>
        <p:spPr>
          <a:xfrm>
            <a:off x="5109509" y="3142516"/>
            <a:ext cx="2129491" cy="36392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92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UTP connector is RJ45 (RJ stands for registered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</a:p>
          <a:p>
            <a:pPr marL="82296" indent="0"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RJ45 is a keyed connector, meaning the connector can be inserted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only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way.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1799" y="1446662"/>
            <a:ext cx="3793601" cy="38759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4304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152401"/>
            <a:ext cx="8021392" cy="609600"/>
          </a:xfrm>
        </p:spPr>
        <p:txBody>
          <a:bodyPr>
            <a:noAutofit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dirty="0"/>
              <a:t>Experiment 1: Study of Network Components</a:t>
            </a:r>
            <a:endParaRPr lang="en-IN" sz="3200" b="1" dirty="0">
              <a:solidFill>
                <a:schemeClr val="accent5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990600"/>
            <a:ext cx="8021392" cy="5629141"/>
          </a:xfrm>
        </p:spPr>
        <p:txBody>
          <a:bodyPr>
            <a:normAutofit/>
          </a:bodyPr>
          <a:lstStyle/>
          <a:p>
            <a:pPr marL="0" algn="just">
              <a:lnSpc>
                <a:spcPct val="150000"/>
              </a:lnSpc>
            </a:pP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NETWORK</a:t>
            </a:r>
            <a:endParaRPr lang="en-US" sz="2800" cap="none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collection of computing devices that are connected in various ways in order to communicate and share resources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/>
              <a:t> </a:t>
            </a:r>
            <a:r>
              <a:rPr lang="en-US" sz="2000" dirty="0"/>
              <a:t>Cambridge </a:t>
            </a:r>
            <a:r>
              <a:rPr lang="en-US" sz="2000" dirty="0" smtClean="0"/>
              <a:t>Dictionary</a:t>
            </a:r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Usually, the connections between computers in a network are made using </a:t>
            </a:r>
            <a:r>
              <a:rPr lang="en-US" sz="28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wires or cables</a:t>
            </a:r>
            <a:r>
              <a:rPr lang="en-US" sz="28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However, some connections are </a:t>
            </a:r>
            <a:r>
              <a:rPr lang="en-US" sz="2800" b="1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wireless</a:t>
            </a:r>
            <a:r>
              <a:rPr lang="en-US" sz="2800" cap="none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using radio waves or infrared signals</a:t>
            </a:r>
            <a:r>
              <a:rPr lang="en-US" sz="28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800" cap="none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313784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Twisted Pair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696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Applications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cables are used in telephone lines to provide voice and data channels.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loop-the line that connects subscribers to the central telephone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office-commonly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unshielded twisted-pair cables.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DSL lines that are used by the telephone companies to provide high-data-rate connections also use the high-bandwidth capability of unshielded twisted-pair cables.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networks, such 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l0Base-T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l00Base-T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also use twisted-pair cables.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094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5638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Coaxial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066800"/>
            <a:ext cx="4102608" cy="5120640"/>
          </a:xfrm>
        </p:spPr>
        <p:txBody>
          <a:bodyPr>
            <a:normAutofit fontScale="55000" lnSpcReduction="20000"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(or </a:t>
            </a:r>
            <a:r>
              <a:rPr lang="en-US" sz="3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coax)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signals of higher frequency ranges than those in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cable.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coax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central core conductor of solid or stranded wire (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usually copper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enclosed in an insulating sheath, which is, in turn, encased in an outer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conductor of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foil, braid, or a combination of the two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outer metallic wrapping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serves both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shield against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noise.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outer conductor is also enclosed in an insulating sheath, and the whole cable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protected 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plastic </a:t>
            </a:r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cover</a:t>
            </a:r>
          </a:p>
          <a:p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</a:p>
          <a:p>
            <a:pPr lvl="1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Baseband</a:t>
            </a:r>
          </a:p>
          <a:p>
            <a:pPr lvl="1"/>
            <a:r>
              <a:rPr lang="en-US" sz="3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Broadband</a:t>
            </a:r>
          </a:p>
          <a:p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2125" b="14520"/>
          <a:stretch/>
        </p:blipFill>
        <p:spPr>
          <a:xfrm>
            <a:off x="5068722" y="1937982"/>
            <a:ext cx="4031799" cy="301501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4374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Baseband </a:t>
            </a:r>
            <a:r>
              <a:rPr lang="en-US" dirty="0" err="1" smtClean="0"/>
              <a:t>Vs</a:t>
            </a:r>
            <a:r>
              <a:rPr lang="en-US" dirty="0" smtClean="0"/>
              <a:t> Broadband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990600"/>
            <a:ext cx="4191000" cy="5638800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Baseband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is a 50 ohm (Ω) coaxial cable which is used for digital transmission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is mostly used for LAN’s. Baseband transmits a single signal at a time with very high speed. </a:t>
            </a:r>
          </a:p>
          <a:p>
            <a:pPr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Broadband</a:t>
            </a:r>
          </a:p>
          <a:p>
            <a:pPr lvl="1" algn="just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This uses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transmission on standard cable television cabling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 It transmits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several simultaneous signal using different frequencies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It covers large area when compared with baseband coaxial cable.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163" y="1447800"/>
            <a:ext cx="3561637" cy="3109912"/>
          </a:xfrm>
        </p:spPr>
      </p:pic>
    </p:spTree>
    <p:extLst>
      <p:ext uri="{BB962C8B-B14F-4D97-AF65-F5344CB8AC3E}">
        <p14:creationId xmlns="" xmlns:p14="http://schemas.microsoft.com/office/powerpoint/2010/main" val="36756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Coaxial Cable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990600"/>
            <a:ext cx="4431792" cy="5867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connector used today is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-Neill-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Concelman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BNC),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hree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types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connector,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BNC T connector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BNC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terminator.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BNC connector is used to connect the end of the cable to a device, such as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TV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BNC T connector is used in Ethernet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to branch out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connection to a computer or other device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BNC terminator is used at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cable to prevent the reflection of the signal.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276601"/>
            <a:ext cx="1509712" cy="182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124200"/>
            <a:ext cx="1371600" cy="2688874"/>
          </a:xfrm>
          <a:prstGeom prst="rect">
            <a:avLst/>
          </a:prstGeom>
        </p:spPr>
      </p:pic>
      <p:pic>
        <p:nvPicPr>
          <p:cNvPr id="11" name="Picture 4" descr="BNC Connector, for Cable Modems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" t="25517" r="664" b="20905"/>
          <a:stretch/>
        </p:blipFill>
        <p:spPr bwMode="auto">
          <a:xfrm>
            <a:off x="6248400" y="990600"/>
            <a:ext cx="2569106" cy="2012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6586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Coaxial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90600"/>
            <a:ext cx="7479792" cy="541020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the entire network used coaxial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hybrid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use coaxial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 only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network boundaries, near the consumer premises.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application of coaxial cable is in traditional Ethernet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LANs. Because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its high bandwidth, and consequently high data rate,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chosen for digital transmission in early Ethernet LANs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10Base-2, or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 Ethernet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uses RG-58 coaxial cable with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BNC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connectors to transmit data at 10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Mbps with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range of 185 m. 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10Base5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Thick Ethernet, uses RG-11 (thick coaxial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cable) 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10 Mbps with a range of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Thick Ethernet has specialized connectors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425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524000"/>
            <a:ext cx="4026408" cy="5105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fiber-optic cable is made of glass or plastic and transmits signals in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fibers use reflection to guide light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channel.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glass or plastic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core is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surrounded by a cladding of less dense glass or plastic.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density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two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 must be such that a beam of light moving through the core is reflected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the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cladding instead of being refracted into it.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825891"/>
            <a:ext cx="4338705" cy="2603109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717" y="3847057"/>
            <a:ext cx="3998083" cy="33157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516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 Connector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143000"/>
            <a:ext cx="3886200" cy="5105400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three types: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subscriber channel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(SC)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cable TV. It uses a push/pull locking system. 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straight-tip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(ST)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connecting cable to networking devices. It uses a bayonet locking system and is more reliable than SC.</a:t>
            </a:r>
          </a:p>
          <a:p>
            <a:pPr lvl="1"/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MT-RJ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connector that is the same size as RJ45.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1769" y="1514903"/>
            <a:ext cx="3751620" cy="3285697"/>
          </a:xfrm>
        </p:spPr>
      </p:pic>
    </p:spTree>
    <p:extLst>
      <p:ext uri="{BB962C8B-B14F-4D97-AF65-F5344CB8AC3E}">
        <p14:creationId xmlns="" xmlns:p14="http://schemas.microsoft.com/office/powerpoint/2010/main" val="3208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Fiber-Optic Cable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Fiber-optic cable is often found in backbone networks because its wide bandwidth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cost-effective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TV companies use a combination of optical fiber and coaxial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cable, thus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hybrid network. Optical fiber provides the backbone structure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coaxial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 provides the connection to the user premises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cost-effective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since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narrow bandwidth requirement at the user end does not justify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optical fiber.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Local-area networks such as 100Base-FX network (Fast Ethernet) and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1000Base-X also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fiber-optic cable.</a:t>
            </a:r>
          </a:p>
        </p:txBody>
      </p:sp>
    </p:spTree>
    <p:extLst>
      <p:ext uri="{BB962C8B-B14F-4D97-AF65-F5344CB8AC3E}">
        <p14:creationId xmlns="" xmlns:p14="http://schemas.microsoft.com/office/powerpoint/2010/main" val="9598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66800" y="685800"/>
          <a:ext cx="8077200" cy="68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0"/>
              </a:tblGrid>
              <a:tr h="208153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                                    Radio Waves 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Waves of frequency range 3 KHz - 1 GHz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 Omni-directional, these waves can move in all directions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Radio waves of frequency 300KHz-30MHz can travel long distance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Susceptible to interference 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 Radio waves of frequency 3-300KHz can penetrate walls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800" dirty="0" smtClean="0">
                          <a:solidFill>
                            <a:schemeClr val="tx2"/>
                          </a:solidFill>
                        </a:rPr>
                        <a:t> These waves are used in AM and FM radio, television, cordless phones. 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</a:tr>
              <a:tr h="2649220">
                <a:tc>
                  <a:txBody>
                    <a:bodyPr/>
                    <a:lstStyle/>
                    <a:p>
                      <a:pPr marL="342900" indent="-342900" algn="l" rtl="0" eaLnBrk="1" latinLnBrk="0" hangingPunct="1">
                        <a:buNone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                                Micro waves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 waves of frequency range 1GHz - 300GHz. 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Unidirectional, can move in only one direction. 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Cannot penetrate solid objects such as walls, hills or mountains. 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Needs line-of-sight propagation i.e. both communicating antenna must be in the direction of each other. 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Used in point-to-point communication or </a:t>
                      </a:r>
                      <a:r>
                        <a:rPr kumimoji="0" lang="en-US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unicast</a:t>
                      </a: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 such as radar and satellite. </a:t>
                      </a:r>
                    </a:p>
                    <a:p>
                      <a:pPr marL="342900" indent="-342900" algn="l" rtl="0" eaLnBrk="1" latinLnBrk="0" hangingPunct="1">
                        <a:buNone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6.</a:t>
                      </a:r>
                      <a:r>
                        <a:rPr kumimoji="0" lang="en-US" sz="1800" b="1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Provide very large information-carrying capacity</a:t>
                      </a:r>
                    </a:p>
                  </a:txBody>
                  <a:tcPr/>
                </a:tc>
              </a:tr>
              <a:tr h="2081530">
                <a:tc>
                  <a:txBody>
                    <a:bodyPr/>
                    <a:lstStyle/>
                    <a:p>
                      <a:pPr marL="342900" indent="-342900" algn="ctr" rtl="0" eaLnBrk="1" latinLnBrk="0" hangingPunct="1">
                        <a:buNone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Infrared waves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 waves of frequency range 300GHz - 400THz.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Very high frequency waves.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Cannot penetrate solid objects such as walls. </a:t>
                      </a:r>
                    </a:p>
                    <a:p>
                      <a:pPr marL="342900" indent="-342900" algn="l" rtl="0" eaLnBrk="1" latinLnBrk="0" hangingPunct="1">
                        <a:buAutoNum type="arabicPeriod"/>
                      </a:pP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4. Used for short-distance point-to-point communication such as </a:t>
                      </a:r>
                      <a:r>
                        <a:rPr kumimoji="0" lang="en-US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mobileto</a:t>
                      </a: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-mobile, mobile-to-printer, remote-control-to-TV, and </a:t>
                      </a:r>
                      <a:r>
                        <a:rPr kumimoji="0" lang="en-US" sz="1800" b="1" kern="1200" dirty="0" err="1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Bluetoothenabled</a:t>
                      </a:r>
                      <a:r>
                        <a:rPr kumimoji="0" lang="en-US" sz="1800" b="1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devices to other devices like mouse, keyboards etc.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716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Wireless 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66800"/>
            <a:ext cx="3418764" cy="526754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Unguided media transport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using a physical conductor.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broadcast through free space and thus are available to anyone who has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device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receiving them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Unguided signals can travel from the source to destination in several ways: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propagation,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sky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line-of-sight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propagation,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743" t="10644" r="-185" b="27109"/>
          <a:stretch/>
        </p:blipFill>
        <p:spPr>
          <a:xfrm>
            <a:off x="4267200" y="1295400"/>
            <a:ext cx="5105400" cy="2634018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4114800"/>
            <a:ext cx="4724400" cy="232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648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60649"/>
            <a:ext cx="8021392" cy="882351"/>
          </a:xfrm>
        </p:spPr>
        <p:txBody>
          <a:bodyPr>
            <a:noAutofit/>
          </a:bodyPr>
          <a:lstStyle/>
          <a:p>
            <a:pPr marL="0">
              <a:lnSpc>
                <a:spcPct val="150000"/>
              </a:lnSpc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COMPUTER NETWORK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90600" y="1295400"/>
            <a:ext cx="8021392" cy="5324341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cap="none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sz="2800" cap="none" dirty="0">
                <a:latin typeface="Times New Roman" pitchFamily="18" charset="0"/>
                <a:cs typeface="Times New Roman" pitchFamily="18" charset="0"/>
              </a:rPr>
              <a:t>computer network is a telecommunications network that allows computers to exchange data.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best-known 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computer network is the </a:t>
            </a:r>
            <a:r>
              <a:rPr lang="en-IN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defTabSz="414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network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connects two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or more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autonomous computers.</a:t>
            </a:r>
          </a:p>
          <a:p>
            <a:pPr marL="457200" indent="-457200" algn="just" defTabSz="414338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The computers can 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be geographically located </a:t>
            </a:r>
            <a:endParaRPr lang="en-US" alt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algn="just" defTabSz="414338">
              <a:lnSpc>
                <a:spcPct val="15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      anywhere</a:t>
            </a:r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algn="just">
              <a:lnSpc>
                <a:spcPct val="110000"/>
              </a:lnSpc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3394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/>
              <a:t>Wireless Transmission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990600"/>
            <a:ext cx="3638549" cy="6477001"/>
          </a:xfrm>
        </p:spPr>
        <p:txBody>
          <a:bodyPr>
            <a:normAutofit/>
          </a:bodyPr>
          <a:lstStyle/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ground propagation, radio waves travel through the lowest portion of the atmosphere, hugging the earth.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sky propagation, higher-frequency radio waves radiate upward into the ionosphere (the layer of atmosphere where particles exist as ions) where they are reflected back to earth.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line-or-sight propagation, very high-frequency signals are transmitted in straight lines directly from antenna to antenna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4956" t="40075" r="29477" b="22915"/>
          <a:stretch/>
        </p:blipFill>
        <p:spPr>
          <a:xfrm>
            <a:off x="4236493" y="1937983"/>
            <a:ext cx="4831307" cy="31799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136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Radio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838200"/>
            <a:ext cx="3797808" cy="534924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Electromagnetic waves </a:t>
            </a:r>
            <a:r>
              <a:rPr lang="en-US" dirty="0"/>
              <a:t>ranging in frequencies between 3 kHz and 1 GHz are normally </a:t>
            </a:r>
            <a:r>
              <a:rPr lang="en-US" dirty="0" smtClean="0"/>
              <a:t>called radio waves.</a:t>
            </a:r>
          </a:p>
          <a:p>
            <a:r>
              <a:rPr lang="en-US" dirty="0"/>
              <a:t>Radio waves, particularly those waves that propagate in the sky </a:t>
            </a:r>
            <a:r>
              <a:rPr lang="en-US" dirty="0" smtClean="0"/>
              <a:t>mode</a:t>
            </a:r>
          </a:p>
          <a:p>
            <a:r>
              <a:rPr lang="en-US" dirty="0" smtClean="0"/>
              <a:t>radio </a:t>
            </a:r>
            <a:r>
              <a:rPr lang="en-US" dirty="0"/>
              <a:t>waves a good candidate for </a:t>
            </a:r>
            <a:r>
              <a:rPr lang="en-US" dirty="0" smtClean="0"/>
              <a:t>long-distance broadcasting.</a:t>
            </a:r>
          </a:p>
          <a:p>
            <a:r>
              <a:rPr lang="en-US" dirty="0"/>
              <a:t>Radio waves use omnidirectional antennas that send out signals in all directions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multicasting-in </a:t>
            </a:r>
            <a:r>
              <a:rPr lang="en-US" dirty="0"/>
              <a:t>which there is one sender but many </a:t>
            </a:r>
            <a:r>
              <a:rPr lang="en-US" dirty="0" smtClean="0"/>
              <a:t>receivers. </a:t>
            </a:r>
          </a:p>
          <a:p>
            <a:pPr lvl="2"/>
            <a:r>
              <a:rPr lang="en-US" dirty="0" smtClean="0"/>
              <a:t>AM </a:t>
            </a:r>
            <a:r>
              <a:rPr lang="en-US" dirty="0"/>
              <a:t>and FM radio, television</a:t>
            </a:r>
            <a:r>
              <a:rPr lang="en-US" dirty="0" smtClean="0"/>
              <a:t>, </a:t>
            </a:r>
            <a:r>
              <a:rPr lang="en-US" dirty="0"/>
              <a:t>cordless phones, and </a:t>
            </a:r>
            <a:r>
              <a:rPr lang="en-US" dirty="0" smtClean="0"/>
              <a:t>paging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5570" y="1690689"/>
            <a:ext cx="3365612" cy="318611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136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4876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Microwaves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066800"/>
            <a:ext cx="3886200" cy="5715000"/>
          </a:xfrm>
        </p:spPr>
        <p:txBody>
          <a:bodyPr>
            <a:no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waves having frequencies between 1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300 GHz are called microwaves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Microwaves are unidirectional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Microwave propagation is line-of-sight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Unicast - one-to-one communication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between the sender and the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receiver.</a:t>
            </a:r>
          </a:p>
          <a:p>
            <a:pPr lvl="1"/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cellular phones,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networks 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LANs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663" y="1825625"/>
            <a:ext cx="3834137" cy="3810900"/>
          </a:xfrm>
        </p:spPr>
      </p:pic>
    </p:spTree>
    <p:extLst>
      <p:ext uri="{BB962C8B-B14F-4D97-AF65-F5344CB8AC3E}">
        <p14:creationId xmlns="" xmlns:p14="http://schemas.microsoft.com/office/powerpoint/2010/main" val="298848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6400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Infrared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524000"/>
            <a:ext cx="3797808" cy="466344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waves, with frequencies from 300 GHz to 400 THz (wavelengths from 1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mm to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770 nm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short-range communication.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line-of-sight propagation.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transmit digital data with a very high data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rate.</a:t>
            </a:r>
          </a:p>
          <a:p>
            <a:pPr lvl="1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438400"/>
            <a:ext cx="3785347" cy="2209800"/>
          </a:xfrm>
        </p:spPr>
      </p:pic>
    </p:spTree>
    <p:extLst>
      <p:ext uri="{BB962C8B-B14F-4D97-AF65-F5344CB8AC3E}">
        <p14:creationId xmlns="" xmlns:p14="http://schemas.microsoft.com/office/powerpoint/2010/main" val="100329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64" y="0"/>
            <a:ext cx="5854889" cy="6858000"/>
          </a:xfrm>
        </p:spPr>
      </p:pic>
    </p:spTree>
    <p:extLst>
      <p:ext uri="{BB962C8B-B14F-4D97-AF65-F5344CB8AC3E}">
        <p14:creationId xmlns="" xmlns:p14="http://schemas.microsoft.com/office/powerpoint/2010/main" val="280136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and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network is </a:t>
            </a:r>
            <a:r>
              <a:rPr lang="en-US" dirty="0" smtClean="0"/>
              <a:t>generally </a:t>
            </a:r>
            <a:r>
              <a:rPr lang="en-US" dirty="0"/>
              <a:t>used in our college laboratories?</a:t>
            </a:r>
          </a:p>
          <a:p>
            <a:r>
              <a:rPr lang="en-US" dirty="0"/>
              <a:t>What kind of network do you use in your home or in day-to-day life?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----Justify your answers!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45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dirty="0" smtClean="0"/>
              <a:t>uilding </a:t>
            </a:r>
            <a:r>
              <a:rPr lang="en-US" dirty="0"/>
              <a:t>B</a:t>
            </a:r>
            <a:r>
              <a:rPr lang="en-US" dirty="0" smtClean="0"/>
              <a:t>locks of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6805" y="1295400"/>
            <a:ext cx="298459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Nodes</a:t>
            </a:r>
          </a:p>
          <a:p>
            <a:pPr lvl="1"/>
            <a:r>
              <a:rPr lang="en-US" dirty="0" smtClean="0"/>
              <a:t>Computers and other devices in a network</a:t>
            </a:r>
          </a:p>
          <a:p>
            <a:r>
              <a:rPr lang="en-US" dirty="0" smtClean="0"/>
              <a:t>Links</a:t>
            </a:r>
          </a:p>
          <a:p>
            <a:pPr lvl="1"/>
            <a:r>
              <a:rPr lang="en-US" dirty="0" smtClean="0"/>
              <a:t>Physical connection between the nodes by coaxial cables or optical fibers.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1884" t="43290" r="27083" b="18246"/>
          <a:stretch/>
        </p:blipFill>
        <p:spPr>
          <a:xfrm>
            <a:off x="3429000" y="1447800"/>
            <a:ext cx="5643350" cy="42324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984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&amp;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nodes that you find in </a:t>
            </a:r>
            <a:r>
              <a:rPr lang="en-US" dirty="0" smtClean="0"/>
              <a:t>our </a:t>
            </a:r>
            <a:r>
              <a:rPr lang="en-US" dirty="0"/>
              <a:t>college laboratories</a:t>
            </a:r>
            <a:r>
              <a:rPr lang="en-US" dirty="0" smtClean="0"/>
              <a:t>?</a:t>
            </a:r>
          </a:p>
          <a:p>
            <a:pPr marL="82296" indent="0">
              <a:buNone/>
            </a:pPr>
            <a:endParaRPr lang="en-US" dirty="0"/>
          </a:p>
          <a:p>
            <a:r>
              <a:rPr lang="en-US" dirty="0"/>
              <a:t>How do you think the nodes are connected in </a:t>
            </a:r>
            <a:r>
              <a:rPr lang="en-US" dirty="0" smtClean="0"/>
              <a:t>our </a:t>
            </a:r>
            <a:r>
              <a:rPr lang="en-US" dirty="0"/>
              <a:t>college </a:t>
            </a:r>
            <a:r>
              <a:rPr lang="en-US" dirty="0" smtClean="0"/>
              <a:t>laboratories?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		----Justify your answers!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92083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2645</TotalTime>
  <Words>3541</Words>
  <Application>Microsoft Office PowerPoint</Application>
  <PresentationFormat>On-screen Show (4:3)</PresentationFormat>
  <Paragraphs>422</Paragraphs>
  <Slides>64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Solstice</vt:lpstr>
      <vt:lpstr>19Z510- COMPUTER NETWORKS LABORATORY</vt:lpstr>
      <vt:lpstr>SCHEME OF WORK</vt:lpstr>
      <vt:lpstr>SCHEME OF WORK</vt:lpstr>
      <vt:lpstr>GENERAL INSTRUCTIONS</vt:lpstr>
      <vt:lpstr>                   Experiment 1: Study of Network Components</vt:lpstr>
      <vt:lpstr>COMPUTER NETWORK</vt:lpstr>
      <vt:lpstr>Think and Answer</vt:lpstr>
      <vt:lpstr>Building Blocks of Network</vt:lpstr>
      <vt:lpstr>Think &amp; Answer</vt:lpstr>
      <vt:lpstr>TYPES OF NETWORK</vt:lpstr>
      <vt:lpstr>PERSONAL AREA NETWORKS (PANs)</vt:lpstr>
      <vt:lpstr>LOCAL AREA NETWORK (LANS) </vt:lpstr>
      <vt:lpstr>METROPOLITAN AREA NETWORK (MAN)</vt:lpstr>
      <vt:lpstr>WIDE AREA NETWORK (WAN)</vt:lpstr>
      <vt:lpstr>Think &amp; Answer</vt:lpstr>
      <vt:lpstr>CLASSIFICATION OF NETWORK ARCHITECTURE </vt:lpstr>
      <vt:lpstr>CLIENT-SERVER ARCHITECTURE</vt:lpstr>
      <vt:lpstr>PEER-TO-PEER ARCHITECTURE</vt:lpstr>
      <vt:lpstr>HYBRID ARCHITECTURE</vt:lpstr>
      <vt:lpstr>Think &amp; Answer</vt:lpstr>
      <vt:lpstr>NETWORK TOPOLOGY</vt:lpstr>
      <vt:lpstr>BUS TOPOLOGY</vt:lpstr>
      <vt:lpstr>STAR TOPOLOGY</vt:lpstr>
      <vt:lpstr>RING TOPOLOGY</vt:lpstr>
      <vt:lpstr>MESH TOPOLOGY</vt:lpstr>
      <vt:lpstr>TREE TOPOLOGY</vt:lpstr>
      <vt:lpstr>HYBRID TOPOLOGY</vt:lpstr>
      <vt:lpstr>Think &amp;Answer</vt:lpstr>
      <vt:lpstr>  Networking Components The following are some of the computer components in a computer network. </vt:lpstr>
      <vt:lpstr>Node</vt:lpstr>
      <vt:lpstr>Host</vt:lpstr>
      <vt:lpstr>Client &amp; Server</vt:lpstr>
      <vt:lpstr>Access Point</vt:lpstr>
      <vt:lpstr>BASIC HARDWARE COMPONENTS</vt:lpstr>
      <vt:lpstr>Slide 35</vt:lpstr>
      <vt:lpstr>REPEATER</vt:lpstr>
      <vt:lpstr>Hub</vt:lpstr>
      <vt:lpstr>Switch</vt:lpstr>
      <vt:lpstr>NETWORK BRIDGE</vt:lpstr>
      <vt:lpstr>Router</vt:lpstr>
      <vt:lpstr>Gateway</vt:lpstr>
      <vt:lpstr>Modem</vt:lpstr>
      <vt:lpstr>Port</vt:lpstr>
      <vt:lpstr>Network Transmission Medium</vt:lpstr>
      <vt:lpstr>TRANSMISSION MEDIUM </vt:lpstr>
      <vt:lpstr>Wired Transmission Media</vt:lpstr>
      <vt:lpstr> Twisted Pair Cable </vt:lpstr>
      <vt:lpstr>STP Vs UTP</vt:lpstr>
      <vt:lpstr>Twisted Pair Connector</vt:lpstr>
      <vt:lpstr>Twisted Pair</vt:lpstr>
      <vt:lpstr>Coaxial Cable</vt:lpstr>
      <vt:lpstr>Baseband Vs Broadband</vt:lpstr>
      <vt:lpstr>Coaxial Cable Connector</vt:lpstr>
      <vt:lpstr>Coaxial Cable</vt:lpstr>
      <vt:lpstr>Fiber-Optic Cable</vt:lpstr>
      <vt:lpstr>Fiber-Optic Cable Connector</vt:lpstr>
      <vt:lpstr>Fiber-Optic Cable</vt:lpstr>
      <vt:lpstr>Slide 58</vt:lpstr>
      <vt:lpstr>Wireless Transmission Media</vt:lpstr>
      <vt:lpstr>Wireless Transmission Media</vt:lpstr>
      <vt:lpstr>Radio Waves</vt:lpstr>
      <vt:lpstr>Microwaves</vt:lpstr>
      <vt:lpstr>Infrared</vt:lpstr>
      <vt:lpstr>Slide 64</vt:lpstr>
    </vt:vector>
  </TitlesOfParts>
  <Company>psg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15Z510- Computer Networks Laboratory</dc:title>
  <dc:creator>Adlene</dc:creator>
  <cp:lastModifiedBy>askivijaya@gmail.com</cp:lastModifiedBy>
  <cp:revision>157</cp:revision>
  <dcterms:created xsi:type="dcterms:W3CDTF">2017-06-08T10:43:10Z</dcterms:created>
  <dcterms:modified xsi:type="dcterms:W3CDTF">2024-06-23T16:46:38Z</dcterms:modified>
</cp:coreProperties>
</file>