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6"/>
  </p:notesMasterIdLst>
  <p:sldIdLst>
    <p:sldId id="256" r:id="rId2"/>
    <p:sldId id="257" r:id="rId3"/>
    <p:sldId id="258" r:id="rId4"/>
    <p:sldId id="259" r:id="rId5"/>
    <p:sldId id="260" r:id="rId6"/>
    <p:sldId id="261" r:id="rId7"/>
    <p:sldId id="361" r:id="rId8"/>
    <p:sldId id="262" r:id="rId9"/>
    <p:sldId id="264" r:id="rId10"/>
    <p:sldId id="265" r:id="rId11"/>
    <p:sldId id="362" r:id="rId12"/>
    <p:sldId id="266" r:id="rId13"/>
    <p:sldId id="267" r:id="rId14"/>
    <p:sldId id="268" r:id="rId15"/>
    <p:sldId id="269" r:id="rId16"/>
    <p:sldId id="270" r:id="rId17"/>
    <p:sldId id="271" r:id="rId18"/>
    <p:sldId id="272" r:id="rId19"/>
    <p:sldId id="280" r:id="rId20"/>
    <p:sldId id="281" r:id="rId21"/>
    <p:sldId id="282" r:id="rId22"/>
    <p:sldId id="283" r:id="rId23"/>
    <p:sldId id="284" r:id="rId24"/>
    <p:sldId id="285" r:id="rId25"/>
    <p:sldId id="286" r:id="rId26"/>
    <p:sldId id="287" r:id="rId27"/>
    <p:sldId id="288" r:id="rId28"/>
    <p:sldId id="370" r:id="rId29"/>
    <p:sldId id="371" r:id="rId30"/>
    <p:sldId id="372" r:id="rId31"/>
    <p:sldId id="290" r:id="rId32"/>
    <p:sldId id="291" r:id="rId33"/>
    <p:sldId id="292" r:id="rId34"/>
    <p:sldId id="293" r:id="rId35"/>
    <p:sldId id="294" r:id="rId36"/>
    <p:sldId id="373" r:id="rId37"/>
    <p:sldId id="375" r:id="rId38"/>
    <p:sldId id="296" r:id="rId39"/>
    <p:sldId id="374" r:id="rId40"/>
    <p:sldId id="297" r:id="rId41"/>
    <p:sldId id="377" r:id="rId42"/>
    <p:sldId id="298" r:id="rId43"/>
    <p:sldId id="378" r:id="rId44"/>
    <p:sldId id="379" r:id="rId45"/>
    <p:sldId id="380" r:id="rId46"/>
    <p:sldId id="381" r:id="rId47"/>
    <p:sldId id="382" r:id="rId48"/>
    <p:sldId id="383" r:id="rId49"/>
    <p:sldId id="384" r:id="rId50"/>
    <p:sldId id="385" r:id="rId51"/>
    <p:sldId id="386" r:id="rId52"/>
    <p:sldId id="387" r:id="rId53"/>
    <p:sldId id="388" r:id="rId54"/>
    <p:sldId id="389" r:id="rId55"/>
    <p:sldId id="399" r:id="rId56"/>
    <p:sldId id="400" r:id="rId57"/>
    <p:sldId id="401" r:id="rId58"/>
    <p:sldId id="402" r:id="rId59"/>
    <p:sldId id="403" r:id="rId60"/>
    <p:sldId id="404" r:id="rId61"/>
    <p:sldId id="405" r:id="rId62"/>
    <p:sldId id="406" r:id="rId63"/>
    <p:sldId id="407" r:id="rId64"/>
    <p:sldId id="408" r:id="rId65"/>
    <p:sldId id="409" r:id="rId66"/>
    <p:sldId id="410" r:id="rId67"/>
    <p:sldId id="308" r:id="rId68"/>
    <p:sldId id="309" r:id="rId69"/>
    <p:sldId id="310" r:id="rId70"/>
    <p:sldId id="311" r:id="rId71"/>
    <p:sldId id="312" r:id="rId72"/>
    <p:sldId id="313" r:id="rId73"/>
    <p:sldId id="314" r:id="rId74"/>
    <p:sldId id="315" r:id="rId75"/>
    <p:sldId id="316" r:id="rId76"/>
    <p:sldId id="317" r:id="rId77"/>
    <p:sldId id="363" r:id="rId78"/>
    <p:sldId id="418" r:id="rId79"/>
    <p:sldId id="417" r:id="rId80"/>
    <p:sldId id="419" r:id="rId81"/>
    <p:sldId id="366" r:id="rId82"/>
    <p:sldId id="367" r:id="rId83"/>
    <p:sldId id="368" r:id="rId84"/>
    <p:sldId id="369" r:id="rId85"/>
    <p:sldId id="376" r:id="rId86"/>
    <p:sldId id="318" r:id="rId87"/>
    <p:sldId id="319" r:id="rId88"/>
    <p:sldId id="320" r:id="rId89"/>
    <p:sldId id="321" r:id="rId90"/>
    <p:sldId id="322" r:id="rId91"/>
    <p:sldId id="323" r:id="rId92"/>
    <p:sldId id="324" r:id="rId93"/>
    <p:sldId id="325" r:id="rId94"/>
    <p:sldId id="326" r:id="rId95"/>
    <p:sldId id="327" r:id="rId96"/>
    <p:sldId id="328" r:id="rId97"/>
    <p:sldId id="329" r:id="rId98"/>
    <p:sldId id="330" r:id="rId99"/>
    <p:sldId id="331" r:id="rId100"/>
    <p:sldId id="332" r:id="rId101"/>
    <p:sldId id="333" r:id="rId102"/>
    <p:sldId id="334" r:id="rId103"/>
    <p:sldId id="335" r:id="rId104"/>
    <p:sldId id="336" r:id="rId105"/>
    <p:sldId id="337" r:id="rId106"/>
    <p:sldId id="338" r:id="rId107"/>
    <p:sldId id="339" r:id="rId108"/>
    <p:sldId id="340" r:id="rId109"/>
    <p:sldId id="341" r:id="rId110"/>
    <p:sldId id="342" r:id="rId111"/>
    <p:sldId id="343" r:id="rId112"/>
    <p:sldId id="344" r:id="rId113"/>
    <p:sldId id="345" r:id="rId114"/>
    <p:sldId id="346" r:id="rId115"/>
    <p:sldId id="347" r:id="rId116"/>
    <p:sldId id="348" r:id="rId117"/>
    <p:sldId id="349" r:id="rId118"/>
    <p:sldId id="350" r:id="rId119"/>
    <p:sldId id="351" r:id="rId120"/>
    <p:sldId id="352" r:id="rId121"/>
    <p:sldId id="353" r:id="rId122"/>
    <p:sldId id="354" r:id="rId123"/>
    <p:sldId id="355" r:id="rId124"/>
    <p:sldId id="356" r:id="rId125"/>
    <p:sldId id="357" r:id="rId126"/>
    <p:sldId id="358" r:id="rId127"/>
    <p:sldId id="359" r:id="rId128"/>
    <p:sldId id="360" r:id="rId129"/>
    <p:sldId id="411" r:id="rId130"/>
    <p:sldId id="412" r:id="rId131"/>
    <p:sldId id="413" r:id="rId132"/>
    <p:sldId id="414" r:id="rId133"/>
    <p:sldId id="415" r:id="rId134"/>
    <p:sldId id="416" r:id="rId13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01DEACED-48FD-4104-A51F-B43BC47EBB16}" type="datetimeFigureOut">
              <a:rPr lang="en-US" smtClean="0"/>
              <a:pPr/>
              <a:t>6/28/2024</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E8553D1D-87E5-40FD-9977-283ECD07F8C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8553D1D-87E5-40FD-9977-283ECD07F8CF}" type="slidenum">
              <a:rPr lang="en-US" smtClean="0"/>
              <a:pPr/>
              <a:t>82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687512" y="4953000"/>
            <a:ext cx="7456805" cy="488315"/>
          </a:xfrm>
          <a:custGeom>
            <a:avLst/>
            <a:gdLst/>
            <a:ahLst/>
            <a:cxnLst/>
            <a:rect l="l" t="t" r="r" b="b"/>
            <a:pathLst>
              <a:path w="7456805" h="488314">
                <a:moveTo>
                  <a:pt x="7456486" y="488153"/>
                </a:moveTo>
                <a:lnTo>
                  <a:pt x="0" y="289965"/>
                </a:lnTo>
                <a:lnTo>
                  <a:pt x="7456486" y="0"/>
                </a:lnTo>
                <a:lnTo>
                  <a:pt x="7456486" y="488153"/>
                </a:lnTo>
                <a:close/>
              </a:path>
            </a:pathLst>
          </a:custGeom>
          <a:solidFill>
            <a:srgbClr val="9BCADC">
              <a:alpha val="39999"/>
            </a:srgbClr>
          </a:solidFill>
        </p:spPr>
        <p:txBody>
          <a:bodyPr wrap="square" lIns="0" tIns="0" rIns="0" bIns="0" rtlCol="0"/>
          <a:lstStyle/>
          <a:p>
            <a:endParaRPr/>
          </a:p>
        </p:txBody>
      </p:sp>
      <p:sp>
        <p:nvSpPr>
          <p:cNvPr id="17" name="bg object 17"/>
          <p:cNvSpPr/>
          <p:nvPr/>
        </p:nvSpPr>
        <p:spPr>
          <a:xfrm>
            <a:off x="111347" y="5237744"/>
            <a:ext cx="9032875" cy="788670"/>
          </a:xfrm>
          <a:custGeom>
            <a:avLst/>
            <a:gdLst/>
            <a:ahLst/>
            <a:cxnLst/>
            <a:rect l="l" t="t" r="r" b="b"/>
            <a:pathLst>
              <a:path w="9032875" h="788670">
                <a:moveTo>
                  <a:pt x="9032652" y="788661"/>
                </a:moveTo>
                <a:lnTo>
                  <a:pt x="0" y="0"/>
                </a:lnTo>
                <a:lnTo>
                  <a:pt x="9032652" y="0"/>
                </a:lnTo>
                <a:lnTo>
                  <a:pt x="9032652" y="788661"/>
                </a:lnTo>
                <a:close/>
              </a:path>
            </a:pathLst>
          </a:custGeom>
          <a:solidFill>
            <a:srgbClr val="000000"/>
          </a:solidFill>
        </p:spPr>
        <p:txBody>
          <a:bodyPr wrap="square" lIns="0" tIns="0" rIns="0" bIns="0" rtlCol="0"/>
          <a:lstStyle/>
          <a:p>
            <a:endParaRPr/>
          </a:p>
        </p:txBody>
      </p:sp>
      <p:pic>
        <p:nvPicPr>
          <p:cNvPr id="18" name="bg object 18"/>
          <p:cNvPicPr/>
          <p:nvPr/>
        </p:nvPicPr>
        <p:blipFill>
          <a:blip r:embed="rId2" cstate="print"/>
          <a:stretch>
            <a:fillRect/>
          </a:stretch>
        </p:blipFill>
        <p:spPr>
          <a:xfrm>
            <a:off x="0" y="5000978"/>
            <a:ext cx="9143999" cy="1857021"/>
          </a:xfrm>
          <a:prstGeom prst="rect">
            <a:avLst/>
          </a:prstGeom>
        </p:spPr>
      </p:pic>
      <p:sp>
        <p:nvSpPr>
          <p:cNvPr id="19" name="bg object 19"/>
          <p:cNvSpPr/>
          <p:nvPr/>
        </p:nvSpPr>
        <p:spPr>
          <a:xfrm>
            <a:off x="0" y="4997996"/>
            <a:ext cx="9144000" cy="790575"/>
          </a:xfrm>
          <a:custGeom>
            <a:avLst/>
            <a:gdLst/>
            <a:ahLst/>
            <a:cxnLst/>
            <a:rect l="l" t="t" r="r" b="b"/>
            <a:pathLst>
              <a:path w="9144000" h="790575">
                <a:moveTo>
                  <a:pt x="0" y="0"/>
                </a:moveTo>
                <a:lnTo>
                  <a:pt x="9143999" y="789976"/>
                </a:lnTo>
              </a:path>
            </a:pathLst>
          </a:custGeom>
          <a:ln w="12049">
            <a:solidFill>
              <a:srgbClr val="93C5D8"/>
            </a:solidFill>
          </a:ln>
        </p:spPr>
        <p:txBody>
          <a:bodyPr wrap="square" lIns="0" tIns="0" rIns="0" bIns="0" rtlCol="0"/>
          <a:lstStyle/>
          <a:p>
            <a:endParaRPr/>
          </a:p>
        </p:txBody>
      </p:sp>
      <p:sp>
        <p:nvSpPr>
          <p:cNvPr id="2" name="Holder 2"/>
          <p:cNvSpPr>
            <a:spLocks noGrp="1"/>
          </p:cNvSpPr>
          <p:nvPr>
            <p:ph type="ctrTitle"/>
          </p:nvPr>
        </p:nvSpPr>
        <p:spPr>
          <a:xfrm>
            <a:off x="761324" y="2901641"/>
            <a:ext cx="7621350" cy="635000"/>
          </a:xfrm>
          <a:prstGeom prst="rect">
            <a:avLst/>
          </a:prstGeom>
        </p:spPr>
        <p:txBody>
          <a:bodyPr wrap="square" lIns="0" tIns="0" rIns="0" bIns="0">
            <a:spAutoFit/>
          </a:bodyPr>
          <a:lstStyle>
            <a:lvl1pPr>
              <a:defRPr sz="4000" b="1" i="0">
                <a:solidFill>
                  <a:srgbClr val="464646"/>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50" b="1" i="0">
                <a:solidFill>
                  <a:srgbClr val="DEF4FA"/>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50" b="1" i="0">
                <a:solidFill>
                  <a:srgbClr val="DEF4FA"/>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50" b="1" i="0">
                <a:solidFill>
                  <a:srgbClr val="DEF4FA"/>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99272" y="5944936"/>
            <a:ext cx="4897755" cy="913130"/>
          </a:xfrm>
          <a:custGeom>
            <a:avLst/>
            <a:gdLst/>
            <a:ahLst/>
            <a:cxnLst/>
            <a:rect l="l" t="t" r="r" b="b"/>
            <a:pathLst>
              <a:path w="4897755" h="913129">
                <a:moveTo>
                  <a:pt x="85612" y="21332"/>
                </a:moveTo>
                <a:lnTo>
                  <a:pt x="0" y="5466"/>
                </a:lnTo>
                <a:lnTo>
                  <a:pt x="660" y="0"/>
                </a:lnTo>
                <a:lnTo>
                  <a:pt x="85612" y="21332"/>
                </a:lnTo>
                <a:close/>
              </a:path>
              <a:path w="4897755" h="913129">
                <a:moveTo>
                  <a:pt x="4897392" y="913063"/>
                </a:moveTo>
                <a:lnTo>
                  <a:pt x="3636763" y="913063"/>
                </a:lnTo>
                <a:lnTo>
                  <a:pt x="85612" y="21332"/>
                </a:lnTo>
                <a:lnTo>
                  <a:pt x="4897392" y="913063"/>
                </a:lnTo>
                <a:close/>
              </a:path>
            </a:pathLst>
          </a:custGeom>
          <a:solidFill>
            <a:srgbClr val="9BCADC">
              <a:alpha val="39999"/>
            </a:srgbClr>
          </a:solidFill>
        </p:spPr>
        <p:txBody>
          <a:bodyPr wrap="square" lIns="0" tIns="0" rIns="0" bIns="0" rtlCol="0"/>
          <a:lstStyle/>
          <a:p>
            <a:endParaRPr/>
          </a:p>
        </p:txBody>
      </p:sp>
      <p:sp>
        <p:nvSpPr>
          <p:cNvPr id="17" name="bg object 17"/>
          <p:cNvSpPr/>
          <p:nvPr/>
        </p:nvSpPr>
        <p:spPr>
          <a:xfrm>
            <a:off x="485716" y="5939010"/>
            <a:ext cx="3652520" cy="919480"/>
          </a:xfrm>
          <a:custGeom>
            <a:avLst/>
            <a:gdLst/>
            <a:ahLst/>
            <a:cxnLst/>
            <a:rect l="l" t="t" r="r" b="b"/>
            <a:pathLst>
              <a:path w="3652520" h="919479">
                <a:moveTo>
                  <a:pt x="3651910" y="918988"/>
                </a:moveTo>
                <a:lnTo>
                  <a:pt x="2868875" y="918988"/>
                </a:lnTo>
                <a:lnTo>
                  <a:pt x="7920" y="6349"/>
                </a:lnTo>
                <a:lnTo>
                  <a:pt x="0" y="0"/>
                </a:lnTo>
                <a:lnTo>
                  <a:pt x="3651910" y="918988"/>
                </a:lnTo>
                <a:close/>
              </a:path>
            </a:pathLst>
          </a:custGeom>
          <a:solidFill>
            <a:srgbClr val="000000"/>
          </a:solidFill>
        </p:spPr>
        <p:txBody>
          <a:bodyPr wrap="square" lIns="0" tIns="0" rIns="0" bIns="0" rtlCol="0"/>
          <a:lstStyle/>
          <a:p>
            <a:endParaRPr/>
          </a:p>
        </p:txBody>
      </p:sp>
      <p:pic>
        <p:nvPicPr>
          <p:cNvPr id="18" name="bg object 18"/>
          <p:cNvPicPr/>
          <p:nvPr/>
        </p:nvPicPr>
        <p:blipFill>
          <a:blip r:embed="rId7" cstate="print"/>
          <a:stretch>
            <a:fillRect/>
          </a:stretch>
        </p:blipFill>
        <p:spPr>
          <a:xfrm>
            <a:off x="0" y="5793172"/>
            <a:ext cx="3351821" cy="1064827"/>
          </a:xfrm>
          <a:prstGeom prst="rect">
            <a:avLst/>
          </a:prstGeom>
        </p:spPr>
      </p:pic>
      <p:sp>
        <p:nvSpPr>
          <p:cNvPr id="19" name="bg object 19"/>
          <p:cNvSpPr/>
          <p:nvPr/>
        </p:nvSpPr>
        <p:spPr>
          <a:xfrm>
            <a:off x="0" y="5790679"/>
            <a:ext cx="3352165" cy="1067435"/>
          </a:xfrm>
          <a:custGeom>
            <a:avLst/>
            <a:gdLst/>
            <a:ahLst/>
            <a:cxnLst/>
            <a:rect l="l" t="t" r="r" b="b"/>
            <a:pathLst>
              <a:path w="3352165" h="1067434">
                <a:moveTo>
                  <a:pt x="0" y="0"/>
                </a:moveTo>
                <a:lnTo>
                  <a:pt x="3351924" y="1067320"/>
                </a:lnTo>
              </a:path>
            </a:pathLst>
          </a:custGeom>
          <a:ln w="12049">
            <a:solidFill>
              <a:srgbClr val="93C5D8"/>
            </a:solidFill>
          </a:ln>
        </p:spPr>
        <p:txBody>
          <a:bodyPr wrap="square" lIns="0" tIns="0" rIns="0" bIns="0" rtlCol="0"/>
          <a:lstStyle/>
          <a:p>
            <a:endParaRPr/>
          </a:p>
        </p:txBody>
      </p:sp>
      <p:sp>
        <p:nvSpPr>
          <p:cNvPr id="2" name="Holder 2"/>
          <p:cNvSpPr>
            <a:spLocks noGrp="1"/>
          </p:cNvSpPr>
          <p:nvPr>
            <p:ph type="title"/>
          </p:nvPr>
        </p:nvSpPr>
        <p:spPr>
          <a:xfrm>
            <a:off x="530225" y="213246"/>
            <a:ext cx="7917815" cy="1229360"/>
          </a:xfrm>
          <a:prstGeom prst="rect">
            <a:avLst/>
          </a:prstGeom>
        </p:spPr>
        <p:txBody>
          <a:bodyPr wrap="square" lIns="0" tIns="0" rIns="0" bIns="0">
            <a:spAutoFit/>
          </a:bodyPr>
          <a:lstStyle>
            <a:lvl1pPr>
              <a:defRPr sz="3650" b="1" i="0">
                <a:solidFill>
                  <a:srgbClr val="DEF4FA"/>
                </a:solidFill>
                <a:latin typeface="Arial"/>
                <a:cs typeface="Arial"/>
              </a:defRPr>
            </a:lvl1pPr>
          </a:lstStyle>
          <a:p>
            <a:endParaRPr/>
          </a:p>
        </p:txBody>
      </p:sp>
      <p:sp>
        <p:nvSpPr>
          <p:cNvPr id="3" name="Holder 3"/>
          <p:cNvSpPr>
            <a:spLocks noGrp="1"/>
          </p:cNvSpPr>
          <p:nvPr>
            <p:ph type="body" idx="1"/>
          </p:nvPr>
        </p:nvSpPr>
        <p:spPr>
          <a:xfrm>
            <a:off x="543063" y="1160018"/>
            <a:ext cx="7776209" cy="4781550"/>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6/28/2024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2.jpe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4.jpe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23.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7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www.geeksforgeeks.org/multiplexing-channel-sharing-in-computer-network/"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42.jpeg"/></Relationships>
</file>

<file path=ppt/slides/_rels/slide8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42.jpeg"/></Relationships>
</file>

<file path=ppt/slides/_rels/slide8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http://www.iana.org/"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0.jpe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1.jpe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779780">
              <a:lnSpc>
                <a:spcPct val="100000"/>
              </a:lnSpc>
              <a:spcBef>
                <a:spcPts val="100"/>
              </a:spcBef>
              <a:tabLst>
                <a:tab pos="2783840" algn="l"/>
              </a:tabLst>
            </a:pPr>
            <a:r>
              <a:rPr spc="-5" smtClean="0">
                <a:solidFill>
                  <a:srgbClr val="0070C0"/>
                </a:solidFill>
              </a:rPr>
              <a:t>1</a:t>
            </a:r>
            <a:r>
              <a:rPr lang="en-US" spc="-5" dirty="0" smtClean="0">
                <a:solidFill>
                  <a:srgbClr val="0070C0"/>
                </a:solidFill>
              </a:rPr>
              <a:t>9</a:t>
            </a:r>
            <a:r>
              <a:rPr spc="-5" smtClean="0">
                <a:solidFill>
                  <a:srgbClr val="0070C0"/>
                </a:solidFill>
              </a:rPr>
              <a:t>Z50</a:t>
            </a:r>
            <a:r>
              <a:rPr lang="en-US" spc="-5" dirty="0" smtClean="0">
                <a:solidFill>
                  <a:srgbClr val="0070C0"/>
                </a:solidFill>
              </a:rPr>
              <a:t>4</a:t>
            </a:r>
            <a:r>
              <a:rPr spc="-5" dirty="0">
                <a:solidFill>
                  <a:srgbClr val="0070C0"/>
                </a:solidFill>
              </a:rPr>
              <a:t>	</a:t>
            </a:r>
            <a:r>
              <a:rPr spc="-5" dirty="0"/>
              <a:t>Computer</a:t>
            </a:r>
            <a:r>
              <a:rPr spc="-90" dirty="0"/>
              <a:t> </a:t>
            </a:r>
            <a:r>
              <a:rPr spc="-5" dirty="0"/>
              <a:t>Networks</a:t>
            </a:r>
          </a:p>
        </p:txBody>
      </p:sp>
      <p:sp>
        <p:nvSpPr>
          <p:cNvPr id="3" name="object 3"/>
          <p:cNvSpPr txBox="1"/>
          <p:nvPr/>
        </p:nvSpPr>
        <p:spPr>
          <a:xfrm>
            <a:off x="7066726" y="4083665"/>
            <a:ext cx="1301750" cy="436880"/>
          </a:xfrm>
          <a:prstGeom prst="rect">
            <a:avLst/>
          </a:prstGeom>
        </p:spPr>
        <p:txBody>
          <a:bodyPr vert="horz" wrap="square" lIns="0" tIns="12700" rIns="0" bIns="0" rtlCol="0">
            <a:spAutoFit/>
          </a:bodyPr>
          <a:lstStyle/>
          <a:p>
            <a:pPr marL="12700">
              <a:lnSpc>
                <a:spcPct val="100000"/>
              </a:lnSpc>
              <a:spcBef>
                <a:spcPts val="100"/>
              </a:spcBef>
            </a:pPr>
            <a:r>
              <a:rPr sz="2700" b="1" spc="-5" dirty="0">
                <a:solidFill>
                  <a:srgbClr val="464646"/>
                </a:solidFill>
                <a:latin typeface="Arial"/>
                <a:cs typeface="Arial"/>
              </a:rPr>
              <a:t>BE</a:t>
            </a:r>
            <a:r>
              <a:rPr sz="2700" b="1" spc="-90" dirty="0">
                <a:solidFill>
                  <a:srgbClr val="464646"/>
                </a:solidFill>
                <a:latin typeface="Arial"/>
                <a:cs typeface="Arial"/>
              </a:rPr>
              <a:t> </a:t>
            </a:r>
            <a:r>
              <a:rPr sz="2700" b="1" spc="-5" dirty="0">
                <a:solidFill>
                  <a:srgbClr val="464646"/>
                </a:solidFill>
                <a:latin typeface="Arial"/>
                <a:cs typeface="Arial"/>
              </a:rPr>
              <a:t>CSE</a:t>
            </a:r>
            <a:endParaRPr sz="2700">
              <a:latin typeface="Arial"/>
              <a:cs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32" y="0"/>
            <a:ext cx="9150350" cy="6864350"/>
            <a:chOff x="-6032" y="0"/>
            <a:chExt cx="9150350" cy="6864350"/>
          </a:xfrm>
        </p:grpSpPr>
        <p:pic>
          <p:nvPicPr>
            <p:cNvPr id="3" name="object 3"/>
            <p:cNvPicPr/>
            <p:nvPr/>
          </p:nvPicPr>
          <p:blipFill>
            <a:blip r:embed="rId2" cstate="print"/>
            <a:stretch>
              <a:fillRect/>
            </a:stretch>
          </p:blipFill>
          <p:spPr>
            <a:xfrm>
              <a:off x="0" y="0"/>
              <a:ext cx="9143999" cy="6857999"/>
            </a:xfrm>
            <a:prstGeom prst="rect">
              <a:avLst/>
            </a:prstGeom>
          </p:spPr>
        </p:pic>
        <p:sp>
          <p:nvSpPr>
            <p:cNvPr id="4" name="object 4"/>
            <p:cNvSpPr/>
            <p:nvPr/>
          </p:nvSpPr>
          <p:spPr>
            <a:xfrm>
              <a:off x="499272" y="5944935"/>
              <a:ext cx="4897755" cy="913130"/>
            </a:xfrm>
            <a:custGeom>
              <a:avLst/>
              <a:gdLst/>
              <a:ahLst/>
              <a:cxnLst/>
              <a:rect l="l" t="t" r="r" b="b"/>
              <a:pathLst>
                <a:path w="4897755" h="913129">
                  <a:moveTo>
                    <a:pt x="85612" y="21332"/>
                  </a:moveTo>
                  <a:lnTo>
                    <a:pt x="0" y="5466"/>
                  </a:lnTo>
                  <a:lnTo>
                    <a:pt x="660" y="0"/>
                  </a:lnTo>
                  <a:lnTo>
                    <a:pt x="85612" y="21332"/>
                  </a:lnTo>
                  <a:close/>
                </a:path>
                <a:path w="4897755" h="913129">
                  <a:moveTo>
                    <a:pt x="4897392" y="913063"/>
                  </a:moveTo>
                  <a:lnTo>
                    <a:pt x="3636763" y="913063"/>
                  </a:lnTo>
                  <a:lnTo>
                    <a:pt x="85612" y="21332"/>
                  </a:lnTo>
                  <a:lnTo>
                    <a:pt x="4897392" y="913063"/>
                  </a:lnTo>
                  <a:close/>
                </a:path>
              </a:pathLst>
            </a:custGeom>
            <a:solidFill>
              <a:srgbClr val="9BCADC">
                <a:alpha val="39999"/>
              </a:srgbClr>
            </a:solidFill>
          </p:spPr>
          <p:txBody>
            <a:bodyPr wrap="square" lIns="0" tIns="0" rIns="0" bIns="0" rtlCol="0"/>
            <a:lstStyle/>
            <a:p>
              <a:endParaRPr/>
            </a:p>
          </p:txBody>
        </p:sp>
        <p:sp>
          <p:nvSpPr>
            <p:cNvPr id="5" name="object 5"/>
            <p:cNvSpPr/>
            <p:nvPr/>
          </p:nvSpPr>
          <p:spPr>
            <a:xfrm>
              <a:off x="485716" y="5939011"/>
              <a:ext cx="3652520" cy="919480"/>
            </a:xfrm>
            <a:custGeom>
              <a:avLst/>
              <a:gdLst/>
              <a:ahLst/>
              <a:cxnLst/>
              <a:rect l="l" t="t" r="r" b="b"/>
              <a:pathLst>
                <a:path w="3652520" h="919479">
                  <a:moveTo>
                    <a:pt x="3651910" y="918988"/>
                  </a:moveTo>
                  <a:lnTo>
                    <a:pt x="2868875" y="918988"/>
                  </a:lnTo>
                  <a:lnTo>
                    <a:pt x="7920" y="6349"/>
                  </a:lnTo>
                  <a:lnTo>
                    <a:pt x="0" y="0"/>
                  </a:lnTo>
                  <a:lnTo>
                    <a:pt x="3651910" y="918988"/>
                  </a:lnTo>
                  <a:close/>
                </a:path>
              </a:pathLst>
            </a:custGeom>
            <a:solidFill>
              <a:srgbClr val="000000"/>
            </a:solidFill>
          </p:spPr>
          <p:txBody>
            <a:bodyPr wrap="square" lIns="0" tIns="0" rIns="0" bIns="0" rtlCol="0"/>
            <a:lstStyle/>
            <a:p>
              <a:endParaRPr/>
            </a:p>
          </p:txBody>
        </p:sp>
        <p:pic>
          <p:nvPicPr>
            <p:cNvPr id="6" name="object 6"/>
            <p:cNvPicPr/>
            <p:nvPr/>
          </p:nvPicPr>
          <p:blipFill>
            <a:blip r:embed="rId3" cstate="print"/>
            <a:stretch>
              <a:fillRect/>
            </a:stretch>
          </p:blipFill>
          <p:spPr>
            <a:xfrm>
              <a:off x="0" y="5793172"/>
              <a:ext cx="3351821" cy="1064827"/>
            </a:xfrm>
            <a:prstGeom prst="rect">
              <a:avLst/>
            </a:prstGeom>
          </p:spPr>
        </p:pic>
        <p:sp>
          <p:nvSpPr>
            <p:cNvPr id="7" name="object 7"/>
            <p:cNvSpPr/>
            <p:nvPr/>
          </p:nvSpPr>
          <p:spPr>
            <a:xfrm>
              <a:off x="0" y="5790679"/>
              <a:ext cx="3352165" cy="1067435"/>
            </a:xfrm>
            <a:custGeom>
              <a:avLst/>
              <a:gdLst/>
              <a:ahLst/>
              <a:cxnLst/>
              <a:rect l="l" t="t" r="r" b="b"/>
              <a:pathLst>
                <a:path w="3352165" h="1067434">
                  <a:moveTo>
                    <a:pt x="0" y="0"/>
                  </a:moveTo>
                  <a:lnTo>
                    <a:pt x="3351924" y="1067320"/>
                  </a:lnTo>
                </a:path>
              </a:pathLst>
            </a:custGeom>
            <a:ln w="12049">
              <a:solidFill>
                <a:srgbClr val="93C5D8"/>
              </a:solidFill>
            </a:ln>
          </p:spPr>
          <p:txBody>
            <a:bodyPr wrap="square" lIns="0" tIns="0" rIns="0" bIns="0" rtlCol="0"/>
            <a:lstStyle/>
            <a:p>
              <a:endParaRPr/>
            </a:p>
          </p:txBody>
        </p:sp>
      </p:grpSp>
      <p:sp>
        <p:nvSpPr>
          <p:cNvPr id="8" name="object 8"/>
          <p:cNvSpPr txBox="1">
            <a:spLocks noGrp="1"/>
          </p:cNvSpPr>
          <p:nvPr>
            <p:ph type="title"/>
          </p:nvPr>
        </p:nvSpPr>
        <p:spPr>
          <a:xfrm>
            <a:off x="2317640" y="498285"/>
            <a:ext cx="4507230" cy="650240"/>
          </a:xfrm>
          <a:prstGeom prst="rect">
            <a:avLst/>
          </a:prstGeom>
        </p:spPr>
        <p:txBody>
          <a:bodyPr vert="horz" wrap="square" lIns="0" tIns="12700" rIns="0" bIns="0" rtlCol="0">
            <a:spAutoFit/>
          </a:bodyPr>
          <a:lstStyle/>
          <a:p>
            <a:pPr marL="12700">
              <a:lnSpc>
                <a:spcPct val="100000"/>
              </a:lnSpc>
              <a:spcBef>
                <a:spcPts val="100"/>
              </a:spcBef>
            </a:pPr>
            <a:r>
              <a:rPr sz="4100" spc="-5" dirty="0"/>
              <a:t>Direct</a:t>
            </a:r>
            <a:r>
              <a:rPr sz="4100" spc="-90" dirty="0"/>
              <a:t> </a:t>
            </a:r>
            <a:r>
              <a:rPr sz="4100" spc="-5" dirty="0"/>
              <a:t>Connection</a:t>
            </a:r>
            <a:endParaRPr sz="4100"/>
          </a:p>
        </p:txBody>
      </p:sp>
      <p:sp>
        <p:nvSpPr>
          <p:cNvPr id="9" name="object 9"/>
          <p:cNvSpPr txBox="1"/>
          <p:nvPr/>
        </p:nvSpPr>
        <p:spPr>
          <a:xfrm>
            <a:off x="615815" y="1439904"/>
            <a:ext cx="3693795" cy="1284605"/>
          </a:xfrm>
          <a:prstGeom prst="rect">
            <a:avLst/>
          </a:prstGeom>
        </p:spPr>
        <p:txBody>
          <a:bodyPr vert="horz" wrap="square" lIns="0" tIns="65404" rIns="0" bIns="0" rtlCol="0">
            <a:spAutoFit/>
          </a:bodyPr>
          <a:lstStyle/>
          <a:p>
            <a:pPr marL="292735" indent="-280670">
              <a:lnSpc>
                <a:spcPct val="100000"/>
              </a:lnSpc>
              <a:spcBef>
                <a:spcPts val="515"/>
              </a:spcBef>
              <a:buClr>
                <a:srgbClr val="2DA2BE"/>
              </a:buClr>
              <a:buSzPct val="67857"/>
              <a:buFont typeface="Lucida Sans Unicode"/>
              <a:buChar char="□"/>
              <a:tabLst>
                <a:tab pos="292735" algn="l"/>
                <a:tab pos="293370" algn="l"/>
              </a:tabLst>
            </a:pPr>
            <a:r>
              <a:rPr sz="2800" spc="-5" dirty="0">
                <a:solidFill>
                  <a:srgbClr val="FFFFFF"/>
                </a:solidFill>
                <a:latin typeface="Arial MT"/>
                <a:cs typeface="Arial MT"/>
              </a:rPr>
              <a:t>Point-to-Point:</a:t>
            </a:r>
            <a:endParaRPr sz="2800">
              <a:latin typeface="Arial MT"/>
              <a:cs typeface="Arial MT"/>
            </a:endParaRPr>
          </a:p>
          <a:p>
            <a:pPr marL="548640" marR="5080" lvl="1" indent="-184785">
              <a:lnSpc>
                <a:spcPct val="100699"/>
              </a:lnSpc>
              <a:spcBef>
                <a:spcPts val="334"/>
              </a:spcBef>
              <a:buClr>
                <a:srgbClr val="2DA2BE"/>
              </a:buClr>
              <a:buFont typeface="Verdana"/>
              <a:buChar char="◦"/>
              <a:tabLst>
                <a:tab pos="549275" algn="l"/>
              </a:tabLst>
            </a:pPr>
            <a:r>
              <a:rPr sz="2400" spc="-5" dirty="0">
                <a:solidFill>
                  <a:srgbClr val="FFFFFF"/>
                </a:solidFill>
                <a:latin typeface="Arial MT"/>
                <a:cs typeface="Arial MT"/>
              </a:rPr>
              <a:t>Links</a:t>
            </a:r>
            <a:r>
              <a:rPr sz="2400" spc="-30" dirty="0">
                <a:solidFill>
                  <a:srgbClr val="FFFFFF"/>
                </a:solidFill>
                <a:latin typeface="Arial MT"/>
                <a:cs typeface="Arial MT"/>
              </a:rPr>
              <a:t> </a:t>
            </a:r>
            <a:r>
              <a:rPr sz="2400" spc="-5" dirty="0">
                <a:solidFill>
                  <a:srgbClr val="FFFFFF"/>
                </a:solidFill>
                <a:latin typeface="Arial MT"/>
                <a:cs typeface="Arial MT"/>
              </a:rPr>
              <a:t>between</a:t>
            </a:r>
            <a:r>
              <a:rPr sz="2400" spc="-25" dirty="0">
                <a:solidFill>
                  <a:srgbClr val="FFFFFF"/>
                </a:solidFill>
                <a:latin typeface="Arial MT"/>
                <a:cs typeface="Arial MT"/>
              </a:rPr>
              <a:t> </a:t>
            </a:r>
            <a:r>
              <a:rPr sz="2400" dirty="0">
                <a:solidFill>
                  <a:srgbClr val="FFFFFF"/>
                </a:solidFill>
                <a:latin typeface="Arial MT"/>
                <a:cs typeface="Arial MT"/>
              </a:rPr>
              <a:t>a</a:t>
            </a:r>
            <a:r>
              <a:rPr sz="2400" spc="-25" dirty="0">
                <a:solidFill>
                  <a:srgbClr val="FFFFFF"/>
                </a:solidFill>
                <a:latin typeface="Arial MT"/>
                <a:cs typeface="Arial MT"/>
              </a:rPr>
              <a:t> </a:t>
            </a:r>
            <a:r>
              <a:rPr sz="2400" spc="-5" dirty="0">
                <a:solidFill>
                  <a:srgbClr val="FFFFFF"/>
                </a:solidFill>
                <a:latin typeface="Arial MT"/>
                <a:cs typeface="Arial MT"/>
              </a:rPr>
              <a:t>pair</a:t>
            </a:r>
            <a:r>
              <a:rPr sz="2400" spc="-25" dirty="0">
                <a:solidFill>
                  <a:srgbClr val="FFFFFF"/>
                </a:solidFill>
                <a:latin typeface="Arial MT"/>
                <a:cs typeface="Arial MT"/>
              </a:rPr>
              <a:t> </a:t>
            </a:r>
            <a:r>
              <a:rPr sz="2400" spc="-5" dirty="0">
                <a:solidFill>
                  <a:srgbClr val="FFFFFF"/>
                </a:solidFill>
                <a:latin typeface="Arial MT"/>
                <a:cs typeface="Arial MT"/>
              </a:rPr>
              <a:t>of </a:t>
            </a:r>
            <a:r>
              <a:rPr sz="2400" spc="-650" dirty="0">
                <a:solidFill>
                  <a:srgbClr val="FFFFFF"/>
                </a:solidFill>
                <a:latin typeface="Arial MT"/>
                <a:cs typeface="Arial MT"/>
              </a:rPr>
              <a:t> </a:t>
            </a:r>
            <a:r>
              <a:rPr sz="2400" spc="-5" dirty="0">
                <a:solidFill>
                  <a:srgbClr val="FFFFFF"/>
                </a:solidFill>
                <a:latin typeface="Arial MT"/>
                <a:cs typeface="Arial MT"/>
              </a:rPr>
              <a:t>nodes</a:t>
            </a:r>
            <a:endParaRPr sz="2400">
              <a:latin typeface="Arial MT"/>
              <a:cs typeface="Arial MT"/>
            </a:endParaRPr>
          </a:p>
        </p:txBody>
      </p:sp>
      <p:sp>
        <p:nvSpPr>
          <p:cNvPr id="10" name="object 10"/>
          <p:cNvSpPr txBox="1"/>
          <p:nvPr/>
        </p:nvSpPr>
        <p:spPr>
          <a:xfrm>
            <a:off x="615815" y="3923284"/>
            <a:ext cx="3643629" cy="1639570"/>
          </a:xfrm>
          <a:prstGeom prst="rect">
            <a:avLst/>
          </a:prstGeom>
        </p:spPr>
        <p:txBody>
          <a:bodyPr vert="horz" wrap="square" lIns="0" tIns="61594" rIns="0" bIns="0" rtlCol="0">
            <a:spAutoFit/>
          </a:bodyPr>
          <a:lstStyle/>
          <a:p>
            <a:pPr marL="292735" indent="-280670">
              <a:lnSpc>
                <a:spcPct val="100000"/>
              </a:lnSpc>
              <a:spcBef>
                <a:spcPts val="484"/>
              </a:spcBef>
              <a:buClr>
                <a:srgbClr val="2DA2BE"/>
              </a:buClr>
              <a:buSzPct val="67857"/>
              <a:buFont typeface="Lucida Sans Unicode"/>
              <a:buChar char="□"/>
              <a:tabLst>
                <a:tab pos="292735" algn="l"/>
                <a:tab pos="293370" algn="l"/>
              </a:tabLst>
            </a:pPr>
            <a:r>
              <a:rPr sz="2800" dirty="0">
                <a:solidFill>
                  <a:srgbClr val="FFFFFF"/>
                </a:solidFill>
                <a:latin typeface="Arial MT"/>
                <a:cs typeface="Arial MT"/>
              </a:rPr>
              <a:t>Multiple-access:</a:t>
            </a:r>
            <a:endParaRPr sz="2800">
              <a:latin typeface="Arial MT"/>
              <a:cs typeface="Arial MT"/>
            </a:endParaRPr>
          </a:p>
          <a:p>
            <a:pPr marL="548640" marR="5080" lvl="1" indent="-184785">
              <a:lnSpc>
                <a:spcPct val="99800"/>
              </a:lnSpc>
              <a:spcBef>
                <a:spcPts val="335"/>
              </a:spcBef>
              <a:buClr>
                <a:srgbClr val="2DA2BE"/>
              </a:buClr>
              <a:buFont typeface="Verdana"/>
              <a:buChar char="◦"/>
              <a:tabLst>
                <a:tab pos="549275" algn="l"/>
              </a:tabLst>
            </a:pPr>
            <a:r>
              <a:rPr sz="2400" dirty="0">
                <a:solidFill>
                  <a:srgbClr val="FFFFFF"/>
                </a:solidFill>
                <a:latin typeface="Arial MT"/>
                <a:cs typeface="Arial MT"/>
              </a:rPr>
              <a:t>More </a:t>
            </a:r>
            <a:r>
              <a:rPr sz="2400" spc="-5" dirty="0">
                <a:solidFill>
                  <a:srgbClr val="FFFFFF"/>
                </a:solidFill>
                <a:latin typeface="Arial MT"/>
                <a:cs typeface="Arial MT"/>
              </a:rPr>
              <a:t>than two nodes </a:t>
            </a:r>
            <a:r>
              <a:rPr sz="2400" dirty="0">
                <a:solidFill>
                  <a:srgbClr val="FFFFFF"/>
                </a:solidFill>
                <a:latin typeface="Arial MT"/>
                <a:cs typeface="Arial MT"/>
              </a:rPr>
              <a:t> share</a:t>
            </a:r>
            <a:r>
              <a:rPr sz="2400" spc="-40" dirty="0">
                <a:solidFill>
                  <a:srgbClr val="FFFFFF"/>
                </a:solidFill>
                <a:latin typeface="Arial MT"/>
                <a:cs typeface="Arial MT"/>
              </a:rPr>
              <a:t> </a:t>
            </a:r>
            <a:r>
              <a:rPr sz="2400" dirty="0">
                <a:solidFill>
                  <a:srgbClr val="FFFFFF"/>
                </a:solidFill>
                <a:latin typeface="Arial MT"/>
                <a:cs typeface="Arial MT"/>
              </a:rPr>
              <a:t>a</a:t>
            </a:r>
            <a:r>
              <a:rPr sz="2400" spc="-35" dirty="0">
                <a:solidFill>
                  <a:srgbClr val="FFFFFF"/>
                </a:solidFill>
                <a:latin typeface="Arial MT"/>
                <a:cs typeface="Arial MT"/>
              </a:rPr>
              <a:t> </a:t>
            </a:r>
            <a:r>
              <a:rPr sz="2400" dirty="0">
                <a:solidFill>
                  <a:srgbClr val="FFFFFF"/>
                </a:solidFill>
                <a:latin typeface="Arial MT"/>
                <a:cs typeface="Arial MT"/>
              </a:rPr>
              <a:t>single</a:t>
            </a:r>
            <a:r>
              <a:rPr sz="2400" spc="-40" dirty="0">
                <a:solidFill>
                  <a:srgbClr val="FFFFFF"/>
                </a:solidFill>
                <a:latin typeface="Arial MT"/>
                <a:cs typeface="Arial MT"/>
              </a:rPr>
              <a:t> </a:t>
            </a:r>
            <a:r>
              <a:rPr sz="2400" spc="-5" dirty="0">
                <a:solidFill>
                  <a:srgbClr val="FFFFFF"/>
                </a:solidFill>
                <a:latin typeface="Arial MT"/>
                <a:cs typeface="Arial MT"/>
              </a:rPr>
              <a:t>physical </a:t>
            </a:r>
            <a:r>
              <a:rPr sz="2400" spc="-650" dirty="0">
                <a:solidFill>
                  <a:srgbClr val="FFFFFF"/>
                </a:solidFill>
                <a:latin typeface="Arial MT"/>
                <a:cs typeface="Arial MT"/>
              </a:rPr>
              <a:t> </a:t>
            </a:r>
            <a:r>
              <a:rPr sz="2400" spc="-5" dirty="0">
                <a:solidFill>
                  <a:srgbClr val="FFFFFF"/>
                </a:solidFill>
                <a:latin typeface="Arial MT"/>
                <a:cs typeface="Arial MT"/>
              </a:rPr>
              <a:t>link.</a:t>
            </a:r>
            <a:endParaRPr sz="2400">
              <a:latin typeface="Arial MT"/>
              <a:cs typeface="Arial MT"/>
            </a:endParaRPr>
          </a:p>
        </p:txBody>
      </p:sp>
      <p:sp>
        <p:nvSpPr>
          <p:cNvPr id="11" name="object 11"/>
          <p:cNvSpPr txBox="1"/>
          <p:nvPr/>
        </p:nvSpPr>
        <p:spPr>
          <a:xfrm>
            <a:off x="4806815" y="1492503"/>
            <a:ext cx="404495" cy="452120"/>
          </a:xfrm>
          <a:prstGeom prst="rect">
            <a:avLst/>
          </a:prstGeom>
        </p:spPr>
        <p:txBody>
          <a:bodyPr vert="horz" wrap="square" lIns="0" tIns="12700" rIns="0" bIns="0" rtlCol="0">
            <a:spAutoFit/>
          </a:bodyPr>
          <a:lstStyle/>
          <a:p>
            <a:pPr marL="12700">
              <a:lnSpc>
                <a:spcPct val="100000"/>
              </a:lnSpc>
              <a:spcBef>
                <a:spcPts val="100"/>
              </a:spcBef>
              <a:tabLst>
                <a:tab pos="292735" algn="l"/>
              </a:tabLst>
            </a:pPr>
            <a:r>
              <a:rPr sz="1900" spc="-370" dirty="0">
                <a:solidFill>
                  <a:srgbClr val="2DA2BE"/>
                </a:solidFill>
                <a:latin typeface="Lucida Sans Unicode"/>
                <a:cs typeface="Lucida Sans Unicode"/>
              </a:rPr>
              <a:t>□	</a:t>
            </a:r>
            <a:r>
              <a:rPr sz="2800" spc="-370" dirty="0">
                <a:solidFill>
                  <a:srgbClr val="FFFFFF"/>
                </a:solidFill>
                <a:latin typeface="Arial MT"/>
                <a:cs typeface="Arial MT"/>
              </a:rPr>
              <a:t>.</a:t>
            </a:r>
            <a:endParaRPr sz="2800">
              <a:latin typeface="Arial MT"/>
              <a:cs typeface="Arial MT"/>
            </a:endParaRPr>
          </a:p>
        </p:txBody>
      </p:sp>
      <p:grpSp>
        <p:nvGrpSpPr>
          <p:cNvPr id="12" name="object 12"/>
          <p:cNvGrpSpPr/>
          <p:nvPr/>
        </p:nvGrpSpPr>
        <p:grpSpPr>
          <a:xfrm>
            <a:off x="4686015" y="1961344"/>
            <a:ext cx="4278630" cy="3567429"/>
            <a:chOff x="4686015" y="1961344"/>
            <a:chExt cx="4278630" cy="3567429"/>
          </a:xfrm>
        </p:grpSpPr>
        <p:pic>
          <p:nvPicPr>
            <p:cNvPr id="13" name="object 13"/>
            <p:cNvPicPr/>
            <p:nvPr/>
          </p:nvPicPr>
          <p:blipFill>
            <a:blip r:embed="rId4" cstate="print"/>
            <a:stretch>
              <a:fillRect/>
            </a:stretch>
          </p:blipFill>
          <p:spPr>
            <a:xfrm>
              <a:off x="4686015" y="1961344"/>
              <a:ext cx="4095117" cy="1093741"/>
            </a:xfrm>
            <a:prstGeom prst="rect">
              <a:avLst/>
            </a:prstGeom>
          </p:spPr>
        </p:pic>
        <p:pic>
          <p:nvPicPr>
            <p:cNvPr id="14" name="object 14"/>
            <p:cNvPicPr/>
            <p:nvPr/>
          </p:nvPicPr>
          <p:blipFill>
            <a:blip r:embed="rId5" cstate="print"/>
            <a:stretch>
              <a:fillRect/>
            </a:stretch>
          </p:blipFill>
          <p:spPr>
            <a:xfrm>
              <a:off x="5302120" y="3875964"/>
              <a:ext cx="3662143" cy="1652241"/>
            </a:xfrm>
            <a:prstGeom prst="rect">
              <a:avLst/>
            </a:prstGeom>
          </p:spPr>
        </p:pic>
      </p:gr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437165"/>
            <a:ext cx="3522345" cy="650240"/>
          </a:xfrm>
          <a:prstGeom prst="rect">
            <a:avLst/>
          </a:prstGeom>
        </p:spPr>
        <p:txBody>
          <a:bodyPr vert="horz" wrap="square" lIns="0" tIns="12700" rIns="0" bIns="0" rtlCol="0">
            <a:spAutoFit/>
          </a:bodyPr>
          <a:lstStyle/>
          <a:p>
            <a:pPr marL="12700">
              <a:lnSpc>
                <a:spcPct val="100000"/>
              </a:lnSpc>
              <a:spcBef>
                <a:spcPts val="100"/>
              </a:spcBef>
            </a:pPr>
            <a:r>
              <a:rPr sz="4100" spc="-5" dirty="0">
                <a:solidFill>
                  <a:srgbClr val="464646"/>
                </a:solidFill>
              </a:rPr>
              <a:t>Latency/Delay</a:t>
            </a:r>
            <a:endParaRPr sz="4100"/>
          </a:p>
        </p:txBody>
      </p:sp>
      <p:sp>
        <p:nvSpPr>
          <p:cNvPr id="3" name="object 3"/>
          <p:cNvSpPr txBox="1"/>
          <p:nvPr/>
        </p:nvSpPr>
        <p:spPr>
          <a:xfrm>
            <a:off x="619263" y="880618"/>
            <a:ext cx="7725409" cy="4371975"/>
          </a:xfrm>
          <a:prstGeom prst="rect">
            <a:avLst/>
          </a:prstGeom>
        </p:spPr>
        <p:txBody>
          <a:bodyPr vert="horz" wrap="square" lIns="0" tIns="212090" rIns="0" bIns="0" rtlCol="0">
            <a:spAutoFit/>
          </a:bodyPr>
          <a:lstStyle/>
          <a:p>
            <a:pPr marL="288925" indent="-276860">
              <a:lnSpc>
                <a:spcPct val="100000"/>
              </a:lnSpc>
              <a:spcBef>
                <a:spcPts val="1670"/>
              </a:spcBef>
              <a:buClr>
                <a:srgbClr val="2DA2BE"/>
              </a:buClr>
              <a:buSzPct val="66666"/>
              <a:buFont typeface="Lucida Sans Unicode"/>
              <a:buChar char="□"/>
              <a:tabLst>
                <a:tab pos="288925" algn="l"/>
                <a:tab pos="289560" algn="l"/>
              </a:tabLst>
            </a:pPr>
            <a:r>
              <a:rPr sz="2400" spc="-5" dirty="0">
                <a:latin typeface="Times New Roman"/>
                <a:cs typeface="Times New Roman"/>
              </a:rPr>
              <a:t>Latency</a:t>
            </a:r>
            <a:r>
              <a:rPr sz="2400" spc="-15" dirty="0">
                <a:latin typeface="Times New Roman"/>
                <a:cs typeface="Times New Roman"/>
              </a:rPr>
              <a:t> </a:t>
            </a:r>
            <a:r>
              <a:rPr sz="2400" spc="-5" dirty="0">
                <a:latin typeface="Times New Roman"/>
                <a:cs typeface="Times New Roman"/>
              </a:rPr>
              <a:t>is</a:t>
            </a:r>
            <a:r>
              <a:rPr sz="2400" spc="-15" dirty="0">
                <a:latin typeface="Times New Roman"/>
                <a:cs typeface="Times New Roman"/>
              </a:rPr>
              <a:t> </a:t>
            </a:r>
            <a:r>
              <a:rPr sz="2400" spc="-5" dirty="0">
                <a:latin typeface="Times New Roman"/>
                <a:cs typeface="Times New Roman"/>
              </a:rPr>
              <a:t>measured</a:t>
            </a:r>
            <a:r>
              <a:rPr sz="2400" spc="-15" dirty="0">
                <a:latin typeface="Times New Roman"/>
                <a:cs typeface="Times New Roman"/>
              </a:rPr>
              <a:t> </a:t>
            </a:r>
            <a:r>
              <a:rPr sz="2400" spc="-5" dirty="0">
                <a:latin typeface="Times New Roman"/>
                <a:cs typeface="Times New Roman"/>
              </a:rPr>
              <a:t>strictly</a:t>
            </a:r>
            <a:r>
              <a:rPr sz="2400" spc="-10" dirty="0">
                <a:latin typeface="Times New Roman"/>
                <a:cs typeface="Times New Roman"/>
              </a:rPr>
              <a:t> </a:t>
            </a:r>
            <a:r>
              <a:rPr sz="2400" spc="-5" dirty="0">
                <a:latin typeface="Times New Roman"/>
                <a:cs typeface="Times New Roman"/>
              </a:rPr>
              <a:t>in</a:t>
            </a:r>
            <a:r>
              <a:rPr sz="2400" spc="-15" dirty="0">
                <a:latin typeface="Times New Roman"/>
                <a:cs typeface="Times New Roman"/>
              </a:rPr>
              <a:t> </a:t>
            </a:r>
            <a:r>
              <a:rPr sz="2400" spc="-5" dirty="0">
                <a:latin typeface="Times New Roman"/>
                <a:cs typeface="Times New Roman"/>
              </a:rPr>
              <a:t>terms</a:t>
            </a:r>
            <a:r>
              <a:rPr sz="2400" spc="-15" dirty="0">
                <a:latin typeface="Times New Roman"/>
                <a:cs typeface="Times New Roman"/>
              </a:rPr>
              <a:t> </a:t>
            </a:r>
            <a:r>
              <a:rPr sz="2400" dirty="0">
                <a:latin typeface="Times New Roman"/>
                <a:cs typeface="Times New Roman"/>
              </a:rPr>
              <a:t>of</a:t>
            </a:r>
            <a:r>
              <a:rPr sz="2400" spc="-5" dirty="0">
                <a:latin typeface="Times New Roman"/>
                <a:cs typeface="Times New Roman"/>
              </a:rPr>
              <a:t> time.</a:t>
            </a:r>
            <a:endParaRPr sz="2400">
              <a:latin typeface="Times New Roman"/>
              <a:cs typeface="Times New Roman"/>
            </a:endParaRPr>
          </a:p>
          <a:p>
            <a:pPr marL="288925" marR="561975" indent="-276860">
              <a:lnSpc>
                <a:spcPct val="139800"/>
              </a:lnSpc>
              <a:spcBef>
                <a:spcPts val="420"/>
              </a:spcBef>
              <a:buClr>
                <a:srgbClr val="2DA2BE"/>
              </a:buClr>
              <a:buSzPct val="66666"/>
              <a:buFont typeface="Lucida Sans Unicode"/>
              <a:buChar char="□"/>
              <a:tabLst>
                <a:tab pos="365125" algn="l"/>
                <a:tab pos="365760" algn="l"/>
              </a:tabLst>
            </a:pPr>
            <a:r>
              <a:rPr dirty="0"/>
              <a:t>	</a:t>
            </a:r>
            <a:r>
              <a:rPr sz="2400" spc="-5" dirty="0">
                <a:latin typeface="Times New Roman"/>
                <a:cs typeface="Times New Roman"/>
              </a:rPr>
              <a:t>How</a:t>
            </a:r>
            <a:r>
              <a:rPr sz="2400" spc="-10" dirty="0">
                <a:latin typeface="Times New Roman"/>
                <a:cs typeface="Times New Roman"/>
              </a:rPr>
              <a:t> </a:t>
            </a:r>
            <a:r>
              <a:rPr sz="2400" spc="-5" dirty="0">
                <a:latin typeface="Times New Roman"/>
                <a:cs typeface="Times New Roman"/>
              </a:rPr>
              <a:t>long</a:t>
            </a:r>
            <a:r>
              <a:rPr sz="2400" spc="-10" dirty="0">
                <a:latin typeface="Times New Roman"/>
                <a:cs typeface="Times New Roman"/>
              </a:rPr>
              <a:t> </a:t>
            </a:r>
            <a:r>
              <a:rPr sz="2400" spc="-5" dirty="0">
                <a:latin typeface="Times New Roman"/>
                <a:cs typeface="Times New Roman"/>
              </a:rPr>
              <a:t>it</a:t>
            </a:r>
            <a:r>
              <a:rPr sz="2400" spc="-10" dirty="0">
                <a:latin typeface="Times New Roman"/>
                <a:cs typeface="Times New Roman"/>
              </a:rPr>
              <a:t> </a:t>
            </a:r>
            <a:r>
              <a:rPr sz="2400" spc="-5" dirty="0">
                <a:latin typeface="Times New Roman"/>
                <a:cs typeface="Times New Roman"/>
              </a:rPr>
              <a:t>takes</a:t>
            </a:r>
            <a:r>
              <a:rPr sz="2400" spc="-10" dirty="0">
                <a:latin typeface="Times New Roman"/>
                <a:cs typeface="Times New Roman"/>
              </a:rPr>
              <a:t> </a:t>
            </a:r>
            <a:r>
              <a:rPr sz="2400" dirty="0">
                <a:latin typeface="Times New Roman"/>
                <a:cs typeface="Times New Roman"/>
              </a:rPr>
              <a:t>a</a:t>
            </a:r>
            <a:r>
              <a:rPr sz="2400" spc="-10" dirty="0">
                <a:latin typeface="Times New Roman"/>
                <a:cs typeface="Times New Roman"/>
              </a:rPr>
              <a:t> </a:t>
            </a:r>
            <a:r>
              <a:rPr sz="2400" spc="-5" dirty="0">
                <a:latin typeface="Times New Roman"/>
                <a:cs typeface="Times New Roman"/>
              </a:rPr>
              <a:t>message</a:t>
            </a:r>
            <a:r>
              <a:rPr sz="2400" spc="-10" dirty="0">
                <a:latin typeface="Times New Roman"/>
                <a:cs typeface="Times New Roman"/>
              </a:rPr>
              <a:t> </a:t>
            </a:r>
            <a:r>
              <a:rPr sz="2400" spc="-5" dirty="0">
                <a:latin typeface="Times New Roman"/>
                <a:cs typeface="Times New Roman"/>
              </a:rPr>
              <a:t>to</a:t>
            </a:r>
            <a:r>
              <a:rPr sz="2400" spc="-10" dirty="0">
                <a:latin typeface="Times New Roman"/>
                <a:cs typeface="Times New Roman"/>
              </a:rPr>
              <a:t> </a:t>
            </a:r>
            <a:r>
              <a:rPr sz="2400" spc="-5" dirty="0">
                <a:latin typeface="Times New Roman"/>
                <a:cs typeface="Times New Roman"/>
              </a:rPr>
              <a:t>travel</a:t>
            </a:r>
            <a:r>
              <a:rPr sz="2400" spc="-10" dirty="0">
                <a:latin typeface="Times New Roman"/>
                <a:cs typeface="Times New Roman"/>
              </a:rPr>
              <a:t> </a:t>
            </a:r>
            <a:r>
              <a:rPr sz="2400" dirty="0">
                <a:latin typeface="Times New Roman"/>
                <a:cs typeface="Times New Roman"/>
              </a:rPr>
              <a:t>from</a:t>
            </a:r>
            <a:r>
              <a:rPr sz="2400" spc="-5" dirty="0">
                <a:latin typeface="Times New Roman"/>
                <a:cs typeface="Times New Roman"/>
              </a:rPr>
              <a:t> </a:t>
            </a:r>
            <a:r>
              <a:rPr sz="2400" dirty="0">
                <a:latin typeface="Times New Roman"/>
                <a:cs typeface="Times New Roman"/>
              </a:rPr>
              <a:t>one</a:t>
            </a:r>
            <a:r>
              <a:rPr sz="2400" spc="-5" dirty="0">
                <a:latin typeface="Times New Roman"/>
                <a:cs typeface="Times New Roman"/>
              </a:rPr>
              <a:t> end</a:t>
            </a:r>
            <a:r>
              <a:rPr sz="2400" spc="-10"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a </a:t>
            </a:r>
            <a:r>
              <a:rPr sz="2400" spc="-585" dirty="0">
                <a:latin typeface="Times New Roman"/>
                <a:cs typeface="Times New Roman"/>
              </a:rPr>
              <a:t> </a:t>
            </a:r>
            <a:r>
              <a:rPr sz="2400" dirty="0">
                <a:latin typeface="Times New Roman"/>
                <a:cs typeface="Times New Roman"/>
              </a:rPr>
              <a:t>network</a:t>
            </a:r>
            <a:r>
              <a:rPr sz="2400" spc="-5" dirty="0">
                <a:latin typeface="Times New Roman"/>
                <a:cs typeface="Times New Roman"/>
              </a:rPr>
              <a:t> to the </a:t>
            </a:r>
            <a:r>
              <a:rPr sz="2400" dirty="0">
                <a:latin typeface="Times New Roman"/>
                <a:cs typeface="Times New Roman"/>
              </a:rPr>
              <a:t>other.</a:t>
            </a:r>
            <a:endParaRPr sz="2400">
              <a:latin typeface="Times New Roman"/>
              <a:cs typeface="Times New Roman"/>
            </a:endParaRPr>
          </a:p>
          <a:p>
            <a:pPr marL="288925" marR="393700" indent="-276860">
              <a:lnSpc>
                <a:spcPct val="139800"/>
              </a:lnSpc>
              <a:spcBef>
                <a:spcPts val="425"/>
              </a:spcBef>
              <a:buClr>
                <a:srgbClr val="2DA2BE"/>
              </a:buClr>
              <a:buSzPct val="66666"/>
              <a:buFont typeface="Lucida Sans Unicode"/>
              <a:buChar char="□"/>
              <a:tabLst>
                <a:tab pos="288925" algn="l"/>
                <a:tab pos="289560" algn="l"/>
              </a:tabLst>
            </a:pPr>
            <a:r>
              <a:rPr sz="2400" spc="-5" dirty="0">
                <a:latin typeface="Times New Roman"/>
                <a:cs typeface="Times New Roman"/>
              </a:rPr>
              <a:t>Eg:</a:t>
            </a:r>
            <a:r>
              <a:rPr sz="2400" spc="-15" dirty="0">
                <a:latin typeface="Times New Roman"/>
                <a:cs typeface="Times New Roman"/>
              </a:rPr>
              <a:t> </a:t>
            </a:r>
            <a:r>
              <a:rPr sz="2400" dirty="0">
                <a:latin typeface="Times New Roman"/>
                <a:cs typeface="Times New Roman"/>
              </a:rPr>
              <a:t>a</a:t>
            </a:r>
            <a:r>
              <a:rPr sz="2400" spc="-15" dirty="0">
                <a:latin typeface="Times New Roman"/>
                <a:cs typeface="Times New Roman"/>
              </a:rPr>
              <a:t> </a:t>
            </a:r>
            <a:r>
              <a:rPr sz="2400" spc="-5" dirty="0">
                <a:latin typeface="Times New Roman"/>
                <a:cs typeface="Times New Roman"/>
              </a:rPr>
              <a:t>transcontinental</a:t>
            </a:r>
            <a:r>
              <a:rPr sz="2400" spc="-15" dirty="0">
                <a:latin typeface="Times New Roman"/>
                <a:cs typeface="Times New Roman"/>
              </a:rPr>
              <a:t> </a:t>
            </a:r>
            <a:r>
              <a:rPr sz="2400" dirty="0">
                <a:latin typeface="Times New Roman"/>
                <a:cs typeface="Times New Roman"/>
              </a:rPr>
              <a:t>network</a:t>
            </a:r>
            <a:r>
              <a:rPr sz="2400" spc="-10" dirty="0">
                <a:latin typeface="Times New Roman"/>
                <a:cs typeface="Times New Roman"/>
              </a:rPr>
              <a:t> </a:t>
            </a:r>
            <a:r>
              <a:rPr sz="2400" spc="-5" dirty="0">
                <a:latin typeface="Times New Roman"/>
                <a:cs typeface="Times New Roman"/>
              </a:rPr>
              <a:t>might</a:t>
            </a:r>
            <a:r>
              <a:rPr sz="2400" spc="-10" dirty="0">
                <a:latin typeface="Times New Roman"/>
                <a:cs typeface="Times New Roman"/>
              </a:rPr>
              <a:t> </a:t>
            </a:r>
            <a:r>
              <a:rPr sz="2400" dirty="0">
                <a:latin typeface="Times New Roman"/>
                <a:cs typeface="Times New Roman"/>
              </a:rPr>
              <a:t>have</a:t>
            </a:r>
            <a:r>
              <a:rPr sz="2400" spc="-10" dirty="0">
                <a:latin typeface="Times New Roman"/>
                <a:cs typeface="Times New Roman"/>
              </a:rPr>
              <a:t> </a:t>
            </a:r>
            <a:r>
              <a:rPr sz="2400" dirty="0">
                <a:latin typeface="Times New Roman"/>
                <a:cs typeface="Times New Roman"/>
              </a:rPr>
              <a:t>a</a:t>
            </a:r>
            <a:r>
              <a:rPr sz="2400" spc="-15" dirty="0">
                <a:latin typeface="Times New Roman"/>
                <a:cs typeface="Times New Roman"/>
              </a:rPr>
              <a:t> </a:t>
            </a:r>
            <a:r>
              <a:rPr sz="2400" spc="-5" dirty="0">
                <a:latin typeface="Times New Roman"/>
                <a:cs typeface="Times New Roman"/>
              </a:rPr>
              <a:t>latency</a:t>
            </a:r>
            <a:r>
              <a:rPr sz="2400" spc="-15"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24 </a:t>
            </a:r>
            <a:r>
              <a:rPr sz="2400" spc="-585" dirty="0">
                <a:latin typeface="Times New Roman"/>
                <a:cs typeface="Times New Roman"/>
              </a:rPr>
              <a:t> </a:t>
            </a:r>
            <a:r>
              <a:rPr sz="2400" spc="-5" dirty="0">
                <a:latin typeface="Times New Roman"/>
                <a:cs typeface="Times New Roman"/>
              </a:rPr>
              <a:t>milliseconds(ms)</a:t>
            </a:r>
            <a:endParaRPr sz="2400">
              <a:latin typeface="Times New Roman"/>
              <a:cs typeface="Times New Roman"/>
            </a:endParaRPr>
          </a:p>
          <a:p>
            <a:pPr marL="288925" indent="-276860">
              <a:lnSpc>
                <a:spcPct val="100000"/>
              </a:lnSpc>
              <a:spcBef>
                <a:spcPts val="1570"/>
              </a:spcBef>
              <a:buClr>
                <a:srgbClr val="2DA2BE"/>
              </a:buClr>
              <a:buSzPct val="68750"/>
              <a:buFont typeface="Arial"/>
              <a:buChar char="□"/>
              <a:tabLst>
                <a:tab pos="288925" algn="l"/>
                <a:tab pos="289560" algn="l"/>
              </a:tabLst>
            </a:pPr>
            <a:r>
              <a:rPr sz="2400" i="1" spc="-5" dirty="0">
                <a:latin typeface="Times New Roman"/>
                <a:cs typeface="Times New Roman"/>
              </a:rPr>
              <a:t>round-trip</a:t>
            </a:r>
            <a:r>
              <a:rPr sz="2400" i="1" spc="-35" dirty="0">
                <a:latin typeface="Times New Roman"/>
                <a:cs typeface="Times New Roman"/>
              </a:rPr>
              <a:t> </a:t>
            </a:r>
            <a:r>
              <a:rPr sz="2400" i="1" spc="-5" dirty="0">
                <a:latin typeface="Times New Roman"/>
                <a:cs typeface="Times New Roman"/>
              </a:rPr>
              <a:t>time</a:t>
            </a:r>
            <a:r>
              <a:rPr sz="2400" i="1" spc="-10" dirty="0">
                <a:latin typeface="Times New Roman"/>
                <a:cs typeface="Times New Roman"/>
              </a:rPr>
              <a:t> </a:t>
            </a:r>
            <a:r>
              <a:rPr sz="2400" dirty="0">
                <a:latin typeface="Times New Roman"/>
                <a:cs typeface="Times New Roman"/>
              </a:rPr>
              <a:t>(RTT)</a:t>
            </a:r>
            <a:endParaRPr sz="2400">
              <a:latin typeface="Times New Roman"/>
              <a:cs typeface="Times New Roman"/>
            </a:endParaRPr>
          </a:p>
          <a:p>
            <a:pPr marL="544830" marR="5080" lvl="1" indent="-184785">
              <a:lnSpc>
                <a:spcPct val="139800"/>
              </a:lnSpc>
              <a:spcBef>
                <a:spcPts val="325"/>
              </a:spcBef>
              <a:buClr>
                <a:srgbClr val="2DA2BE"/>
              </a:buClr>
              <a:buFont typeface="Verdana"/>
              <a:buChar char="◦"/>
              <a:tabLst>
                <a:tab pos="545465" algn="l"/>
              </a:tabLst>
            </a:pPr>
            <a:r>
              <a:rPr sz="2400" spc="-5" dirty="0">
                <a:latin typeface="Times New Roman"/>
                <a:cs typeface="Times New Roman"/>
              </a:rPr>
              <a:t>send</a:t>
            </a:r>
            <a:r>
              <a:rPr sz="2400" spc="-15" dirty="0">
                <a:latin typeface="Times New Roman"/>
                <a:cs typeface="Times New Roman"/>
              </a:rPr>
              <a:t> </a:t>
            </a:r>
            <a:r>
              <a:rPr sz="2400" dirty="0">
                <a:latin typeface="Times New Roman"/>
                <a:cs typeface="Times New Roman"/>
              </a:rPr>
              <a:t>a</a:t>
            </a:r>
            <a:r>
              <a:rPr sz="2400" spc="-10" dirty="0">
                <a:latin typeface="Times New Roman"/>
                <a:cs typeface="Times New Roman"/>
              </a:rPr>
              <a:t> </a:t>
            </a:r>
            <a:r>
              <a:rPr sz="2400" spc="-5" dirty="0">
                <a:latin typeface="Times New Roman"/>
                <a:cs typeface="Times New Roman"/>
              </a:rPr>
              <a:t>message</a:t>
            </a:r>
            <a:r>
              <a:rPr sz="2400" spc="-10" dirty="0">
                <a:latin typeface="Times New Roman"/>
                <a:cs typeface="Times New Roman"/>
              </a:rPr>
              <a:t> </a:t>
            </a:r>
            <a:r>
              <a:rPr sz="2400" dirty="0">
                <a:latin typeface="Times New Roman"/>
                <a:cs typeface="Times New Roman"/>
              </a:rPr>
              <a:t>from</a:t>
            </a:r>
            <a:r>
              <a:rPr sz="2400" spc="-5" dirty="0">
                <a:latin typeface="Times New Roman"/>
                <a:cs typeface="Times New Roman"/>
              </a:rPr>
              <a:t> </a:t>
            </a:r>
            <a:r>
              <a:rPr sz="2400" dirty="0">
                <a:latin typeface="Times New Roman"/>
                <a:cs typeface="Times New Roman"/>
              </a:rPr>
              <a:t>one</a:t>
            </a:r>
            <a:r>
              <a:rPr sz="2400" spc="-10" dirty="0">
                <a:latin typeface="Times New Roman"/>
                <a:cs typeface="Times New Roman"/>
              </a:rPr>
              <a:t> </a:t>
            </a:r>
            <a:r>
              <a:rPr sz="2400" spc="-5" dirty="0">
                <a:latin typeface="Times New Roman"/>
                <a:cs typeface="Times New Roman"/>
              </a:rPr>
              <a:t>end</a:t>
            </a:r>
            <a:r>
              <a:rPr sz="2400" spc="-10"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a</a:t>
            </a:r>
            <a:r>
              <a:rPr sz="2400" spc="-10" dirty="0">
                <a:latin typeface="Times New Roman"/>
                <a:cs typeface="Times New Roman"/>
              </a:rPr>
              <a:t> </a:t>
            </a:r>
            <a:r>
              <a:rPr sz="2400" dirty="0">
                <a:latin typeface="Times New Roman"/>
                <a:cs typeface="Times New Roman"/>
              </a:rPr>
              <a:t>network</a:t>
            </a:r>
            <a:r>
              <a:rPr sz="2400" spc="-10" dirty="0">
                <a:latin typeface="Times New Roman"/>
                <a:cs typeface="Times New Roman"/>
              </a:rPr>
              <a:t> </a:t>
            </a:r>
            <a:r>
              <a:rPr sz="2400" spc="-5" dirty="0">
                <a:latin typeface="Times New Roman"/>
                <a:cs typeface="Times New Roman"/>
              </a:rPr>
              <a:t>to</a:t>
            </a:r>
            <a:r>
              <a:rPr sz="2400" spc="-10" dirty="0">
                <a:latin typeface="Times New Roman"/>
                <a:cs typeface="Times New Roman"/>
              </a:rPr>
              <a:t> </a:t>
            </a:r>
            <a:r>
              <a:rPr sz="2400" spc="-5" dirty="0">
                <a:latin typeface="Times New Roman"/>
                <a:cs typeface="Times New Roman"/>
              </a:rPr>
              <a:t>the</a:t>
            </a:r>
            <a:r>
              <a:rPr sz="2400" spc="-10" dirty="0">
                <a:latin typeface="Times New Roman"/>
                <a:cs typeface="Times New Roman"/>
              </a:rPr>
              <a:t> </a:t>
            </a:r>
            <a:r>
              <a:rPr sz="2400" dirty="0">
                <a:latin typeface="Times New Roman"/>
                <a:cs typeface="Times New Roman"/>
              </a:rPr>
              <a:t>other</a:t>
            </a:r>
            <a:r>
              <a:rPr sz="2400" spc="-5" dirty="0">
                <a:latin typeface="Times New Roman"/>
                <a:cs typeface="Times New Roman"/>
              </a:rPr>
              <a:t> and </a:t>
            </a:r>
            <a:r>
              <a:rPr sz="2400" spc="-585" dirty="0">
                <a:latin typeface="Times New Roman"/>
                <a:cs typeface="Times New Roman"/>
              </a:rPr>
              <a:t> </a:t>
            </a:r>
            <a:r>
              <a:rPr sz="2400" dirty="0">
                <a:latin typeface="Times New Roman"/>
                <a:cs typeface="Times New Roman"/>
              </a:rPr>
              <a:t>back.</a:t>
            </a:r>
            <a:endParaRPr sz="2400">
              <a:latin typeface="Times New Roman"/>
              <a:cs typeface="Times New Roman"/>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1675" y="482410"/>
            <a:ext cx="7158990" cy="650240"/>
          </a:xfrm>
          <a:prstGeom prst="rect">
            <a:avLst/>
          </a:prstGeom>
        </p:spPr>
        <p:txBody>
          <a:bodyPr vert="horz" wrap="square" lIns="0" tIns="12700" rIns="0" bIns="0" rtlCol="0">
            <a:spAutoFit/>
          </a:bodyPr>
          <a:lstStyle/>
          <a:p>
            <a:pPr marL="12700">
              <a:lnSpc>
                <a:spcPct val="100000"/>
              </a:lnSpc>
              <a:spcBef>
                <a:spcPts val="100"/>
              </a:spcBef>
            </a:pPr>
            <a:r>
              <a:rPr sz="4100" spc="-10" dirty="0">
                <a:solidFill>
                  <a:srgbClr val="464646"/>
                </a:solidFill>
              </a:rPr>
              <a:t>Latency/Delay</a:t>
            </a:r>
            <a:r>
              <a:rPr sz="4100" spc="-60" dirty="0">
                <a:solidFill>
                  <a:srgbClr val="464646"/>
                </a:solidFill>
              </a:rPr>
              <a:t> </a:t>
            </a:r>
            <a:r>
              <a:rPr sz="4100" dirty="0">
                <a:solidFill>
                  <a:srgbClr val="464646"/>
                </a:solidFill>
              </a:rPr>
              <a:t>-</a:t>
            </a:r>
            <a:r>
              <a:rPr sz="4100" spc="-45" dirty="0">
                <a:solidFill>
                  <a:srgbClr val="464646"/>
                </a:solidFill>
              </a:rPr>
              <a:t> </a:t>
            </a:r>
            <a:r>
              <a:rPr sz="4100" spc="-5" dirty="0">
                <a:solidFill>
                  <a:srgbClr val="464646"/>
                </a:solidFill>
              </a:rPr>
              <a:t>Components</a:t>
            </a:r>
            <a:endParaRPr sz="4100"/>
          </a:p>
        </p:txBody>
      </p:sp>
      <p:sp>
        <p:nvSpPr>
          <p:cNvPr id="3" name="object 3"/>
          <p:cNvSpPr txBox="1"/>
          <p:nvPr/>
        </p:nvSpPr>
        <p:spPr>
          <a:xfrm>
            <a:off x="627253" y="1370217"/>
            <a:ext cx="7646670" cy="3606800"/>
          </a:xfrm>
          <a:prstGeom prst="rect">
            <a:avLst/>
          </a:prstGeom>
        </p:spPr>
        <p:txBody>
          <a:bodyPr vert="horz" wrap="square" lIns="0" tIns="49530" rIns="0" bIns="0" rtlCol="0">
            <a:spAutoFit/>
          </a:bodyPr>
          <a:lstStyle/>
          <a:p>
            <a:pPr marL="25400">
              <a:lnSpc>
                <a:spcPct val="100000"/>
              </a:lnSpc>
              <a:spcBef>
                <a:spcPts val="390"/>
              </a:spcBef>
            </a:pPr>
            <a:r>
              <a:rPr sz="2400" spc="-5" dirty="0">
                <a:solidFill>
                  <a:srgbClr val="00B0F0"/>
                </a:solidFill>
                <a:latin typeface="Times New Roman"/>
                <a:cs typeface="Times New Roman"/>
              </a:rPr>
              <a:t>Propagation</a:t>
            </a:r>
            <a:r>
              <a:rPr sz="2400" spc="-25" dirty="0">
                <a:solidFill>
                  <a:srgbClr val="00B0F0"/>
                </a:solidFill>
                <a:latin typeface="Times New Roman"/>
                <a:cs typeface="Times New Roman"/>
              </a:rPr>
              <a:t> </a:t>
            </a:r>
            <a:r>
              <a:rPr sz="2400" spc="-5" dirty="0">
                <a:solidFill>
                  <a:srgbClr val="00B0F0"/>
                </a:solidFill>
                <a:latin typeface="Times New Roman"/>
                <a:cs typeface="Times New Roman"/>
              </a:rPr>
              <a:t>Delay</a:t>
            </a:r>
            <a:r>
              <a:rPr sz="2400" spc="-10" dirty="0">
                <a:solidFill>
                  <a:srgbClr val="00B0F0"/>
                </a:solidFill>
                <a:latin typeface="Times New Roman"/>
                <a:cs typeface="Times New Roman"/>
              </a:rPr>
              <a:t> </a:t>
            </a:r>
            <a:r>
              <a:rPr sz="2400" dirty="0">
                <a:latin typeface="Times New Roman"/>
                <a:cs typeface="Times New Roman"/>
              </a:rPr>
              <a:t>(speed-of-light</a:t>
            </a:r>
            <a:r>
              <a:rPr sz="2400" spc="-20" dirty="0">
                <a:latin typeface="Times New Roman"/>
                <a:cs typeface="Times New Roman"/>
              </a:rPr>
              <a:t> </a:t>
            </a:r>
            <a:r>
              <a:rPr sz="2400" dirty="0">
                <a:latin typeface="Times New Roman"/>
                <a:cs typeface="Times New Roman"/>
              </a:rPr>
              <a:t>propagation</a:t>
            </a:r>
            <a:r>
              <a:rPr sz="2400" spc="-15" dirty="0">
                <a:latin typeface="Times New Roman"/>
                <a:cs typeface="Times New Roman"/>
              </a:rPr>
              <a:t> </a:t>
            </a:r>
            <a:r>
              <a:rPr sz="2400" dirty="0">
                <a:latin typeface="Times New Roman"/>
                <a:cs typeface="Times New Roman"/>
              </a:rPr>
              <a:t>delay)</a:t>
            </a:r>
            <a:endParaRPr sz="2400">
              <a:latin typeface="Times New Roman"/>
              <a:cs typeface="Times New Roman"/>
            </a:endParaRPr>
          </a:p>
          <a:p>
            <a:pPr marL="537210" marR="17780" indent="-184785">
              <a:lnSpc>
                <a:spcPct val="99800"/>
              </a:lnSpc>
              <a:spcBef>
                <a:spcPts val="300"/>
              </a:spcBef>
              <a:buClr>
                <a:srgbClr val="2DA2BE"/>
              </a:buClr>
              <a:buFont typeface="Verdana"/>
              <a:buChar char="◦"/>
              <a:tabLst>
                <a:tab pos="537845" algn="l"/>
                <a:tab pos="1988820" algn="l"/>
              </a:tabLst>
            </a:pPr>
            <a:r>
              <a:rPr sz="2400" spc="-5" dirty="0">
                <a:latin typeface="Times New Roman"/>
                <a:cs typeface="Times New Roman"/>
              </a:rPr>
              <a:t>The time </a:t>
            </a:r>
            <a:r>
              <a:rPr sz="2400" dirty="0">
                <a:latin typeface="Times New Roman"/>
                <a:cs typeface="Times New Roman"/>
              </a:rPr>
              <a:t>required </a:t>
            </a:r>
            <a:r>
              <a:rPr sz="2400" spc="-5" dirty="0">
                <a:latin typeface="Times New Roman"/>
                <a:cs typeface="Times New Roman"/>
              </a:rPr>
              <a:t>to </a:t>
            </a:r>
            <a:r>
              <a:rPr sz="2400" dirty="0">
                <a:latin typeface="Times New Roman"/>
                <a:cs typeface="Times New Roman"/>
              </a:rPr>
              <a:t>propagate from </a:t>
            </a:r>
            <a:r>
              <a:rPr sz="2400" spc="-5" dirty="0">
                <a:latin typeface="Times New Roman"/>
                <a:cs typeface="Times New Roman"/>
              </a:rPr>
              <a:t>the </a:t>
            </a:r>
            <a:r>
              <a:rPr sz="2400" dirty="0">
                <a:latin typeface="Times New Roman"/>
                <a:cs typeface="Times New Roman"/>
              </a:rPr>
              <a:t>beginning of </a:t>
            </a:r>
            <a:r>
              <a:rPr sz="2400" spc="-5" dirty="0">
                <a:latin typeface="Times New Roman"/>
                <a:cs typeface="Times New Roman"/>
              </a:rPr>
              <a:t>the </a:t>
            </a:r>
            <a:r>
              <a:rPr sz="2400" dirty="0">
                <a:latin typeface="Times New Roman"/>
                <a:cs typeface="Times New Roman"/>
              </a:rPr>
              <a:t> </a:t>
            </a:r>
            <a:r>
              <a:rPr sz="2400" spc="-5" dirty="0">
                <a:latin typeface="Times New Roman"/>
                <a:cs typeface="Times New Roman"/>
              </a:rPr>
              <a:t>link to</a:t>
            </a:r>
            <a:r>
              <a:rPr sz="2400" dirty="0">
                <a:latin typeface="Times New Roman"/>
                <a:cs typeface="Times New Roman"/>
              </a:rPr>
              <a:t> </a:t>
            </a:r>
            <a:r>
              <a:rPr sz="2400" spc="-5" dirty="0">
                <a:latin typeface="Times New Roman"/>
                <a:cs typeface="Times New Roman"/>
              </a:rPr>
              <a:t>end	is</a:t>
            </a:r>
            <a:r>
              <a:rPr sz="2400" spc="-15" dirty="0">
                <a:latin typeface="Times New Roman"/>
                <a:cs typeface="Times New Roman"/>
              </a:rPr>
              <a:t> </a:t>
            </a:r>
            <a:r>
              <a:rPr sz="2400" spc="-5" dirty="0">
                <a:latin typeface="Times New Roman"/>
                <a:cs typeface="Times New Roman"/>
              </a:rPr>
              <a:t>the</a:t>
            </a:r>
            <a:r>
              <a:rPr sz="2400" spc="-20" dirty="0">
                <a:latin typeface="Times New Roman"/>
                <a:cs typeface="Times New Roman"/>
              </a:rPr>
              <a:t> </a:t>
            </a:r>
            <a:r>
              <a:rPr sz="2400" dirty="0">
                <a:latin typeface="Times New Roman"/>
                <a:cs typeface="Times New Roman"/>
              </a:rPr>
              <a:t>propagation</a:t>
            </a:r>
            <a:r>
              <a:rPr sz="2400" spc="-10" dirty="0">
                <a:latin typeface="Times New Roman"/>
                <a:cs typeface="Times New Roman"/>
              </a:rPr>
              <a:t> </a:t>
            </a:r>
            <a:r>
              <a:rPr sz="2400" dirty="0">
                <a:latin typeface="Times New Roman"/>
                <a:cs typeface="Times New Roman"/>
              </a:rPr>
              <a:t>delay.</a:t>
            </a:r>
            <a:r>
              <a:rPr sz="2400" spc="-15" dirty="0">
                <a:latin typeface="Times New Roman"/>
                <a:cs typeface="Times New Roman"/>
              </a:rPr>
              <a:t> </a:t>
            </a:r>
            <a:r>
              <a:rPr sz="2400" spc="-5" dirty="0">
                <a:latin typeface="Times New Roman"/>
                <a:cs typeface="Times New Roman"/>
              </a:rPr>
              <a:t>The</a:t>
            </a:r>
            <a:r>
              <a:rPr sz="2400" spc="-15" dirty="0">
                <a:latin typeface="Times New Roman"/>
                <a:cs typeface="Times New Roman"/>
              </a:rPr>
              <a:t> </a:t>
            </a:r>
            <a:r>
              <a:rPr sz="2400" dirty="0">
                <a:latin typeface="Times New Roman"/>
                <a:cs typeface="Times New Roman"/>
              </a:rPr>
              <a:t>bit</a:t>
            </a:r>
            <a:r>
              <a:rPr sz="2400" spc="-10" dirty="0">
                <a:latin typeface="Times New Roman"/>
                <a:cs typeface="Times New Roman"/>
              </a:rPr>
              <a:t> </a:t>
            </a:r>
            <a:r>
              <a:rPr sz="2400" dirty="0">
                <a:latin typeface="Times New Roman"/>
                <a:cs typeface="Times New Roman"/>
              </a:rPr>
              <a:t>propagates</a:t>
            </a:r>
            <a:r>
              <a:rPr sz="2400" spc="-15" dirty="0">
                <a:latin typeface="Times New Roman"/>
                <a:cs typeface="Times New Roman"/>
              </a:rPr>
              <a:t> </a:t>
            </a:r>
            <a:r>
              <a:rPr sz="2400" spc="-5" dirty="0">
                <a:latin typeface="Times New Roman"/>
                <a:cs typeface="Times New Roman"/>
              </a:rPr>
              <a:t>at </a:t>
            </a:r>
            <a:r>
              <a:rPr sz="2400" spc="-585" dirty="0">
                <a:latin typeface="Times New Roman"/>
                <a:cs typeface="Times New Roman"/>
              </a:rPr>
              <a:t> </a:t>
            </a:r>
            <a:r>
              <a:rPr sz="2400" spc="-5" dirty="0">
                <a:latin typeface="Times New Roman"/>
                <a:cs typeface="Times New Roman"/>
              </a:rPr>
              <a:t>the</a:t>
            </a:r>
            <a:r>
              <a:rPr sz="2400" spc="-10" dirty="0">
                <a:latin typeface="Times New Roman"/>
                <a:cs typeface="Times New Roman"/>
              </a:rPr>
              <a:t> </a:t>
            </a:r>
            <a:r>
              <a:rPr sz="2400" dirty="0">
                <a:latin typeface="Times New Roman"/>
                <a:cs typeface="Times New Roman"/>
              </a:rPr>
              <a:t>propagation </a:t>
            </a:r>
            <a:r>
              <a:rPr sz="2400" spc="-5" dirty="0">
                <a:latin typeface="Times New Roman"/>
                <a:cs typeface="Times New Roman"/>
              </a:rPr>
              <a:t>speed</a:t>
            </a:r>
            <a:r>
              <a:rPr sz="2400" spc="-10" dirty="0">
                <a:latin typeface="Times New Roman"/>
                <a:cs typeface="Times New Roman"/>
              </a:rPr>
              <a:t> </a:t>
            </a:r>
            <a:r>
              <a:rPr sz="2400" dirty="0">
                <a:latin typeface="Times New Roman"/>
                <a:cs typeface="Times New Roman"/>
              </a:rPr>
              <a:t>of </a:t>
            </a:r>
            <a:r>
              <a:rPr sz="2400" spc="-5" dirty="0">
                <a:latin typeface="Times New Roman"/>
                <a:cs typeface="Times New Roman"/>
              </a:rPr>
              <a:t>the link.</a:t>
            </a:r>
            <a:endParaRPr sz="2400">
              <a:latin typeface="Times New Roman"/>
              <a:cs typeface="Times New Roman"/>
            </a:endParaRPr>
          </a:p>
          <a:p>
            <a:pPr marL="537210" indent="-184785">
              <a:lnSpc>
                <a:spcPct val="100000"/>
              </a:lnSpc>
              <a:spcBef>
                <a:spcPts val="295"/>
              </a:spcBef>
              <a:buClr>
                <a:srgbClr val="2DA2BE"/>
              </a:buClr>
              <a:buFont typeface="Verdana"/>
              <a:buChar char="◦"/>
              <a:tabLst>
                <a:tab pos="537845" algn="l"/>
              </a:tabLst>
            </a:pPr>
            <a:r>
              <a:rPr sz="2400" spc="-5" dirty="0">
                <a:latin typeface="Times New Roman"/>
                <a:cs typeface="Times New Roman"/>
              </a:rPr>
              <a:t>light</a:t>
            </a:r>
            <a:r>
              <a:rPr sz="2400" spc="-15" dirty="0">
                <a:latin typeface="Times New Roman"/>
                <a:cs typeface="Times New Roman"/>
              </a:rPr>
              <a:t> </a:t>
            </a:r>
            <a:r>
              <a:rPr sz="2400" spc="-5" dirty="0">
                <a:latin typeface="Times New Roman"/>
                <a:cs typeface="Times New Roman"/>
              </a:rPr>
              <a:t>travels</a:t>
            </a:r>
            <a:r>
              <a:rPr sz="2400" spc="-15" dirty="0">
                <a:latin typeface="Times New Roman"/>
                <a:cs typeface="Times New Roman"/>
              </a:rPr>
              <a:t> </a:t>
            </a:r>
            <a:r>
              <a:rPr sz="2400" spc="-5" dirty="0">
                <a:latin typeface="Times New Roman"/>
                <a:cs typeface="Times New Roman"/>
              </a:rPr>
              <a:t>across</a:t>
            </a:r>
            <a:r>
              <a:rPr sz="2400" spc="-15" dirty="0">
                <a:latin typeface="Times New Roman"/>
                <a:cs typeface="Times New Roman"/>
              </a:rPr>
              <a:t> </a:t>
            </a:r>
            <a:r>
              <a:rPr sz="2400" dirty="0">
                <a:latin typeface="Times New Roman"/>
                <a:cs typeface="Times New Roman"/>
              </a:rPr>
              <a:t>different</a:t>
            </a:r>
            <a:r>
              <a:rPr sz="2400" spc="-10" dirty="0">
                <a:latin typeface="Times New Roman"/>
                <a:cs typeface="Times New Roman"/>
              </a:rPr>
              <a:t> </a:t>
            </a:r>
            <a:r>
              <a:rPr sz="2400" spc="-5" dirty="0">
                <a:latin typeface="Times New Roman"/>
                <a:cs typeface="Times New Roman"/>
              </a:rPr>
              <a:t>media</a:t>
            </a:r>
            <a:r>
              <a:rPr sz="2400" spc="-10" dirty="0">
                <a:latin typeface="Times New Roman"/>
                <a:cs typeface="Times New Roman"/>
              </a:rPr>
              <a:t> </a:t>
            </a:r>
            <a:r>
              <a:rPr sz="2400" spc="-5" dirty="0">
                <a:latin typeface="Times New Roman"/>
                <a:cs typeface="Times New Roman"/>
              </a:rPr>
              <a:t>at</a:t>
            </a:r>
            <a:r>
              <a:rPr sz="2400" spc="-15" dirty="0">
                <a:latin typeface="Times New Roman"/>
                <a:cs typeface="Times New Roman"/>
              </a:rPr>
              <a:t> </a:t>
            </a:r>
            <a:r>
              <a:rPr sz="2400" dirty="0">
                <a:latin typeface="Times New Roman"/>
                <a:cs typeface="Times New Roman"/>
              </a:rPr>
              <a:t>different</a:t>
            </a:r>
            <a:r>
              <a:rPr sz="2400" spc="-10" dirty="0">
                <a:latin typeface="Times New Roman"/>
                <a:cs typeface="Times New Roman"/>
              </a:rPr>
              <a:t> </a:t>
            </a:r>
            <a:r>
              <a:rPr sz="2400" spc="-5" dirty="0">
                <a:latin typeface="Times New Roman"/>
                <a:cs typeface="Times New Roman"/>
              </a:rPr>
              <a:t>speeds</a:t>
            </a:r>
            <a:endParaRPr sz="2400">
              <a:latin typeface="Times New Roman"/>
              <a:cs typeface="Times New Roman"/>
            </a:endParaRPr>
          </a:p>
          <a:p>
            <a:pPr marL="537210" indent="-184785">
              <a:lnSpc>
                <a:spcPct val="100000"/>
              </a:lnSpc>
              <a:spcBef>
                <a:spcPts val="345"/>
              </a:spcBef>
              <a:buClr>
                <a:srgbClr val="2DA2BE"/>
              </a:buClr>
              <a:buFont typeface="Verdana"/>
              <a:buChar char="◦"/>
              <a:tabLst>
                <a:tab pos="537845" algn="l"/>
              </a:tabLst>
            </a:pPr>
            <a:r>
              <a:rPr sz="2400" spc="-5" dirty="0">
                <a:latin typeface="Times New Roman"/>
                <a:cs typeface="Times New Roman"/>
              </a:rPr>
              <a:t>Eg:</a:t>
            </a:r>
            <a:r>
              <a:rPr sz="2400" spc="-30" dirty="0">
                <a:latin typeface="Times New Roman"/>
                <a:cs typeface="Times New Roman"/>
              </a:rPr>
              <a:t> </a:t>
            </a:r>
            <a:r>
              <a:rPr sz="2400" dirty="0">
                <a:latin typeface="Times New Roman"/>
                <a:cs typeface="Times New Roman"/>
              </a:rPr>
              <a:t>It</a:t>
            </a:r>
            <a:r>
              <a:rPr sz="2400" spc="-20" dirty="0">
                <a:latin typeface="Times New Roman"/>
                <a:cs typeface="Times New Roman"/>
              </a:rPr>
              <a:t> </a:t>
            </a:r>
            <a:r>
              <a:rPr sz="2400" spc="-5" dirty="0">
                <a:latin typeface="Times New Roman"/>
                <a:cs typeface="Times New Roman"/>
              </a:rPr>
              <a:t>travels</a:t>
            </a:r>
            <a:r>
              <a:rPr sz="2400" spc="-25" dirty="0">
                <a:latin typeface="Times New Roman"/>
                <a:cs typeface="Times New Roman"/>
              </a:rPr>
              <a:t> </a:t>
            </a:r>
            <a:r>
              <a:rPr sz="2400" spc="-5" dirty="0">
                <a:latin typeface="Times New Roman"/>
                <a:cs typeface="Times New Roman"/>
              </a:rPr>
              <a:t>at</a:t>
            </a:r>
            <a:endParaRPr sz="2400">
              <a:latin typeface="Times New Roman"/>
              <a:cs typeface="Times New Roman"/>
            </a:endParaRPr>
          </a:p>
          <a:p>
            <a:pPr marL="774700" lvl="1" indent="-260985">
              <a:lnSpc>
                <a:spcPct val="100000"/>
              </a:lnSpc>
              <a:spcBef>
                <a:spcPts val="370"/>
              </a:spcBef>
              <a:buClr>
                <a:srgbClr val="DA1F28"/>
              </a:buClr>
              <a:buFont typeface="Arial MT"/>
              <a:buChar char="●"/>
              <a:tabLst>
                <a:tab pos="775335" algn="l"/>
              </a:tabLst>
            </a:pPr>
            <a:r>
              <a:rPr sz="2400" dirty="0">
                <a:latin typeface="Times New Roman"/>
                <a:cs typeface="Times New Roman"/>
              </a:rPr>
              <a:t>3.0×10</a:t>
            </a:r>
            <a:r>
              <a:rPr sz="2400" baseline="31250" dirty="0">
                <a:latin typeface="Times New Roman"/>
                <a:cs typeface="Times New Roman"/>
              </a:rPr>
              <a:t>8</a:t>
            </a:r>
            <a:r>
              <a:rPr sz="2400" spc="262" baseline="31250" dirty="0">
                <a:latin typeface="Times New Roman"/>
                <a:cs typeface="Times New Roman"/>
              </a:rPr>
              <a:t> </a:t>
            </a:r>
            <a:r>
              <a:rPr sz="2400" spc="-5" dirty="0">
                <a:latin typeface="Times New Roman"/>
                <a:cs typeface="Times New Roman"/>
              </a:rPr>
              <a:t>m/s</a:t>
            </a:r>
            <a:r>
              <a:rPr sz="2400" spc="-20" dirty="0">
                <a:latin typeface="Times New Roman"/>
                <a:cs typeface="Times New Roman"/>
              </a:rPr>
              <a:t> </a:t>
            </a:r>
            <a:r>
              <a:rPr sz="2400" spc="-5" dirty="0">
                <a:latin typeface="Times New Roman"/>
                <a:cs typeface="Times New Roman"/>
              </a:rPr>
              <a:t>in</a:t>
            </a:r>
            <a:r>
              <a:rPr sz="2400" spc="-25" dirty="0">
                <a:latin typeface="Times New Roman"/>
                <a:cs typeface="Times New Roman"/>
              </a:rPr>
              <a:t> </a:t>
            </a:r>
            <a:r>
              <a:rPr sz="2400" dirty="0">
                <a:latin typeface="Times New Roman"/>
                <a:cs typeface="Times New Roman"/>
              </a:rPr>
              <a:t>a</a:t>
            </a:r>
            <a:r>
              <a:rPr sz="2400" spc="-20" dirty="0">
                <a:latin typeface="Times New Roman"/>
                <a:cs typeface="Times New Roman"/>
              </a:rPr>
              <a:t> </a:t>
            </a:r>
            <a:r>
              <a:rPr sz="2400" dirty="0">
                <a:latin typeface="Times New Roman"/>
                <a:cs typeface="Times New Roman"/>
              </a:rPr>
              <a:t>vacuum,</a:t>
            </a:r>
            <a:endParaRPr sz="2400">
              <a:latin typeface="Times New Roman"/>
              <a:cs typeface="Times New Roman"/>
            </a:endParaRPr>
          </a:p>
          <a:p>
            <a:pPr marL="774700" lvl="1" indent="-260985">
              <a:lnSpc>
                <a:spcPct val="100000"/>
              </a:lnSpc>
              <a:spcBef>
                <a:spcPts val="345"/>
              </a:spcBef>
              <a:buClr>
                <a:srgbClr val="DA1F28"/>
              </a:buClr>
              <a:buFont typeface="Arial MT"/>
              <a:buChar char="●"/>
              <a:tabLst>
                <a:tab pos="775335" algn="l"/>
              </a:tabLst>
            </a:pPr>
            <a:r>
              <a:rPr sz="2400" dirty="0">
                <a:latin typeface="Times New Roman"/>
                <a:cs typeface="Times New Roman"/>
              </a:rPr>
              <a:t>2.3×10</a:t>
            </a:r>
            <a:r>
              <a:rPr sz="2400" baseline="31250" dirty="0">
                <a:latin typeface="Times New Roman"/>
                <a:cs typeface="Times New Roman"/>
              </a:rPr>
              <a:t>8</a:t>
            </a:r>
            <a:r>
              <a:rPr sz="2400" spc="270" baseline="31250" dirty="0">
                <a:latin typeface="Times New Roman"/>
                <a:cs typeface="Times New Roman"/>
              </a:rPr>
              <a:t> </a:t>
            </a:r>
            <a:r>
              <a:rPr sz="2400" spc="-5" dirty="0">
                <a:latin typeface="Times New Roman"/>
                <a:cs typeface="Times New Roman"/>
              </a:rPr>
              <a:t>m/s</a:t>
            </a:r>
            <a:r>
              <a:rPr sz="2400" spc="-20" dirty="0">
                <a:latin typeface="Times New Roman"/>
                <a:cs typeface="Times New Roman"/>
              </a:rPr>
              <a:t> </a:t>
            </a:r>
            <a:r>
              <a:rPr sz="2400" spc="-5" dirty="0">
                <a:latin typeface="Times New Roman"/>
                <a:cs typeface="Times New Roman"/>
              </a:rPr>
              <a:t>in</a:t>
            </a:r>
            <a:r>
              <a:rPr sz="2400" spc="-20" dirty="0">
                <a:latin typeface="Times New Roman"/>
                <a:cs typeface="Times New Roman"/>
              </a:rPr>
              <a:t> </a:t>
            </a:r>
            <a:r>
              <a:rPr sz="2400" dirty="0">
                <a:latin typeface="Times New Roman"/>
                <a:cs typeface="Times New Roman"/>
              </a:rPr>
              <a:t>a</a:t>
            </a:r>
            <a:r>
              <a:rPr sz="2400" spc="-15" dirty="0">
                <a:latin typeface="Times New Roman"/>
                <a:cs typeface="Times New Roman"/>
              </a:rPr>
              <a:t> </a:t>
            </a:r>
            <a:r>
              <a:rPr sz="2400" spc="-5" dirty="0">
                <a:latin typeface="Times New Roman"/>
                <a:cs typeface="Times New Roman"/>
              </a:rPr>
              <a:t>copper</a:t>
            </a:r>
            <a:r>
              <a:rPr sz="2400" spc="-20" dirty="0">
                <a:latin typeface="Times New Roman"/>
                <a:cs typeface="Times New Roman"/>
              </a:rPr>
              <a:t> </a:t>
            </a:r>
            <a:r>
              <a:rPr sz="2400" spc="-5" dirty="0">
                <a:latin typeface="Times New Roman"/>
                <a:cs typeface="Times New Roman"/>
              </a:rPr>
              <a:t>cable,</a:t>
            </a:r>
            <a:endParaRPr sz="2400">
              <a:latin typeface="Times New Roman"/>
              <a:cs typeface="Times New Roman"/>
            </a:endParaRPr>
          </a:p>
          <a:p>
            <a:pPr marL="774700" lvl="1" indent="-260985">
              <a:lnSpc>
                <a:spcPct val="100000"/>
              </a:lnSpc>
              <a:spcBef>
                <a:spcPts val="345"/>
              </a:spcBef>
              <a:buClr>
                <a:srgbClr val="DA1F28"/>
              </a:buClr>
              <a:buFont typeface="Arial MT"/>
              <a:buChar char="●"/>
              <a:tabLst>
                <a:tab pos="775335" algn="l"/>
              </a:tabLst>
            </a:pPr>
            <a:r>
              <a:rPr sz="2400" dirty="0">
                <a:latin typeface="Times New Roman"/>
                <a:cs typeface="Times New Roman"/>
              </a:rPr>
              <a:t>2.0×10</a:t>
            </a:r>
            <a:r>
              <a:rPr sz="2400" baseline="31250" dirty="0">
                <a:latin typeface="Times New Roman"/>
                <a:cs typeface="Times New Roman"/>
              </a:rPr>
              <a:t>8</a:t>
            </a:r>
            <a:r>
              <a:rPr sz="2400" spc="-22" baseline="31250" dirty="0">
                <a:latin typeface="Times New Roman"/>
                <a:cs typeface="Times New Roman"/>
              </a:rPr>
              <a:t> </a:t>
            </a:r>
            <a:r>
              <a:rPr sz="2400" spc="-5" dirty="0">
                <a:latin typeface="Times New Roman"/>
                <a:cs typeface="Times New Roman"/>
              </a:rPr>
              <a:t>m/s</a:t>
            </a:r>
            <a:r>
              <a:rPr sz="2400" spc="-20" dirty="0">
                <a:latin typeface="Times New Roman"/>
                <a:cs typeface="Times New Roman"/>
              </a:rPr>
              <a:t> </a:t>
            </a:r>
            <a:r>
              <a:rPr sz="2400" spc="-5" dirty="0">
                <a:latin typeface="Times New Roman"/>
                <a:cs typeface="Times New Roman"/>
              </a:rPr>
              <a:t>in</a:t>
            </a:r>
            <a:r>
              <a:rPr sz="2400" spc="-20" dirty="0">
                <a:latin typeface="Times New Roman"/>
                <a:cs typeface="Times New Roman"/>
              </a:rPr>
              <a:t> </a:t>
            </a:r>
            <a:r>
              <a:rPr sz="2400" spc="-5" dirty="0">
                <a:latin typeface="Times New Roman"/>
                <a:cs typeface="Times New Roman"/>
              </a:rPr>
              <a:t>an</a:t>
            </a:r>
            <a:r>
              <a:rPr sz="2400" spc="-20" dirty="0">
                <a:latin typeface="Times New Roman"/>
                <a:cs typeface="Times New Roman"/>
              </a:rPr>
              <a:t> </a:t>
            </a:r>
            <a:r>
              <a:rPr sz="2400" dirty="0">
                <a:latin typeface="Times New Roman"/>
                <a:cs typeface="Times New Roman"/>
              </a:rPr>
              <a:t>optical</a:t>
            </a:r>
            <a:r>
              <a:rPr sz="2400" spc="-15" dirty="0">
                <a:latin typeface="Times New Roman"/>
                <a:cs typeface="Times New Roman"/>
              </a:rPr>
              <a:t> </a:t>
            </a:r>
            <a:r>
              <a:rPr sz="2400" dirty="0">
                <a:latin typeface="Times New Roman"/>
                <a:cs typeface="Times New Roman"/>
              </a:rPr>
              <a:t>fiber.</a:t>
            </a:r>
            <a:endParaRPr sz="2400">
              <a:latin typeface="Times New Roman"/>
              <a:cs typeface="Times New Roman"/>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9263" y="1003808"/>
            <a:ext cx="7949565" cy="3810635"/>
          </a:xfrm>
          <a:prstGeom prst="rect">
            <a:avLst/>
          </a:prstGeom>
        </p:spPr>
        <p:txBody>
          <a:bodyPr vert="horz" wrap="square" lIns="0" tIns="27940" rIns="0" bIns="0" rtlCol="0">
            <a:spAutoFit/>
          </a:bodyPr>
          <a:lstStyle/>
          <a:p>
            <a:pPr marL="288925" marR="288925" indent="-276860">
              <a:lnSpc>
                <a:spcPts val="2850"/>
              </a:lnSpc>
              <a:spcBef>
                <a:spcPts val="220"/>
              </a:spcBef>
              <a:buClr>
                <a:srgbClr val="2DA2BE"/>
              </a:buClr>
              <a:buSzPct val="66666"/>
              <a:buFont typeface="Lucida Sans Unicode"/>
              <a:buChar char="□"/>
              <a:tabLst>
                <a:tab pos="288925" algn="l"/>
                <a:tab pos="289560" algn="l"/>
              </a:tabLst>
            </a:pPr>
            <a:r>
              <a:rPr sz="2400" spc="-5" dirty="0">
                <a:solidFill>
                  <a:srgbClr val="00B0F0"/>
                </a:solidFill>
                <a:latin typeface="Times New Roman"/>
                <a:cs typeface="Times New Roman"/>
              </a:rPr>
              <a:t>Transmission Delay </a:t>
            </a:r>
            <a:r>
              <a:rPr sz="2400" dirty="0">
                <a:latin typeface="Times New Roman"/>
                <a:cs typeface="Times New Roman"/>
              </a:rPr>
              <a:t>(amount of </a:t>
            </a:r>
            <a:r>
              <a:rPr sz="2400" spc="-5" dirty="0">
                <a:latin typeface="Times New Roman"/>
                <a:cs typeface="Times New Roman"/>
              </a:rPr>
              <a:t>time taken to transmit </a:t>
            </a:r>
            <a:r>
              <a:rPr sz="2400" dirty="0">
                <a:latin typeface="Times New Roman"/>
                <a:cs typeface="Times New Roman"/>
              </a:rPr>
              <a:t>a unit </a:t>
            </a:r>
            <a:r>
              <a:rPr sz="2400" spc="-585"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data)</a:t>
            </a:r>
            <a:endParaRPr sz="2400">
              <a:latin typeface="Times New Roman"/>
              <a:cs typeface="Times New Roman"/>
            </a:endParaRPr>
          </a:p>
          <a:p>
            <a:pPr marL="544830" marR="5080" lvl="1" indent="-184785">
              <a:lnSpc>
                <a:spcPct val="100699"/>
              </a:lnSpc>
              <a:spcBef>
                <a:spcPts val="180"/>
              </a:spcBef>
              <a:buClr>
                <a:srgbClr val="2DA2BE"/>
              </a:buClr>
              <a:buFont typeface="Verdana"/>
              <a:buChar char="◦"/>
              <a:tabLst>
                <a:tab pos="545465" algn="l"/>
              </a:tabLst>
            </a:pPr>
            <a:r>
              <a:rPr sz="2400" dirty="0">
                <a:latin typeface="Times New Roman"/>
                <a:cs typeface="Times New Roman"/>
              </a:rPr>
              <a:t>function</a:t>
            </a:r>
            <a:r>
              <a:rPr sz="2400" spc="-10" dirty="0">
                <a:latin typeface="Times New Roman"/>
                <a:cs typeface="Times New Roman"/>
              </a:rPr>
              <a:t> </a:t>
            </a:r>
            <a:r>
              <a:rPr sz="2400" dirty="0">
                <a:latin typeface="Times New Roman"/>
                <a:cs typeface="Times New Roman"/>
              </a:rPr>
              <a:t>of</a:t>
            </a:r>
            <a:r>
              <a:rPr sz="2400" spc="-5" dirty="0">
                <a:latin typeface="Times New Roman"/>
                <a:cs typeface="Times New Roman"/>
              </a:rPr>
              <a:t> the</a:t>
            </a:r>
            <a:r>
              <a:rPr sz="2400" spc="-15" dirty="0">
                <a:latin typeface="Times New Roman"/>
                <a:cs typeface="Times New Roman"/>
              </a:rPr>
              <a:t> </a:t>
            </a:r>
            <a:r>
              <a:rPr sz="2400" dirty="0">
                <a:latin typeface="Times New Roman"/>
                <a:cs typeface="Times New Roman"/>
              </a:rPr>
              <a:t>network</a:t>
            </a:r>
            <a:r>
              <a:rPr sz="2400" spc="-5" dirty="0">
                <a:latin typeface="Times New Roman"/>
                <a:cs typeface="Times New Roman"/>
              </a:rPr>
              <a:t> </a:t>
            </a:r>
            <a:r>
              <a:rPr sz="2400" dirty="0">
                <a:latin typeface="Times New Roman"/>
                <a:cs typeface="Times New Roman"/>
              </a:rPr>
              <a:t>bandwidth</a:t>
            </a:r>
            <a:r>
              <a:rPr sz="2400" spc="-10" dirty="0">
                <a:latin typeface="Times New Roman"/>
                <a:cs typeface="Times New Roman"/>
              </a:rPr>
              <a:t> </a:t>
            </a:r>
            <a:r>
              <a:rPr sz="2400" spc="-5" dirty="0">
                <a:latin typeface="Times New Roman"/>
                <a:cs typeface="Times New Roman"/>
              </a:rPr>
              <a:t>and</a:t>
            </a:r>
            <a:r>
              <a:rPr sz="2400" spc="-10" dirty="0">
                <a:latin typeface="Times New Roman"/>
                <a:cs typeface="Times New Roman"/>
              </a:rPr>
              <a:t> </a:t>
            </a:r>
            <a:r>
              <a:rPr sz="2400" spc="-5" dirty="0">
                <a:latin typeface="Times New Roman"/>
                <a:cs typeface="Times New Roman"/>
              </a:rPr>
              <a:t>the</a:t>
            </a:r>
            <a:r>
              <a:rPr sz="2400" spc="-15" dirty="0">
                <a:latin typeface="Times New Roman"/>
                <a:cs typeface="Times New Roman"/>
              </a:rPr>
              <a:t> </a:t>
            </a:r>
            <a:r>
              <a:rPr sz="2400" spc="-5" dirty="0">
                <a:latin typeface="Times New Roman"/>
                <a:cs typeface="Times New Roman"/>
              </a:rPr>
              <a:t>size</a:t>
            </a:r>
            <a:r>
              <a:rPr sz="2400" spc="-10"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spc="-5" dirty="0">
                <a:latin typeface="Times New Roman"/>
                <a:cs typeface="Times New Roman"/>
              </a:rPr>
              <a:t>the</a:t>
            </a:r>
            <a:r>
              <a:rPr sz="2400" spc="-10" dirty="0">
                <a:latin typeface="Times New Roman"/>
                <a:cs typeface="Times New Roman"/>
              </a:rPr>
              <a:t> </a:t>
            </a:r>
            <a:r>
              <a:rPr sz="2400" dirty="0">
                <a:latin typeface="Times New Roman"/>
                <a:cs typeface="Times New Roman"/>
              </a:rPr>
              <a:t>packet </a:t>
            </a:r>
            <a:r>
              <a:rPr sz="2400" spc="-585" dirty="0">
                <a:latin typeface="Times New Roman"/>
                <a:cs typeface="Times New Roman"/>
              </a:rPr>
              <a:t> </a:t>
            </a:r>
            <a:r>
              <a:rPr sz="2400" spc="-5" dirty="0">
                <a:latin typeface="Times New Roman"/>
                <a:cs typeface="Times New Roman"/>
              </a:rPr>
              <a:t>in</a:t>
            </a:r>
            <a:r>
              <a:rPr sz="2400" spc="-10" dirty="0">
                <a:latin typeface="Times New Roman"/>
                <a:cs typeface="Times New Roman"/>
              </a:rPr>
              <a:t> </a:t>
            </a:r>
            <a:r>
              <a:rPr sz="2400" spc="-5" dirty="0">
                <a:latin typeface="Times New Roman"/>
                <a:cs typeface="Times New Roman"/>
              </a:rPr>
              <a:t>which the </a:t>
            </a:r>
            <a:r>
              <a:rPr sz="2400" dirty="0">
                <a:latin typeface="Times New Roman"/>
                <a:cs typeface="Times New Roman"/>
              </a:rPr>
              <a:t>data</a:t>
            </a:r>
            <a:r>
              <a:rPr sz="2400" spc="-5" dirty="0">
                <a:latin typeface="Times New Roman"/>
                <a:cs typeface="Times New Roman"/>
              </a:rPr>
              <a:t> is carried</a:t>
            </a:r>
            <a:endParaRPr sz="2400">
              <a:latin typeface="Times New Roman"/>
              <a:cs typeface="Times New Roman"/>
            </a:endParaRPr>
          </a:p>
          <a:p>
            <a:pPr marL="288925" marR="352425" indent="-276860">
              <a:lnSpc>
                <a:spcPct val="99800"/>
              </a:lnSpc>
              <a:spcBef>
                <a:spcPts val="380"/>
              </a:spcBef>
              <a:buClr>
                <a:srgbClr val="2DA2BE"/>
              </a:buClr>
              <a:buSzPct val="66666"/>
              <a:buFont typeface="Lucida Sans Unicode"/>
              <a:buChar char="□"/>
              <a:tabLst>
                <a:tab pos="288925" algn="l"/>
                <a:tab pos="289560" algn="l"/>
              </a:tabLst>
            </a:pPr>
            <a:r>
              <a:rPr sz="2400" spc="-5" dirty="0">
                <a:solidFill>
                  <a:srgbClr val="00B0F0"/>
                </a:solidFill>
                <a:latin typeface="Times New Roman"/>
                <a:cs typeface="Times New Roman"/>
              </a:rPr>
              <a:t>Queuing Delay </a:t>
            </a:r>
            <a:r>
              <a:rPr sz="2400" dirty="0">
                <a:latin typeface="Times New Roman"/>
                <a:cs typeface="Times New Roman"/>
              </a:rPr>
              <a:t>(Delays </a:t>
            </a:r>
            <a:r>
              <a:rPr sz="2400" spc="-5" dirty="0">
                <a:latin typeface="Times New Roman"/>
                <a:cs typeface="Times New Roman"/>
              </a:rPr>
              <a:t>inside the </a:t>
            </a:r>
            <a:r>
              <a:rPr sz="2400" dirty="0">
                <a:latin typeface="Times New Roman"/>
                <a:cs typeface="Times New Roman"/>
              </a:rPr>
              <a:t>network) packet </a:t>
            </a:r>
            <a:r>
              <a:rPr sz="2400" spc="-5" dirty="0">
                <a:latin typeface="Times New Roman"/>
                <a:cs typeface="Times New Roman"/>
              </a:rPr>
              <a:t>switches </a:t>
            </a:r>
            <a:r>
              <a:rPr sz="2400" spc="-585" dirty="0">
                <a:latin typeface="Times New Roman"/>
                <a:cs typeface="Times New Roman"/>
              </a:rPr>
              <a:t> </a:t>
            </a:r>
            <a:r>
              <a:rPr sz="2400" dirty="0">
                <a:latin typeface="Times New Roman"/>
                <a:cs typeface="Times New Roman"/>
              </a:rPr>
              <a:t>generally need </a:t>
            </a:r>
            <a:r>
              <a:rPr sz="2400" spc="-5" dirty="0">
                <a:latin typeface="Times New Roman"/>
                <a:cs typeface="Times New Roman"/>
              </a:rPr>
              <a:t>to store </a:t>
            </a:r>
            <a:r>
              <a:rPr sz="2400" dirty="0">
                <a:latin typeface="Times New Roman"/>
                <a:cs typeface="Times New Roman"/>
              </a:rPr>
              <a:t>packets for </a:t>
            </a:r>
            <a:r>
              <a:rPr sz="2400" spc="-5" dirty="0">
                <a:latin typeface="Times New Roman"/>
                <a:cs typeface="Times New Roman"/>
              </a:rPr>
              <a:t>some time </a:t>
            </a:r>
            <a:r>
              <a:rPr sz="2400" dirty="0">
                <a:latin typeface="Times New Roman"/>
                <a:cs typeface="Times New Roman"/>
              </a:rPr>
              <a:t>before </a:t>
            </a:r>
            <a:r>
              <a:rPr sz="2400" spc="5" dirty="0">
                <a:latin typeface="Times New Roman"/>
                <a:cs typeface="Times New Roman"/>
              </a:rPr>
              <a:t> </a:t>
            </a:r>
            <a:r>
              <a:rPr sz="2400" dirty="0">
                <a:latin typeface="Times New Roman"/>
                <a:cs typeface="Times New Roman"/>
              </a:rPr>
              <a:t>forwarding</a:t>
            </a:r>
            <a:r>
              <a:rPr sz="2400" spc="-5" dirty="0">
                <a:latin typeface="Times New Roman"/>
                <a:cs typeface="Times New Roman"/>
              </a:rPr>
              <a:t> them </a:t>
            </a:r>
            <a:r>
              <a:rPr sz="2400" dirty="0">
                <a:latin typeface="Times New Roman"/>
                <a:cs typeface="Times New Roman"/>
              </a:rPr>
              <a:t>on</a:t>
            </a:r>
            <a:r>
              <a:rPr sz="2400" spc="-5" dirty="0">
                <a:latin typeface="Times New Roman"/>
                <a:cs typeface="Times New Roman"/>
              </a:rPr>
              <a:t> an </a:t>
            </a:r>
            <a:r>
              <a:rPr sz="2400" dirty="0">
                <a:latin typeface="Times New Roman"/>
                <a:cs typeface="Times New Roman"/>
              </a:rPr>
              <a:t>outbound</a:t>
            </a:r>
            <a:r>
              <a:rPr sz="2400" spc="-5" dirty="0">
                <a:latin typeface="Times New Roman"/>
                <a:cs typeface="Times New Roman"/>
              </a:rPr>
              <a:t> link.</a:t>
            </a:r>
            <a:endParaRPr sz="2400">
              <a:latin typeface="Times New Roman"/>
              <a:cs typeface="Times New Roman"/>
            </a:endParaRPr>
          </a:p>
          <a:p>
            <a:pPr marL="288925" indent="-276860">
              <a:lnSpc>
                <a:spcPct val="100000"/>
              </a:lnSpc>
              <a:spcBef>
                <a:spcPts val="370"/>
              </a:spcBef>
              <a:buClr>
                <a:srgbClr val="2DA2BE"/>
              </a:buClr>
              <a:buSzPct val="66666"/>
              <a:buFont typeface="Lucida Sans Unicode"/>
              <a:buChar char="□"/>
              <a:tabLst>
                <a:tab pos="288925" algn="l"/>
                <a:tab pos="289560" algn="l"/>
              </a:tabLst>
            </a:pPr>
            <a:r>
              <a:rPr sz="2400" spc="-5" dirty="0">
                <a:solidFill>
                  <a:srgbClr val="00B0F0"/>
                </a:solidFill>
                <a:latin typeface="Times New Roman"/>
                <a:cs typeface="Times New Roman"/>
              </a:rPr>
              <a:t>Processing</a:t>
            </a:r>
            <a:r>
              <a:rPr sz="2400" spc="-15" dirty="0">
                <a:solidFill>
                  <a:srgbClr val="00B0F0"/>
                </a:solidFill>
                <a:latin typeface="Times New Roman"/>
                <a:cs typeface="Times New Roman"/>
              </a:rPr>
              <a:t> </a:t>
            </a:r>
            <a:r>
              <a:rPr sz="2400" spc="-5" dirty="0">
                <a:solidFill>
                  <a:srgbClr val="00B0F0"/>
                </a:solidFill>
                <a:latin typeface="Times New Roman"/>
                <a:cs typeface="Times New Roman"/>
              </a:rPr>
              <a:t>Delay</a:t>
            </a:r>
            <a:r>
              <a:rPr sz="2400" spc="-5" dirty="0">
                <a:latin typeface="Times New Roman"/>
                <a:cs typeface="Times New Roman"/>
              </a:rPr>
              <a:t>:</a:t>
            </a:r>
            <a:r>
              <a:rPr sz="2400" spc="-10" dirty="0">
                <a:latin typeface="Times New Roman"/>
                <a:cs typeface="Times New Roman"/>
              </a:rPr>
              <a:t> </a:t>
            </a:r>
            <a:r>
              <a:rPr sz="2400" spc="-5" dirty="0">
                <a:latin typeface="Times New Roman"/>
                <a:cs typeface="Times New Roman"/>
              </a:rPr>
              <a:t>is</a:t>
            </a:r>
            <a:r>
              <a:rPr sz="2400" spc="-10" dirty="0">
                <a:latin typeface="Times New Roman"/>
                <a:cs typeface="Times New Roman"/>
              </a:rPr>
              <a:t> </a:t>
            </a:r>
            <a:r>
              <a:rPr sz="2400" spc="-5" dirty="0">
                <a:latin typeface="Times New Roman"/>
                <a:cs typeface="Times New Roman"/>
              </a:rPr>
              <a:t>the</a:t>
            </a:r>
            <a:r>
              <a:rPr sz="2400" spc="-15" dirty="0">
                <a:latin typeface="Times New Roman"/>
                <a:cs typeface="Times New Roman"/>
              </a:rPr>
              <a:t> </a:t>
            </a:r>
            <a:r>
              <a:rPr sz="2400" spc="-5" dirty="0">
                <a:latin typeface="Times New Roman"/>
                <a:cs typeface="Times New Roman"/>
              </a:rPr>
              <a:t>time</a:t>
            </a:r>
            <a:r>
              <a:rPr sz="2400" spc="-10" dirty="0">
                <a:latin typeface="Times New Roman"/>
                <a:cs typeface="Times New Roman"/>
              </a:rPr>
              <a:t> </a:t>
            </a:r>
            <a:r>
              <a:rPr sz="2400" spc="-5" dirty="0">
                <a:latin typeface="Times New Roman"/>
                <a:cs typeface="Times New Roman"/>
              </a:rPr>
              <a:t>it</a:t>
            </a:r>
            <a:r>
              <a:rPr sz="2400" spc="-10" dirty="0">
                <a:latin typeface="Times New Roman"/>
                <a:cs typeface="Times New Roman"/>
              </a:rPr>
              <a:t> </a:t>
            </a:r>
            <a:r>
              <a:rPr sz="2400" spc="-5" dirty="0">
                <a:latin typeface="Times New Roman"/>
                <a:cs typeface="Times New Roman"/>
              </a:rPr>
              <a:t>takes</a:t>
            </a:r>
            <a:r>
              <a:rPr sz="2400" spc="-15" dirty="0">
                <a:latin typeface="Times New Roman"/>
                <a:cs typeface="Times New Roman"/>
              </a:rPr>
              <a:t> </a:t>
            </a:r>
            <a:r>
              <a:rPr sz="2400" dirty="0">
                <a:latin typeface="Times New Roman"/>
                <a:cs typeface="Times New Roman"/>
              </a:rPr>
              <a:t>routers</a:t>
            </a:r>
            <a:endParaRPr sz="2400">
              <a:latin typeface="Times New Roman"/>
              <a:cs typeface="Times New Roman"/>
            </a:endParaRPr>
          </a:p>
          <a:p>
            <a:pPr marL="288925" marR="181610">
              <a:lnSpc>
                <a:spcPts val="2850"/>
              </a:lnSpc>
              <a:spcBef>
                <a:spcPts val="140"/>
              </a:spcBef>
            </a:pPr>
            <a:r>
              <a:rPr sz="2400" spc="-5" dirty="0">
                <a:latin typeface="Times New Roman"/>
                <a:cs typeface="Times New Roman"/>
              </a:rPr>
              <a:t>to</a:t>
            </a:r>
            <a:r>
              <a:rPr sz="2400" spc="-20" dirty="0">
                <a:latin typeface="Times New Roman"/>
                <a:cs typeface="Times New Roman"/>
              </a:rPr>
              <a:t> </a:t>
            </a:r>
            <a:r>
              <a:rPr sz="2400" dirty="0">
                <a:latin typeface="Times New Roman"/>
                <a:cs typeface="Times New Roman"/>
              </a:rPr>
              <a:t>process</a:t>
            </a:r>
            <a:r>
              <a:rPr sz="2400" spc="-10" dirty="0">
                <a:latin typeface="Times New Roman"/>
                <a:cs typeface="Times New Roman"/>
              </a:rPr>
              <a:t> </a:t>
            </a:r>
            <a:r>
              <a:rPr sz="2400" spc="-5" dirty="0">
                <a:latin typeface="Times New Roman"/>
                <a:cs typeface="Times New Roman"/>
              </a:rPr>
              <a:t>the</a:t>
            </a:r>
            <a:r>
              <a:rPr sz="2400" spc="-15" dirty="0">
                <a:latin typeface="Times New Roman"/>
                <a:cs typeface="Times New Roman"/>
              </a:rPr>
              <a:t> </a:t>
            </a:r>
            <a:r>
              <a:rPr sz="2400" dirty="0">
                <a:latin typeface="Times New Roman"/>
                <a:cs typeface="Times New Roman"/>
              </a:rPr>
              <a:t>packet</a:t>
            </a:r>
            <a:r>
              <a:rPr sz="2400" spc="-10" dirty="0">
                <a:latin typeface="Times New Roman"/>
                <a:cs typeface="Times New Roman"/>
              </a:rPr>
              <a:t> </a:t>
            </a:r>
            <a:r>
              <a:rPr sz="2400" dirty="0">
                <a:latin typeface="Times New Roman"/>
                <a:cs typeface="Times New Roman"/>
              </a:rPr>
              <a:t>header.</a:t>
            </a:r>
            <a:r>
              <a:rPr sz="2400" spc="-10" dirty="0">
                <a:latin typeface="Times New Roman"/>
                <a:cs typeface="Times New Roman"/>
              </a:rPr>
              <a:t> </a:t>
            </a:r>
            <a:r>
              <a:rPr sz="2400" dirty="0">
                <a:latin typeface="Times New Roman"/>
                <a:cs typeface="Times New Roman"/>
              </a:rPr>
              <a:t>processing</a:t>
            </a:r>
            <a:r>
              <a:rPr sz="2400" spc="-10" dirty="0">
                <a:latin typeface="Times New Roman"/>
                <a:cs typeface="Times New Roman"/>
              </a:rPr>
              <a:t> </a:t>
            </a:r>
            <a:r>
              <a:rPr sz="2400" dirty="0">
                <a:latin typeface="Times New Roman"/>
                <a:cs typeface="Times New Roman"/>
              </a:rPr>
              <a:t>delays</a:t>
            </a:r>
            <a:r>
              <a:rPr sz="2400" spc="-10" dirty="0">
                <a:latin typeface="Times New Roman"/>
                <a:cs typeface="Times New Roman"/>
              </a:rPr>
              <a:t> </a:t>
            </a:r>
            <a:r>
              <a:rPr sz="2400" spc="-5" dirty="0">
                <a:latin typeface="Times New Roman"/>
                <a:cs typeface="Times New Roman"/>
              </a:rPr>
              <a:t>in</a:t>
            </a:r>
            <a:r>
              <a:rPr sz="2400" spc="-15" dirty="0">
                <a:latin typeface="Times New Roman"/>
                <a:cs typeface="Times New Roman"/>
              </a:rPr>
              <a:t> </a:t>
            </a:r>
            <a:r>
              <a:rPr sz="2400" dirty="0">
                <a:latin typeface="Times New Roman"/>
                <a:cs typeface="Times New Roman"/>
              </a:rPr>
              <a:t>high-speed </a:t>
            </a:r>
            <a:r>
              <a:rPr sz="2400" spc="-585" dirty="0">
                <a:latin typeface="Times New Roman"/>
                <a:cs typeface="Times New Roman"/>
              </a:rPr>
              <a:t> </a:t>
            </a:r>
            <a:r>
              <a:rPr sz="2400" dirty="0">
                <a:latin typeface="Times New Roman"/>
                <a:cs typeface="Times New Roman"/>
              </a:rPr>
              <a:t>routers</a:t>
            </a:r>
            <a:r>
              <a:rPr sz="2400" spc="-10" dirty="0">
                <a:latin typeface="Times New Roman"/>
                <a:cs typeface="Times New Roman"/>
              </a:rPr>
              <a:t> </a:t>
            </a:r>
            <a:r>
              <a:rPr sz="2400" spc="-5" dirty="0">
                <a:latin typeface="Times New Roman"/>
                <a:cs typeface="Times New Roman"/>
              </a:rPr>
              <a:t>are</a:t>
            </a:r>
            <a:r>
              <a:rPr sz="2400" spc="-10" dirty="0">
                <a:latin typeface="Times New Roman"/>
                <a:cs typeface="Times New Roman"/>
              </a:rPr>
              <a:t> </a:t>
            </a:r>
            <a:r>
              <a:rPr sz="2400" spc="-5" dirty="0">
                <a:latin typeface="Times New Roman"/>
                <a:cs typeface="Times New Roman"/>
              </a:rPr>
              <a:t>typically</a:t>
            </a:r>
            <a:r>
              <a:rPr sz="2400" spc="-10" dirty="0">
                <a:latin typeface="Times New Roman"/>
                <a:cs typeface="Times New Roman"/>
              </a:rPr>
              <a:t> </a:t>
            </a:r>
            <a:r>
              <a:rPr sz="2400" dirty="0">
                <a:latin typeface="Times New Roman"/>
                <a:cs typeface="Times New Roman"/>
              </a:rPr>
              <a:t>on</a:t>
            </a:r>
            <a:r>
              <a:rPr sz="2400" spc="-5" dirty="0">
                <a:latin typeface="Times New Roman"/>
                <a:cs typeface="Times New Roman"/>
              </a:rPr>
              <a:t> the</a:t>
            </a:r>
            <a:r>
              <a:rPr sz="2400" spc="-10" dirty="0">
                <a:latin typeface="Times New Roman"/>
                <a:cs typeface="Times New Roman"/>
              </a:rPr>
              <a:t> </a:t>
            </a:r>
            <a:r>
              <a:rPr sz="2400" dirty="0">
                <a:latin typeface="Times New Roman"/>
                <a:cs typeface="Times New Roman"/>
              </a:rPr>
              <a:t>order</a:t>
            </a:r>
            <a:r>
              <a:rPr sz="2400" spc="-5" dirty="0">
                <a:latin typeface="Times New Roman"/>
                <a:cs typeface="Times New Roman"/>
              </a:rPr>
              <a:t> </a:t>
            </a:r>
            <a:r>
              <a:rPr sz="2400" dirty="0">
                <a:latin typeface="Times New Roman"/>
                <a:cs typeface="Times New Roman"/>
              </a:rPr>
              <a:t>of</a:t>
            </a:r>
            <a:r>
              <a:rPr sz="2400" spc="-5" dirty="0">
                <a:latin typeface="Times New Roman"/>
                <a:cs typeface="Times New Roman"/>
              </a:rPr>
              <a:t> microseconds</a:t>
            </a:r>
            <a:r>
              <a:rPr sz="2400" spc="-10" dirty="0">
                <a:latin typeface="Times New Roman"/>
                <a:cs typeface="Times New Roman"/>
              </a:rPr>
              <a:t> </a:t>
            </a:r>
            <a:r>
              <a:rPr sz="2400" dirty="0">
                <a:latin typeface="Times New Roman"/>
                <a:cs typeface="Times New Roman"/>
              </a:rPr>
              <a:t>or</a:t>
            </a:r>
            <a:r>
              <a:rPr sz="2400" spc="-5" dirty="0">
                <a:latin typeface="Times New Roman"/>
                <a:cs typeface="Times New Roman"/>
              </a:rPr>
              <a:t> less.</a:t>
            </a:r>
            <a:endParaRPr sz="2400">
              <a:latin typeface="Times New Roman"/>
              <a:cs typeface="Times New Roman"/>
            </a:endParaRPr>
          </a:p>
        </p:txBody>
      </p:sp>
      <p:sp>
        <p:nvSpPr>
          <p:cNvPr id="3" name="object 3"/>
          <p:cNvSpPr txBox="1">
            <a:spLocks noGrp="1"/>
          </p:cNvSpPr>
          <p:nvPr>
            <p:ph type="title"/>
          </p:nvPr>
        </p:nvSpPr>
        <p:spPr>
          <a:xfrm>
            <a:off x="530225" y="320186"/>
            <a:ext cx="6445885" cy="588010"/>
          </a:xfrm>
          <a:prstGeom prst="rect">
            <a:avLst/>
          </a:prstGeom>
        </p:spPr>
        <p:txBody>
          <a:bodyPr vert="horz" wrap="square" lIns="0" tIns="17780" rIns="0" bIns="0" rtlCol="0">
            <a:spAutoFit/>
          </a:bodyPr>
          <a:lstStyle/>
          <a:p>
            <a:pPr marL="12700">
              <a:lnSpc>
                <a:spcPct val="100000"/>
              </a:lnSpc>
              <a:spcBef>
                <a:spcPts val="140"/>
              </a:spcBef>
            </a:pPr>
            <a:r>
              <a:rPr spc="10" dirty="0">
                <a:solidFill>
                  <a:srgbClr val="464646"/>
                </a:solidFill>
              </a:rPr>
              <a:t>Latency/Delay</a:t>
            </a:r>
            <a:r>
              <a:rPr spc="-20" dirty="0">
                <a:solidFill>
                  <a:srgbClr val="464646"/>
                </a:solidFill>
              </a:rPr>
              <a:t> </a:t>
            </a:r>
            <a:r>
              <a:rPr spc="10" dirty="0">
                <a:solidFill>
                  <a:srgbClr val="464646"/>
                </a:solidFill>
              </a:rPr>
              <a:t>-</a:t>
            </a:r>
            <a:r>
              <a:rPr spc="-10" dirty="0">
                <a:solidFill>
                  <a:srgbClr val="464646"/>
                </a:solidFill>
              </a:rPr>
              <a:t> </a:t>
            </a:r>
            <a:r>
              <a:rPr spc="15" dirty="0">
                <a:solidFill>
                  <a:srgbClr val="464646"/>
                </a:solidFill>
              </a:rPr>
              <a:t>Components</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452278"/>
            <a:ext cx="7628890" cy="482600"/>
          </a:xfrm>
          <a:prstGeom prst="rect">
            <a:avLst/>
          </a:prstGeom>
        </p:spPr>
        <p:txBody>
          <a:bodyPr vert="horz" wrap="square" lIns="0" tIns="12700" rIns="0" bIns="0" rtlCol="0">
            <a:spAutoFit/>
          </a:bodyPr>
          <a:lstStyle/>
          <a:p>
            <a:pPr marL="12700">
              <a:lnSpc>
                <a:spcPct val="100000"/>
              </a:lnSpc>
              <a:spcBef>
                <a:spcPts val="100"/>
              </a:spcBef>
            </a:pPr>
            <a:r>
              <a:rPr sz="3000" spc="-10" dirty="0">
                <a:solidFill>
                  <a:srgbClr val="464646"/>
                </a:solidFill>
              </a:rPr>
              <a:t>Propagation</a:t>
            </a:r>
            <a:r>
              <a:rPr sz="3000" spc="-30" dirty="0">
                <a:solidFill>
                  <a:srgbClr val="464646"/>
                </a:solidFill>
              </a:rPr>
              <a:t> </a:t>
            </a:r>
            <a:r>
              <a:rPr sz="3000" spc="-5" dirty="0">
                <a:solidFill>
                  <a:srgbClr val="464646"/>
                </a:solidFill>
              </a:rPr>
              <a:t>Delay</a:t>
            </a:r>
            <a:r>
              <a:rPr sz="3000" spc="-25" dirty="0">
                <a:solidFill>
                  <a:srgbClr val="464646"/>
                </a:solidFill>
              </a:rPr>
              <a:t> </a:t>
            </a:r>
            <a:r>
              <a:rPr sz="3000" spc="-5" dirty="0">
                <a:solidFill>
                  <a:srgbClr val="464646"/>
                </a:solidFill>
              </a:rPr>
              <a:t>Vs</a:t>
            </a:r>
            <a:r>
              <a:rPr sz="3000" spc="-30" dirty="0">
                <a:solidFill>
                  <a:srgbClr val="464646"/>
                </a:solidFill>
              </a:rPr>
              <a:t> </a:t>
            </a:r>
            <a:r>
              <a:rPr sz="3000" spc="-5" dirty="0">
                <a:solidFill>
                  <a:srgbClr val="464646"/>
                </a:solidFill>
              </a:rPr>
              <a:t>Transmission</a:t>
            </a:r>
            <a:r>
              <a:rPr sz="3000" spc="-30" dirty="0">
                <a:solidFill>
                  <a:srgbClr val="464646"/>
                </a:solidFill>
              </a:rPr>
              <a:t> </a:t>
            </a:r>
            <a:r>
              <a:rPr sz="3000" spc="-5" dirty="0">
                <a:solidFill>
                  <a:srgbClr val="464646"/>
                </a:solidFill>
              </a:rPr>
              <a:t>Delay</a:t>
            </a:r>
            <a:endParaRPr sz="3000"/>
          </a:p>
        </p:txBody>
      </p:sp>
      <p:sp>
        <p:nvSpPr>
          <p:cNvPr id="3" name="object 3"/>
          <p:cNvSpPr txBox="1"/>
          <p:nvPr/>
        </p:nvSpPr>
        <p:spPr>
          <a:xfrm>
            <a:off x="619263" y="1003808"/>
            <a:ext cx="7891780" cy="3532504"/>
          </a:xfrm>
          <a:prstGeom prst="rect">
            <a:avLst/>
          </a:prstGeom>
        </p:spPr>
        <p:txBody>
          <a:bodyPr vert="horz" wrap="square" lIns="0" tIns="27940" rIns="0" bIns="0" rtlCol="0">
            <a:spAutoFit/>
          </a:bodyPr>
          <a:lstStyle/>
          <a:p>
            <a:pPr marL="288925" marR="145415" indent="-276860">
              <a:lnSpc>
                <a:spcPts val="2850"/>
              </a:lnSpc>
              <a:spcBef>
                <a:spcPts val="220"/>
              </a:spcBef>
              <a:buClr>
                <a:srgbClr val="2DA2BE"/>
              </a:buClr>
              <a:buSzPct val="66666"/>
              <a:buFont typeface="Lucida Sans Unicode"/>
              <a:buChar char="□"/>
              <a:tabLst>
                <a:tab pos="288925" algn="l"/>
                <a:tab pos="289560" algn="l"/>
              </a:tabLst>
            </a:pPr>
            <a:r>
              <a:rPr sz="2400" spc="-5" dirty="0">
                <a:latin typeface="Times New Roman"/>
                <a:cs typeface="Times New Roman"/>
              </a:rPr>
              <a:t>The</a:t>
            </a:r>
            <a:r>
              <a:rPr sz="2400" spc="-15" dirty="0">
                <a:latin typeface="Times New Roman"/>
                <a:cs typeface="Times New Roman"/>
              </a:rPr>
              <a:t> </a:t>
            </a:r>
            <a:r>
              <a:rPr sz="2400" spc="-5" dirty="0">
                <a:latin typeface="Times New Roman"/>
                <a:cs typeface="Times New Roman"/>
              </a:rPr>
              <a:t>transmission</a:t>
            </a:r>
            <a:r>
              <a:rPr sz="2400" spc="-10" dirty="0">
                <a:latin typeface="Times New Roman"/>
                <a:cs typeface="Times New Roman"/>
              </a:rPr>
              <a:t> </a:t>
            </a:r>
            <a:r>
              <a:rPr sz="2400" dirty="0">
                <a:latin typeface="Times New Roman"/>
                <a:cs typeface="Times New Roman"/>
              </a:rPr>
              <a:t>delay</a:t>
            </a:r>
            <a:r>
              <a:rPr sz="2400" spc="-10" dirty="0">
                <a:latin typeface="Times New Roman"/>
                <a:cs typeface="Times New Roman"/>
              </a:rPr>
              <a:t> </a:t>
            </a:r>
            <a:r>
              <a:rPr sz="2400" spc="-5" dirty="0">
                <a:latin typeface="Times New Roman"/>
                <a:cs typeface="Times New Roman"/>
              </a:rPr>
              <a:t>is</a:t>
            </a:r>
            <a:r>
              <a:rPr sz="2400" spc="-10" dirty="0">
                <a:latin typeface="Times New Roman"/>
                <a:cs typeface="Times New Roman"/>
              </a:rPr>
              <a:t> </a:t>
            </a:r>
            <a:r>
              <a:rPr sz="2400" spc="-5" dirty="0">
                <a:latin typeface="Times New Roman"/>
                <a:cs typeface="Times New Roman"/>
              </a:rPr>
              <a:t>the</a:t>
            </a:r>
            <a:r>
              <a:rPr sz="2400" spc="-10" dirty="0">
                <a:latin typeface="Times New Roman"/>
                <a:cs typeface="Times New Roman"/>
              </a:rPr>
              <a:t> </a:t>
            </a:r>
            <a:r>
              <a:rPr sz="2400" spc="-5" dirty="0">
                <a:latin typeface="Times New Roman"/>
                <a:cs typeface="Times New Roman"/>
              </a:rPr>
              <a:t>amount</a:t>
            </a:r>
            <a:r>
              <a:rPr sz="2400" spc="-15" dirty="0">
                <a:latin typeface="Times New Roman"/>
                <a:cs typeface="Times New Roman"/>
              </a:rPr>
              <a:t> </a:t>
            </a:r>
            <a:r>
              <a:rPr sz="2400" dirty="0">
                <a:latin typeface="Times New Roman"/>
                <a:cs typeface="Times New Roman"/>
              </a:rPr>
              <a:t>of</a:t>
            </a:r>
            <a:r>
              <a:rPr sz="2400" spc="-5" dirty="0">
                <a:latin typeface="Times New Roman"/>
                <a:cs typeface="Times New Roman"/>
              </a:rPr>
              <a:t> time</a:t>
            </a:r>
            <a:r>
              <a:rPr sz="2400" spc="-15" dirty="0">
                <a:latin typeface="Times New Roman"/>
                <a:cs typeface="Times New Roman"/>
              </a:rPr>
              <a:t> </a:t>
            </a:r>
            <a:r>
              <a:rPr sz="2400" dirty="0">
                <a:latin typeface="Times New Roman"/>
                <a:cs typeface="Times New Roman"/>
              </a:rPr>
              <a:t>required</a:t>
            </a:r>
            <a:r>
              <a:rPr sz="2400" spc="-5" dirty="0">
                <a:latin typeface="Times New Roman"/>
                <a:cs typeface="Times New Roman"/>
              </a:rPr>
              <a:t> </a:t>
            </a:r>
            <a:r>
              <a:rPr sz="2400" dirty="0">
                <a:latin typeface="Times New Roman"/>
                <a:cs typeface="Times New Roman"/>
              </a:rPr>
              <a:t>for</a:t>
            </a:r>
            <a:r>
              <a:rPr sz="2400" spc="-5" dirty="0">
                <a:latin typeface="Times New Roman"/>
                <a:cs typeface="Times New Roman"/>
              </a:rPr>
              <a:t> the </a:t>
            </a:r>
            <a:r>
              <a:rPr sz="2400" spc="-585" dirty="0">
                <a:latin typeface="Times New Roman"/>
                <a:cs typeface="Times New Roman"/>
              </a:rPr>
              <a:t> </a:t>
            </a:r>
            <a:r>
              <a:rPr sz="2400" dirty="0">
                <a:latin typeface="Times New Roman"/>
                <a:cs typeface="Times New Roman"/>
              </a:rPr>
              <a:t>(router)</a:t>
            </a:r>
            <a:r>
              <a:rPr sz="2400" spc="-5" dirty="0">
                <a:latin typeface="Times New Roman"/>
                <a:cs typeface="Times New Roman"/>
              </a:rPr>
              <a:t> to </a:t>
            </a:r>
            <a:r>
              <a:rPr sz="2400" dirty="0">
                <a:latin typeface="Times New Roman"/>
                <a:cs typeface="Times New Roman"/>
              </a:rPr>
              <a:t>push out</a:t>
            </a:r>
            <a:r>
              <a:rPr sz="2400" spc="-5" dirty="0">
                <a:latin typeface="Times New Roman"/>
                <a:cs typeface="Times New Roman"/>
              </a:rPr>
              <a:t> the </a:t>
            </a:r>
            <a:r>
              <a:rPr sz="2400" dirty="0">
                <a:latin typeface="Times New Roman"/>
                <a:cs typeface="Times New Roman"/>
              </a:rPr>
              <a:t>packet.</a:t>
            </a:r>
            <a:endParaRPr sz="2400">
              <a:latin typeface="Times New Roman"/>
              <a:cs typeface="Times New Roman"/>
            </a:endParaRPr>
          </a:p>
          <a:p>
            <a:pPr marL="288925" marR="34925" indent="-276860">
              <a:lnSpc>
                <a:spcPct val="100699"/>
              </a:lnSpc>
              <a:spcBef>
                <a:spcPts val="259"/>
              </a:spcBef>
              <a:buClr>
                <a:srgbClr val="2DA2BE"/>
              </a:buClr>
              <a:buSzPct val="66666"/>
              <a:buFont typeface="Lucida Sans Unicode"/>
              <a:buChar char="□"/>
              <a:tabLst>
                <a:tab pos="288925" algn="l"/>
                <a:tab pos="289560" algn="l"/>
              </a:tabLst>
            </a:pPr>
            <a:r>
              <a:rPr sz="2400" spc="-5" dirty="0">
                <a:latin typeface="Times New Roman"/>
                <a:cs typeface="Times New Roman"/>
              </a:rPr>
              <a:t>it</a:t>
            </a:r>
            <a:r>
              <a:rPr sz="2400" spc="-15" dirty="0">
                <a:latin typeface="Times New Roman"/>
                <a:cs typeface="Times New Roman"/>
              </a:rPr>
              <a:t> </a:t>
            </a:r>
            <a:r>
              <a:rPr sz="2400" spc="-5" dirty="0">
                <a:latin typeface="Times New Roman"/>
                <a:cs typeface="Times New Roman"/>
              </a:rPr>
              <a:t>is</a:t>
            </a:r>
            <a:r>
              <a:rPr sz="2400" spc="-10" dirty="0">
                <a:latin typeface="Times New Roman"/>
                <a:cs typeface="Times New Roman"/>
              </a:rPr>
              <a:t> </a:t>
            </a:r>
            <a:r>
              <a:rPr sz="2400" dirty="0">
                <a:latin typeface="Times New Roman"/>
                <a:cs typeface="Times New Roman"/>
              </a:rPr>
              <a:t>a</a:t>
            </a:r>
            <a:r>
              <a:rPr sz="2400" spc="-10" dirty="0">
                <a:latin typeface="Times New Roman"/>
                <a:cs typeface="Times New Roman"/>
              </a:rPr>
              <a:t> </a:t>
            </a:r>
            <a:r>
              <a:rPr sz="2400" dirty="0">
                <a:latin typeface="Times New Roman"/>
                <a:cs typeface="Times New Roman"/>
              </a:rPr>
              <a:t>function</a:t>
            </a:r>
            <a:r>
              <a:rPr sz="2400" spc="-5" dirty="0">
                <a:latin typeface="Times New Roman"/>
                <a:cs typeface="Times New Roman"/>
              </a:rPr>
              <a:t> </a:t>
            </a:r>
            <a:r>
              <a:rPr sz="2400" dirty="0">
                <a:latin typeface="Times New Roman"/>
                <a:cs typeface="Times New Roman"/>
              </a:rPr>
              <a:t>of</a:t>
            </a:r>
            <a:r>
              <a:rPr sz="2400" spc="-5" dirty="0">
                <a:latin typeface="Times New Roman"/>
                <a:cs typeface="Times New Roman"/>
              </a:rPr>
              <a:t> the</a:t>
            </a:r>
            <a:r>
              <a:rPr sz="2400" spc="-15" dirty="0">
                <a:latin typeface="Times New Roman"/>
                <a:cs typeface="Times New Roman"/>
              </a:rPr>
              <a:t> </a:t>
            </a:r>
            <a:r>
              <a:rPr sz="2400" dirty="0">
                <a:latin typeface="Times New Roman"/>
                <a:cs typeface="Times New Roman"/>
              </a:rPr>
              <a:t>packet’s</a:t>
            </a:r>
            <a:r>
              <a:rPr sz="2400" spc="-5" dirty="0">
                <a:latin typeface="Times New Roman"/>
                <a:cs typeface="Times New Roman"/>
              </a:rPr>
              <a:t> length</a:t>
            </a:r>
            <a:r>
              <a:rPr sz="2400" spc="-10" dirty="0">
                <a:latin typeface="Times New Roman"/>
                <a:cs typeface="Times New Roman"/>
              </a:rPr>
              <a:t> </a:t>
            </a:r>
            <a:r>
              <a:rPr sz="2400" spc="-5" dirty="0">
                <a:latin typeface="Times New Roman"/>
                <a:cs typeface="Times New Roman"/>
              </a:rPr>
              <a:t>and</a:t>
            </a:r>
            <a:r>
              <a:rPr sz="2400" spc="-10" dirty="0">
                <a:latin typeface="Times New Roman"/>
                <a:cs typeface="Times New Roman"/>
              </a:rPr>
              <a:t> </a:t>
            </a:r>
            <a:r>
              <a:rPr sz="2400" spc="-5" dirty="0">
                <a:latin typeface="Times New Roman"/>
                <a:cs typeface="Times New Roman"/>
              </a:rPr>
              <a:t>the</a:t>
            </a:r>
            <a:r>
              <a:rPr sz="2400" spc="-10" dirty="0">
                <a:latin typeface="Times New Roman"/>
                <a:cs typeface="Times New Roman"/>
              </a:rPr>
              <a:t> </a:t>
            </a:r>
            <a:r>
              <a:rPr sz="2400" spc="-5" dirty="0">
                <a:latin typeface="Times New Roman"/>
                <a:cs typeface="Times New Roman"/>
              </a:rPr>
              <a:t>transmission</a:t>
            </a:r>
            <a:r>
              <a:rPr sz="2400" spc="-10" dirty="0">
                <a:latin typeface="Times New Roman"/>
                <a:cs typeface="Times New Roman"/>
              </a:rPr>
              <a:t> </a:t>
            </a:r>
            <a:r>
              <a:rPr sz="2400" dirty="0">
                <a:latin typeface="Times New Roman"/>
                <a:cs typeface="Times New Roman"/>
              </a:rPr>
              <a:t>rate </a:t>
            </a:r>
            <a:r>
              <a:rPr sz="2400" spc="-585" dirty="0">
                <a:latin typeface="Times New Roman"/>
                <a:cs typeface="Times New Roman"/>
              </a:rPr>
              <a:t> </a:t>
            </a:r>
            <a:r>
              <a:rPr sz="2400" dirty="0">
                <a:latin typeface="Times New Roman"/>
                <a:cs typeface="Times New Roman"/>
              </a:rPr>
              <a:t>of</a:t>
            </a:r>
            <a:r>
              <a:rPr sz="2400" spc="-5" dirty="0">
                <a:latin typeface="Times New Roman"/>
                <a:cs typeface="Times New Roman"/>
              </a:rPr>
              <a:t> the link</a:t>
            </a:r>
            <a:endParaRPr sz="2400">
              <a:latin typeface="Times New Roman"/>
              <a:cs typeface="Times New Roman"/>
            </a:endParaRPr>
          </a:p>
          <a:p>
            <a:pPr marL="288925" indent="-276225">
              <a:lnSpc>
                <a:spcPct val="100000"/>
              </a:lnSpc>
              <a:spcBef>
                <a:spcPts val="370"/>
              </a:spcBef>
              <a:buClr>
                <a:srgbClr val="2DA2BE"/>
              </a:buClr>
              <a:buSzPct val="67391"/>
              <a:buFont typeface="Lucida Sans Unicode"/>
              <a:buChar char="□"/>
              <a:tabLst>
                <a:tab pos="288925" algn="l"/>
                <a:tab pos="289560" algn="l"/>
              </a:tabLst>
            </a:pPr>
            <a:r>
              <a:rPr sz="2300" spc="-5" dirty="0">
                <a:latin typeface="Arial MT"/>
                <a:cs typeface="Arial MT"/>
              </a:rPr>
              <a:t>Transmit</a:t>
            </a:r>
            <a:r>
              <a:rPr sz="2300" spc="-30" dirty="0">
                <a:latin typeface="Arial MT"/>
                <a:cs typeface="Arial MT"/>
              </a:rPr>
              <a:t> </a:t>
            </a:r>
            <a:r>
              <a:rPr sz="2300" dirty="0">
                <a:latin typeface="Arial MT"/>
                <a:cs typeface="Arial MT"/>
              </a:rPr>
              <a:t>=</a:t>
            </a:r>
            <a:r>
              <a:rPr sz="2300" spc="-25" dirty="0">
                <a:latin typeface="Arial MT"/>
                <a:cs typeface="Arial MT"/>
              </a:rPr>
              <a:t> </a:t>
            </a:r>
            <a:r>
              <a:rPr sz="2300" spc="-5" dirty="0">
                <a:latin typeface="Arial MT"/>
                <a:cs typeface="Arial MT"/>
              </a:rPr>
              <a:t>Size</a:t>
            </a:r>
            <a:r>
              <a:rPr sz="2300" spc="-30" dirty="0">
                <a:latin typeface="Arial MT"/>
                <a:cs typeface="Arial MT"/>
              </a:rPr>
              <a:t> </a:t>
            </a:r>
            <a:r>
              <a:rPr sz="2300" dirty="0">
                <a:latin typeface="Arial MT"/>
                <a:cs typeface="Arial MT"/>
              </a:rPr>
              <a:t>/</a:t>
            </a:r>
            <a:r>
              <a:rPr sz="2300" spc="-25" dirty="0">
                <a:latin typeface="Arial MT"/>
                <a:cs typeface="Arial MT"/>
              </a:rPr>
              <a:t> </a:t>
            </a:r>
            <a:r>
              <a:rPr sz="2300" spc="-5" dirty="0">
                <a:latin typeface="Arial MT"/>
                <a:cs typeface="Arial MT"/>
              </a:rPr>
              <a:t>Bandwidth</a:t>
            </a:r>
            <a:endParaRPr sz="2300">
              <a:latin typeface="Arial MT"/>
              <a:cs typeface="Arial MT"/>
            </a:endParaRPr>
          </a:p>
          <a:p>
            <a:pPr marL="288925" marR="5080" indent="-276860">
              <a:lnSpc>
                <a:spcPct val="100699"/>
              </a:lnSpc>
              <a:spcBef>
                <a:spcPts val="370"/>
              </a:spcBef>
              <a:buClr>
                <a:srgbClr val="2DA2BE"/>
              </a:buClr>
              <a:buSzPct val="66666"/>
              <a:buFont typeface="Lucida Sans Unicode"/>
              <a:buChar char="□"/>
              <a:tabLst>
                <a:tab pos="288925" algn="l"/>
                <a:tab pos="289560" algn="l"/>
              </a:tabLst>
            </a:pPr>
            <a:r>
              <a:rPr sz="2400" spc="-5" dirty="0">
                <a:latin typeface="Times New Roman"/>
                <a:cs typeface="Times New Roman"/>
              </a:rPr>
              <a:t>The</a:t>
            </a:r>
            <a:r>
              <a:rPr sz="2400" spc="-15" dirty="0">
                <a:latin typeface="Times New Roman"/>
                <a:cs typeface="Times New Roman"/>
              </a:rPr>
              <a:t> </a:t>
            </a:r>
            <a:r>
              <a:rPr sz="2400" dirty="0">
                <a:latin typeface="Times New Roman"/>
                <a:cs typeface="Times New Roman"/>
              </a:rPr>
              <a:t>propagation</a:t>
            </a:r>
            <a:r>
              <a:rPr sz="2400" spc="-5" dirty="0">
                <a:latin typeface="Times New Roman"/>
                <a:cs typeface="Times New Roman"/>
              </a:rPr>
              <a:t> </a:t>
            </a:r>
            <a:r>
              <a:rPr sz="2400" dirty="0">
                <a:latin typeface="Times New Roman"/>
                <a:cs typeface="Times New Roman"/>
              </a:rPr>
              <a:t>delay,</a:t>
            </a:r>
            <a:r>
              <a:rPr sz="2400" spc="-5" dirty="0">
                <a:latin typeface="Times New Roman"/>
                <a:cs typeface="Times New Roman"/>
              </a:rPr>
              <a:t> </a:t>
            </a:r>
            <a:r>
              <a:rPr sz="2400" dirty="0">
                <a:latin typeface="Times New Roman"/>
                <a:cs typeface="Times New Roman"/>
              </a:rPr>
              <a:t>on</a:t>
            </a:r>
            <a:r>
              <a:rPr sz="2400" spc="-5" dirty="0">
                <a:latin typeface="Times New Roman"/>
                <a:cs typeface="Times New Roman"/>
              </a:rPr>
              <a:t> the</a:t>
            </a:r>
            <a:r>
              <a:rPr sz="2400" spc="-10" dirty="0">
                <a:latin typeface="Times New Roman"/>
                <a:cs typeface="Times New Roman"/>
              </a:rPr>
              <a:t> </a:t>
            </a:r>
            <a:r>
              <a:rPr sz="2400" dirty="0">
                <a:latin typeface="Times New Roman"/>
                <a:cs typeface="Times New Roman"/>
              </a:rPr>
              <a:t>other</a:t>
            </a:r>
            <a:r>
              <a:rPr sz="2400" spc="-5" dirty="0">
                <a:latin typeface="Times New Roman"/>
                <a:cs typeface="Times New Roman"/>
              </a:rPr>
              <a:t> </a:t>
            </a:r>
            <a:r>
              <a:rPr sz="2400" dirty="0">
                <a:latin typeface="Times New Roman"/>
                <a:cs typeface="Times New Roman"/>
              </a:rPr>
              <a:t>hand,</a:t>
            </a:r>
            <a:r>
              <a:rPr sz="2400" spc="-5" dirty="0">
                <a:latin typeface="Times New Roman"/>
                <a:cs typeface="Times New Roman"/>
              </a:rPr>
              <a:t> is</a:t>
            </a:r>
            <a:r>
              <a:rPr sz="2400" spc="-10" dirty="0">
                <a:latin typeface="Times New Roman"/>
                <a:cs typeface="Times New Roman"/>
              </a:rPr>
              <a:t> </a:t>
            </a:r>
            <a:r>
              <a:rPr sz="2400" spc="-5" dirty="0">
                <a:latin typeface="Times New Roman"/>
                <a:cs typeface="Times New Roman"/>
              </a:rPr>
              <a:t>the</a:t>
            </a:r>
            <a:r>
              <a:rPr sz="2400" spc="-10" dirty="0">
                <a:latin typeface="Times New Roman"/>
                <a:cs typeface="Times New Roman"/>
              </a:rPr>
              <a:t> </a:t>
            </a:r>
            <a:r>
              <a:rPr sz="2400" spc="-5" dirty="0">
                <a:latin typeface="Times New Roman"/>
                <a:cs typeface="Times New Roman"/>
              </a:rPr>
              <a:t>time</a:t>
            </a:r>
            <a:r>
              <a:rPr sz="2400" spc="-10" dirty="0">
                <a:latin typeface="Times New Roman"/>
                <a:cs typeface="Times New Roman"/>
              </a:rPr>
              <a:t> </a:t>
            </a:r>
            <a:r>
              <a:rPr sz="2400" spc="-5" dirty="0">
                <a:latin typeface="Times New Roman"/>
                <a:cs typeface="Times New Roman"/>
              </a:rPr>
              <a:t>it</a:t>
            </a:r>
            <a:r>
              <a:rPr sz="2400" spc="-10" dirty="0">
                <a:latin typeface="Times New Roman"/>
                <a:cs typeface="Times New Roman"/>
              </a:rPr>
              <a:t> </a:t>
            </a:r>
            <a:r>
              <a:rPr sz="2400" spc="-5" dirty="0">
                <a:latin typeface="Times New Roman"/>
                <a:cs typeface="Times New Roman"/>
              </a:rPr>
              <a:t>takes</a:t>
            </a:r>
            <a:r>
              <a:rPr sz="2400" spc="-10" dirty="0">
                <a:latin typeface="Times New Roman"/>
                <a:cs typeface="Times New Roman"/>
              </a:rPr>
              <a:t> </a:t>
            </a:r>
            <a:r>
              <a:rPr sz="2400" dirty="0">
                <a:latin typeface="Times New Roman"/>
                <a:cs typeface="Times New Roman"/>
              </a:rPr>
              <a:t>a </a:t>
            </a:r>
            <a:r>
              <a:rPr sz="2400" spc="-585" dirty="0">
                <a:latin typeface="Times New Roman"/>
                <a:cs typeface="Times New Roman"/>
              </a:rPr>
              <a:t> </a:t>
            </a:r>
            <a:r>
              <a:rPr sz="2400" dirty="0">
                <a:latin typeface="Times New Roman"/>
                <a:cs typeface="Times New Roman"/>
              </a:rPr>
              <a:t>bit</a:t>
            </a:r>
            <a:r>
              <a:rPr sz="2400" spc="-5" dirty="0">
                <a:latin typeface="Times New Roman"/>
                <a:cs typeface="Times New Roman"/>
              </a:rPr>
              <a:t> to </a:t>
            </a:r>
            <a:r>
              <a:rPr sz="2400" dirty="0">
                <a:latin typeface="Times New Roman"/>
                <a:cs typeface="Times New Roman"/>
              </a:rPr>
              <a:t>propagate</a:t>
            </a:r>
            <a:r>
              <a:rPr sz="2400" spc="-5" dirty="0">
                <a:latin typeface="Times New Roman"/>
                <a:cs typeface="Times New Roman"/>
              </a:rPr>
              <a:t> </a:t>
            </a:r>
            <a:r>
              <a:rPr sz="2400" dirty="0">
                <a:latin typeface="Times New Roman"/>
                <a:cs typeface="Times New Roman"/>
              </a:rPr>
              <a:t>from one</a:t>
            </a:r>
            <a:r>
              <a:rPr sz="2400" spc="-5" dirty="0">
                <a:latin typeface="Times New Roman"/>
                <a:cs typeface="Times New Roman"/>
              </a:rPr>
              <a:t> </a:t>
            </a:r>
            <a:r>
              <a:rPr sz="2400" dirty="0">
                <a:latin typeface="Times New Roman"/>
                <a:cs typeface="Times New Roman"/>
              </a:rPr>
              <a:t>(router) </a:t>
            </a:r>
            <a:r>
              <a:rPr sz="2400" spc="-5" dirty="0">
                <a:latin typeface="Times New Roman"/>
                <a:cs typeface="Times New Roman"/>
              </a:rPr>
              <a:t>to</a:t>
            </a:r>
            <a:r>
              <a:rPr sz="2400" spc="-10" dirty="0">
                <a:latin typeface="Times New Roman"/>
                <a:cs typeface="Times New Roman"/>
              </a:rPr>
              <a:t> </a:t>
            </a:r>
            <a:r>
              <a:rPr sz="2400" spc="-5" dirty="0">
                <a:latin typeface="Times New Roman"/>
                <a:cs typeface="Times New Roman"/>
              </a:rPr>
              <a:t>the </a:t>
            </a:r>
            <a:r>
              <a:rPr sz="2400" dirty="0">
                <a:latin typeface="Times New Roman"/>
                <a:cs typeface="Times New Roman"/>
              </a:rPr>
              <a:t>next</a:t>
            </a:r>
            <a:endParaRPr sz="2400">
              <a:latin typeface="Times New Roman"/>
              <a:cs typeface="Times New Roman"/>
            </a:endParaRPr>
          </a:p>
          <a:p>
            <a:pPr marL="288925" indent="-276860">
              <a:lnSpc>
                <a:spcPct val="100000"/>
              </a:lnSpc>
              <a:spcBef>
                <a:spcPts val="370"/>
              </a:spcBef>
              <a:buClr>
                <a:srgbClr val="2DA2BE"/>
              </a:buClr>
              <a:buSzPct val="66666"/>
              <a:buFont typeface="Lucida Sans Unicode"/>
              <a:buChar char="□"/>
              <a:tabLst>
                <a:tab pos="288925" algn="l"/>
                <a:tab pos="289560" algn="l"/>
              </a:tabLst>
            </a:pPr>
            <a:r>
              <a:rPr sz="2400" spc="-5" dirty="0">
                <a:latin typeface="Times New Roman"/>
                <a:cs typeface="Times New Roman"/>
              </a:rPr>
              <a:t>it</a:t>
            </a:r>
            <a:r>
              <a:rPr sz="2400" spc="-15" dirty="0">
                <a:latin typeface="Times New Roman"/>
                <a:cs typeface="Times New Roman"/>
              </a:rPr>
              <a:t> </a:t>
            </a:r>
            <a:r>
              <a:rPr sz="2400" spc="-5" dirty="0">
                <a:latin typeface="Times New Roman"/>
                <a:cs typeface="Times New Roman"/>
              </a:rPr>
              <a:t>is</a:t>
            </a:r>
            <a:r>
              <a:rPr sz="2400" spc="-10" dirty="0">
                <a:latin typeface="Times New Roman"/>
                <a:cs typeface="Times New Roman"/>
              </a:rPr>
              <a:t> </a:t>
            </a:r>
            <a:r>
              <a:rPr sz="2400" dirty="0">
                <a:latin typeface="Times New Roman"/>
                <a:cs typeface="Times New Roman"/>
              </a:rPr>
              <a:t>a</a:t>
            </a:r>
            <a:r>
              <a:rPr sz="2400" spc="-10" dirty="0">
                <a:latin typeface="Times New Roman"/>
                <a:cs typeface="Times New Roman"/>
              </a:rPr>
              <a:t> </a:t>
            </a:r>
            <a:r>
              <a:rPr sz="2400" dirty="0">
                <a:latin typeface="Times New Roman"/>
                <a:cs typeface="Times New Roman"/>
              </a:rPr>
              <a:t>function</a:t>
            </a:r>
            <a:r>
              <a:rPr sz="2400" spc="-10" dirty="0">
                <a:latin typeface="Times New Roman"/>
                <a:cs typeface="Times New Roman"/>
              </a:rPr>
              <a:t> </a:t>
            </a:r>
            <a:r>
              <a:rPr sz="2400" dirty="0">
                <a:latin typeface="Times New Roman"/>
                <a:cs typeface="Times New Roman"/>
              </a:rPr>
              <a:t>of</a:t>
            </a:r>
            <a:r>
              <a:rPr sz="2400" spc="-5" dirty="0">
                <a:latin typeface="Times New Roman"/>
                <a:cs typeface="Times New Roman"/>
              </a:rPr>
              <a:t> the</a:t>
            </a:r>
            <a:r>
              <a:rPr sz="2400" spc="-10" dirty="0">
                <a:latin typeface="Times New Roman"/>
                <a:cs typeface="Times New Roman"/>
              </a:rPr>
              <a:t> </a:t>
            </a:r>
            <a:r>
              <a:rPr sz="2400" dirty="0">
                <a:latin typeface="Times New Roman"/>
                <a:cs typeface="Times New Roman"/>
              </a:rPr>
              <a:t>distance</a:t>
            </a:r>
            <a:r>
              <a:rPr sz="2400" spc="-10" dirty="0">
                <a:latin typeface="Times New Roman"/>
                <a:cs typeface="Times New Roman"/>
              </a:rPr>
              <a:t> </a:t>
            </a:r>
            <a:r>
              <a:rPr sz="2400" dirty="0">
                <a:latin typeface="Times New Roman"/>
                <a:cs typeface="Times New Roman"/>
              </a:rPr>
              <a:t>between</a:t>
            </a:r>
            <a:r>
              <a:rPr sz="2400" spc="-5" dirty="0">
                <a:latin typeface="Times New Roman"/>
                <a:cs typeface="Times New Roman"/>
              </a:rPr>
              <a:t> the</a:t>
            </a:r>
            <a:r>
              <a:rPr sz="2400" spc="-10" dirty="0">
                <a:latin typeface="Times New Roman"/>
                <a:cs typeface="Times New Roman"/>
              </a:rPr>
              <a:t> </a:t>
            </a:r>
            <a:r>
              <a:rPr sz="2400" spc="-5" dirty="0">
                <a:latin typeface="Times New Roman"/>
                <a:cs typeface="Times New Roman"/>
              </a:rPr>
              <a:t>two</a:t>
            </a:r>
            <a:r>
              <a:rPr sz="2400" spc="-15" dirty="0">
                <a:latin typeface="Times New Roman"/>
                <a:cs typeface="Times New Roman"/>
              </a:rPr>
              <a:t> </a:t>
            </a:r>
            <a:r>
              <a:rPr sz="2400" dirty="0">
                <a:latin typeface="Times New Roman"/>
                <a:cs typeface="Times New Roman"/>
              </a:rPr>
              <a:t>(routers).</a:t>
            </a:r>
            <a:endParaRPr sz="2400">
              <a:latin typeface="Times New Roman"/>
              <a:cs typeface="Times New Roman"/>
            </a:endParaRPr>
          </a:p>
          <a:p>
            <a:pPr marL="288925" indent="-276225">
              <a:lnSpc>
                <a:spcPct val="100000"/>
              </a:lnSpc>
              <a:spcBef>
                <a:spcPts val="420"/>
              </a:spcBef>
              <a:buClr>
                <a:srgbClr val="2DA2BE"/>
              </a:buClr>
              <a:buSzPct val="67391"/>
              <a:buFont typeface="Lucida Sans Unicode"/>
              <a:buChar char="□"/>
              <a:tabLst>
                <a:tab pos="288925" algn="l"/>
                <a:tab pos="289560" algn="l"/>
              </a:tabLst>
            </a:pPr>
            <a:r>
              <a:rPr sz="2300" spc="-5" dirty="0">
                <a:latin typeface="Arial MT"/>
                <a:cs typeface="Arial MT"/>
              </a:rPr>
              <a:t>Propagation</a:t>
            </a:r>
            <a:r>
              <a:rPr sz="2300" spc="-30" dirty="0">
                <a:latin typeface="Arial MT"/>
                <a:cs typeface="Arial MT"/>
              </a:rPr>
              <a:t> </a:t>
            </a:r>
            <a:r>
              <a:rPr sz="2300" dirty="0">
                <a:latin typeface="Arial MT"/>
                <a:cs typeface="Arial MT"/>
              </a:rPr>
              <a:t>=</a:t>
            </a:r>
            <a:r>
              <a:rPr sz="2300" spc="-25" dirty="0">
                <a:latin typeface="Arial MT"/>
                <a:cs typeface="Arial MT"/>
              </a:rPr>
              <a:t> </a:t>
            </a:r>
            <a:r>
              <a:rPr sz="2300" spc="-5" dirty="0">
                <a:latin typeface="Arial MT"/>
                <a:cs typeface="Arial MT"/>
              </a:rPr>
              <a:t>Distance</a:t>
            </a:r>
            <a:r>
              <a:rPr sz="2300" spc="-25" dirty="0">
                <a:latin typeface="Arial MT"/>
                <a:cs typeface="Arial MT"/>
              </a:rPr>
              <a:t> </a:t>
            </a:r>
            <a:r>
              <a:rPr sz="2300" dirty="0">
                <a:latin typeface="Arial MT"/>
                <a:cs typeface="Arial MT"/>
              </a:rPr>
              <a:t>/</a:t>
            </a:r>
            <a:r>
              <a:rPr sz="2300" spc="-25" dirty="0">
                <a:latin typeface="Arial MT"/>
                <a:cs typeface="Arial MT"/>
              </a:rPr>
              <a:t> </a:t>
            </a:r>
            <a:r>
              <a:rPr sz="2300" spc="-5" dirty="0">
                <a:latin typeface="Arial MT"/>
                <a:cs typeface="Arial MT"/>
              </a:rPr>
              <a:t>Speed-of-Light</a:t>
            </a:r>
            <a:endParaRPr sz="2300">
              <a:latin typeface="Arial MT"/>
              <a:cs typeface="Arial MT"/>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437165"/>
            <a:ext cx="3522345" cy="650240"/>
          </a:xfrm>
          <a:prstGeom prst="rect">
            <a:avLst/>
          </a:prstGeom>
        </p:spPr>
        <p:txBody>
          <a:bodyPr vert="horz" wrap="square" lIns="0" tIns="12700" rIns="0" bIns="0" rtlCol="0">
            <a:spAutoFit/>
          </a:bodyPr>
          <a:lstStyle/>
          <a:p>
            <a:pPr marL="12700">
              <a:lnSpc>
                <a:spcPct val="100000"/>
              </a:lnSpc>
              <a:spcBef>
                <a:spcPts val="100"/>
              </a:spcBef>
            </a:pPr>
            <a:r>
              <a:rPr sz="4100" spc="-5" dirty="0">
                <a:solidFill>
                  <a:srgbClr val="464646"/>
                </a:solidFill>
              </a:rPr>
              <a:t>Latency/Delay</a:t>
            </a:r>
            <a:endParaRPr sz="4100"/>
          </a:p>
        </p:txBody>
      </p:sp>
      <p:sp>
        <p:nvSpPr>
          <p:cNvPr id="3" name="object 3"/>
          <p:cNvSpPr txBox="1"/>
          <p:nvPr/>
        </p:nvSpPr>
        <p:spPr>
          <a:xfrm>
            <a:off x="530225" y="1193292"/>
            <a:ext cx="8051165" cy="3781425"/>
          </a:xfrm>
          <a:prstGeom prst="rect">
            <a:avLst/>
          </a:prstGeom>
        </p:spPr>
        <p:txBody>
          <a:bodyPr vert="horz" wrap="square" lIns="0" tIns="53340" rIns="0" bIns="0" rtlCol="0">
            <a:spAutoFit/>
          </a:bodyPr>
          <a:lstStyle/>
          <a:p>
            <a:pPr marL="378460" indent="-273685">
              <a:lnSpc>
                <a:spcPct val="100000"/>
              </a:lnSpc>
              <a:spcBef>
                <a:spcPts val="420"/>
              </a:spcBef>
              <a:buClr>
                <a:srgbClr val="2DA2BE"/>
              </a:buClr>
              <a:buSzPct val="67500"/>
              <a:buFont typeface="Lucida Sans Unicode"/>
              <a:buChar char="□"/>
              <a:tabLst>
                <a:tab pos="377825" algn="l"/>
                <a:tab pos="378460" algn="l"/>
              </a:tabLst>
            </a:pPr>
            <a:r>
              <a:rPr sz="2000" spc="-5" dirty="0">
                <a:latin typeface="Times New Roman"/>
                <a:cs typeface="Times New Roman"/>
              </a:rPr>
              <a:t>Total</a:t>
            </a:r>
            <a:r>
              <a:rPr sz="2000" spc="-15" dirty="0">
                <a:latin typeface="Times New Roman"/>
                <a:cs typeface="Times New Roman"/>
              </a:rPr>
              <a:t> </a:t>
            </a:r>
            <a:r>
              <a:rPr sz="2000" spc="-5" dirty="0">
                <a:latin typeface="Times New Roman"/>
                <a:cs typeface="Times New Roman"/>
              </a:rPr>
              <a:t>Latency</a:t>
            </a:r>
            <a:r>
              <a:rPr sz="2000" spc="-15" dirty="0">
                <a:latin typeface="Times New Roman"/>
                <a:cs typeface="Times New Roman"/>
              </a:rPr>
              <a:t> </a:t>
            </a:r>
            <a:r>
              <a:rPr sz="2000" dirty="0">
                <a:latin typeface="Times New Roman"/>
                <a:cs typeface="Times New Roman"/>
              </a:rPr>
              <a:t>=</a:t>
            </a:r>
            <a:r>
              <a:rPr sz="2000" spc="-15" dirty="0">
                <a:latin typeface="Times New Roman"/>
                <a:cs typeface="Times New Roman"/>
              </a:rPr>
              <a:t> </a:t>
            </a:r>
            <a:r>
              <a:rPr sz="2000" spc="-5" dirty="0">
                <a:latin typeface="Times New Roman"/>
                <a:cs typeface="Times New Roman"/>
              </a:rPr>
              <a:t>Propagation</a:t>
            </a:r>
            <a:r>
              <a:rPr sz="2000" spc="-15" dirty="0">
                <a:latin typeface="Times New Roman"/>
                <a:cs typeface="Times New Roman"/>
              </a:rPr>
              <a:t> </a:t>
            </a:r>
            <a:r>
              <a:rPr sz="2000" dirty="0">
                <a:latin typeface="Times New Roman"/>
                <a:cs typeface="Times New Roman"/>
              </a:rPr>
              <a:t>+</a:t>
            </a:r>
            <a:r>
              <a:rPr sz="2000" spc="-15" dirty="0">
                <a:latin typeface="Times New Roman"/>
                <a:cs typeface="Times New Roman"/>
              </a:rPr>
              <a:t> </a:t>
            </a:r>
            <a:r>
              <a:rPr sz="2000" spc="-5" dirty="0">
                <a:latin typeface="Times New Roman"/>
                <a:cs typeface="Times New Roman"/>
              </a:rPr>
              <a:t>Transmit</a:t>
            </a:r>
            <a:r>
              <a:rPr sz="2000" spc="-15" dirty="0">
                <a:latin typeface="Times New Roman"/>
                <a:cs typeface="Times New Roman"/>
              </a:rPr>
              <a:t> </a:t>
            </a:r>
            <a:r>
              <a:rPr sz="2000" dirty="0">
                <a:latin typeface="Times New Roman"/>
                <a:cs typeface="Times New Roman"/>
              </a:rPr>
              <a:t>+</a:t>
            </a:r>
            <a:r>
              <a:rPr sz="2000" spc="-15" dirty="0">
                <a:latin typeface="Times New Roman"/>
                <a:cs typeface="Times New Roman"/>
              </a:rPr>
              <a:t> </a:t>
            </a:r>
            <a:r>
              <a:rPr sz="2000" spc="-5" dirty="0">
                <a:latin typeface="Times New Roman"/>
                <a:cs typeface="Times New Roman"/>
              </a:rPr>
              <a:t>Queue</a:t>
            </a:r>
            <a:endParaRPr sz="2000">
              <a:latin typeface="Times New Roman"/>
              <a:cs typeface="Times New Roman"/>
            </a:endParaRPr>
          </a:p>
          <a:p>
            <a:pPr marL="634365" lvl="1" indent="-192405">
              <a:lnSpc>
                <a:spcPct val="100000"/>
              </a:lnSpc>
              <a:spcBef>
                <a:spcPts val="325"/>
              </a:spcBef>
              <a:buClr>
                <a:srgbClr val="2DA2BE"/>
              </a:buClr>
              <a:buFont typeface="Verdana"/>
              <a:buChar char="◦"/>
              <a:tabLst>
                <a:tab pos="635000" algn="l"/>
              </a:tabLst>
            </a:pPr>
            <a:r>
              <a:rPr sz="2000" spc="-5" dirty="0">
                <a:latin typeface="Times New Roman"/>
                <a:cs typeface="Times New Roman"/>
              </a:rPr>
              <a:t>Propagation</a:t>
            </a:r>
            <a:r>
              <a:rPr sz="2000" spc="-25" dirty="0">
                <a:latin typeface="Times New Roman"/>
                <a:cs typeface="Times New Roman"/>
              </a:rPr>
              <a:t> </a:t>
            </a:r>
            <a:r>
              <a:rPr sz="2000" dirty="0">
                <a:latin typeface="Times New Roman"/>
                <a:cs typeface="Times New Roman"/>
              </a:rPr>
              <a:t>=</a:t>
            </a:r>
            <a:r>
              <a:rPr sz="2000" spc="-20" dirty="0">
                <a:latin typeface="Times New Roman"/>
                <a:cs typeface="Times New Roman"/>
              </a:rPr>
              <a:t> </a:t>
            </a:r>
            <a:r>
              <a:rPr sz="2000" spc="-5" dirty="0">
                <a:latin typeface="Times New Roman"/>
                <a:cs typeface="Times New Roman"/>
              </a:rPr>
              <a:t>Distance</a:t>
            </a:r>
            <a:r>
              <a:rPr sz="2000" spc="-25" dirty="0">
                <a:latin typeface="Times New Roman"/>
                <a:cs typeface="Times New Roman"/>
              </a:rPr>
              <a:t> </a:t>
            </a:r>
            <a:r>
              <a:rPr sz="2000" dirty="0">
                <a:latin typeface="Times New Roman"/>
                <a:cs typeface="Times New Roman"/>
              </a:rPr>
              <a:t>/</a:t>
            </a:r>
            <a:r>
              <a:rPr sz="2000" spc="-20" dirty="0">
                <a:latin typeface="Times New Roman"/>
                <a:cs typeface="Times New Roman"/>
              </a:rPr>
              <a:t> </a:t>
            </a:r>
            <a:r>
              <a:rPr sz="2000" spc="-5" dirty="0">
                <a:latin typeface="Times New Roman"/>
                <a:cs typeface="Times New Roman"/>
              </a:rPr>
              <a:t>Speed-of-Light</a:t>
            </a:r>
            <a:endParaRPr sz="2000">
              <a:latin typeface="Times New Roman"/>
              <a:cs typeface="Times New Roman"/>
            </a:endParaRPr>
          </a:p>
          <a:p>
            <a:pPr marL="634365" lvl="1" indent="-192405">
              <a:lnSpc>
                <a:spcPct val="100000"/>
              </a:lnSpc>
              <a:spcBef>
                <a:spcPts val="300"/>
              </a:spcBef>
              <a:buClr>
                <a:srgbClr val="2DA2BE"/>
              </a:buClr>
              <a:buFont typeface="Verdana"/>
              <a:buChar char="◦"/>
              <a:tabLst>
                <a:tab pos="635000" algn="l"/>
              </a:tabLst>
            </a:pPr>
            <a:r>
              <a:rPr sz="2000" spc="-5" dirty="0">
                <a:latin typeface="Times New Roman"/>
                <a:cs typeface="Times New Roman"/>
              </a:rPr>
              <a:t>Transmit</a:t>
            </a:r>
            <a:r>
              <a:rPr sz="2000" spc="-25" dirty="0">
                <a:latin typeface="Times New Roman"/>
                <a:cs typeface="Times New Roman"/>
              </a:rPr>
              <a:t> </a:t>
            </a:r>
            <a:r>
              <a:rPr sz="2000" dirty="0">
                <a:latin typeface="Times New Roman"/>
                <a:cs typeface="Times New Roman"/>
              </a:rPr>
              <a:t>=</a:t>
            </a:r>
            <a:r>
              <a:rPr sz="2000" spc="-20" dirty="0">
                <a:latin typeface="Times New Roman"/>
                <a:cs typeface="Times New Roman"/>
              </a:rPr>
              <a:t> </a:t>
            </a:r>
            <a:r>
              <a:rPr sz="2000" spc="-5" dirty="0">
                <a:latin typeface="Times New Roman"/>
                <a:cs typeface="Times New Roman"/>
              </a:rPr>
              <a:t>Size</a:t>
            </a:r>
            <a:r>
              <a:rPr sz="2000" spc="-25" dirty="0">
                <a:latin typeface="Times New Roman"/>
                <a:cs typeface="Times New Roman"/>
              </a:rPr>
              <a:t> </a:t>
            </a:r>
            <a:r>
              <a:rPr sz="2000" dirty="0">
                <a:latin typeface="Times New Roman"/>
                <a:cs typeface="Times New Roman"/>
              </a:rPr>
              <a:t>/</a:t>
            </a:r>
            <a:r>
              <a:rPr sz="2000" spc="-20" dirty="0">
                <a:latin typeface="Times New Roman"/>
                <a:cs typeface="Times New Roman"/>
              </a:rPr>
              <a:t> </a:t>
            </a:r>
            <a:r>
              <a:rPr sz="2000" spc="-5" dirty="0">
                <a:latin typeface="Times New Roman"/>
                <a:cs typeface="Times New Roman"/>
              </a:rPr>
              <a:t>Bandwidth</a:t>
            </a:r>
            <a:endParaRPr sz="2000">
              <a:latin typeface="Times New Roman"/>
              <a:cs typeface="Times New Roman"/>
            </a:endParaRPr>
          </a:p>
          <a:p>
            <a:pPr marL="378460" indent="-273685">
              <a:lnSpc>
                <a:spcPct val="100000"/>
              </a:lnSpc>
              <a:spcBef>
                <a:spcPts val="375"/>
              </a:spcBef>
              <a:buClr>
                <a:srgbClr val="2DA2BE"/>
              </a:buClr>
              <a:buSzPct val="67500"/>
              <a:buFont typeface="Lucida Sans Unicode"/>
              <a:buChar char="□"/>
              <a:tabLst>
                <a:tab pos="377825" algn="l"/>
                <a:tab pos="378460" algn="l"/>
              </a:tabLst>
            </a:pPr>
            <a:r>
              <a:rPr sz="2000" spc="-5" dirty="0">
                <a:latin typeface="Times New Roman"/>
                <a:cs typeface="Times New Roman"/>
              </a:rPr>
              <a:t>Distance-</a:t>
            </a:r>
            <a:r>
              <a:rPr sz="2000" spc="-15" dirty="0">
                <a:latin typeface="Times New Roman"/>
                <a:cs typeface="Times New Roman"/>
              </a:rPr>
              <a:t> </a:t>
            </a:r>
            <a:r>
              <a:rPr sz="2000" spc="-5" dirty="0">
                <a:latin typeface="Times New Roman"/>
                <a:cs typeface="Times New Roman"/>
              </a:rPr>
              <a:t>length</a:t>
            </a:r>
            <a:r>
              <a:rPr sz="2000" spc="-10" dirty="0">
                <a:latin typeface="Times New Roman"/>
                <a:cs typeface="Times New Roman"/>
              </a:rPr>
              <a:t> </a:t>
            </a:r>
            <a:r>
              <a:rPr sz="2000" dirty="0">
                <a:latin typeface="Times New Roman"/>
                <a:cs typeface="Times New Roman"/>
              </a:rPr>
              <a:t>of</a:t>
            </a:r>
            <a:r>
              <a:rPr sz="2000" spc="-5" dirty="0">
                <a:latin typeface="Times New Roman"/>
                <a:cs typeface="Times New Roman"/>
              </a:rPr>
              <a:t> the</a:t>
            </a:r>
            <a:r>
              <a:rPr sz="2000" spc="-15" dirty="0">
                <a:latin typeface="Times New Roman"/>
                <a:cs typeface="Times New Roman"/>
              </a:rPr>
              <a:t> </a:t>
            </a:r>
            <a:r>
              <a:rPr sz="2000" spc="-5" dirty="0">
                <a:latin typeface="Times New Roman"/>
                <a:cs typeface="Times New Roman"/>
              </a:rPr>
              <a:t>wire</a:t>
            </a:r>
            <a:r>
              <a:rPr sz="2000" spc="-10" dirty="0">
                <a:latin typeface="Times New Roman"/>
                <a:cs typeface="Times New Roman"/>
              </a:rPr>
              <a:t> </a:t>
            </a:r>
            <a:r>
              <a:rPr sz="2000" dirty="0">
                <a:latin typeface="Times New Roman"/>
                <a:cs typeface="Times New Roman"/>
              </a:rPr>
              <a:t>over</a:t>
            </a:r>
            <a:r>
              <a:rPr sz="2000" spc="-5" dirty="0">
                <a:latin typeface="Times New Roman"/>
                <a:cs typeface="Times New Roman"/>
              </a:rPr>
              <a:t> which</a:t>
            </a:r>
            <a:r>
              <a:rPr sz="2000" spc="-15" dirty="0">
                <a:latin typeface="Times New Roman"/>
                <a:cs typeface="Times New Roman"/>
              </a:rPr>
              <a:t> </a:t>
            </a:r>
            <a:r>
              <a:rPr sz="2000" spc="-5" dirty="0">
                <a:latin typeface="Times New Roman"/>
                <a:cs typeface="Times New Roman"/>
              </a:rPr>
              <a:t>the</a:t>
            </a:r>
            <a:r>
              <a:rPr sz="2000" spc="-10" dirty="0">
                <a:latin typeface="Times New Roman"/>
                <a:cs typeface="Times New Roman"/>
              </a:rPr>
              <a:t> </a:t>
            </a:r>
            <a:r>
              <a:rPr sz="2000" dirty="0">
                <a:latin typeface="Times New Roman"/>
                <a:cs typeface="Times New Roman"/>
              </a:rPr>
              <a:t>data</a:t>
            </a:r>
            <a:r>
              <a:rPr sz="2000" spc="-5" dirty="0">
                <a:latin typeface="Times New Roman"/>
                <a:cs typeface="Times New Roman"/>
              </a:rPr>
              <a:t> will</a:t>
            </a:r>
            <a:r>
              <a:rPr sz="2000" spc="-10" dirty="0">
                <a:latin typeface="Times New Roman"/>
                <a:cs typeface="Times New Roman"/>
              </a:rPr>
              <a:t> </a:t>
            </a:r>
            <a:r>
              <a:rPr sz="2000" spc="-5" dirty="0">
                <a:latin typeface="Times New Roman"/>
                <a:cs typeface="Times New Roman"/>
              </a:rPr>
              <a:t>travel</a:t>
            </a:r>
            <a:endParaRPr sz="2000">
              <a:latin typeface="Times New Roman"/>
              <a:cs typeface="Times New Roman"/>
            </a:endParaRPr>
          </a:p>
          <a:p>
            <a:pPr marL="378460" indent="-273685">
              <a:lnSpc>
                <a:spcPct val="100000"/>
              </a:lnSpc>
              <a:spcBef>
                <a:spcPts val="375"/>
              </a:spcBef>
              <a:buClr>
                <a:srgbClr val="2DA2BE"/>
              </a:buClr>
              <a:buSzPct val="67500"/>
              <a:buFont typeface="Lucida Sans Unicode"/>
              <a:buChar char="□"/>
              <a:tabLst>
                <a:tab pos="377825" algn="l"/>
                <a:tab pos="378460" algn="l"/>
              </a:tabLst>
            </a:pPr>
            <a:r>
              <a:rPr sz="2000" spc="-5" dirty="0">
                <a:latin typeface="Times New Roman"/>
                <a:cs typeface="Times New Roman"/>
              </a:rPr>
              <a:t>Speed-of-Light</a:t>
            </a:r>
            <a:r>
              <a:rPr sz="2000" spc="-15" dirty="0">
                <a:latin typeface="Times New Roman"/>
                <a:cs typeface="Times New Roman"/>
              </a:rPr>
              <a:t> </a:t>
            </a:r>
            <a:r>
              <a:rPr sz="2000" dirty="0">
                <a:latin typeface="Times New Roman"/>
                <a:cs typeface="Times New Roman"/>
              </a:rPr>
              <a:t>-</a:t>
            </a:r>
            <a:r>
              <a:rPr sz="2000" spc="-10" dirty="0">
                <a:latin typeface="Times New Roman"/>
                <a:cs typeface="Times New Roman"/>
              </a:rPr>
              <a:t> </a:t>
            </a:r>
            <a:r>
              <a:rPr sz="2000" spc="-5" dirty="0">
                <a:latin typeface="Times New Roman"/>
                <a:cs typeface="Times New Roman"/>
              </a:rPr>
              <a:t>the</a:t>
            </a:r>
            <a:r>
              <a:rPr sz="2000" spc="-10" dirty="0">
                <a:latin typeface="Times New Roman"/>
                <a:cs typeface="Times New Roman"/>
              </a:rPr>
              <a:t> </a:t>
            </a:r>
            <a:r>
              <a:rPr sz="2000" spc="-5" dirty="0">
                <a:latin typeface="Times New Roman"/>
                <a:cs typeface="Times New Roman"/>
              </a:rPr>
              <a:t>effective</a:t>
            </a:r>
            <a:r>
              <a:rPr sz="2000" spc="-15" dirty="0">
                <a:latin typeface="Times New Roman"/>
                <a:cs typeface="Times New Roman"/>
              </a:rPr>
              <a:t> </a:t>
            </a:r>
            <a:r>
              <a:rPr sz="2000" spc="-5" dirty="0">
                <a:latin typeface="Times New Roman"/>
                <a:cs typeface="Times New Roman"/>
              </a:rPr>
              <a:t>speed</a:t>
            </a:r>
            <a:r>
              <a:rPr sz="2000" spc="-10" dirty="0">
                <a:latin typeface="Times New Roman"/>
                <a:cs typeface="Times New Roman"/>
              </a:rPr>
              <a:t> </a:t>
            </a:r>
            <a:r>
              <a:rPr sz="2000" dirty="0">
                <a:latin typeface="Times New Roman"/>
                <a:cs typeface="Times New Roman"/>
              </a:rPr>
              <a:t>of</a:t>
            </a:r>
            <a:r>
              <a:rPr sz="2000" spc="-10" dirty="0">
                <a:latin typeface="Times New Roman"/>
                <a:cs typeface="Times New Roman"/>
              </a:rPr>
              <a:t> </a:t>
            </a:r>
            <a:r>
              <a:rPr sz="2000" spc="-5" dirty="0">
                <a:latin typeface="Times New Roman"/>
                <a:cs typeface="Times New Roman"/>
              </a:rPr>
              <a:t>light</a:t>
            </a:r>
            <a:r>
              <a:rPr sz="2000" spc="-10" dirty="0">
                <a:latin typeface="Times New Roman"/>
                <a:cs typeface="Times New Roman"/>
              </a:rPr>
              <a:t> </a:t>
            </a:r>
            <a:r>
              <a:rPr sz="2000" dirty="0">
                <a:latin typeface="Times New Roman"/>
                <a:cs typeface="Times New Roman"/>
              </a:rPr>
              <a:t>over</a:t>
            </a:r>
            <a:r>
              <a:rPr sz="2000" spc="-10" dirty="0">
                <a:latin typeface="Times New Roman"/>
                <a:cs typeface="Times New Roman"/>
              </a:rPr>
              <a:t> </a:t>
            </a:r>
            <a:r>
              <a:rPr sz="2000" spc="-5" dirty="0">
                <a:latin typeface="Times New Roman"/>
                <a:cs typeface="Times New Roman"/>
              </a:rPr>
              <a:t>that</a:t>
            </a:r>
            <a:r>
              <a:rPr sz="2000" spc="-10" dirty="0">
                <a:latin typeface="Times New Roman"/>
                <a:cs typeface="Times New Roman"/>
              </a:rPr>
              <a:t> </a:t>
            </a:r>
            <a:r>
              <a:rPr sz="2000" spc="-5" dirty="0">
                <a:latin typeface="Times New Roman"/>
                <a:cs typeface="Times New Roman"/>
              </a:rPr>
              <a:t>wire,</a:t>
            </a:r>
            <a:endParaRPr sz="2000">
              <a:latin typeface="Times New Roman"/>
              <a:cs typeface="Times New Roman"/>
            </a:endParaRPr>
          </a:p>
          <a:p>
            <a:pPr marL="378460" indent="-273685">
              <a:lnSpc>
                <a:spcPct val="100000"/>
              </a:lnSpc>
              <a:spcBef>
                <a:spcPts val="375"/>
              </a:spcBef>
              <a:buClr>
                <a:srgbClr val="2DA2BE"/>
              </a:buClr>
              <a:buSzPct val="67500"/>
              <a:buFont typeface="Lucida Sans Unicode"/>
              <a:buChar char="□"/>
              <a:tabLst>
                <a:tab pos="377825" algn="l"/>
                <a:tab pos="378460" algn="l"/>
              </a:tabLst>
            </a:pPr>
            <a:r>
              <a:rPr sz="2000" spc="-5" dirty="0">
                <a:latin typeface="Times New Roman"/>
                <a:cs typeface="Times New Roman"/>
              </a:rPr>
              <a:t>Size</a:t>
            </a:r>
            <a:r>
              <a:rPr sz="2000" spc="-20" dirty="0">
                <a:latin typeface="Times New Roman"/>
                <a:cs typeface="Times New Roman"/>
              </a:rPr>
              <a:t> </a:t>
            </a:r>
            <a:r>
              <a:rPr sz="2000" dirty="0">
                <a:latin typeface="Times New Roman"/>
                <a:cs typeface="Times New Roman"/>
              </a:rPr>
              <a:t>-</a:t>
            </a:r>
            <a:r>
              <a:rPr sz="2000" spc="-10" dirty="0">
                <a:latin typeface="Times New Roman"/>
                <a:cs typeface="Times New Roman"/>
              </a:rPr>
              <a:t> </a:t>
            </a:r>
            <a:r>
              <a:rPr sz="2000" spc="-5" dirty="0">
                <a:latin typeface="Times New Roman"/>
                <a:cs typeface="Times New Roman"/>
              </a:rPr>
              <a:t>the</a:t>
            </a:r>
            <a:r>
              <a:rPr sz="2000" spc="-15" dirty="0">
                <a:latin typeface="Times New Roman"/>
                <a:cs typeface="Times New Roman"/>
              </a:rPr>
              <a:t> </a:t>
            </a:r>
            <a:r>
              <a:rPr sz="2000" spc="-5" dirty="0">
                <a:latin typeface="Times New Roman"/>
                <a:cs typeface="Times New Roman"/>
              </a:rPr>
              <a:t>size</a:t>
            </a:r>
            <a:r>
              <a:rPr sz="2000" spc="-15" dirty="0">
                <a:latin typeface="Times New Roman"/>
                <a:cs typeface="Times New Roman"/>
              </a:rPr>
              <a:t> </a:t>
            </a:r>
            <a:r>
              <a:rPr sz="2000" dirty="0">
                <a:latin typeface="Times New Roman"/>
                <a:cs typeface="Times New Roman"/>
              </a:rPr>
              <a:t>of</a:t>
            </a:r>
            <a:r>
              <a:rPr sz="2000" spc="-10" dirty="0">
                <a:latin typeface="Times New Roman"/>
                <a:cs typeface="Times New Roman"/>
              </a:rPr>
              <a:t> </a:t>
            </a:r>
            <a:r>
              <a:rPr sz="2000" spc="-5" dirty="0">
                <a:latin typeface="Times New Roman"/>
                <a:cs typeface="Times New Roman"/>
              </a:rPr>
              <a:t>the</a:t>
            </a:r>
            <a:r>
              <a:rPr sz="2000" spc="-20" dirty="0">
                <a:latin typeface="Times New Roman"/>
                <a:cs typeface="Times New Roman"/>
              </a:rPr>
              <a:t> </a:t>
            </a:r>
            <a:r>
              <a:rPr sz="2000" dirty="0">
                <a:latin typeface="Times New Roman"/>
                <a:cs typeface="Times New Roman"/>
              </a:rPr>
              <a:t>packet</a:t>
            </a:r>
            <a:endParaRPr sz="2000">
              <a:latin typeface="Times New Roman"/>
              <a:cs typeface="Times New Roman"/>
            </a:endParaRPr>
          </a:p>
          <a:p>
            <a:pPr marL="378460" indent="-273685">
              <a:lnSpc>
                <a:spcPct val="100000"/>
              </a:lnSpc>
              <a:spcBef>
                <a:spcPts val="375"/>
              </a:spcBef>
              <a:buClr>
                <a:srgbClr val="2DA2BE"/>
              </a:buClr>
              <a:buSzPct val="67500"/>
              <a:buFont typeface="Lucida Sans Unicode"/>
              <a:buChar char="□"/>
              <a:tabLst>
                <a:tab pos="377825" algn="l"/>
                <a:tab pos="378460" algn="l"/>
              </a:tabLst>
            </a:pPr>
            <a:r>
              <a:rPr sz="2000" spc="-5" dirty="0">
                <a:latin typeface="Times New Roman"/>
                <a:cs typeface="Times New Roman"/>
              </a:rPr>
              <a:t>Bandwidth-the</a:t>
            </a:r>
            <a:r>
              <a:rPr sz="2000" spc="-15" dirty="0">
                <a:latin typeface="Times New Roman"/>
                <a:cs typeface="Times New Roman"/>
              </a:rPr>
              <a:t> </a:t>
            </a:r>
            <a:r>
              <a:rPr sz="2000" dirty="0">
                <a:latin typeface="Times New Roman"/>
                <a:cs typeface="Times New Roman"/>
              </a:rPr>
              <a:t>bandwidth</a:t>
            </a:r>
            <a:r>
              <a:rPr sz="2000" spc="-10" dirty="0">
                <a:latin typeface="Times New Roman"/>
                <a:cs typeface="Times New Roman"/>
              </a:rPr>
              <a:t> </a:t>
            </a:r>
            <a:r>
              <a:rPr sz="2000" spc="-5" dirty="0">
                <a:latin typeface="Times New Roman"/>
                <a:cs typeface="Times New Roman"/>
              </a:rPr>
              <a:t>at</a:t>
            </a:r>
            <a:r>
              <a:rPr sz="2000" spc="-15" dirty="0">
                <a:latin typeface="Times New Roman"/>
                <a:cs typeface="Times New Roman"/>
              </a:rPr>
              <a:t> </a:t>
            </a:r>
            <a:r>
              <a:rPr sz="2000" spc="-5" dirty="0">
                <a:latin typeface="Times New Roman"/>
                <a:cs typeface="Times New Roman"/>
              </a:rPr>
              <a:t>which</a:t>
            </a:r>
            <a:r>
              <a:rPr sz="2000" spc="-15" dirty="0">
                <a:latin typeface="Times New Roman"/>
                <a:cs typeface="Times New Roman"/>
              </a:rPr>
              <a:t> </a:t>
            </a:r>
            <a:r>
              <a:rPr sz="2000" spc="-5" dirty="0">
                <a:latin typeface="Times New Roman"/>
                <a:cs typeface="Times New Roman"/>
              </a:rPr>
              <a:t>the</a:t>
            </a:r>
            <a:r>
              <a:rPr sz="2000" spc="-10" dirty="0">
                <a:latin typeface="Times New Roman"/>
                <a:cs typeface="Times New Roman"/>
              </a:rPr>
              <a:t> </a:t>
            </a:r>
            <a:r>
              <a:rPr sz="2000" dirty="0">
                <a:latin typeface="Times New Roman"/>
                <a:cs typeface="Times New Roman"/>
              </a:rPr>
              <a:t>packet</a:t>
            </a:r>
            <a:r>
              <a:rPr sz="2000" spc="-10" dirty="0">
                <a:latin typeface="Times New Roman"/>
                <a:cs typeface="Times New Roman"/>
              </a:rPr>
              <a:t> </a:t>
            </a:r>
            <a:r>
              <a:rPr sz="2000" spc="-5" dirty="0">
                <a:latin typeface="Times New Roman"/>
                <a:cs typeface="Times New Roman"/>
              </a:rPr>
              <a:t>is</a:t>
            </a:r>
            <a:r>
              <a:rPr sz="2000" spc="-15" dirty="0">
                <a:latin typeface="Times New Roman"/>
                <a:cs typeface="Times New Roman"/>
              </a:rPr>
              <a:t> </a:t>
            </a:r>
            <a:r>
              <a:rPr sz="2000" spc="-5" dirty="0">
                <a:latin typeface="Times New Roman"/>
                <a:cs typeface="Times New Roman"/>
              </a:rPr>
              <a:t>transmitted.</a:t>
            </a:r>
            <a:endParaRPr sz="2000">
              <a:latin typeface="Times New Roman"/>
              <a:cs typeface="Times New Roman"/>
            </a:endParaRPr>
          </a:p>
          <a:p>
            <a:pPr>
              <a:lnSpc>
                <a:spcPct val="100000"/>
              </a:lnSpc>
            </a:pPr>
            <a:endParaRPr sz="2750">
              <a:latin typeface="Times New Roman"/>
              <a:cs typeface="Times New Roman"/>
            </a:endParaRPr>
          </a:p>
          <a:p>
            <a:pPr marL="12700" marR="5080">
              <a:lnSpc>
                <a:spcPct val="99500"/>
              </a:lnSpc>
            </a:pPr>
            <a:r>
              <a:rPr sz="2000" dirty="0">
                <a:latin typeface="Times New Roman"/>
                <a:cs typeface="Times New Roman"/>
              </a:rPr>
              <a:t>*if </a:t>
            </a:r>
            <a:r>
              <a:rPr sz="2000" spc="-5" dirty="0">
                <a:latin typeface="Times New Roman"/>
                <a:cs typeface="Times New Roman"/>
              </a:rPr>
              <a:t>the message contains </a:t>
            </a:r>
            <a:r>
              <a:rPr sz="2000" dirty="0">
                <a:latin typeface="Times New Roman"/>
                <a:cs typeface="Times New Roman"/>
              </a:rPr>
              <a:t>only one bit </a:t>
            </a:r>
            <a:r>
              <a:rPr sz="2000" spc="-5" dirty="0">
                <a:latin typeface="Times New Roman"/>
                <a:cs typeface="Times New Roman"/>
              </a:rPr>
              <a:t>and single link, then the Transmit and </a:t>
            </a:r>
            <a:r>
              <a:rPr sz="2000" dirty="0">
                <a:latin typeface="Times New Roman"/>
                <a:cs typeface="Times New Roman"/>
              </a:rPr>
              <a:t> </a:t>
            </a:r>
            <a:r>
              <a:rPr sz="2000" spc="-5" dirty="0">
                <a:latin typeface="Times New Roman"/>
                <a:cs typeface="Times New Roman"/>
              </a:rPr>
              <a:t>Queue terms are </a:t>
            </a:r>
            <a:r>
              <a:rPr sz="2000" dirty="0">
                <a:latin typeface="Times New Roman"/>
                <a:cs typeface="Times New Roman"/>
              </a:rPr>
              <a:t>not relevant, </a:t>
            </a:r>
            <a:r>
              <a:rPr sz="2000" spc="-5" dirty="0">
                <a:latin typeface="Times New Roman"/>
                <a:cs typeface="Times New Roman"/>
              </a:rPr>
              <a:t>and latency corresponds to the </a:t>
            </a:r>
            <a:r>
              <a:rPr sz="2000" dirty="0">
                <a:latin typeface="Times New Roman"/>
                <a:cs typeface="Times New Roman"/>
              </a:rPr>
              <a:t>propagation delay </a:t>
            </a:r>
            <a:r>
              <a:rPr sz="2000" spc="-484" dirty="0">
                <a:latin typeface="Times New Roman"/>
                <a:cs typeface="Times New Roman"/>
              </a:rPr>
              <a:t> </a:t>
            </a:r>
            <a:r>
              <a:rPr sz="2000" dirty="0">
                <a:latin typeface="Times New Roman"/>
                <a:cs typeface="Times New Roman"/>
              </a:rPr>
              <a:t>only.</a:t>
            </a:r>
            <a:endParaRPr sz="2000">
              <a:latin typeface="Times New Roman"/>
              <a:cs typeface="Times New Roman"/>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498285"/>
            <a:ext cx="2623820" cy="650240"/>
          </a:xfrm>
          <a:prstGeom prst="rect">
            <a:avLst/>
          </a:prstGeom>
        </p:spPr>
        <p:txBody>
          <a:bodyPr vert="horz" wrap="square" lIns="0" tIns="12700" rIns="0" bIns="0" rtlCol="0">
            <a:spAutoFit/>
          </a:bodyPr>
          <a:lstStyle/>
          <a:p>
            <a:pPr marL="12700">
              <a:lnSpc>
                <a:spcPct val="100000"/>
              </a:lnSpc>
              <a:spcBef>
                <a:spcPts val="100"/>
              </a:spcBef>
            </a:pPr>
            <a:r>
              <a:rPr sz="4100" spc="-5" dirty="0">
                <a:solidFill>
                  <a:srgbClr val="464646"/>
                </a:solidFill>
              </a:rPr>
              <a:t>Problem!!!</a:t>
            </a:r>
            <a:endParaRPr sz="4100"/>
          </a:p>
        </p:txBody>
      </p:sp>
      <p:sp>
        <p:nvSpPr>
          <p:cNvPr id="3" name="object 3"/>
          <p:cNvSpPr txBox="1"/>
          <p:nvPr/>
        </p:nvSpPr>
        <p:spPr>
          <a:xfrm>
            <a:off x="616677" y="1154684"/>
            <a:ext cx="7806690" cy="3583304"/>
          </a:xfrm>
          <a:prstGeom prst="rect">
            <a:avLst/>
          </a:prstGeom>
        </p:spPr>
        <p:txBody>
          <a:bodyPr vert="horz" wrap="square" lIns="0" tIns="12700" rIns="0" bIns="0" rtlCol="0">
            <a:spAutoFit/>
          </a:bodyPr>
          <a:lstStyle/>
          <a:p>
            <a:pPr marL="12700">
              <a:lnSpc>
                <a:spcPts val="3229"/>
              </a:lnSpc>
              <a:spcBef>
                <a:spcPts val="100"/>
              </a:spcBef>
              <a:tabLst>
                <a:tab pos="291465" algn="l"/>
              </a:tabLst>
            </a:pPr>
            <a:r>
              <a:rPr sz="1800" spc="-330" dirty="0">
                <a:solidFill>
                  <a:srgbClr val="2DA2BE"/>
                </a:solidFill>
                <a:latin typeface="Lucida Sans Unicode"/>
                <a:cs typeface="Lucida Sans Unicode"/>
              </a:rPr>
              <a:t>□	</a:t>
            </a:r>
            <a:r>
              <a:rPr sz="2700" spc="-5" dirty="0">
                <a:latin typeface="Arial MT"/>
                <a:cs typeface="Arial MT"/>
              </a:rPr>
              <a:t>How</a:t>
            </a:r>
            <a:r>
              <a:rPr sz="2700" spc="-15" dirty="0">
                <a:latin typeface="Arial MT"/>
                <a:cs typeface="Arial MT"/>
              </a:rPr>
              <a:t> </a:t>
            </a:r>
            <a:r>
              <a:rPr sz="2700" spc="-5" dirty="0">
                <a:latin typeface="Arial MT"/>
                <a:cs typeface="Arial MT"/>
              </a:rPr>
              <a:t>long</a:t>
            </a:r>
            <a:r>
              <a:rPr sz="2700" spc="-10" dirty="0">
                <a:latin typeface="Arial MT"/>
                <a:cs typeface="Arial MT"/>
              </a:rPr>
              <a:t> </a:t>
            </a:r>
            <a:r>
              <a:rPr sz="2700" spc="-5" dirty="0">
                <a:latin typeface="Arial MT"/>
                <a:cs typeface="Arial MT"/>
              </a:rPr>
              <a:t>does</a:t>
            </a:r>
            <a:r>
              <a:rPr sz="2700" spc="-10" dirty="0">
                <a:latin typeface="Arial MT"/>
                <a:cs typeface="Arial MT"/>
              </a:rPr>
              <a:t> </a:t>
            </a:r>
            <a:r>
              <a:rPr sz="2700" spc="-5" dirty="0">
                <a:latin typeface="Arial MT"/>
                <a:cs typeface="Arial MT"/>
              </a:rPr>
              <a:t>it</a:t>
            </a:r>
            <a:r>
              <a:rPr sz="2700" spc="-10" dirty="0">
                <a:latin typeface="Arial MT"/>
                <a:cs typeface="Arial MT"/>
              </a:rPr>
              <a:t> </a:t>
            </a:r>
            <a:r>
              <a:rPr sz="2700" spc="-5" dirty="0">
                <a:latin typeface="Arial MT"/>
                <a:cs typeface="Arial MT"/>
              </a:rPr>
              <a:t>take</a:t>
            </a:r>
            <a:r>
              <a:rPr sz="2700" spc="-15" dirty="0">
                <a:latin typeface="Arial MT"/>
                <a:cs typeface="Arial MT"/>
              </a:rPr>
              <a:t> </a:t>
            </a:r>
            <a:r>
              <a:rPr sz="2700" spc="-5" dirty="0">
                <a:latin typeface="Arial MT"/>
                <a:cs typeface="Arial MT"/>
              </a:rPr>
              <a:t>to</a:t>
            </a:r>
            <a:r>
              <a:rPr sz="2700" spc="-15" dirty="0">
                <a:latin typeface="Arial MT"/>
                <a:cs typeface="Arial MT"/>
              </a:rPr>
              <a:t> </a:t>
            </a:r>
            <a:r>
              <a:rPr sz="2700" spc="-5" dirty="0">
                <a:latin typeface="Arial MT"/>
                <a:cs typeface="Arial MT"/>
              </a:rPr>
              <a:t>transmit</a:t>
            </a:r>
            <a:r>
              <a:rPr sz="2700" spc="-15" dirty="0">
                <a:latin typeface="Arial MT"/>
                <a:cs typeface="Arial MT"/>
              </a:rPr>
              <a:t> </a:t>
            </a:r>
            <a:r>
              <a:rPr sz="2700" dirty="0">
                <a:latin typeface="Arial MT"/>
                <a:cs typeface="Arial MT"/>
              </a:rPr>
              <a:t>x</a:t>
            </a:r>
            <a:r>
              <a:rPr sz="2700" spc="-10" dirty="0">
                <a:latin typeface="Arial MT"/>
                <a:cs typeface="Arial MT"/>
              </a:rPr>
              <a:t> </a:t>
            </a:r>
            <a:r>
              <a:rPr sz="2700" spc="-5" dirty="0">
                <a:latin typeface="Arial MT"/>
                <a:cs typeface="Arial MT"/>
              </a:rPr>
              <a:t>KB</a:t>
            </a:r>
            <a:r>
              <a:rPr sz="2700" spc="-15" dirty="0">
                <a:latin typeface="Arial MT"/>
                <a:cs typeface="Arial MT"/>
              </a:rPr>
              <a:t> </a:t>
            </a:r>
            <a:r>
              <a:rPr sz="2700" spc="-5" dirty="0">
                <a:latin typeface="Arial MT"/>
                <a:cs typeface="Arial MT"/>
              </a:rPr>
              <a:t>over</a:t>
            </a:r>
            <a:r>
              <a:rPr sz="2700" spc="-15" dirty="0">
                <a:latin typeface="Arial MT"/>
                <a:cs typeface="Arial MT"/>
              </a:rPr>
              <a:t> </a:t>
            </a:r>
            <a:r>
              <a:rPr sz="2700" dirty="0">
                <a:latin typeface="Arial MT"/>
                <a:cs typeface="Arial MT"/>
              </a:rPr>
              <a:t>a</a:t>
            </a:r>
            <a:endParaRPr sz="2700">
              <a:latin typeface="Arial MT"/>
              <a:cs typeface="Arial MT"/>
            </a:endParaRPr>
          </a:p>
          <a:p>
            <a:pPr marL="291465" marR="5080">
              <a:lnSpc>
                <a:spcPts val="3229"/>
              </a:lnSpc>
              <a:spcBef>
                <a:spcPts val="105"/>
              </a:spcBef>
            </a:pPr>
            <a:r>
              <a:rPr sz="2700" dirty="0">
                <a:latin typeface="Arial MT"/>
                <a:cs typeface="Arial MT"/>
              </a:rPr>
              <a:t>y-Mbps</a:t>
            </a:r>
            <a:r>
              <a:rPr sz="2700" spc="-15" dirty="0">
                <a:latin typeface="Arial MT"/>
                <a:cs typeface="Arial MT"/>
              </a:rPr>
              <a:t> </a:t>
            </a:r>
            <a:r>
              <a:rPr sz="2700" spc="-5" dirty="0">
                <a:latin typeface="Arial MT"/>
                <a:cs typeface="Arial MT"/>
              </a:rPr>
              <a:t>link?</a:t>
            </a:r>
            <a:r>
              <a:rPr sz="2700" spc="-10" dirty="0">
                <a:latin typeface="Arial MT"/>
                <a:cs typeface="Arial MT"/>
              </a:rPr>
              <a:t> </a:t>
            </a:r>
            <a:r>
              <a:rPr sz="2700" spc="-5" dirty="0">
                <a:latin typeface="Arial MT"/>
                <a:cs typeface="Arial MT"/>
              </a:rPr>
              <a:t>Give</a:t>
            </a:r>
            <a:r>
              <a:rPr sz="2700" spc="-20" dirty="0">
                <a:latin typeface="Arial MT"/>
                <a:cs typeface="Arial MT"/>
              </a:rPr>
              <a:t> </a:t>
            </a:r>
            <a:r>
              <a:rPr sz="2700" dirty="0">
                <a:latin typeface="Arial MT"/>
                <a:cs typeface="Arial MT"/>
              </a:rPr>
              <a:t>your</a:t>
            </a:r>
            <a:r>
              <a:rPr sz="2700" spc="-10" dirty="0">
                <a:latin typeface="Arial MT"/>
                <a:cs typeface="Arial MT"/>
              </a:rPr>
              <a:t> </a:t>
            </a:r>
            <a:r>
              <a:rPr sz="2700" spc="-5" dirty="0">
                <a:latin typeface="Arial MT"/>
                <a:cs typeface="Arial MT"/>
              </a:rPr>
              <a:t>answer</a:t>
            </a:r>
            <a:r>
              <a:rPr sz="2700" spc="-15" dirty="0">
                <a:latin typeface="Arial MT"/>
                <a:cs typeface="Arial MT"/>
              </a:rPr>
              <a:t> </a:t>
            </a:r>
            <a:r>
              <a:rPr sz="2700" spc="-5" dirty="0">
                <a:latin typeface="Arial MT"/>
                <a:cs typeface="Arial MT"/>
              </a:rPr>
              <a:t>as</a:t>
            </a:r>
            <a:r>
              <a:rPr sz="2700" spc="-10" dirty="0">
                <a:latin typeface="Arial MT"/>
                <a:cs typeface="Arial MT"/>
              </a:rPr>
              <a:t> </a:t>
            </a:r>
            <a:r>
              <a:rPr sz="2700" dirty="0">
                <a:latin typeface="Arial MT"/>
                <a:cs typeface="Arial MT"/>
              </a:rPr>
              <a:t>a</a:t>
            </a:r>
            <a:r>
              <a:rPr sz="2700" spc="-15" dirty="0">
                <a:latin typeface="Arial MT"/>
                <a:cs typeface="Arial MT"/>
              </a:rPr>
              <a:t> </a:t>
            </a:r>
            <a:r>
              <a:rPr sz="2700" dirty="0">
                <a:latin typeface="Arial MT"/>
                <a:cs typeface="Arial MT"/>
              </a:rPr>
              <a:t>ratio</a:t>
            </a:r>
            <a:r>
              <a:rPr sz="2700" spc="-10" dirty="0">
                <a:latin typeface="Arial MT"/>
                <a:cs typeface="Arial MT"/>
              </a:rPr>
              <a:t> </a:t>
            </a:r>
            <a:r>
              <a:rPr sz="2700" spc="-5" dirty="0">
                <a:latin typeface="Arial MT"/>
                <a:cs typeface="Arial MT"/>
              </a:rPr>
              <a:t>of</a:t>
            </a:r>
            <a:r>
              <a:rPr sz="2700" spc="-15" dirty="0">
                <a:latin typeface="Arial MT"/>
                <a:cs typeface="Arial MT"/>
              </a:rPr>
              <a:t> </a:t>
            </a:r>
            <a:r>
              <a:rPr sz="2700" dirty="0">
                <a:latin typeface="Arial MT"/>
                <a:cs typeface="Arial MT"/>
              </a:rPr>
              <a:t>x</a:t>
            </a:r>
            <a:r>
              <a:rPr sz="2700" spc="-10" dirty="0">
                <a:latin typeface="Arial MT"/>
                <a:cs typeface="Arial MT"/>
              </a:rPr>
              <a:t> </a:t>
            </a:r>
            <a:r>
              <a:rPr sz="2700" spc="-5" dirty="0">
                <a:latin typeface="Arial MT"/>
                <a:cs typeface="Arial MT"/>
              </a:rPr>
              <a:t>and </a:t>
            </a:r>
            <a:r>
              <a:rPr sz="2700" spc="-735" dirty="0">
                <a:latin typeface="Arial MT"/>
                <a:cs typeface="Arial MT"/>
              </a:rPr>
              <a:t> </a:t>
            </a:r>
            <a:r>
              <a:rPr sz="2700" dirty="0">
                <a:latin typeface="Arial MT"/>
                <a:cs typeface="Arial MT"/>
              </a:rPr>
              <a:t>y.</a:t>
            </a:r>
            <a:endParaRPr sz="2700">
              <a:latin typeface="Arial MT"/>
              <a:cs typeface="Arial MT"/>
            </a:endParaRPr>
          </a:p>
          <a:p>
            <a:pPr>
              <a:lnSpc>
                <a:spcPct val="100000"/>
              </a:lnSpc>
              <a:spcBef>
                <a:spcPts val="40"/>
              </a:spcBef>
            </a:pPr>
            <a:endParaRPr sz="3400">
              <a:latin typeface="Arial MT"/>
              <a:cs typeface="Arial MT"/>
            </a:endParaRPr>
          </a:p>
          <a:p>
            <a:pPr marL="291465" indent="-279400">
              <a:lnSpc>
                <a:spcPct val="100000"/>
              </a:lnSpc>
              <a:buClr>
                <a:srgbClr val="2DA2BE"/>
              </a:buClr>
              <a:buSzPct val="66666"/>
              <a:buFont typeface="Lucida Sans Unicode"/>
              <a:buChar char="□"/>
              <a:tabLst>
                <a:tab pos="291465" algn="l"/>
                <a:tab pos="292100" algn="l"/>
              </a:tabLst>
            </a:pPr>
            <a:r>
              <a:rPr sz="2700" dirty="0">
                <a:latin typeface="Arial MT"/>
                <a:cs typeface="Arial MT"/>
              </a:rPr>
              <a:t>x</a:t>
            </a:r>
            <a:r>
              <a:rPr sz="2700" spc="-15" dirty="0">
                <a:latin typeface="Arial MT"/>
                <a:cs typeface="Arial MT"/>
              </a:rPr>
              <a:t> </a:t>
            </a:r>
            <a:r>
              <a:rPr sz="2700" spc="-5" dirty="0">
                <a:latin typeface="Arial MT"/>
                <a:cs typeface="Arial MT"/>
              </a:rPr>
              <a:t>KB</a:t>
            </a:r>
            <a:r>
              <a:rPr sz="2700" spc="-20" dirty="0">
                <a:latin typeface="Arial MT"/>
                <a:cs typeface="Arial MT"/>
              </a:rPr>
              <a:t> </a:t>
            </a:r>
            <a:r>
              <a:rPr sz="2700" spc="-5" dirty="0">
                <a:latin typeface="Arial MT"/>
                <a:cs typeface="Arial MT"/>
              </a:rPr>
              <a:t>is</a:t>
            </a:r>
            <a:r>
              <a:rPr sz="2700" spc="-15" dirty="0">
                <a:latin typeface="Arial MT"/>
                <a:cs typeface="Arial MT"/>
              </a:rPr>
              <a:t> </a:t>
            </a:r>
            <a:r>
              <a:rPr sz="2700" dirty="0">
                <a:latin typeface="Arial MT"/>
                <a:cs typeface="Arial MT"/>
              </a:rPr>
              <a:t>8</a:t>
            </a:r>
            <a:r>
              <a:rPr sz="2700" spc="-15" dirty="0">
                <a:latin typeface="Arial MT"/>
                <a:cs typeface="Arial MT"/>
              </a:rPr>
              <a:t> </a:t>
            </a:r>
            <a:r>
              <a:rPr sz="2700" dirty="0">
                <a:latin typeface="Arial MT"/>
                <a:cs typeface="Arial MT"/>
              </a:rPr>
              <a:t>×</a:t>
            </a:r>
            <a:r>
              <a:rPr sz="2700" spc="-20" dirty="0">
                <a:latin typeface="Arial MT"/>
                <a:cs typeface="Arial MT"/>
              </a:rPr>
              <a:t> </a:t>
            </a:r>
            <a:r>
              <a:rPr sz="2700" spc="-5" dirty="0">
                <a:latin typeface="Arial MT"/>
                <a:cs typeface="Arial MT"/>
              </a:rPr>
              <a:t>1024</a:t>
            </a:r>
            <a:r>
              <a:rPr sz="2700" spc="-15" dirty="0">
                <a:latin typeface="Arial MT"/>
                <a:cs typeface="Arial MT"/>
              </a:rPr>
              <a:t> </a:t>
            </a:r>
            <a:r>
              <a:rPr sz="2700" dirty="0">
                <a:latin typeface="Arial MT"/>
                <a:cs typeface="Arial MT"/>
              </a:rPr>
              <a:t>×</a:t>
            </a:r>
            <a:r>
              <a:rPr sz="2700" spc="-20" dirty="0">
                <a:latin typeface="Arial MT"/>
                <a:cs typeface="Arial MT"/>
              </a:rPr>
              <a:t> </a:t>
            </a:r>
            <a:r>
              <a:rPr sz="2700" dirty="0">
                <a:latin typeface="Arial MT"/>
                <a:cs typeface="Arial MT"/>
              </a:rPr>
              <a:t>x</a:t>
            </a:r>
            <a:r>
              <a:rPr sz="2700" spc="-15" dirty="0">
                <a:latin typeface="Arial MT"/>
                <a:cs typeface="Arial MT"/>
              </a:rPr>
              <a:t> </a:t>
            </a:r>
            <a:r>
              <a:rPr sz="2700" spc="-5" dirty="0">
                <a:latin typeface="Arial MT"/>
                <a:cs typeface="Arial MT"/>
              </a:rPr>
              <a:t>bits.</a:t>
            </a:r>
            <a:endParaRPr sz="2700">
              <a:latin typeface="Arial MT"/>
              <a:cs typeface="Arial MT"/>
            </a:endParaRPr>
          </a:p>
          <a:p>
            <a:pPr marL="291465" indent="-279400">
              <a:lnSpc>
                <a:spcPct val="100000"/>
              </a:lnSpc>
              <a:spcBef>
                <a:spcPts val="434"/>
              </a:spcBef>
              <a:buClr>
                <a:srgbClr val="2DA2BE"/>
              </a:buClr>
              <a:buSzPct val="66666"/>
              <a:buFont typeface="Lucida Sans Unicode"/>
              <a:buChar char="□"/>
              <a:tabLst>
                <a:tab pos="291465" algn="l"/>
                <a:tab pos="292100" algn="l"/>
              </a:tabLst>
            </a:pPr>
            <a:r>
              <a:rPr sz="2700" dirty="0">
                <a:latin typeface="Arial MT"/>
                <a:cs typeface="Arial MT"/>
              </a:rPr>
              <a:t>y</a:t>
            </a:r>
            <a:r>
              <a:rPr sz="2700" spc="-20" dirty="0">
                <a:latin typeface="Arial MT"/>
                <a:cs typeface="Arial MT"/>
              </a:rPr>
              <a:t> </a:t>
            </a:r>
            <a:r>
              <a:rPr sz="2700" dirty="0">
                <a:latin typeface="Arial MT"/>
                <a:cs typeface="Arial MT"/>
              </a:rPr>
              <a:t>Mbps</a:t>
            </a:r>
            <a:r>
              <a:rPr sz="2700" spc="-15" dirty="0">
                <a:latin typeface="Arial MT"/>
                <a:cs typeface="Arial MT"/>
              </a:rPr>
              <a:t> </a:t>
            </a:r>
            <a:r>
              <a:rPr sz="2700" spc="-5" dirty="0">
                <a:latin typeface="Arial MT"/>
                <a:cs typeface="Arial MT"/>
              </a:rPr>
              <a:t>is</a:t>
            </a:r>
            <a:r>
              <a:rPr sz="2700" spc="-20" dirty="0">
                <a:latin typeface="Arial MT"/>
                <a:cs typeface="Arial MT"/>
              </a:rPr>
              <a:t> </a:t>
            </a:r>
            <a:r>
              <a:rPr sz="2700" dirty="0">
                <a:latin typeface="Arial MT"/>
                <a:cs typeface="Arial MT"/>
              </a:rPr>
              <a:t>y</a:t>
            </a:r>
            <a:r>
              <a:rPr sz="2700" spc="-15" dirty="0">
                <a:latin typeface="Arial MT"/>
                <a:cs typeface="Arial MT"/>
              </a:rPr>
              <a:t> </a:t>
            </a:r>
            <a:r>
              <a:rPr sz="2700" dirty="0">
                <a:latin typeface="Arial MT"/>
                <a:cs typeface="Arial MT"/>
              </a:rPr>
              <a:t>×</a:t>
            </a:r>
            <a:r>
              <a:rPr sz="2700" spc="-25" dirty="0">
                <a:latin typeface="Arial MT"/>
                <a:cs typeface="Arial MT"/>
              </a:rPr>
              <a:t> </a:t>
            </a:r>
            <a:r>
              <a:rPr sz="2700" spc="-5" dirty="0">
                <a:latin typeface="Arial MT"/>
                <a:cs typeface="Arial MT"/>
              </a:rPr>
              <a:t>10^6</a:t>
            </a:r>
            <a:r>
              <a:rPr sz="2700" spc="-15" dirty="0">
                <a:latin typeface="Arial MT"/>
                <a:cs typeface="Arial MT"/>
              </a:rPr>
              <a:t> </a:t>
            </a:r>
            <a:r>
              <a:rPr sz="2700" spc="-5" dirty="0">
                <a:latin typeface="Arial MT"/>
                <a:cs typeface="Arial MT"/>
              </a:rPr>
              <a:t>bps;</a:t>
            </a:r>
            <a:endParaRPr sz="2700">
              <a:latin typeface="Arial MT"/>
              <a:cs typeface="Arial MT"/>
            </a:endParaRPr>
          </a:p>
          <a:p>
            <a:pPr marL="291465" indent="-279400">
              <a:lnSpc>
                <a:spcPct val="100000"/>
              </a:lnSpc>
              <a:spcBef>
                <a:spcPts val="434"/>
              </a:spcBef>
              <a:buClr>
                <a:srgbClr val="2DA2BE"/>
              </a:buClr>
              <a:buSzPct val="66666"/>
              <a:buFont typeface="Lucida Sans Unicode"/>
              <a:buChar char="□"/>
              <a:tabLst>
                <a:tab pos="291465" algn="l"/>
                <a:tab pos="292100" algn="l"/>
              </a:tabLst>
            </a:pPr>
            <a:r>
              <a:rPr sz="2700" spc="-5" dirty="0">
                <a:latin typeface="Arial MT"/>
                <a:cs typeface="Arial MT"/>
              </a:rPr>
              <a:t>The</a:t>
            </a:r>
            <a:r>
              <a:rPr sz="2700" spc="-30" dirty="0">
                <a:latin typeface="Arial MT"/>
                <a:cs typeface="Arial MT"/>
              </a:rPr>
              <a:t> </a:t>
            </a:r>
            <a:r>
              <a:rPr sz="2700" spc="-5" dirty="0">
                <a:latin typeface="Arial MT"/>
                <a:cs typeface="Arial MT"/>
              </a:rPr>
              <a:t>transmission</a:t>
            </a:r>
            <a:r>
              <a:rPr sz="2700" spc="-25" dirty="0">
                <a:latin typeface="Arial MT"/>
                <a:cs typeface="Arial MT"/>
              </a:rPr>
              <a:t> </a:t>
            </a:r>
            <a:r>
              <a:rPr sz="2700" spc="-5" dirty="0">
                <a:latin typeface="Arial MT"/>
                <a:cs typeface="Arial MT"/>
              </a:rPr>
              <a:t>time</a:t>
            </a:r>
            <a:r>
              <a:rPr sz="2700" spc="-25" dirty="0">
                <a:latin typeface="Arial MT"/>
                <a:cs typeface="Arial MT"/>
              </a:rPr>
              <a:t> </a:t>
            </a:r>
            <a:r>
              <a:rPr sz="2700" spc="-5" dirty="0">
                <a:latin typeface="Arial MT"/>
                <a:cs typeface="Arial MT"/>
              </a:rPr>
              <a:t>would</a:t>
            </a:r>
            <a:r>
              <a:rPr sz="2700" spc="-20" dirty="0">
                <a:latin typeface="Arial MT"/>
                <a:cs typeface="Arial MT"/>
              </a:rPr>
              <a:t> </a:t>
            </a:r>
            <a:r>
              <a:rPr sz="2700" spc="-5" dirty="0">
                <a:latin typeface="Arial MT"/>
                <a:cs typeface="Arial MT"/>
              </a:rPr>
              <a:t>be</a:t>
            </a:r>
            <a:endParaRPr sz="2700">
              <a:latin typeface="Arial MT"/>
              <a:cs typeface="Arial MT"/>
            </a:endParaRPr>
          </a:p>
          <a:p>
            <a:pPr marL="12700">
              <a:lnSpc>
                <a:spcPct val="100000"/>
              </a:lnSpc>
              <a:spcBef>
                <a:spcPts val="434"/>
              </a:spcBef>
              <a:tabLst>
                <a:tab pos="386715" algn="l"/>
              </a:tabLst>
            </a:pPr>
            <a:r>
              <a:rPr sz="1800" spc="-330" dirty="0">
                <a:solidFill>
                  <a:srgbClr val="2DA2BE"/>
                </a:solidFill>
                <a:latin typeface="Lucida Sans Unicode"/>
                <a:cs typeface="Lucida Sans Unicode"/>
              </a:rPr>
              <a:t>□	</a:t>
            </a:r>
            <a:r>
              <a:rPr sz="2700" dirty="0">
                <a:latin typeface="Arial MT"/>
                <a:cs typeface="Arial MT"/>
              </a:rPr>
              <a:t>8</a:t>
            </a:r>
            <a:r>
              <a:rPr sz="2700" spc="-15" dirty="0">
                <a:latin typeface="Arial MT"/>
                <a:cs typeface="Arial MT"/>
              </a:rPr>
              <a:t> </a:t>
            </a:r>
            <a:r>
              <a:rPr sz="2700" dirty="0">
                <a:latin typeface="Arial MT"/>
                <a:cs typeface="Arial MT"/>
              </a:rPr>
              <a:t>×</a:t>
            </a:r>
            <a:r>
              <a:rPr sz="2700" spc="-20" dirty="0">
                <a:latin typeface="Arial MT"/>
                <a:cs typeface="Arial MT"/>
              </a:rPr>
              <a:t> </a:t>
            </a:r>
            <a:r>
              <a:rPr sz="2700" spc="-5" dirty="0">
                <a:latin typeface="Arial MT"/>
                <a:cs typeface="Arial MT"/>
              </a:rPr>
              <a:t>1024</a:t>
            </a:r>
            <a:r>
              <a:rPr sz="2700" spc="-10" dirty="0">
                <a:latin typeface="Arial MT"/>
                <a:cs typeface="Arial MT"/>
              </a:rPr>
              <a:t> </a:t>
            </a:r>
            <a:r>
              <a:rPr sz="2700" dirty="0">
                <a:latin typeface="Arial MT"/>
                <a:cs typeface="Arial MT"/>
              </a:rPr>
              <a:t>×</a:t>
            </a:r>
            <a:r>
              <a:rPr sz="2700" spc="-20" dirty="0">
                <a:latin typeface="Arial MT"/>
                <a:cs typeface="Arial MT"/>
              </a:rPr>
              <a:t> </a:t>
            </a:r>
            <a:r>
              <a:rPr sz="2700" dirty="0">
                <a:latin typeface="Arial MT"/>
                <a:cs typeface="Arial MT"/>
              </a:rPr>
              <a:t>x/y</a:t>
            </a:r>
            <a:r>
              <a:rPr sz="2700" spc="-10" dirty="0">
                <a:latin typeface="Arial MT"/>
                <a:cs typeface="Arial MT"/>
              </a:rPr>
              <a:t> </a:t>
            </a:r>
            <a:r>
              <a:rPr sz="2700" dirty="0">
                <a:latin typeface="Arial MT"/>
                <a:cs typeface="Arial MT"/>
              </a:rPr>
              <a:t>×</a:t>
            </a:r>
            <a:r>
              <a:rPr sz="2700" spc="-20" dirty="0">
                <a:latin typeface="Arial MT"/>
                <a:cs typeface="Arial MT"/>
              </a:rPr>
              <a:t> </a:t>
            </a:r>
            <a:r>
              <a:rPr sz="2700" spc="-5" dirty="0">
                <a:latin typeface="Arial MT"/>
                <a:cs typeface="Arial MT"/>
              </a:rPr>
              <a:t>10^6</a:t>
            </a:r>
            <a:r>
              <a:rPr sz="2700" spc="-10" dirty="0">
                <a:latin typeface="Arial MT"/>
                <a:cs typeface="Arial MT"/>
              </a:rPr>
              <a:t> </a:t>
            </a:r>
            <a:r>
              <a:rPr sz="2700" dirty="0">
                <a:latin typeface="Arial MT"/>
                <a:cs typeface="Arial MT"/>
              </a:rPr>
              <a:t>sec</a:t>
            </a:r>
            <a:r>
              <a:rPr sz="2700" spc="-15" dirty="0">
                <a:latin typeface="Arial MT"/>
                <a:cs typeface="Arial MT"/>
              </a:rPr>
              <a:t> </a:t>
            </a:r>
            <a:r>
              <a:rPr sz="2700" dirty="0">
                <a:latin typeface="Arial MT"/>
                <a:cs typeface="Arial MT"/>
              </a:rPr>
              <a:t>=</a:t>
            </a:r>
            <a:r>
              <a:rPr sz="2700" spc="-20" dirty="0">
                <a:latin typeface="Arial MT"/>
                <a:cs typeface="Arial MT"/>
              </a:rPr>
              <a:t> </a:t>
            </a:r>
            <a:r>
              <a:rPr sz="2700" spc="-5" dirty="0">
                <a:latin typeface="Arial MT"/>
                <a:cs typeface="Arial MT"/>
              </a:rPr>
              <a:t>8.192x/y</a:t>
            </a:r>
            <a:r>
              <a:rPr sz="2700" spc="-10" dirty="0">
                <a:latin typeface="Arial MT"/>
                <a:cs typeface="Arial MT"/>
              </a:rPr>
              <a:t> </a:t>
            </a:r>
            <a:r>
              <a:rPr sz="2700" dirty="0">
                <a:latin typeface="Arial MT"/>
                <a:cs typeface="Arial MT"/>
              </a:rPr>
              <a:t>ms.</a:t>
            </a:r>
            <a:endParaRPr sz="2700">
              <a:latin typeface="Arial MT"/>
              <a:cs typeface="Arial MT"/>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6563" y="1003808"/>
            <a:ext cx="7777480" cy="3985260"/>
          </a:xfrm>
          <a:prstGeom prst="rect">
            <a:avLst/>
          </a:prstGeom>
        </p:spPr>
        <p:txBody>
          <a:bodyPr vert="horz" wrap="square" lIns="0" tIns="27940" rIns="0" bIns="0" rtlCol="0">
            <a:spAutoFit/>
          </a:bodyPr>
          <a:lstStyle/>
          <a:p>
            <a:pPr marL="301625" marR="17780" indent="-276860">
              <a:lnSpc>
                <a:spcPts val="2850"/>
              </a:lnSpc>
              <a:spcBef>
                <a:spcPts val="220"/>
              </a:spcBef>
              <a:tabLst>
                <a:tab pos="301625" algn="l"/>
              </a:tabLst>
            </a:pPr>
            <a:r>
              <a:rPr sz="1600" spc="-295" dirty="0">
                <a:solidFill>
                  <a:srgbClr val="2DA2BE"/>
                </a:solidFill>
                <a:latin typeface="Lucida Sans Unicode"/>
                <a:cs typeface="Lucida Sans Unicode"/>
              </a:rPr>
              <a:t>□	</a:t>
            </a:r>
            <a:r>
              <a:rPr sz="2400" spc="-5" dirty="0">
                <a:latin typeface="Times New Roman"/>
                <a:cs typeface="Times New Roman"/>
              </a:rPr>
              <a:t>Consider </a:t>
            </a:r>
            <a:r>
              <a:rPr sz="2400" dirty="0">
                <a:latin typeface="Times New Roman"/>
                <a:cs typeface="Times New Roman"/>
              </a:rPr>
              <a:t>a point-to-point </a:t>
            </a:r>
            <a:r>
              <a:rPr sz="2400" spc="-5" dirty="0">
                <a:latin typeface="Times New Roman"/>
                <a:cs typeface="Times New Roman"/>
              </a:rPr>
              <a:t>link </a:t>
            </a:r>
            <a:r>
              <a:rPr sz="2400" dirty="0">
                <a:latin typeface="Times New Roman"/>
                <a:cs typeface="Times New Roman"/>
              </a:rPr>
              <a:t>4 km </a:t>
            </a:r>
            <a:r>
              <a:rPr sz="2400" spc="-5" dirty="0">
                <a:latin typeface="Times New Roman"/>
                <a:cs typeface="Times New Roman"/>
              </a:rPr>
              <a:t>in length. At what </a:t>
            </a:r>
            <a:r>
              <a:rPr sz="2400" dirty="0">
                <a:latin typeface="Times New Roman"/>
                <a:cs typeface="Times New Roman"/>
              </a:rPr>
              <a:t> bandwidth</a:t>
            </a:r>
            <a:r>
              <a:rPr sz="2400" spc="-10" dirty="0">
                <a:latin typeface="Times New Roman"/>
                <a:cs typeface="Times New Roman"/>
              </a:rPr>
              <a:t> </a:t>
            </a:r>
            <a:r>
              <a:rPr sz="2400" spc="-5" dirty="0">
                <a:latin typeface="Times New Roman"/>
                <a:cs typeface="Times New Roman"/>
              </a:rPr>
              <a:t>would</a:t>
            </a:r>
            <a:r>
              <a:rPr sz="2400" spc="-10" dirty="0">
                <a:latin typeface="Times New Roman"/>
                <a:cs typeface="Times New Roman"/>
              </a:rPr>
              <a:t> </a:t>
            </a:r>
            <a:r>
              <a:rPr sz="2400" dirty="0">
                <a:latin typeface="Times New Roman"/>
                <a:cs typeface="Times New Roman"/>
              </a:rPr>
              <a:t>propagation</a:t>
            </a:r>
            <a:r>
              <a:rPr sz="2400" spc="-10" dirty="0">
                <a:latin typeface="Times New Roman"/>
                <a:cs typeface="Times New Roman"/>
              </a:rPr>
              <a:t> </a:t>
            </a:r>
            <a:r>
              <a:rPr sz="2400" dirty="0">
                <a:latin typeface="Times New Roman"/>
                <a:cs typeface="Times New Roman"/>
              </a:rPr>
              <a:t>delay</a:t>
            </a:r>
            <a:r>
              <a:rPr sz="2400" spc="-5" dirty="0">
                <a:latin typeface="Times New Roman"/>
                <a:cs typeface="Times New Roman"/>
              </a:rPr>
              <a:t> </a:t>
            </a:r>
            <a:r>
              <a:rPr sz="2400" dirty="0">
                <a:latin typeface="Times New Roman"/>
                <a:cs typeface="Times New Roman"/>
              </a:rPr>
              <a:t>(at</a:t>
            </a:r>
            <a:r>
              <a:rPr sz="2400" spc="-10" dirty="0">
                <a:latin typeface="Times New Roman"/>
                <a:cs typeface="Times New Roman"/>
              </a:rPr>
              <a:t> </a:t>
            </a:r>
            <a:r>
              <a:rPr sz="2400" dirty="0">
                <a:latin typeface="Times New Roman"/>
                <a:cs typeface="Times New Roman"/>
              </a:rPr>
              <a:t>a</a:t>
            </a:r>
            <a:r>
              <a:rPr sz="2400" spc="-10" dirty="0">
                <a:latin typeface="Times New Roman"/>
                <a:cs typeface="Times New Roman"/>
              </a:rPr>
              <a:t> </a:t>
            </a:r>
            <a:r>
              <a:rPr sz="2400" spc="-5" dirty="0">
                <a:latin typeface="Times New Roman"/>
                <a:cs typeface="Times New Roman"/>
              </a:rPr>
              <a:t>speed</a:t>
            </a:r>
            <a:r>
              <a:rPr sz="2400" spc="-15" dirty="0">
                <a:latin typeface="Times New Roman"/>
                <a:cs typeface="Times New Roman"/>
              </a:rPr>
              <a:t> </a:t>
            </a:r>
            <a:r>
              <a:rPr sz="2400" dirty="0">
                <a:latin typeface="Times New Roman"/>
                <a:cs typeface="Times New Roman"/>
              </a:rPr>
              <a:t>of</a:t>
            </a:r>
            <a:r>
              <a:rPr sz="2400" spc="-5" dirty="0">
                <a:latin typeface="Times New Roman"/>
                <a:cs typeface="Times New Roman"/>
              </a:rPr>
              <a:t> 2×10</a:t>
            </a:r>
            <a:r>
              <a:rPr sz="2400" spc="-7" baseline="31250" dirty="0">
                <a:latin typeface="Times New Roman"/>
                <a:cs typeface="Times New Roman"/>
              </a:rPr>
              <a:t>8</a:t>
            </a:r>
            <a:r>
              <a:rPr sz="2400" spc="-5" dirty="0">
                <a:latin typeface="Times New Roman"/>
                <a:cs typeface="Times New Roman"/>
              </a:rPr>
              <a:t>m/s) </a:t>
            </a:r>
            <a:r>
              <a:rPr sz="2400" spc="-585" dirty="0">
                <a:latin typeface="Times New Roman"/>
                <a:cs typeface="Times New Roman"/>
              </a:rPr>
              <a:t> </a:t>
            </a:r>
            <a:r>
              <a:rPr sz="2400" spc="-5" dirty="0">
                <a:latin typeface="Times New Roman"/>
                <a:cs typeface="Times New Roman"/>
              </a:rPr>
              <a:t>equal</a:t>
            </a:r>
            <a:r>
              <a:rPr sz="2400" spc="-10" dirty="0">
                <a:latin typeface="Times New Roman"/>
                <a:cs typeface="Times New Roman"/>
              </a:rPr>
              <a:t> </a:t>
            </a:r>
            <a:r>
              <a:rPr sz="2400" spc="-5" dirty="0">
                <a:latin typeface="Times New Roman"/>
                <a:cs typeface="Times New Roman"/>
              </a:rPr>
              <a:t>transmit</a:t>
            </a:r>
            <a:r>
              <a:rPr sz="2400" spc="-10" dirty="0">
                <a:latin typeface="Times New Roman"/>
                <a:cs typeface="Times New Roman"/>
              </a:rPr>
              <a:t> </a:t>
            </a:r>
            <a:r>
              <a:rPr sz="2400" dirty="0">
                <a:latin typeface="Times New Roman"/>
                <a:cs typeface="Times New Roman"/>
              </a:rPr>
              <a:t>delay</a:t>
            </a:r>
            <a:r>
              <a:rPr sz="2400" spc="-5" dirty="0">
                <a:latin typeface="Times New Roman"/>
                <a:cs typeface="Times New Roman"/>
              </a:rPr>
              <a:t> </a:t>
            </a:r>
            <a:r>
              <a:rPr sz="2400" dirty="0">
                <a:latin typeface="Times New Roman"/>
                <a:cs typeface="Times New Roman"/>
              </a:rPr>
              <a:t>for</a:t>
            </a:r>
            <a:r>
              <a:rPr sz="2400" spc="-5" dirty="0">
                <a:latin typeface="Times New Roman"/>
                <a:cs typeface="Times New Roman"/>
              </a:rPr>
              <a:t> </a:t>
            </a:r>
            <a:r>
              <a:rPr sz="2400" dirty="0">
                <a:latin typeface="Times New Roman"/>
                <a:cs typeface="Times New Roman"/>
              </a:rPr>
              <a:t>100-byte</a:t>
            </a:r>
            <a:r>
              <a:rPr sz="2400" spc="-5" dirty="0">
                <a:latin typeface="Times New Roman"/>
                <a:cs typeface="Times New Roman"/>
              </a:rPr>
              <a:t> </a:t>
            </a:r>
            <a:r>
              <a:rPr sz="2400" dirty="0">
                <a:latin typeface="Times New Roman"/>
                <a:cs typeface="Times New Roman"/>
              </a:rPr>
              <a:t>packets?</a:t>
            </a:r>
            <a:r>
              <a:rPr sz="2400" spc="-5" dirty="0">
                <a:latin typeface="Times New Roman"/>
                <a:cs typeface="Times New Roman"/>
              </a:rPr>
              <a:t> What</a:t>
            </a:r>
            <a:r>
              <a:rPr sz="2400" spc="-10" dirty="0">
                <a:latin typeface="Times New Roman"/>
                <a:cs typeface="Times New Roman"/>
              </a:rPr>
              <a:t> </a:t>
            </a:r>
            <a:r>
              <a:rPr sz="2400" spc="-5" dirty="0">
                <a:latin typeface="Times New Roman"/>
                <a:cs typeface="Times New Roman"/>
              </a:rPr>
              <a:t>about</a:t>
            </a:r>
            <a:endParaRPr sz="2400">
              <a:latin typeface="Times New Roman"/>
              <a:cs typeface="Times New Roman"/>
            </a:endParaRPr>
          </a:p>
          <a:p>
            <a:pPr marL="301625">
              <a:lnSpc>
                <a:spcPts val="2760"/>
              </a:lnSpc>
            </a:pPr>
            <a:r>
              <a:rPr sz="2400" dirty="0">
                <a:latin typeface="Times New Roman"/>
                <a:cs typeface="Times New Roman"/>
              </a:rPr>
              <a:t>512-byte</a:t>
            </a:r>
            <a:r>
              <a:rPr sz="2400" spc="-45" dirty="0">
                <a:latin typeface="Times New Roman"/>
                <a:cs typeface="Times New Roman"/>
              </a:rPr>
              <a:t> </a:t>
            </a:r>
            <a:r>
              <a:rPr sz="2400" dirty="0">
                <a:latin typeface="Times New Roman"/>
                <a:cs typeface="Times New Roman"/>
              </a:rPr>
              <a:t>packets?</a:t>
            </a:r>
            <a:endParaRPr sz="2400">
              <a:latin typeface="Times New Roman"/>
              <a:cs typeface="Times New Roman"/>
            </a:endParaRPr>
          </a:p>
          <a:p>
            <a:pPr marL="45720">
              <a:lnSpc>
                <a:spcPct val="100000"/>
              </a:lnSpc>
              <a:spcBef>
                <a:spcPts val="370"/>
              </a:spcBef>
            </a:pPr>
            <a:r>
              <a:rPr sz="2400" spc="-5" dirty="0">
                <a:latin typeface="Times New Roman"/>
                <a:cs typeface="Times New Roman"/>
              </a:rPr>
              <a:t>Sol</a:t>
            </a:r>
            <a:endParaRPr sz="2400">
              <a:latin typeface="Times New Roman"/>
              <a:cs typeface="Times New Roman"/>
            </a:endParaRPr>
          </a:p>
          <a:p>
            <a:pPr marL="350520" indent="-305435">
              <a:lnSpc>
                <a:spcPct val="100000"/>
              </a:lnSpc>
              <a:spcBef>
                <a:spcPts val="420"/>
              </a:spcBef>
              <a:buAutoNum type="arabicPeriod"/>
              <a:tabLst>
                <a:tab pos="351155" algn="l"/>
              </a:tabLst>
            </a:pPr>
            <a:r>
              <a:rPr sz="2400" spc="-5" dirty="0">
                <a:latin typeface="Times New Roman"/>
                <a:cs typeface="Times New Roman"/>
              </a:rPr>
              <a:t>Prop</a:t>
            </a:r>
            <a:r>
              <a:rPr sz="2400" spc="-25" dirty="0">
                <a:latin typeface="Times New Roman"/>
                <a:cs typeface="Times New Roman"/>
              </a:rPr>
              <a:t> </a:t>
            </a:r>
            <a:r>
              <a:rPr sz="2400" dirty="0">
                <a:latin typeface="Times New Roman"/>
                <a:cs typeface="Times New Roman"/>
              </a:rPr>
              <a:t>delay</a:t>
            </a:r>
            <a:r>
              <a:rPr sz="2400" spc="-15" dirty="0">
                <a:latin typeface="Times New Roman"/>
                <a:cs typeface="Times New Roman"/>
              </a:rPr>
              <a:t> </a:t>
            </a:r>
            <a:r>
              <a:rPr sz="2400" dirty="0">
                <a:latin typeface="Times New Roman"/>
                <a:cs typeface="Times New Roman"/>
              </a:rPr>
              <a:t>=</a:t>
            </a:r>
            <a:r>
              <a:rPr sz="2400" spc="-25" dirty="0">
                <a:latin typeface="Times New Roman"/>
                <a:cs typeface="Times New Roman"/>
              </a:rPr>
              <a:t> </a:t>
            </a:r>
            <a:r>
              <a:rPr sz="2400" spc="-5" dirty="0">
                <a:latin typeface="Times New Roman"/>
                <a:cs typeface="Times New Roman"/>
              </a:rPr>
              <a:t>Trans</a:t>
            </a:r>
            <a:r>
              <a:rPr sz="2400" spc="-20" dirty="0">
                <a:latin typeface="Times New Roman"/>
                <a:cs typeface="Times New Roman"/>
              </a:rPr>
              <a:t> </a:t>
            </a:r>
            <a:r>
              <a:rPr sz="2400" spc="-5" dirty="0">
                <a:latin typeface="Times New Roman"/>
                <a:cs typeface="Times New Roman"/>
              </a:rPr>
              <a:t>Delay</a:t>
            </a:r>
            <a:endParaRPr sz="2400">
              <a:latin typeface="Times New Roman"/>
              <a:cs typeface="Times New Roman"/>
            </a:endParaRPr>
          </a:p>
          <a:p>
            <a:pPr marL="25400">
              <a:lnSpc>
                <a:spcPct val="100000"/>
              </a:lnSpc>
              <a:spcBef>
                <a:spcPts val="420"/>
              </a:spcBef>
              <a:tabLst>
                <a:tab pos="301625" algn="l"/>
              </a:tabLst>
            </a:pPr>
            <a:r>
              <a:rPr sz="1600" spc="-295" dirty="0">
                <a:solidFill>
                  <a:srgbClr val="2DA2BE"/>
                </a:solidFill>
                <a:latin typeface="Lucida Sans Unicode"/>
                <a:cs typeface="Lucida Sans Unicode"/>
              </a:rPr>
              <a:t>□	</a:t>
            </a:r>
            <a:r>
              <a:rPr sz="2400" spc="-5" dirty="0">
                <a:latin typeface="Times New Roman"/>
                <a:cs typeface="Times New Roman"/>
              </a:rPr>
              <a:t>=4x</a:t>
            </a:r>
            <a:r>
              <a:rPr sz="2400" spc="-40" dirty="0">
                <a:latin typeface="Times New Roman"/>
                <a:cs typeface="Times New Roman"/>
              </a:rPr>
              <a:t> </a:t>
            </a:r>
            <a:r>
              <a:rPr sz="2400" dirty="0">
                <a:latin typeface="Times New Roman"/>
                <a:cs typeface="Times New Roman"/>
              </a:rPr>
              <a:t>10^7</a:t>
            </a:r>
            <a:r>
              <a:rPr sz="2400" spc="-35" dirty="0">
                <a:latin typeface="Times New Roman"/>
                <a:cs typeface="Times New Roman"/>
              </a:rPr>
              <a:t> </a:t>
            </a:r>
            <a:r>
              <a:rPr sz="2400" dirty="0">
                <a:latin typeface="Times New Roman"/>
                <a:cs typeface="Times New Roman"/>
              </a:rPr>
              <a:t>bits/sec</a:t>
            </a:r>
            <a:endParaRPr sz="2400">
              <a:latin typeface="Times New Roman"/>
              <a:cs typeface="Times New Roman"/>
            </a:endParaRPr>
          </a:p>
          <a:p>
            <a:pPr marL="25400">
              <a:lnSpc>
                <a:spcPct val="100000"/>
              </a:lnSpc>
              <a:spcBef>
                <a:spcPts val="420"/>
              </a:spcBef>
              <a:tabLst>
                <a:tab pos="301625" algn="l"/>
              </a:tabLst>
            </a:pPr>
            <a:r>
              <a:rPr sz="1600" spc="-295" dirty="0">
                <a:solidFill>
                  <a:srgbClr val="2DA2BE"/>
                </a:solidFill>
                <a:latin typeface="Lucida Sans Unicode"/>
                <a:cs typeface="Lucida Sans Unicode"/>
              </a:rPr>
              <a:t>□	</a:t>
            </a:r>
            <a:r>
              <a:rPr sz="2400" dirty="0">
                <a:latin typeface="Times New Roman"/>
                <a:cs typeface="Times New Roman"/>
              </a:rPr>
              <a:t>=</a:t>
            </a:r>
            <a:r>
              <a:rPr sz="2400" spc="-40" dirty="0">
                <a:latin typeface="Times New Roman"/>
                <a:cs typeface="Times New Roman"/>
              </a:rPr>
              <a:t> </a:t>
            </a:r>
            <a:r>
              <a:rPr sz="2400" dirty="0">
                <a:latin typeface="Times New Roman"/>
                <a:cs typeface="Times New Roman"/>
              </a:rPr>
              <a:t>40</a:t>
            </a:r>
            <a:r>
              <a:rPr sz="2400" spc="-35" dirty="0">
                <a:latin typeface="Times New Roman"/>
                <a:cs typeface="Times New Roman"/>
              </a:rPr>
              <a:t> </a:t>
            </a:r>
            <a:r>
              <a:rPr sz="2400" spc="-5" dirty="0">
                <a:latin typeface="Times New Roman"/>
                <a:cs typeface="Times New Roman"/>
              </a:rPr>
              <a:t>Mbps</a:t>
            </a:r>
            <a:endParaRPr sz="2400">
              <a:latin typeface="Times New Roman"/>
              <a:cs typeface="Times New Roman"/>
            </a:endParaRPr>
          </a:p>
          <a:p>
            <a:pPr marL="350520" indent="-305435">
              <a:lnSpc>
                <a:spcPct val="100000"/>
              </a:lnSpc>
              <a:spcBef>
                <a:spcPts val="420"/>
              </a:spcBef>
              <a:buAutoNum type="arabicPeriod" startAt="2"/>
              <a:tabLst>
                <a:tab pos="351155" algn="l"/>
              </a:tabLst>
            </a:pPr>
            <a:r>
              <a:rPr sz="2400" spc="-5" dirty="0">
                <a:latin typeface="Times New Roman"/>
                <a:cs typeface="Times New Roman"/>
              </a:rPr>
              <a:t>What</a:t>
            </a:r>
            <a:r>
              <a:rPr sz="2400" spc="-30" dirty="0">
                <a:latin typeface="Times New Roman"/>
                <a:cs typeface="Times New Roman"/>
              </a:rPr>
              <a:t> </a:t>
            </a:r>
            <a:r>
              <a:rPr sz="2400" spc="-5" dirty="0">
                <a:latin typeface="Times New Roman"/>
                <a:cs typeface="Times New Roman"/>
              </a:rPr>
              <a:t>about</a:t>
            </a:r>
            <a:r>
              <a:rPr sz="2400" spc="-25" dirty="0">
                <a:latin typeface="Times New Roman"/>
                <a:cs typeface="Times New Roman"/>
              </a:rPr>
              <a:t> </a:t>
            </a:r>
            <a:r>
              <a:rPr sz="2400" dirty="0">
                <a:latin typeface="Times New Roman"/>
                <a:cs typeface="Times New Roman"/>
              </a:rPr>
              <a:t>512-byte</a:t>
            </a:r>
            <a:r>
              <a:rPr sz="2400" spc="-20" dirty="0">
                <a:latin typeface="Times New Roman"/>
                <a:cs typeface="Times New Roman"/>
              </a:rPr>
              <a:t> </a:t>
            </a:r>
            <a:r>
              <a:rPr sz="2400" dirty="0">
                <a:latin typeface="Times New Roman"/>
                <a:cs typeface="Times New Roman"/>
              </a:rPr>
              <a:t>packets?</a:t>
            </a:r>
            <a:endParaRPr sz="2400">
              <a:latin typeface="Times New Roman"/>
              <a:cs typeface="Times New Roman"/>
            </a:endParaRPr>
          </a:p>
          <a:p>
            <a:pPr marL="121920">
              <a:lnSpc>
                <a:spcPct val="100000"/>
              </a:lnSpc>
              <a:spcBef>
                <a:spcPts val="420"/>
              </a:spcBef>
            </a:pPr>
            <a:r>
              <a:rPr sz="2400" dirty="0">
                <a:latin typeface="Times New Roman"/>
                <a:cs typeface="Times New Roman"/>
              </a:rPr>
              <a:t>=</a:t>
            </a:r>
            <a:r>
              <a:rPr sz="2400" spc="-35" dirty="0">
                <a:latin typeface="Times New Roman"/>
                <a:cs typeface="Times New Roman"/>
              </a:rPr>
              <a:t> </a:t>
            </a:r>
            <a:r>
              <a:rPr sz="2400" dirty="0">
                <a:latin typeface="Times New Roman"/>
                <a:cs typeface="Times New Roman"/>
              </a:rPr>
              <a:t>204.8</a:t>
            </a:r>
            <a:r>
              <a:rPr sz="2400" spc="-30" dirty="0">
                <a:latin typeface="Times New Roman"/>
                <a:cs typeface="Times New Roman"/>
              </a:rPr>
              <a:t> </a:t>
            </a:r>
            <a:r>
              <a:rPr sz="2400" spc="-5" dirty="0">
                <a:latin typeface="Times New Roman"/>
                <a:cs typeface="Times New Roman"/>
              </a:rPr>
              <a:t>Mbps</a:t>
            </a:r>
            <a:endParaRPr sz="2400">
              <a:latin typeface="Times New Roman"/>
              <a:cs typeface="Times New Roman"/>
            </a:endParaRPr>
          </a:p>
        </p:txBody>
      </p:sp>
      <p:sp>
        <p:nvSpPr>
          <p:cNvPr id="3" name="object 3"/>
          <p:cNvSpPr txBox="1">
            <a:spLocks noGrp="1"/>
          </p:cNvSpPr>
          <p:nvPr>
            <p:ph type="title"/>
          </p:nvPr>
        </p:nvSpPr>
        <p:spPr>
          <a:xfrm>
            <a:off x="530225" y="360965"/>
            <a:ext cx="2105660" cy="650240"/>
          </a:xfrm>
          <a:prstGeom prst="rect">
            <a:avLst/>
          </a:prstGeom>
        </p:spPr>
        <p:txBody>
          <a:bodyPr vert="horz" wrap="square" lIns="0" tIns="12700" rIns="0" bIns="0" rtlCol="0">
            <a:spAutoFit/>
          </a:bodyPr>
          <a:lstStyle/>
          <a:p>
            <a:pPr marL="12700">
              <a:lnSpc>
                <a:spcPct val="100000"/>
              </a:lnSpc>
              <a:spcBef>
                <a:spcPts val="100"/>
              </a:spcBef>
            </a:pPr>
            <a:r>
              <a:rPr sz="4100" spc="-5" dirty="0">
                <a:solidFill>
                  <a:srgbClr val="464646"/>
                </a:solidFill>
              </a:rPr>
              <a:t>Problem</a:t>
            </a:r>
            <a:endParaRPr sz="410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498285"/>
            <a:ext cx="2913380" cy="650240"/>
          </a:xfrm>
          <a:prstGeom prst="rect">
            <a:avLst/>
          </a:prstGeom>
        </p:spPr>
        <p:txBody>
          <a:bodyPr vert="horz" wrap="square" lIns="0" tIns="12700" rIns="0" bIns="0" rtlCol="0">
            <a:spAutoFit/>
          </a:bodyPr>
          <a:lstStyle/>
          <a:p>
            <a:pPr marL="12700">
              <a:lnSpc>
                <a:spcPct val="100000"/>
              </a:lnSpc>
              <a:spcBef>
                <a:spcPts val="100"/>
              </a:spcBef>
            </a:pPr>
            <a:r>
              <a:rPr sz="4100" spc="-5" dirty="0">
                <a:solidFill>
                  <a:srgbClr val="464646"/>
                </a:solidFill>
              </a:rPr>
              <a:t>Problems!!!</a:t>
            </a:r>
            <a:endParaRPr sz="4100"/>
          </a:p>
        </p:txBody>
      </p:sp>
      <p:sp>
        <p:nvSpPr>
          <p:cNvPr id="3" name="object 3"/>
          <p:cNvSpPr txBox="1"/>
          <p:nvPr/>
        </p:nvSpPr>
        <p:spPr>
          <a:xfrm>
            <a:off x="582679" y="1053856"/>
            <a:ext cx="7965440" cy="4453255"/>
          </a:xfrm>
          <a:prstGeom prst="rect">
            <a:avLst/>
          </a:prstGeom>
        </p:spPr>
        <p:txBody>
          <a:bodyPr vert="horz" wrap="square" lIns="0" tIns="50800" rIns="0" bIns="0" rtlCol="0">
            <a:spAutoFit/>
          </a:bodyPr>
          <a:lstStyle/>
          <a:p>
            <a:pPr marL="325755" marR="133350" indent="-275590">
              <a:lnSpc>
                <a:spcPts val="2400"/>
              </a:lnSpc>
              <a:spcBef>
                <a:spcPts val="400"/>
              </a:spcBef>
              <a:buClr>
                <a:srgbClr val="2DA2BE"/>
              </a:buClr>
              <a:buSzPct val="68181"/>
              <a:buFont typeface="Lucida Sans Unicode"/>
              <a:buChar char="□"/>
              <a:tabLst>
                <a:tab pos="325755" algn="l"/>
                <a:tab pos="326390" algn="l"/>
              </a:tabLst>
            </a:pPr>
            <a:r>
              <a:rPr sz="2200" dirty="0">
                <a:latin typeface="Times New Roman"/>
                <a:cs typeface="Times New Roman"/>
              </a:rPr>
              <a:t>Consider</a:t>
            </a:r>
            <a:r>
              <a:rPr sz="2200" spc="5" dirty="0">
                <a:latin typeface="Times New Roman"/>
                <a:cs typeface="Times New Roman"/>
              </a:rPr>
              <a:t> a</a:t>
            </a:r>
            <a:r>
              <a:rPr sz="2200" spc="10" dirty="0">
                <a:latin typeface="Times New Roman"/>
                <a:cs typeface="Times New Roman"/>
              </a:rPr>
              <a:t> </a:t>
            </a:r>
            <a:r>
              <a:rPr sz="2200" spc="5" dirty="0">
                <a:latin typeface="Times New Roman"/>
                <a:cs typeface="Times New Roman"/>
              </a:rPr>
              <a:t>point-to-point</a:t>
            </a:r>
            <a:r>
              <a:rPr sz="2200" spc="10" dirty="0">
                <a:latin typeface="Times New Roman"/>
                <a:cs typeface="Times New Roman"/>
              </a:rPr>
              <a:t> </a:t>
            </a:r>
            <a:r>
              <a:rPr sz="2200" dirty="0">
                <a:latin typeface="Times New Roman"/>
                <a:cs typeface="Times New Roman"/>
              </a:rPr>
              <a:t>link</a:t>
            </a:r>
            <a:r>
              <a:rPr sz="2200" spc="10" dirty="0">
                <a:latin typeface="Times New Roman"/>
                <a:cs typeface="Times New Roman"/>
              </a:rPr>
              <a:t> 50 km</a:t>
            </a:r>
            <a:r>
              <a:rPr sz="2200" spc="15" dirty="0">
                <a:latin typeface="Times New Roman"/>
                <a:cs typeface="Times New Roman"/>
              </a:rPr>
              <a:t> </a:t>
            </a:r>
            <a:r>
              <a:rPr sz="2200" spc="5" dirty="0">
                <a:latin typeface="Times New Roman"/>
                <a:cs typeface="Times New Roman"/>
              </a:rPr>
              <a:t>in </a:t>
            </a:r>
            <a:r>
              <a:rPr sz="2200" dirty="0">
                <a:latin typeface="Times New Roman"/>
                <a:cs typeface="Times New Roman"/>
              </a:rPr>
              <a:t>length.</a:t>
            </a:r>
            <a:r>
              <a:rPr sz="2200" spc="10" dirty="0">
                <a:latin typeface="Times New Roman"/>
                <a:cs typeface="Times New Roman"/>
              </a:rPr>
              <a:t> </a:t>
            </a:r>
            <a:r>
              <a:rPr sz="2200" spc="5" dirty="0">
                <a:latin typeface="Times New Roman"/>
                <a:cs typeface="Times New Roman"/>
              </a:rPr>
              <a:t>At what</a:t>
            </a:r>
            <a:r>
              <a:rPr sz="2200" spc="10" dirty="0">
                <a:latin typeface="Times New Roman"/>
                <a:cs typeface="Times New Roman"/>
              </a:rPr>
              <a:t> </a:t>
            </a:r>
            <a:r>
              <a:rPr sz="2200" spc="5" dirty="0">
                <a:latin typeface="Times New Roman"/>
                <a:cs typeface="Times New Roman"/>
              </a:rPr>
              <a:t>bandwidth </a:t>
            </a:r>
            <a:r>
              <a:rPr sz="2200" spc="-535" dirty="0">
                <a:latin typeface="Times New Roman"/>
                <a:cs typeface="Times New Roman"/>
              </a:rPr>
              <a:t> </a:t>
            </a:r>
            <a:r>
              <a:rPr sz="2200" spc="5" dirty="0">
                <a:latin typeface="Times New Roman"/>
                <a:cs typeface="Times New Roman"/>
              </a:rPr>
              <a:t>would</a:t>
            </a:r>
            <a:r>
              <a:rPr sz="2200" dirty="0">
                <a:latin typeface="Times New Roman"/>
                <a:cs typeface="Times New Roman"/>
              </a:rPr>
              <a:t> </a:t>
            </a:r>
            <a:r>
              <a:rPr sz="2200" spc="5" dirty="0">
                <a:latin typeface="Times New Roman"/>
                <a:cs typeface="Times New Roman"/>
              </a:rPr>
              <a:t>propagation</a:t>
            </a:r>
            <a:r>
              <a:rPr sz="2200" spc="10" dirty="0">
                <a:latin typeface="Times New Roman"/>
                <a:cs typeface="Times New Roman"/>
              </a:rPr>
              <a:t> </a:t>
            </a:r>
            <a:r>
              <a:rPr sz="2200" spc="5" dirty="0">
                <a:latin typeface="Times New Roman"/>
                <a:cs typeface="Times New Roman"/>
              </a:rPr>
              <a:t>delay</a:t>
            </a:r>
            <a:r>
              <a:rPr sz="2200" spc="10" dirty="0">
                <a:latin typeface="Times New Roman"/>
                <a:cs typeface="Times New Roman"/>
              </a:rPr>
              <a:t> </a:t>
            </a:r>
            <a:r>
              <a:rPr sz="2200" spc="5" dirty="0">
                <a:latin typeface="Times New Roman"/>
                <a:cs typeface="Times New Roman"/>
              </a:rPr>
              <a:t>(at</a:t>
            </a:r>
            <a:r>
              <a:rPr sz="2200" spc="10" dirty="0">
                <a:latin typeface="Times New Roman"/>
                <a:cs typeface="Times New Roman"/>
              </a:rPr>
              <a:t> </a:t>
            </a:r>
            <a:r>
              <a:rPr sz="2200" spc="5" dirty="0">
                <a:latin typeface="Times New Roman"/>
                <a:cs typeface="Times New Roman"/>
              </a:rPr>
              <a:t>a speed of</a:t>
            </a:r>
            <a:r>
              <a:rPr sz="2200" spc="10" dirty="0">
                <a:latin typeface="Times New Roman"/>
                <a:cs typeface="Times New Roman"/>
              </a:rPr>
              <a:t> </a:t>
            </a:r>
            <a:r>
              <a:rPr sz="2200" spc="5" dirty="0">
                <a:latin typeface="Times New Roman"/>
                <a:cs typeface="Times New Roman"/>
              </a:rPr>
              <a:t>2×10</a:t>
            </a:r>
            <a:r>
              <a:rPr sz="2175" spc="7" baseline="32567" dirty="0">
                <a:latin typeface="Times New Roman"/>
                <a:cs typeface="Times New Roman"/>
              </a:rPr>
              <a:t>8</a:t>
            </a:r>
            <a:r>
              <a:rPr sz="2200" spc="5" dirty="0">
                <a:latin typeface="Times New Roman"/>
                <a:cs typeface="Times New Roman"/>
              </a:rPr>
              <a:t>m/s) </a:t>
            </a:r>
            <a:r>
              <a:rPr sz="2200" dirty="0">
                <a:latin typeface="Times New Roman"/>
                <a:cs typeface="Times New Roman"/>
              </a:rPr>
              <a:t>equal</a:t>
            </a:r>
            <a:r>
              <a:rPr sz="2200" spc="5" dirty="0">
                <a:latin typeface="Times New Roman"/>
                <a:cs typeface="Times New Roman"/>
              </a:rPr>
              <a:t> </a:t>
            </a:r>
            <a:r>
              <a:rPr sz="2200" dirty="0">
                <a:latin typeface="Times New Roman"/>
                <a:cs typeface="Times New Roman"/>
              </a:rPr>
              <a:t>transmit </a:t>
            </a:r>
            <a:r>
              <a:rPr sz="2200" spc="5" dirty="0">
                <a:latin typeface="Times New Roman"/>
                <a:cs typeface="Times New Roman"/>
              </a:rPr>
              <a:t> delay for</a:t>
            </a:r>
            <a:r>
              <a:rPr sz="2200" spc="10" dirty="0">
                <a:latin typeface="Times New Roman"/>
                <a:cs typeface="Times New Roman"/>
              </a:rPr>
              <a:t> </a:t>
            </a:r>
            <a:r>
              <a:rPr sz="2200" spc="5" dirty="0">
                <a:latin typeface="Times New Roman"/>
                <a:cs typeface="Times New Roman"/>
              </a:rPr>
              <a:t>100-byte</a:t>
            </a:r>
            <a:r>
              <a:rPr sz="2200" spc="10" dirty="0">
                <a:latin typeface="Times New Roman"/>
                <a:cs typeface="Times New Roman"/>
              </a:rPr>
              <a:t> </a:t>
            </a:r>
            <a:r>
              <a:rPr sz="2200" spc="5" dirty="0">
                <a:latin typeface="Times New Roman"/>
                <a:cs typeface="Times New Roman"/>
              </a:rPr>
              <a:t>packets?</a:t>
            </a:r>
            <a:r>
              <a:rPr sz="2200" spc="10" dirty="0">
                <a:latin typeface="Times New Roman"/>
                <a:cs typeface="Times New Roman"/>
              </a:rPr>
              <a:t> </a:t>
            </a:r>
            <a:r>
              <a:rPr sz="2200" spc="5" dirty="0">
                <a:latin typeface="Times New Roman"/>
                <a:cs typeface="Times New Roman"/>
              </a:rPr>
              <a:t>What </a:t>
            </a:r>
            <a:r>
              <a:rPr sz="2200" dirty="0">
                <a:latin typeface="Times New Roman"/>
                <a:cs typeface="Times New Roman"/>
              </a:rPr>
              <a:t>about </a:t>
            </a:r>
            <a:r>
              <a:rPr sz="2200" spc="5" dirty="0">
                <a:latin typeface="Times New Roman"/>
                <a:cs typeface="Times New Roman"/>
              </a:rPr>
              <a:t>512-byte</a:t>
            </a:r>
            <a:r>
              <a:rPr sz="2200" spc="10" dirty="0">
                <a:latin typeface="Times New Roman"/>
                <a:cs typeface="Times New Roman"/>
              </a:rPr>
              <a:t> </a:t>
            </a:r>
            <a:r>
              <a:rPr sz="2200" spc="5" dirty="0">
                <a:latin typeface="Times New Roman"/>
                <a:cs typeface="Times New Roman"/>
              </a:rPr>
              <a:t>packets?</a:t>
            </a:r>
            <a:endParaRPr sz="2200">
              <a:latin typeface="Times New Roman"/>
              <a:cs typeface="Times New Roman"/>
            </a:endParaRPr>
          </a:p>
          <a:p>
            <a:pPr marL="325755" indent="-275590">
              <a:lnSpc>
                <a:spcPct val="100000"/>
              </a:lnSpc>
              <a:spcBef>
                <a:spcPts val="120"/>
              </a:spcBef>
              <a:buClr>
                <a:srgbClr val="2DA2BE"/>
              </a:buClr>
              <a:buSzPct val="68181"/>
              <a:buFont typeface="Lucida Sans Unicode"/>
              <a:buChar char="□"/>
              <a:tabLst>
                <a:tab pos="325755" algn="l"/>
                <a:tab pos="326390" algn="l"/>
              </a:tabLst>
            </a:pPr>
            <a:r>
              <a:rPr sz="2200" dirty="0">
                <a:solidFill>
                  <a:srgbClr val="FF0000"/>
                </a:solidFill>
                <a:latin typeface="Times New Roman"/>
                <a:cs typeface="Times New Roman"/>
              </a:rPr>
              <a:t>Solution</a:t>
            </a:r>
            <a:endParaRPr sz="2200">
              <a:latin typeface="Times New Roman"/>
              <a:cs typeface="Times New Roman"/>
            </a:endParaRPr>
          </a:p>
          <a:p>
            <a:pPr marL="312420" marR="3253104" indent="-262255">
              <a:lnSpc>
                <a:spcPct val="105100"/>
              </a:lnSpc>
              <a:buClr>
                <a:srgbClr val="2DA2BE"/>
              </a:buClr>
              <a:buSzPct val="68181"/>
              <a:buFont typeface="Lucida Sans Unicode"/>
              <a:buChar char="□"/>
              <a:tabLst>
                <a:tab pos="325755" algn="l"/>
                <a:tab pos="326390" algn="l"/>
              </a:tabLst>
            </a:pPr>
            <a:r>
              <a:rPr sz="2200" spc="5" dirty="0">
                <a:latin typeface="Times New Roman"/>
                <a:cs typeface="Times New Roman"/>
              </a:rPr>
              <a:t>If </a:t>
            </a:r>
            <a:r>
              <a:rPr sz="2200" dirty="0">
                <a:latin typeface="Times New Roman"/>
                <a:cs typeface="Times New Roman"/>
              </a:rPr>
              <a:t>Size </a:t>
            </a:r>
            <a:r>
              <a:rPr sz="2200" spc="5" dirty="0">
                <a:latin typeface="Times New Roman"/>
                <a:cs typeface="Times New Roman"/>
              </a:rPr>
              <a:t>=100B, Bandwidth =3.2 Mbps </a:t>
            </a:r>
            <a:r>
              <a:rPr sz="2200" spc="10" dirty="0">
                <a:latin typeface="Times New Roman"/>
                <a:cs typeface="Times New Roman"/>
              </a:rPr>
              <a:t> </a:t>
            </a:r>
            <a:r>
              <a:rPr sz="2200" spc="5" dirty="0">
                <a:latin typeface="Times New Roman"/>
                <a:cs typeface="Times New Roman"/>
              </a:rPr>
              <a:t>If</a:t>
            </a:r>
            <a:r>
              <a:rPr sz="2200" dirty="0">
                <a:latin typeface="Times New Roman"/>
                <a:cs typeface="Times New Roman"/>
              </a:rPr>
              <a:t> Size=512B,</a:t>
            </a:r>
            <a:r>
              <a:rPr sz="2200" spc="-5" dirty="0">
                <a:latin typeface="Times New Roman"/>
                <a:cs typeface="Times New Roman"/>
              </a:rPr>
              <a:t> </a:t>
            </a:r>
            <a:r>
              <a:rPr sz="2200" spc="5" dirty="0">
                <a:latin typeface="Times New Roman"/>
                <a:cs typeface="Times New Roman"/>
              </a:rPr>
              <a:t>Bandwidth</a:t>
            </a:r>
            <a:r>
              <a:rPr sz="2200" spc="-5" dirty="0">
                <a:latin typeface="Times New Roman"/>
                <a:cs typeface="Times New Roman"/>
              </a:rPr>
              <a:t> </a:t>
            </a:r>
            <a:r>
              <a:rPr sz="2200" spc="10" dirty="0">
                <a:latin typeface="Times New Roman"/>
                <a:cs typeface="Times New Roman"/>
              </a:rPr>
              <a:t>=</a:t>
            </a:r>
            <a:r>
              <a:rPr sz="2200" spc="-5" dirty="0">
                <a:latin typeface="Times New Roman"/>
                <a:cs typeface="Times New Roman"/>
              </a:rPr>
              <a:t> </a:t>
            </a:r>
            <a:r>
              <a:rPr sz="2200" spc="5" dirty="0">
                <a:latin typeface="Times New Roman"/>
                <a:cs typeface="Times New Roman"/>
              </a:rPr>
              <a:t>16.4</a:t>
            </a:r>
            <a:r>
              <a:rPr sz="2200" dirty="0">
                <a:latin typeface="Times New Roman"/>
                <a:cs typeface="Times New Roman"/>
              </a:rPr>
              <a:t> </a:t>
            </a:r>
            <a:r>
              <a:rPr sz="2200" spc="5" dirty="0">
                <a:latin typeface="Times New Roman"/>
                <a:cs typeface="Times New Roman"/>
              </a:rPr>
              <a:t>Mbps</a:t>
            </a:r>
            <a:endParaRPr sz="2200">
              <a:latin typeface="Times New Roman"/>
              <a:cs typeface="Times New Roman"/>
            </a:endParaRPr>
          </a:p>
          <a:p>
            <a:pPr>
              <a:lnSpc>
                <a:spcPct val="100000"/>
              </a:lnSpc>
              <a:spcBef>
                <a:spcPts val="40"/>
              </a:spcBef>
              <a:buClr>
                <a:srgbClr val="2DA2BE"/>
              </a:buClr>
              <a:buFont typeface="Lucida Sans Unicode"/>
              <a:buChar char="□"/>
            </a:pPr>
            <a:endParaRPr sz="2750">
              <a:latin typeface="Times New Roman"/>
              <a:cs typeface="Times New Roman"/>
            </a:endParaRPr>
          </a:p>
          <a:p>
            <a:pPr marL="325755" marR="43180" indent="-275590">
              <a:lnSpc>
                <a:spcPts val="2380"/>
              </a:lnSpc>
              <a:spcBef>
                <a:spcPts val="5"/>
              </a:spcBef>
              <a:buClr>
                <a:srgbClr val="2DA2BE"/>
              </a:buClr>
              <a:buSzPct val="68181"/>
              <a:buFont typeface="Lucida Sans Unicode"/>
              <a:buChar char="□"/>
              <a:tabLst>
                <a:tab pos="325755" algn="l"/>
                <a:tab pos="326390" algn="l"/>
              </a:tabLst>
            </a:pPr>
            <a:r>
              <a:rPr sz="2200" spc="5" dirty="0">
                <a:latin typeface="Times New Roman"/>
                <a:cs typeface="Times New Roman"/>
              </a:rPr>
              <a:t>How</a:t>
            </a:r>
            <a:r>
              <a:rPr sz="2200" dirty="0">
                <a:latin typeface="Times New Roman"/>
                <a:cs typeface="Times New Roman"/>
              </a:rPr>
              <a:t> </a:t>
            </a:r>
            <a:r>
              <a:rPr sz="2200" spc="5" dirty="0">
                <a:latin typeface="Times New Roman"/>
                <a:cs typeface="Times New Roman"/>
              </a:rPr>
              <a:t>“wide” </a:t>
            </a:r>
            <a:r>
              <a:rPr sz="2200" dirty="0">
                <a:latin typeface="Times New Roman"/>
                <a:cs typeface="Times New Roman"/>
              </a:rPr>
              <a:t>is </a:t>
            </a:r>
            <a:r>
              <a:rPr sz="2200" spc="5" dirty="0">
                <a:latin typeface="Times New Roman"/>
                <a:cs typeface="Times New Roman"/>
              </a:rPr>
              <a:t>a bit</a:t>
            </a:r>
            <a:r>
              <a:rPr sz="2200" spc="10" dirty="0">
                <a:latin typeface="Times New Roman"/>
                <a:cs typeface="Times New Roman"/>
              </a:rPr>
              <a:t> on</a:t>
            </a:r>
            <a:r>
              <a:rPr sz="2200" spc="5" dirty="0">
                <a:latin typeface="Times New Roman"/>
                <a:cs typeface="Times New Roman"/>
              </a:rPr>
              <a:t> a 10-Gbps</a:t>
            </a:r>
            <a:r>
              <a:rPr sz="2200" spc="10" dirty="0">
                <a:latin typeface="Times New Roman"/>
                <a:cs typeface="Times New Roman"/>
              </a:rPr>
              <a:t> </a:t>
            </a:r>
            <a:r>
              <a:rPr sz="2200" dirty="0">
                <a:latin typeface="Times New Roman"/>
                <a:cs typeface="Times New Roman"/>
              </a:rPr>
              <a:t>link? </a:t>
            </a:r>
            <a:r>
              <a:rPr sz="2200" spc="5" dirty="0">
                <a:latin typeface="Times New Roman"/>
                <a:cs typeface="Times New Roman"/>
              </a:rPr>
              <a:t>How long </a:t>
            </a:r>
            <a:r>
              <a:rPr sz="2200" dirty="0">
                <a:latin typeface="Times New Roman"/>
                <a:cs typeface="Times New Roman"/>
              </a:rPr>
              <a:t>is </a:t>
            </a:r>
            <a:r>
              <a:rPr sz="2200" spc="5" dirty="0">
                <a:latin typeface="Times New Roman"/>
                <a:cs typeface="Times New Roman"/>
              </a:rPr>
              <a:t>a bit</a:t>
            </a:r>
            <a:r>
              <a:rPr sz="2200" spc="10" dirty="0">
                <a:latin typeface="Times New Roman"/>
                <a:cs typeface="Times New Roman"/>
              </a:rPr>
              <a:t> </a:t>
            </a:r>
            <a:r>
              <a:rPr sz="2200" spc="5" dirty="0">
                <a:latin typeface="Times New Roman"/>
                <a:cs typeface="Times New Roman"/>
              </a:rPr>
              <a:t>in</a:t>
            </a:r>
            <a:r>
              <a:rPr sz="2200" dirty="0">
                <a:latin typeface="Times New Roman"/>
                <a:cs typeface="Times New Roman"/>
              </a:rPr>
              <a:t> copper </a:t>
            </a:r>
            <a:r>
              <a:rPr sz="2200" spc="-535" dirty="0">
                <a:latin typeface="Times New Roman"/>
                <a:cs typeface="Times New Roman"/>
              </a:rPr>
              <a:t> </a:t>
            </a:r>
            <a:r>
              <a:rPr sz="2200" dirty="0">
                <a:latin typeface="Times New Roman"/>
                <a:cs typeface="Times New Roman"/>
              </a:rPr>
              <a:t>wire, </a:t>
            </a:r>
            <a:r>
              <a:rPr sz="2200" spc="5" dirty="0">
                <a:latin typeface="Times New Roman"/>
                <a:cs typeface="Times New Roman"/>
              </a:rPr>
              <a:t>where</a:t>
            </a:r>
            <a:r>
              <a:rPr sz="2200" dirty="0">
                <a:latin typeface="Times New Roman"/>
                <a:cs typeface="Times New Roman"/>
              </a:rPr>
              <a:t> the </a:t>
            </a:r>
            <a:r>
              <a:rPr sz="2200" spc="5" dirty="0">
                <a:latin typeface="Times New Roman"/>
                <a:cs typeface="Times New Roman"/>
              </a:rPr>
              <a:t>speed</a:t>
            </a:r>
            <a:r>
              <a:rPr sz="2200" dirty="0">
                <a:latin typeface="Times New Roman"/>
                <a:cs typeface="Times New Roman"/>
              </a:rPr>
              <a:t> </a:t>
            </a:r>
            <a:r>
              <a:rPr sz="2200" spc="5" dirty="0">
                <a:latin typeface="Times New Roman"/>
                <a:cs typeface="Times New Roman"/>
              </a:rPr>
              <a:t>of</a:t>
            </a:r>
            <a:r>
              <a:rPr sz="2200" spc="10" dirty="0">
                <a:latin typeface="Times New Roman"/>
                <a:cs typeface="Times New Roman"/>
              </a:rPr>
              <a:t> </a:t>
            </a:r>
            <a:r>
              <a:rPr sz="2200" spc="5" dirty="0">
                <a:latin typeface="Times New Roman"/>
                <a:cs typeface="Times New Roman"/>
              </a:rPr>
              <a:t>propagation </a:t>
            </a:r>
            <a:r>
              <a:rPr sz="2200" dirty="0">
                <a:latin typeface="Times New Roman"/>
                <a:cs typeface="Times New Roman"/>
              </a:rPr>
              <a:t>is </a:t>
            </a:r>
            <a:r>
              <a:rPr sz="2200" spc="10" dirty="0">
                <a:latin typeface="Times New Roman"/>
                <a:cs typeface="Times New Roman"/>
              </a:rPr>
              <a:t>2.3×10</a:t>
            </a:r>
            <a:r>
              <a:rPr sz="2175" spc="15" baseline="32567" dirty="0">
                <a:latin typeface="Times New Roman"/>
                <a:cs typeface="Times New Roman"/>
              </a:rPr>
              <a:t>8</a:t>
            </a:r>
            <a:r>
              <a:rPr sz="2175" spc="284" baseline="32567" dirty="0">
                <a:latin typeface="Times New Roman"/>
                <a:cs typeface="Times New Roman"/>
              </a:rPr>
              <a:t> </a:t>
            </a:r>
            <a:r>
              <a:rPr sz="2200" dirty="0">
                <a:latin typeface="Times New Roman"/>
                <a:cs typeface="Times New Roman"/>
              </a:rPr>
              <a:t>m/s?</a:t>
            </a:r>
            <a:endParaRPr sz="2200">
              <a:latin typeface="Times New Roman"/>
              <a:cs typeface="Times New Roman"/>
            </a:endParaRPr>
          </a:p>
          <a:p>
            <a:pPr marL="69850">
              <a:lnSpc>
                <a:spcPct val="100000"/>
              </a:lnSpc>
              <a:spcBef>
                <a:spcPts val="114"/>
              </a:spcBef>
            </a:pPr>
            <a:r>
              <a:rPr sz="2200" dirty="0">
                <a:solidFill>
                  <a:srgbClr val="FF0000"/>
                </a:solidFill>
                <a:latin typeface="Times New Roman"/>
                <a:cs typeface="Times New Roman"/>
              </a:rPr>
              <a:t>solution</a:t>
            </a:r>
            <a:endParaRPr sz="2200">
              <a:latin typeface="Times New Roman"/>
              <a:cs typeface="Times New Roman"/>
            </a:endParaRPr>
          </a:p>
          <a:p>
            <a:pPr marL="210820">
              <a:lnSpc>
                <a:spcPct val="100000"/>
              </a:lnSpc>
              <a:spcBef>
                <a:spcPts val="135"/>
              </a:spcBef>
            </a:pPr>
            <a:r>
              <a:rPr sz="2200" spc="10" dirty="0">
                <a:latin typeface="Times New Roman"/>
                <a:cs typeface="Times New Roman"/>
              </a:rPr>
              <a:t>10</a:t>
            </a:r>
            <a:r>
              <a:rPr sz="2200" spc="5" dirty="0">
                <a:latin typeface="Times New Roman"/>
                <a:cs typeface="Times New Roman"/>
              </a:rPr>
              <a:t> Gbps</a:t>
            </a:r>
            <a:r>
              <a:rPr sz="2200" dirty="0">
                <a:latin typeface="Times New Roman"/>
                <a:cs typeface="Times New Roman"/>
              </a:rPr>
              <a:t> </a:t>
            </a:r>
            <a:r>
              <a:rPr sz="2200" spc="10" dirty="0">
                <a:latin typeface="Times New Roman"/>
                <a:cs typeface="Times New Roman"/>
              </a:rPr>
              <a:t>=</a:t>
            </a:r>
            <a:r>
              <a:rPr sz="2200" dirty="0">
                <a:latin typeface="Times New Roman"/>
                <a:cs typeface="Times New Roman"/>
              </a:rPr>
              <a:t> </a:t>
            </a:r>
            <a:r>
              <a:rPr sz="2200" spc="5" dirty="0">
                <a:latin typeface="Times New Roman"/>
                <a:cs typeface="Times New Roman"/>
              </a:rPr>
              <a:t>10^10 bps, meaning</a:t>
            </a:r>
            <a:r>
              <a:rPr sz="2200" dirty="0">
                <a:latin typeface="Times New Roman"/>
                <a:cs typeface="Times New Roman"/>
              </a:rPr>
              <a:t> </a:t>
            </a:r>
            <a:r>
              <a:rPr sz="2200" spc="5" dirty="0">
                <a:latin typeface="Times New Roman"/>
                <a:cs typeface="Times New Roman"/>
              </a:rPr>
              <a:t>each</a:t>
            </a:r>
            <a:r>
              <a:rPr sz="2200" dirty="0">
                <a:latin typeface="Times New Roman"/>
                <a:cs typeface="Times New Roman"/>
              </a:rPr>
              <a:t> </a:t>
            </a:r>
            <a:r>
              <a:rPr sz="2200" spc="5" dirty="0">
                <a:latin typeface="Times New Roman"/>
                <a:cs typeface="Times New Roman"/>
              </a:rPr>
              <a:t>bit </a:t>
            </a:r>
            <a:r>
              <a:rPr sz="2200" dirty="0">
                <a:latin typeface="Times New Roman"/>
                <a:cs typeface="Times New Roman"/>
              </a:rPr>
              <a:t>is </a:t>
            </a:r>
            <a:r>
              <a:rPr sz="2200" spc="10" dirty="0">
                <a:latin typeface="Times New Roman"/>
                <a:cs typeface="Times New Roman"/>
              </a:rPr>
              <a:t>10^−10</a:t>
            </a:r>
            <a:r>
              <a:rPr sz="2200" spc="5" dirty="0">
                <a:latin typeface="Times New Roman"/>
                <a:cs typeface="Times New Roman"/>
              </a:rPr>
              <a:t> sec (0.1 ns) </a:t>
            </a:r>
            <a:r>
              <a:rPr sz="2200" dirty="0">
                <a:latin typeface="Times New Roman"/>
                <a:cs typeface="Times New Roman"/>
              </a:rPr>
              <a:t>wide.</a:t>
            </a:r>
            <a:endParaRPr sz="2200">
              <a:latin typeface="Times New Roman"/>
              <a:cs typeface="Times New Roman"/>
            </a:endParaRPr>
          </a:p>
          <a:p>
            <a:pPr marL="396240" indent="-346075">
              <a:lnSpc>
                <a:spcPct val="100000"/>
              </a:lnSpc>
              <a:spcBef>
                <a:spcPts val="135"/>
              </a:spcBef>
              <a:buClr>
                <a:srgbClr val="2DA2BE"/>
              </a:buClr>
              <a:buSzPct val="68181"/>
              <a:buFont typeface="Lucida Sans Unicode"/>
              <a:buChar char="□"/>
              <a:tabLst>
                <a:tab pos="396240" algn="l"/>
                <a:tab pos="396875" algn="l"/>
              </a:tabLst>
            </a:pPr>
            <a:r>
              <a:rPr sz="2200" spc="5" dirty="0">
                <a:latin typeface="Times New Roman"/>
                <a:cs typeface="Times New Roman"/>
              </a:rPr>
              <a:t>The</a:t>
            </a:r>
            <a:r>
              <a:rPr sz="2200" spc="-5" dirty="0">
                <a:latin typeface="Times New Roman"/>
                <a:cs typeface="Times New Roman"/>
              </a:rPr>
              <a:t> </a:t>
            </a:r>
            <a:r>
              <a:rPr sz="2200" dirty="0">
                <a:latin typeface="Times New Roman"/>
                <a:cs typeface="Times New Roman"/>
              </a:rPr>
              <a:t>length</a:t>
            </a:r>
            <a:r>
              <a:rPr sz="2200" spc="-5" dirty="0">
                <a:latin typeface="Times New Roman"/>
                <a:cs typeface="Times New Roman"/>
              </a:rPr>
              <a:t> </a:t>
            </a:r>
            <a:r>
              <a:rPr sz="2200" spc="5" dirty="0">
                <a:latin typeface="Times New Roman"/>
                <a:cs typeface="Times New Roman"/>
              </a:rPr>
              <a:t>in</a:t>
            </a:r>
            <a:r>
              <a:rPr sz="2200" dirty="0">
                <a:latin typeface="Times New Roman"/>
                <a:cs typeface="Times New Roman"/>
              </a:rPr>
              <a:t> the</a:t>
            </a:r>
            <a:r>
              <a:rPr sz="2200" spc="-5" dirty="0">
                <a:latin typeface="Times New Roman"/>
                <a:cs typeface="Times New Roman"/>
              </a:rPr>
              <a:t> </a:t>
            </a:r>
            <a:r>
              <a:rPr sz="2200" spc="5" dirty="0">
                <a:latin typeface="Times New Roman"/>
                <a:cs typeface="Times New Roman"/>
              </a:rPr>
              <a:t>wire</a:t>
            </a:r>
            <a:r>
              <a:rPr sz="2200" spc="-5" dirty="0">
                <a:latin typeface="Times New Roman"/>
                <a:cs typeface="Times New Roman"/>
              </a:rPr>
              <a:t> </a:t>
            </a:r>
            <a:r>
              <a:rPr sz="2200" spc="5" dirty="0">
                <a:latin typeface="Times New Roman"/>
                <a:cs typeface="Times New Roman"/>
              </a:rPr>
              <a:t>of such</a:t>
            </a:r>
            <a:r>
              <a:rPr sz="2200" spc="-5" dirty="0">
                <a:latin typeface="Times New Roman"/>
                <a:cs typeface="Times New Roman"/>
              </a:rPr>
              <a:t> </a:t>
            </a:r>
            <a:r>
              <a:rPr sz="2200" spc="5" dirty="0">
                <a:latin typeface="Times New Roman"/>
                <a:cs typeface="Times New Roman"/>
              </a:rPr>
              <a:t>a</a:t>
            </a:r>
            <a:r>
              <a:rPr sz="2200" dirty="0">
                <a:latin typeface="Times New Roman"/>
                <a:cs typeface="Times New Roman"/>
              </a:rPr>
              <a:t> </a:t>
            </a:r>
            <a:r>
              <a:rPr sz="2200" spc="5" dirty="0">
                <a:latin typeface="Times New Roman"/>
                <a:cs typeface="Times New Roman"/>
              </a:rPr>
              <a:t>bit</a:t>
            </a:r>
            <a:r>
              <a:rPr sz="2200" dirty="0">
                <a:latin typeface="Times New Roman"/>
                <a:cs typeface="Times New Roman"/>
              </a:rPr>
              <a:t> is</a:t>
            </a:r>
            <a:endParaRPr sz="2200">
              <a:latin typeface="Times New Roman"/>
              <a:cs typeface="Times New Roman"/>
            </a:endParaRPr>
          </a:p>
          <a:p>
            <a:pPr marL="210820">
              <a:lnSpc>
                <a:spcPct val="100000"/>
              </a:lnSpc>
              <a:spcBef>
                <a:spcPts val="135"/>
              </a:spcBef>
            </a:pPr>
            <a:r>
              <a:rPr sz="2200" spc="5" dirty="0">
                <a:latin typeface="Times New Roman"/>
                <a:cs typeface="Times New Roman"/>
              </a:rPr>
              <a:t>0.1</a:t>
            </a:r>
            <a:r>
              <a:rPr sz="2200" dirty="0">
                <a:latin typeface="Times New Roman"/>
                <a:cs typeface="Times New Roman"/>
              </a:rPr>
              <a:t> </a:t>
            </a:r>
            <a:r>
              <a:rPr sz="2200" spc="5" dirty="0">
                <a:latin typeface="Times New Roman"/>
                <a:cs typeface="Times New Roman"/>
              </a:rPr>
              <a:t>ns </a:t>
            </a:r>
            <a:r>
              <a:rPr sz="2200" spc="10" dirty="0">
                <a:latin typeface="Times New Roman"/>
                <a:cs typeface="Times New Roman"/>
              </a:rPr>
              <a:t>×</a:t>
            </a:r>
            <a:r>
              <a:rPr sz="2200" dirty="0">
                <a:latin typeface="Times New Roman"/>
                <a:cs typeface="Times New Roman"/>
              </a:rPr>
              <a:t> </a:t>
            </a:r>
            <a:r>
              <a:rPr sz="2200" spc="5" dirty="0">
                <a:latin typeface="Times New Roman"/>
                <a:cs typeface="Times New Roman"/>
              </a:rPr>
              <a:t>2.3 </a:t>
            </a:r>
            <a:r>
              <a:rPr sz="2200" spc="10" dirty="0">
                <a:latin typeface="Times New Roman"/>
                <a:cs typeface="Times New Roman"/>
              </a:rPr>
              <a:t>×</a:t>
            </a:r>
            <a:r>
              <a:rPr sz="2200" dirty="0">
                <a:latin typeface="Times New Roman"/>
                <a:cs typeface="Times New Roman"/>
              </a:rPr>
              <a:t> </a:t>
            </a:r>
            <a:r>
              <a:rPr sz="2200" spc="5" dirty="0">
                <a:latin typeface="Times New Roman"/>
                <a:cs typeface="Times New Roman"/>
              </a:rPr>
              <a:t>10^8 m/sec</a:t>
            </a:r>
            <a:r>
              <a:rPr sz="2200" spc="-5" dirty="0">
                <a:latin typeface="Times New Roman"/>
                <a:cs typeface="Times New Roman"/>
              </a:rPr>
              <a:t> </a:t>
            </a:r>
            <a:r>
              <a:rPr sz="2200" spc="10" dirty="0">
                <a:latin typeface="Times New Roman"/>
                <a:cs typeface="Times New Roman"/>
              </a:rPr>
              <a:t>=</a:t>
            </a:r>
            <a:r>
              <a:rPr sz="2200" dirty="0">
                <a:latin typeface="Times New Roman"/>
                <a:cs typeface="Times New Roman"/>
              </a:rPr>
              <a:t> </a:t>
            </a:r>
            <a:r>
              <a:rPr sz="2200" spc="5" dirty="0">
                <a:latin typeface="Times New Roman"/>
                <a:cs typeface="Times New Roman"/>
              </a:rPr>
              <a:t>0.023 </a:t>
            </a:r>
            <a:r>
              <a:rPr sz="2200" spc="15" dirty="0">
                <a:latin typeface="Times New Roman"/>
                <a:cs typeface="Times New Roman"/>
              </a:rPr>
              <a:t>m</a:t>
            </a:r>
            <a:r>
              <a:rPr sz="2200" dirty="0">
                <a:latin typeface="Times New Roman"/>
                <a:cs typeface="Times New Roman"/>
              </a:rPr>
              <a:t> </a:t>
            </a:r>
            <a:r>
              <a:rPr sz="2200" spc="5" dirty="0">
                <a:latin typeface="Times New Roman"/>
                <a:cs typeface="Times New Roman"/>
              </a:rPr>
              <a:t>or </a:t>
            </a:r>
            <a:r>
              <a:rPr sz="2200" spc="10" dirty="0">
                <a:latin typeface="Times New Roman"/>
                <a:cs typeface="Times New Roman"/>
              </a:rPr>
              <a:t>23mm</a:t>
            </a:r>
            <a:endParaRPr sz="2200">
              <a:latin typeface="Times New Roman"/>
              <a:cs typeface="Times New Roman"/>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973645"/>
            <a:ext cx="8079105" cy="3952875"/>
          </a:xfrm>
          <a:prstGeom prst="rect">
            <a:avLst/>
          </a:prstGeom>
        </p:spPr>
        <p:txBody>
          <a:bodyPr vert="horz" wrap="square" lIns="0" tIns="27940" rIns="0" bIns="0" rtlCol="0">
            <a:spAutoFit/>
          </a:bodyPr>
          <a:lstStyle/>
          <a:p>
            <a:pPr marL="377825" marR="10160" indent="-276860" algn="just">
              <a:lnSpc>
                <a:spcPts val="2850"/>
              </a:lnSpc>
              <a:spcBef>
                <a:spcPts val="220"/>
              </a:spcBef>
              <a:buClr>
                <a:srgbClr val="2DA2BE"/>
              </a:buClr>
              <a:buSzPct val="66666"/>
              <a:buFont typeface="Lucida Sans Unicode"/>
              <a:buChar char="□"/>
              <a:tabLst>
                <a:tab pos="378460" algn="l"/>
              </a:tabLst>
            </a:pPr>
            <a:r>
              <a:rPr sz="2400" spc="-5" dirty="0">
                <a:latin typeface="Arial MT"/>
                <a:cs typeface="Arial MT"/>
              </a:rPr>
              <a:t>Calculate</a:t>
            </a:r>
            <a:r>
              <a:rPr sz="2400" dirty="0">
                <a:latin typeface="Arial MT"/>
                <a:cs typeface="Arial MT"/>
              </a:rPr>
              <a:t> </a:t>
            </a:r>
            <a:r>
              <a:rPr sz="2400" spc="-5" dirty="0">
                <a:latin typeface="Arial MT"/>
                <a:cs typeface="Arial MT"/>
              </a:rPr>
              <a:t>the</a:t>
            </a:r>
            <a:r>
              <a:rPr sz="2400" dirty="0">
                <a:latin typeface="Arial MT"/>
                <a:cs typeface="Arial MT"/>
              </a:rPr>
              <a:t> </a:t>
            </a:r>
            <a:r>
              <a:rPr sz="2400" spc="-5" dirty="0">
                <a:latin typeface="Arial MT"/>
                <a:cs typeface="Arial MT"/>
              </a:rPr>
              <a:t>latency</a:t>
            </a:r>
            <a:r>
              <a:rPr sz="2400" dirty="0">
                <a:latin typeface="Arial MT"/>
                <a:cs typeface="Arial MT"/>
              </a:rPr>
              <a:t> (from</a:t>
            </a:r>
            <a:r>
              <a:rPr sz="2400" spc="5" dirty="0">
                <a:latin typeface="Arial MT"/>
                <a:cs typeface="Arial MT"/>
              </a:rPr>
              <a:t> </a:t>
            </a:r>
            <a:r>
              <a:rPr sz="2400" spc="-5" dirty="0">
                <a:latin typeface="Arial MT"/>
                <a:cs typeface="Arial MT"/>
              </a:rPr>
              <a:t>first</a:t>
            </a:r>
            <a:r>
              <a:rPr sz="2400" dirty="0">
                <a:latin typeface="Arial MT"/>
                <a:cs typeface="Arial MT"/>
              </a:rPr>
              <a:t> </a:t>
            </a:r>
            <a:r>
              <a:rPr sz="2400" spc="-5" dirty="0">
                <a:latin typeface="Arial MT"/>
                <a:cs typeface="Arial MT"/>
              </a:rPr>
              <a:t>bit</a:t>
            </a:r>
            <a:r>
              <a:rPr sz="2400" dirty="0">
                <a:latin typeface="Arial MT"/>
                <a:cs typeface="Arial MT"/>
              </a:rPr>
              <a:t> sent</a:t>
            </a:r>
            <a:r>
              <a:rPr sz="2400" spc="5" dirty="0">
                <a:latin typeface="Arial MT"/>
                <a:cs typeface="Arial MT"/>
              </a:rPr>
              <a:t> </a:t>
            </a:r>
            <a:r>
              <a:rPr sz="2400" spc="-5" dirty="0">
                <a:latin typeface="Arial MT"/>
                <a:cs typeface="Arial MT"/>
              </a:rPr>
              <a:t>to</a:t>
            </a:r>
            <a:r>
              <a:rPr sz="2400" dirty="0">
                <a:latin typeface="Arial MT"/>
                <a:cs typeface="Arial MT"/>
              </a:rPr>
              <a:t> </a:t>
            </a:r>
            <a:r>
              <a:rPr sz="2400" spc="-5" dirty="0">
                <a:latin typeface="Arial MT"/>
                <a:cs typeface="Arial MT"/>
              </a:rPr>
              <a:t>last</a:t>
            </a:r>
            <a:r>
              <a:rPr sz="2400" dirty="0">
                <a:latin typeface="Arial MT"/>
                <a:cs typeface="Arial MT"/>
              </a:rPr>
              <a:t> </a:t>
            </a:r>
            <a:r>
              <a:rPr sz="2400" spc="-5" dirty="0">
                <a:latin typeface="Arial MT"/>
                <a:cs typeface="Arial MT"/>
              </a:rPr>
              <a:t>bit </a:t>
            </a:r>
            <a:r>
              <a:rPr sz="2400" dirty="0">
                <a:latin typeface="Arial MT"/>
                <a:cs typeface="Arial MT"/>
              </a:rPr>
              <a:t> received)</a:t>
            </a:r>
            <a:r>
              <a:rPr sz="2400" spc="-10" dirty="0">
                <a:latin typeface="Arial MT"/>
                <a:cs typeface="Arial MT"/>
              </a:rPr>
              <a:t> </a:t>
            </a:r>
            <a:r>
              <a:rPr sz="2400" spc="-5" dirty="0">
                <a:latin typeface="Arial MT"/>
                <a:cs typeface="Arial MT"/>
              </a:rPr>
              <a:t>for</a:t>
            </a:r>
            <a:r>
              <a:rPr sz="2400" spc="-10" dirty="0">
                <a:latin typeface="Arial MT"/>
                <a:cs typeface="Arial MT"/>
              </a:rPr>
              <a:t> </a:t>
            </a:r>
            <a:r>
              <a:rPr sz="2400" spc="-5" dirty="0">
                <a:latin typeface="Arial MT"/>
                <a:cs typeface="Arial MT"/>
              </a:rPr>
              <a:t>the</a:t>
            </a:r>
            <a:r>
              <a:rPr sz="2400" spc="-15" dirty="0">
                <a:latin typeface="Arial MT"/>
                <a:cs typeface="Arial MT"/>
              </a:rPr>
              <a:t> </a:t>
            </a:r>
            <a:r>
              <a:rPr sz="2400" spc="-5" dirty="0">
                <a:latin typeface="Arial MT"/>
                <a:cs typeface="Arial MT"/>
              </a:rPr>
              <a:t>following:</a:t>
            </a:r>
            <a:endParaRPr sz="2400">
              <a:latin typeface="Arial MT"/>
              <a:cs typeface="Arial MT"/>
            </a:endParaRPr>
          </a:p>
          <a:p>
            <a:pPr marL="12700" marR="8255" lvl="1" indent="176530" algn="just">
              <a:lnSpc>
                <a:spcPct val="100200"/>
              </a:lnSpc>
              <a:spcBef>
                <a:spcPts val="475"/>
              </a:spcBef>
              <a:buFont typeface="Arial"/>
              <a:buAutoNum type="alphaLcParenBoth"/>
              <a:tabLst>
                <a:tab pos="614045" algn="l"/>
              </a:tabLst>
            </a:pPr>
            <a:r>
              <a:rPr sz="2200" spc="-5" dirty="0">
                <a:latin typeface="Arial MT"/>
                <a:cs typeface="Arial MT"/>
              </a:rPr>
              <a:t>100-Mbps Ethernet with </a:t>
            </a:r>
            <a:r>
              <a:rPr sz="2200" dirty="0">
                <a:latin typeface="Arial MT"/>
                <a:cs typeface="Arial MT"/>
              </a:rPr>
              <a:t>a single store-and-forward switch </a:t>
            </a:r>
            <a:r>
              <a:rPr sz="2200" spc="-5" dirty="0">
                <a:latin typeface="Arial MT"/>
                <a:cs typeface="Arial MT"/>
              </a:rPr>
              <a:t>in </a:t>
            </a:r>
            <a:r>
              <a:rPr sz="2200" spc="-600" dirty="0">
                <a:latin typeface="Arial MT"/>
                <a:cs typeface="Arial MT"/>
              </a:rPr>
              <a:t> </a:t>
            </a:r>
            <a:r>
              <a:rPr sz="2200" spc="-5" dirty="0">
                <a:latin typeface="Arial MT"/>
                <a:cs typeface="Arial MT"/>
              </a:rPr>
              <a:t>the path and </a:t>
            </a:r>
            <a:r>
              <a:rPr sz="2200" dirty="0">
                <a:latin typeface="Arial MT"/>
                <a:cs typeface="Arial MT"/>
              </a:rPr>
              <a:t>a </a:t>
            </a:r>
            <a:r>
              <a:rPr sz="2200" spc="-5" dirty="0">
                <a:latin typeface="Arial MT"/>
                <a:cs typeface="Arial MT"/>
              </a:rPr>
              <a:t>packet </a:t>
            </a:r>
            <a:r>
              <a:rPr sz="2200" dirty="0">
                <a:latin typeface="Arial MT"/>
                <a:cs typeface="Arial MT"/>
              </a:rPr>
              <a:t>size </a:t>
            </a:r>
            <a:r>
              <a:rPr sz="2200" spc="-5" dirty="0">
                <a:latin typeface="Arial MT"/>
                <a:cs typeface="Arial MT"/>
              </a:rPr>
              <a:t>of 12,000 bits. Assume that each link </a:t>
            </a:r>
            <a:r>
              <a:rPr sz="2200" dirty="0">
                <a:latin typeface="Arial MT"/>
                <a:cs typeface="Arial MT"/>
              </a:rPr>
              <a:t> </a:t>
            </a:r>
            <a:r>
              <a:rPr sz="2200" spc="-5" dirty="0">
                <a:latin typeface="Arial MT"/>
                <a:cs typeface="Arial MT"/>
              </a:rPr>
              <a:t>introduces</a:t>
            </a:r>
            <a:r>
              <a:rPr sz="2200" dirty="0">
                <a:latin typeface="Arial MT"/>
                <a:cs typeface="Arial MT"/>
              </a:rPr>
              <a:t> a</a:t>
            </a:r>
            <a:r>
              <a:rPr sz="2200" spc="5" dirty="0">
                <a:latin typeface="Arial MT"/>
                <a:cs typeface="Arial MT"/>
              </a:rPr>
              <a:t> </a:t>
            </a:r>
            <a:r>
              <a:rPr sz="2200" spc="-5" dirty="0">
                <a:latin typeface="Arial MT"/>
                <a:cs typeface="Arial MT"/>
              </a:rPr>
              <a:t>propagation</a:t>
            </a:r>
            <a:r>
              <a:rPr sz="2200" dirty="0">
                <a:latin typeface="Arial MT"/>
                <a:cs typeface="Arial MT"/>
              </a:rPr>
              <a:t> </a:t>
            </a:r>
            <a:r>
              <a:rPr sz="2200" spc="-5" dirty="0">
                <a:latin typeface="Arial MT"/>
                <a:cs typeface="Arial MT"/>
              </a:rPr>
              <a:t>delay</a:t>
            </a:r>
            <a:r>
              <a:rPr sz="2200" dirty="0">
                <a:latin typeface="Arial MT"/>
                <a:cs typeface="Arial MT"/>
              </a:rPr>
              <a:t> </a:t>
            </a:r>
            <a:r>
              <a:rPr sz="2200" spc="-5" dirty="0">
                <a:latin typeface="Arial MT"/>
                <a:cs typeface="Arial MT"/>
              </a:rPr>
              <a:t>of</a:t>
            </a:r>
            <a:r>
              <a:rPr sz="2200" dirty="0">
                <a:latin typeface="Arial MT"/>
                <a:cs typeface="Arial MT"/>
              </a:rPr>
              <a:t> </a:t>
            </a:r>
            <a:r>
              <a:rPr sz="2200" spc="-5" dirty="0">
                <a:latin typeface="Arial MT"/>
                <a:cs typeface="Arial MT"/>
              </a:rPr>
              <a:t>10</a:t>
            </a:r>
            <a:r>
              <a:rPr sz="2200" dirty="0">
                <a:latin typeface="Arial MT"/>
                <a:cs typeface="Arial MT"/>
              </a:rPr>
              <a:t> </a:t>
            </a:r>
            <a:r>
              <a:rPr sz="2200" spc="-470" dirty="0">
                <a:latin typeface="Arial MT"/>
                <a:cs typeface="Arial MT"/>
              </a:rPr>
              <a:t>μs</a:t>
            </a:r>
            <a:r>
              <a:rPr sz="2200" spc="-465" dirty="0">
                <a:latin typeface="Arial MT"/>
                <a:cs typeface="Arial MT"/>
              </a:rPr>
              <a:t> </a:t>
            </a:r>
            <a:r>
              <a:rPr sz="2200" spc="-5" dirty="0">
                <a:latin typeface="Arial MT"/>
                <a:cs typeface="Arial MT"/>
              </a:rPr>
              <a:t>and</a:t>
            </a:r>
            <a:r>
              <a:rPr sz="2200" dirty="0">
                <a:latin typeface="Arial MT"/>
                <a:cs typeface="Arial MT"/>
              </a:rPr>
              <a:t> </a:t>
            </a:r>
            <a:r>
              <a:rPr sz="2200" spc="-5" dirty="0">
                <a:latin typeface="Arial MT"/>
                <a:cs typeface="Arial MT"/>
              </a:rPr>
              <a:t>that</a:t>
            </a:r>
            <a:r>
              <a:rPr sz="2200" dirty="0">
                <a:latin typeface="Arial MT"/>
                <a:cs typeface="Arial MT"/>
              </a:rPr>
              <a:t> </a:t>
            </a:r>
            <a:r>
              <a:rPr sz="2200" spc="-5" dirty="0">
                <a:latin typeface="Arial MT"/>
                <a:cs typeface="Arial MT"/>
              </a:rPr>
              <a:t>the</a:t>
            </a:r>
            <a:r>
              <a:rPr sz="2200" spc="600" dirty="0">
                <a:latin typeface="Arial MT"/>
                <a:cs typeface="Arial MT"/>
              </a:rPr>
              <a:t> </a:t>
            </a:r>
            <a:r>
              <a:rPr sz="2200" dirty="0">
                <a:latin typeface="Arial MT"/>
                <a:cs typeface="Arial MT"/>
              </a:rPr>
              <a:t>switch </a:t>
            </a:r>
            <a:r>
              <a:rPr sz="2200" spc="-600" dirty="0">
                <a:latin typeface="Arial MT"/>
                <a:cs typeface="Arial MT"/>
              </a:rPr>
              <a:t> </a:t>
            </a:r>
            <a:r>
              <a:rPr sz="2200" spc="-5" dirty="0">
                <a:latin typeface="Arial MT"/>
                <a:cs typeface="Arial MT"/>
              </a:rPr>
              <a:t>begins </a:t>
            </a:r>
            <a:r>
              <a:rPr sz="2200" dirty="0">
                <a:latin typeface="Arial MT"/>
                <a:cs typeface="Arial MT"/>
              </a:rPr>
              <a:t>retransmitting </a:t>
            </a:r>
            <a:r>
              <a:rPr sz="2200" spc="-5" dirty="0">
                <a:latin typeface="Arial MT"/>
                <a:cs typeface="Arial MT"/>
              </a:rPr>
              <a:t>immediately after it has finished </a:t>
            </a:r>
            <a:r>
              <a:rPr sz="2200" dirty="0">
                <a:latin typeface="Arial MT"/>
                <a:cs typeface="Arial MT"/>
              </a:rPr>
              <a:t>receiving </a:t>
            </a:r>
            <a:r>
              <a:rPr sz="2200" spc="5" dirty="0">
                <a:latin typeface="Arial MT"/>
                <a:cs typeface="Arial MT"/>
              </a:rPr>
              <a:t> </a:t>
            </a:r>
            <a:r>
              <a:rPr sz="2200" spc="-5" dirty="0">
                <a:latin typeface="Arial MT"/>
                <a:cs typeface="Arial MT"/>
              </a:rPr>
              <a:t>the</a:t>
            </a:r>
            <a:r>
              <a:rPr sz="2200" spc="-15" dirty="0">
                <a:latin typeface="Arial MT"/>
                <a:cs typeface="Arial MT"/>
              </a:rPr>
              <a:t> </a:t>
            </a:r>
            <a:r>
              <a:rPr sz="2200" spc="-5" dirty="0">
                <a:latin typeface="Arial MT"/>
                <a:cs typeface="Arial MT"/>
              </a:rPr>
              <a:t>packet.</a:t>
            </a:r>
            <a:endParaRPr sz="2200">
              <a:latin typeface="Arial MT"/>
              <a:cs typeface="Arial MT"/>
            </a:endParaRPr>
          </a:p>
          <a:p>
            <a:pPr marL="524510" lvl="1" indent="-435609">
              <a:lnSpc>
                <a:spcPct val="100000"/>
              </a:lnSpc>
              <a:spcBef>
                <a:spcPts val="384"/>
              </a:spcBef>
              <a:buFont typeface="Arial"/>
              <a:buAutoNum type="alphaLcParenBoth"/>
              <a:tabLst>
                <a:tab pos="525145" algn="l"/>
              </a:tabLst>
            </a:pPr>
            <a:r>
              <a:rPr sz="2200" spc="-5" dirty="0">
                <a:latin typeface="Arial MT"/>
                <a:cs typeface="Arial MT"/>
              </a:rPr>
              <a:t>Same</a:t>
            </a:r>
            <a:r>
              <a:rPr sz="2200" spc="-25" dirty="0">
                <a:latin typeface="Arial MT"/>
                <a:cs typeface="Arial MT"/>
              </a:rPr>
              <a:t> </a:t>
            </a:r>
            <a:r>
              <a:rPr sz="2200" spc="-5" dirty="0">
                <a:latin typeface="Arial MT"/>
                <a:cs typeface="Arial MT"/>
              </a:rPr>
              <a:t>as</a:t>
            </a:r>
            <a:r>
              <a:rPr sz="2200" spc="-15" dirty="0">
                <a:latin typeface="Arial MT"/>
                <a:cs typeface="Arial MT"/>
              </a:rPr>
              <a:t> </a:t>
            </a:r>
            <a:r>
              <a:rPr sz="2200" dirty="0">
                <a:latin typeface="Arial MT"/>
                <a:cs typeface="Arial MT"/>
              </a:rPr>
              <a:t>(a)</a:t>
            </a:r>
            <a:r>
              <a:rPr sz="2200" spc="-15" dirty="0">
                <a:latin typeface="Arial MT"/>
                <a:cs typeface="Arial MT"/>
              </a:rPr>
              <a:t> </a:t>
            </a:r>
            <a:r>
              <a:rPr sz="2200" spc="-5" dirty="0">
                <a:latin typeface="Arial MT"/>
                <a:cs typeface="Arial MT"/>
              </a:rPr>
              <a:t>but</a:t>
            </a:r>
            <a:r>
              <a:rPr sz="2200" spc="-15" dirty="0">
                <a:latin typeface="Arial MT"/>
                <a:cs typeface="Arial MT"/>
              </a:rPr>
              <a:t> </a:t>
            </a:r>
            <a:r>
              <a:rPr sz="2200" spc="-5" dirty="0">
                <a:latin typeface="Arial MT"/>
                <a:cs typeface="Arial MT"/>
              </a:rPr>
              <a:t>with</a:t>
            </a:r>
            <a:r>
              <a:rPr sz="2200" spc="-15" dirty="0">
                <a:latin typeface="Arial MT"/>
                <a:cs typeface="Arial MT"/>
              </a:rPr>
              <a:t> </a:t>
            </a:r>
            <a:r>
              <a:rPr sz="2200" spc="-5" dirty="0">
                <a:latin typeface="Arial MT"/>
                <a:cs typeface="Arial MT"/>
              </a:rPr>
              <a:t>three</a:t>
            </a:r>
            <a:r>
              <a:rPr sz="2200" spc="-20" dirty="0">
                <a:latin typeface="Arial MT"/>
                <a:cs typeface="Arial MT"/>
              </a:rPr>
              <a:t> </a:t>
            </a:r>
            <a:r>
              <a:rPr sz="2200" dirty="0">
                <a:latin typeface="Arial MT"/>
                <a:cs typeface="Arial MT"/>
              </a:rPr>
              <a:t>switches.</a:t>
            </a:r>
            <a:endParaRPr sz="2200">
              <a:latin typeface="Arial MT"/>
              <a:cs typeface="Arial MT"/>
            </a:endParaRPr>
          </a:p>
          <a:p>
            <a:pPr marL="12700" marR="5080" lvl="1" indent="167005">
              <a:lnSpc>
                <a:spcPct val="100400"/>
              </a:lnSpc>
              <a:spcBef>
                <a:spcPts val="425"/>
              </a:spcBef>
              <a:buFont typeface="Arial"/>
              <a:buAutoNum type="alphaLcParenBoth"/>
              <a:tabLst>
                <a:tab pos="777875" algn="l"/>
                <a:tab pos="779145" algn="l"/>
                <a:tab pos="1762760" algn="l"/>
                <a:tab pos="1782445" algn="l"/>
                <a:tab pos="2314575" algn="l"/>
                <a:tab pos="2990215" algn="l"/>
                <a:tab pos="3179445" algn="l"/>
                <a:tab pos="3489325" algn="l"/>
                <a:tab pos="3634740" algn="l"/>
                <a:tab pos="3861435" algn="l"/>
                <a:tab pos="4559935" algn="l"/>
                <a:tab pos="4869815" algn="l"/>
                <a:tab pos="4961890" algn="l"/>
                <a:tab pos="5513705" algn="l"/>
                <a:tab pos="5815965" algn="l"/>
                <a:tab pos="6546215" algn="l"/>
                <a:tab pos="7678420" algn="l"/>
              </a:tabLst>
            </a:pPr>
            <a:r>
              <a:rPr sz="2200" spc="-5" dirty="0">
                <a:latin typeface="Arial MT"/>
                <a:cs typeface="Arial MT"/>
              </a:rPr>
              <a:t>Same	as	</a:t>
            </a:r>
            <a:r>
              <a:rPr sz="2200" dirty="0">
                <a:latin typeface="Arial MT"/>
                <a:cs typeface="Arial MT"/>
              </a:rPr>
              <a:t>(a),	</a:t>
            </a:r>
            <a:r>
              <a:rPr sz="2200" spc="-5" dirty="0">
                <a:latin typeface="Arial MT"/>
                <a:cs typeface="Arial MT"/>
              </a:rPr>
              <a:t>but		assume	the	</a:t>
            </a:r>
            <a:r>
              <a:rPr sz="2200" dirty="0">
                <a:latin typeface="Arial MT"/>
                <a:cs typeface="Arial MT"/>
              </a:rPr>
              <a:t>switch	</a:t>
            </a:r>
            <a:r>
              <a:rPr sz="2200" spc="-5" dirty="0">
                <a:latin typeface="Arial MT"/>
                <a:cs typeface="Arial MT"/>
              </a:rPr>
              <a:t>implements </a:t>
            </a:r>
            <a:r>
              <a:rPr sz="2200" dirty="0">
                <a:latin typeface="Arial MT"/>
                <a:cs typeface="Arial MT"/>
              </a:rPr>
              <a:t> “cut-through”		switching;	</a:t>
            </a:r>
            <a:r>
              <a:rPr sz="2200" spc="-5" dirty="0">
                <a:latin typeface="Arial MT"/>
                <a:cs typeface="Arial MT"/>
              </a:rPr>
              <a:t>i</a:t>
            </a:r>
            <a:r>
              <a:rPr sz="2200" dirty="0">
                <a:latin typeface="Arial MT"/>
                <a:cs typeface="Arial MT"/>
              </a:rPr>
              <a:t>t	</a:t>
            </a:r>
            <a:r>
              <a:rPr sz="2200" spc="-5" dirty="0">
                <a:latin typeface="Arial MT"/>
                <a:cs typeface="Arial MT"/>
              </a:rPr>
              <a:t>i</a:t>
            </a:r>
            <a:r>
              <a:rPr sz="2200" dirty="0">
                <a:latin typeface="Arial MT"/>
                <a:cs typeface="Arial MT"/>
              </a:rPr>
              <a:t>s	</a:t>
            </a:r>
            <a:r>
              <a:rPr sz="2200" spc="-5" dirty="0">
                <a:latin typeface="Arial MT"/>
                <a:cs typeface="Arial MT"/>
              </a:rPr>
              <a:t>abl</a:t>
            </a:r>
            <a:r>
              <a:rPr sz="2200" dirty="0">
                <a:latin typeface="Arial MT"/>
                <a:cs typeface="Arial MT"/>
              </a:rPr>
              <a:t>e	</a:t>
            </a:r>
            <a:r>
              <a:rPr sz="2200" spc="-5" dirty="0">
                <a:latin typeface="Arial MT"/>
                <a:cs typeface="Arial MT"/>
              </a:rPr>
              <a:t>t</a:t>
            </a:r>
            <a:r>
              <a:rPr sz="2200" dirty="0">
                <a:latin typeface="Arial MT"/>
                <a:cs typeface="Arial MT"/>
              </a:rPr>
              <a:t>o		</a:t>
            </a:r>
            <a:r>
              <a:rPr sz="2200" spc="-5" dirty="0">
                <a:latin typeface="Arial MT"/>
                <a:cs typeface="Arial MT"/>
              </a:rPr>
              <a:t>begi</a:t>
            </a:r>
            <a:r>
              <a:rPr sz="2200" dirty="0">
                <a:latin typeface="Arial MT"/>
                <a:cs typeface="Arial MT"/>
              </a:rPr>
              <a:t>n	retransmitting	</a:t>
            </a:r>
            <a:r>
              <a:rPr sz="2200" spc="-5" dirty="0">
                <a:latin typeface="Arial MT"/>
                <a:cs typeface="Arial MT"/>
              </a:rPr>
              <a:t>the  packet</a:t>
            </a:r>
            <a:r>
              <a:rPr sz="2200" spc="-10" dirty="0">
                <a:latin typeface="Arial MT"/>
                <a:cs typeface="Arial MT"/>
              </a:rPr>
              <a:t> </a:t>
            </a:r>
            <a:r>
              <a:rPr sz="2200" spc="-5" dirty="0">
                <a:latin typeface="Arial MT"/>
                <a:cs typeface="Arial MT"/>
              </a:rPr>
              <a:t>after the</a:t>
            </a:r>
            <a:r>
              <a:rPr sz="2200" spc="-15" dirty="0">
                <a:latin typeface="Arial MT"/>
                <a:cs typeface="Arial MT"/>
              </a:rPr>
              <a:t> </a:t>
            </a:r>
            <a:r>
              <a:rPr sz="2200" spc="-5" dirty="0">
                <a:latin typeface="Arial MT"/>
                <a:cs typeface="Arial MT"/>
              </a:rPr>
              <a:t>first</a:t>
            </a:r>
            <a:r>
              <a:rPr sz="2200" spc="-10" dirty="0">
                <a:latin typeface="Arial MT"/>
                <a:cs typeface="Arial MT"/>
              </a:rPr>
              <a:t> </a:t>
            </a:r>
            <a:r>
              <a:rPr sz="2200" spc="-5" dirty="0">
                <a:latin typeface="Arial MT"/>
                <a:cs typeface="Arial MT"/>
              </a:rPr>
              <a:t>200 bits</a:t>
            </a:r>
            <a:r>
              <a:rPr sz="2200" spc="-10" dirty="0">
                <a:latin typeface="Arial MT"/>
                <a:cs typeface="Arial MT"/>
              </a:rPr>
              <a:t> </a:t>
            </a:r>
            <a:r>
              <a:rPr sz="2200" spc="-5" dirty="0">
                <a:latin typeface="Arial MT"/>
                <a:cs typeface="Arial MT"/>
              </a:rPr>
              <a:t>have been </a:t>
            </a:r>
            <a:r>
              <a:rPr sz="2200" dirty="0">
                <a:latin typeface="Arial MT"/>
                <a:cs typeface="Arial MT"/>
              </a:rPr>
              <a:t>received.</a:t>
            </a:r>
            <a:endParaRPr sz="2200">
              <a:latin typeface="Arial MT"/>
              <a:cs typeface="Arial MT"/>
            </a:endParaRPr>
          </a:p>
        </p:txBody>
      </p:sp>
      <p:sp>
        <p:nvSpPr>
          <p:cNvPr id="3" name="object 3"/>
          <p:cNvSpPr txBox="1">
            <a:spLocks noGrp="1"/>
          </p:cNvSpPr>
          <p:nvPr>
            <p:ph type="title"/>
          </p:nvPr>
        </p:nvSpPr>
        <p:spPr>
          <a:xfrm>
            <a:off x="530225" y="243986"/>
            <a:ext cx="2157730" cy="588010"/>
          </a:xfrm>
          <a:prstGeom prst="rect">
            <a:avLst/>
          </a:prstGeom>
        </p:spPr>
        <p:txBody>
          <a:bodyPr vert="horz" wrap="square" lIns="0" tIns="17780" rIns="0" bIns="0" rtlCol="0">
            <a:spAutoFit/>
          </a:bodyPr>
          <a:lstStyle/>
          <a:p>
            <a:pPr marL="12700">
              <a:lnSpc>
                <a:spcPct val="100000"/>
              </a:lnSpc>
              <a:spcBef>
                <a:spcPts val="140"/>
              </a:spcBef>
            </a:pPr>
            <a:r>
              <a:rPr spc="15" dirty="0">
                <a:solidFill>
                  <a:srgbClr val="464646"/>
                </a:solidFill>
              </a:rPr>
              <a:t>Problems</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322865"/>
            <a:ext cx="2913380" cy="650240"/>
          </a:xfrm>
          <a:prstGeom prst="rect">
            <a:avLst/>
          </a:prstGeom>
        </p:spPr>
        <p:txBody>
          <a:bodyPr vert="horz" wrap="square" lIns="0" tIns="12700" rIns="0" bIns="0" rtlCol="0">
            <a:spAutoFit/>
          </a:bodyPr>
          <a:lstStyle/>
          <a:p>
            <a:pPr marL="12700">
              <a:lnSpc>
                <a:spcPct val="100000"/>
              </a:lnSpc>
              <a:spcBef>
                <a:spcPts val="100"/>
              </a:spcBef>
            </a:pPr>
            <a:r>
              <a:rPr sz="4100" spc="-5" dirty="0">
                <a:solidFill>
                  <a:srgbClr val="464646"/>
                </a:solidFill>
              </a:rPr>
              <a:t>Problems!!!</a:t>
            </a:r>
            <a:endParaRPr sz="4100"/>
          </a:p>
        </p:txBody>
      </p:sp>
      <p:sp>
        <p:nvSpPr>
          <p:cNvPr id="3" name="object 3"/>
          <p:cNvSpPr txBox="1"/>
          <p:nvPr/>
        </p:nvSpPr>
        <p:spPr>
          <a:xfrm>
            <a:off x="530225" y="899476"/>
            <a:ext cx="8070850" cy="1244600"/>
          </a:xfrm>
          <a:prstGeom prst="rect">
            <a:avLst/>
          </a:prstGeom>
        </p:spPr>
        <p:txBody>
          <a:bodyPr vert="horz" wrap="square" lIns="0" tIns="12700" rIns="0" bIns="0" rtlCol="0">
            <a:spAutoFit/>
          </a:bodyPr>
          <a:lstStyle/>
          <a:p>
            <a:pPr marL="12700" marR="5080">
              <a:lnSpc>
                <a:spcPct val="100000"/>
              </a:lnSpc>
              <a:spcBef>
                <a:spcPts val="100"/>
              </a:spcBef>
            </a:pPr>
            <a:r>
              <a:rPr sz="2000" b="1" dirty="0">
                <a:latin typeface="Times New Roman"/>
                <a:cs typeface="Times New Roman"/>
              </a:rPr>
              <a:t>(a) </a:t>
            </a:r>
            <a:r>
              <a:rPr sz="2000" dirty="0">
                <a:latin typeface="Times New Roman"/>
                <a:cs typeface="Times New Roman"/>
              </a:rPr>
              <a:t>100-Mbps </a:t>
            </a:r>
            <a:r>
              <a:rPr sz="2000" spc="-5" dirty="0">
                <a:latin typeface="Times New Roman"/>
                <a:cs typeface="Times New Roman"/>
              </a:rPr>
              <a:t>Ethernet with </a:t>
            </a:r>
            <a:r>
              <a:rPr sz="2000" dirty="0">
                <a:latin typeface="Times New Roman"/>
                <a:cs typeface="Times New Roman"/>
              </a:rPr>
              <a:t>a </a:t>
            </a:r>
            <a:r>
              <a:rPr sz="2000" spc="-5" dirty="0">
                <a:latin typeface="Times New Roman"/>
                <a:cs typeface="Times New Roman"/>
              </a:rPr>
              <a:t>single store-and-forward switch in the </a:t>
            </a:r>
            <a:r>
              <a:rPr sz="2000" dirty="0">
                <a:latin typeface="Times New Roman"/>
                <a:cs typeface="Times New Roman"/>
              </a:rPr>
              <a:t>path </a:t>
            </a:r>
            <a:r>
              <a:rPr sz="2000" spc="-5" dirty="0">
                <a:latin typeface="Times New Roman"/>
                <a:cs typeface="Times New Roman"/>
              </a:rPr>
              <a:t>and </a:t>
            </a:r>
            <a:r>
              <a:rPr sz="2000" dirty="0">
                <a:latin typeface="Times New Roman"/>
                <a:cs typeface="Times New Roman"/>
              </a:rPr>
              <a:t>a </a:t>
            </a:r>
            <a:r>
              <a:rPr sz="2000" spc="-484" dirty="0">
                <a:latin typeface="Times New Roman"/>
                <a:cs typeface="Times New Roman"/>
              </a:rPr>
              <a:t> </a:t>
            </a:r>
            <a:r>
              <a:rPr sz="2000" dirty="0">
                <a:latin typeface="Times New Roman"/>
                <a:cs typeface="Times New Roman"/>
              </a:rPr>
              <a:t>packet </a:t>
            </a:r>
            <a:r>
              <a:rPr sz="2000" spc="-5" dirty="0">
                <a:latin typeface="Times New Roman"/>
                <a:cs typeface="Times New Roman"/>
              </a:rPr>
              <a:t>size </a:t>
            </a:r>
            <a:r>
              <a:rPr sz="2000" dirty="0">
                <a:latin typeface="Times New Roman"/>
                <a:cs typeface="Times New Roman"/>
              </a:rPr>
              <a:t>of 12,000 bits. </a:t>
            </a:r>
            <a:r>
              <a:rPr sz="2000" spc="-5" dirty="0">
                <a:latin typeface="Times New Roman"/>
                <a:cs typeface="Times New Roman"/>
              </a:rPr>
              <a:t>Assume that each link introduces </a:t>
            </a:r>
            <a:r>
              <a:rPr sz="2000" dirty="0">
                <a:latin typeface="Times New Roman"/>
                <a:cs typeface="Times New Roman"/>
              </a:rPr>
              <a:t>a propagation </a:t>
            </a:r>
            <a:r>
              <a:rPr sz="2000" spc="5" dirty="0">
                <a:latin typeface="Times New Roman"/>
                <a:cs typeface="Times New Roman"/>
              </a:rPr>
              <a:t> </a:t>
            </a:r>
            <a:r>
              <a:rPr sz="2000" dirty="0">
                <a:latin typeface="Times New Roman"/>
                <a:cs typeface="Times New Roman"/>
              </a:rPr>
              <a:t>delay</a:t>
            </a:r>
            <a:r>
              <a:rPr sz="2000" spc="20" dirty="0">
                <a:latin typeface="Times New Roman"/>
                <a:cs typeface="Times New Roman"/>
              </a:rPr>
              <a:t> </a:t>
            </a:r>
            <a:r>
              <a:rPr sz="2000" dirty="0">
                <a:latin typeface="Times New Roman"/>
                <a:cs typeface="Times New Roman"/>
              </a:rPr>
              <a:t>of</a:t>
            </a:r>
            <a:r>
              <a:rPr sz="2000" spc="25" dirty="0">
                <a:latin typeface="Times New Roman"/>
                <a:cs typeface="Times New Roman"/>
              </a:rPr>
              <a:t> </a:t>
            </a:r>
            <a:r>
              <a:rPr sz="2000" dirty="0">
                <a:latin typeface="Times New Roman"/>
                <a:cs typeface="Times New Roman"/>
              </a:rPr>
              <a:t>10</a:t>
            </a:r>
            <a:r>
              <a:rPr sz="2000" spc="25" dirty="0">
                <a:latin typeface="Times New Roman"/>
                <a:cs typeface="Times New Roman"/>
              </a:rPr>
              <a:t> </a:t>
            </a:r>
            <a:r>
              <a:rPr sz="2000" spc="-5" dirty="0">
                <a:latin typeface="Times New Roman"/>
                <a:cs typeface="Times New Roman"/>
              </a:rPr>
              <a:t>μs</a:t>
            </a:r>
            <a:r>
              <a:rPr sz="2000" spc="20" dirty="0">
                <a:latin typeface="Times New Roman"/>
                <a:cs typeface="Times New Roman"/>
              </a:rPr>
              <a:t> </a:t>
            </a:r>
            <a:r>
              <a:rPr sz="2000" spc="-5" dirty="0">
                <a:latin typeface="Times New Roman"/>
                <a:cs typeface="Times New Roman"/>
              </a:rPr>
              <a:t>and</a:t>
            </a:r>
            <a:r>
              <a:rPr sz="2000" spc="20" dirty="0">
                <a:latin typeface="Times New Roman"/>
                <a:cs typeface="Times New Roman"/>
              </a:rPr>
              <a:t> </a:t>
            </a:r>
            <a:r>
              <a:rPr sz="2000" spc="-5" dirty="0">
                <a:latin typeface="Times New Roman"/>
                <a:cs typeface="Times New Roman"/>
              </a:rPr>
              <a:t>that</a:t>
            </a:r>
            <a:r>
              <a:rPr sz="2000" spc="20" dirty="0">
                <a:latin typeface="Times New Roman"/>
                <a:cs typeface="Times New Roman"/>
              </a:rPr>
              <a:t> </a:t>
            </a:r>
            <a:r>
              <a:rPr sz="2000" spc="-5" dirty="0">
                <a:latin typeface="Times New Roman"/>
                <a:cs typeface="Times New Roman"/>
              </a:rPr>
              <a:t>the</a:t>
            </a:r>
            <a:r>
              <a:rPr sz="2000" spc="20" dirty="0">
                <a:latin typeface="Times New Roman"/>
                <a:cs typeface="Times New Roman"/>
              </a:rPr>
              <a:t> </a:t>
            </a:r>
            <a:r>
              <a:rPr sz="2000" spc="-5" dirty="0">
                <a:latin typeface="Times New Roman"/>
                <a:cs typeface="Times New Roman"/>
              </a:rPr>
              <a:t>switch</a:t>
            </a:r>
            <a:r>
              <a:rPr sz="2000" spc="20" dirty="0">
                <a:latin typeface="Times New Roman"/>
                <a:cs typeface="Times New Roman"/>
              </a:rPr>
              <a:t> </a:t>
            </a:r>
            <a:r>
              <a:rPr sz="2000" dirty="0">
                <a:latin typeface="Times New Roman"/>
                <a:cs typeface="Times New Roman"/>
              </a:rPr>
              <a:t>begins</a:t>
            </a:r>
            <a:r>
              <a:rPr sz="2000" spc="25" dirty="0">
                <a:latin typeface="Times New Roman"/>
                <a:cs typeface="Times New Roman"/>
              </a:rPr>
              <a:t> </a:t>
            </a:r>
            <a:r>
              <a:rPr sz="2000" dirty="0">
                <a:latin typeface="Times New Roman"/>
                <a:cs typeface="Times New Roman"/>
              </a:rPr>
              <a:t>retransmitting</a:t>
            </a:r>
            <a:r>
              <a:rPr sz="2000" spc="25" dirty="0">
                <a:latin typeface="Times New Roman"/>
                <a:cs typeface="Times New Roman"/>
              </a:rPr>
              <a:t> </a:t>
            </a:r>
            <a:r>
              <a:rPr sz="2000" spc="-5" dirty="0">
                <a:latin typeface="Times New Roman"/>
                <a:cs typeface="Times New Roman"/>
              </a:rPr>
              <a:t>immediately</a:t>
            </a:r>
            <a:r>
              <a:rPr sz="2000" spc="20" dirty="0">
                <a:latin typeface="Times New Roman"/>
                <a:cs typeface="Times New Roman"/>
              </a:rPr>
              <a:t> </a:t>
            </a:r>
            <a:r>
              <a:rPr sz="2000" spc="-5" dirty="0">
                <a:latin typeface="Times New Roman"/>
                <a:cs typeface="Times New Roman"/>
              </a:rPr>
              <a:t>after</a:t>
            </a:r>
            <a:r>
              <a:rPr sz="2000" spc="20" dirty="0">
                <a:latin typeface="Times New Roman"/>
                <a:cs typeface="Times New Roman"/>
              </a:rPr>
              <a:t> </a:t>
            </a:r>
            <a:r>
              <a:rPr sz="2000" spc="-5" dirty="0">
                <a:latin typeface="Times New Roman"/>
                <a:cs typeface="Times New Roman"/>
              </a:rPr>
              <a:t>it </a:t>
            </a:r>
            <a:r>
              <a:rPr sz="2000" dirty="0">
                <a:latin typeface="Times New Roman"/>
                <a:cs typeface="Times New Roman"/>
              </a:rPr>
              <a:t> has</a:t>
            </a:r>
            <a:r>
              <a:rPr sz="2000" spc="-5" dirty="0">
                <a:latin typeface="Times New Roman"/>
                <a:cs typeface="Times New Roman"/>
              </a:rPr>
              <a:t> </a:t>
            </a:r>
            <a:r>
              <a:rPr sz="2000" dirty="0">
                <a:latin typeface="Times New Roman"/>
                <a:cs typeface="Times New Roman"/>
              </a:rPr>
              <a:t>finished receiving </a:t>
            </a:r>
            <a:r>
              <a:rPr sz="2000" spc="-5" dirty="0">
                <a:latin typeface="Times New Roman"/>
                <a:cs typeface="Times New Roman"/>
              </a:rPr>
              <a:t>the </a:t>
            </a:r>
            <a:r>
              <a:rPr sz="2000" dirty="0">
                <a:latin typeface="Times New Roman"/>
                <a:cs typeface="Times New Roman"/>
              </a:rPr>
              <a:t>packet.</a:t>
            </a:r>
            <a:endParaRPr sz="2000">
              <a:latin typeface="Times New Roman"/>
              <a:cs typeface="Times New Roman"/>
            </a:endParaRPr>
          </a:p>
        </p:txBody>
      </p:sp>
      <p:sp>
        <p:nvSpPr>
          <p:cNvPr id="4" name="object 4"/>
          <p:cNvSpPr txBox="1"/>
          <p:nvPr/>
        </p:nvSpPr>
        <p:spPr>
          <a:xfrm>
            <a:off x="987425" y="4131055"/>
            <a:ext cx="4690110" cy="852169"/>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Total</a:t>
            </a:r>
            <a:r>
              <a:rPr sz="1800" spc="-20" dirty="0">
                <a:latin typeface="Arial MT"/>
                <a:cs typeface="Arial MT"/>
              </a:rPr>
              <a:t> </a:t>
            </a:r>
            <a:r>
              <a:rPr sz="1800" spc="-5" dirty="0">
                <a:latin typeface="Arial MT"/>
                <a:cs typeface="Arial MT"/>
              </a:rPr>
              <a:t>Latency</a:t>
            </a:r>
            <a:r>
              <a:rPr sz="1800" spc="-15" dirty="0">
                <a:latin typeface="Arial MT"/>
                <a:cs typeface="Arial MT"/>
              </a:rPr>
              <a:t> </a:t>
            </a:r>
            <a:r>
              <a:rPr sz="1800" dirty="0">
                <a:latin typeface="Arial MT"/>
                <a:cs typeface="Arial MT"/>
              </a:rPr>
              <a:t>=</a:t>
            </a:r>
            <a:r>
              <a:rPr sz="1800" spc="-20" dirty="0">
                <a:latin typeface="Arial MT"/>
                <a:cs typeface="Arial MT"/>
              </a:rPr>
              <a:t> </a:t>
            </a:r>
            <a:r>
              <a:rPr sz="1800" spc="-5" dirty="0">
                <a:latin typeface="Arial MT"/>
                <a:cs typeface="Arial MT"/>
              </a:rPr>
              <a:t>2x</a:t>
            </a:r>
            <a:r>
              <a:rPr sz="1800" spc="-15" dirty="0">
                <a:latin typeface="Arial MT"/>
                <a:cs typeface="Arial MT"/>
              </a:rPr>
              <a:t> </a:t>
            </a:r>
            <a:r>
              <a:rPr sz="1800" spc="-5" dirty="0">
                <a:latin typeface="Arial MT"/>
                <a:cs typeface="Arial MT"/>
              </a:rPr>
              <a:t>Tras.Delay+2x</a:t>
            </a:r>
            <a:r>
              <a:rPr sz="1800" spc="-15" dirty="0">
                <a:latin typeface="Arial MT"/>
                <a:cs typeface="Arial MT"/>
              </a:rPr>
              <a:t> </a:t>
            </a:r>
            <a:r>
              <a:rPr sz="1800" spc="-5" dirty="0">
                <a:latin typeface="Arial MT"/>
                <a:cs typeface="Arial MT"/>
              </a:rPr>
              <a:t>Prop.</a:t>
            </a:r>
            <a:r>
              <a:rPr sz="1800" spc="-25" dirty="0">
                <a:latin typeface="Arial MT"/>
                <a:cs typeface="Arial MT"/>
              </a:rPr>
              <a:t> </a:t>
            </a:r>
            <a:r>
              <a:rPr sz="1800" spc="-5" dirty="0">
                <a:latin typeface="Arial MT"/>
                <a:cs typeface="Arial MT"/>
              </a:rPr>
              <a:t>Delay</a:t>
            </a:r>
            <a:endParaRPr sz="1800">
              <a:latin typeface="Arial MT"/>
              <a:cs typeface="Arial MT"/>
            </a:endParaRPr>
          </a:p>
          <a:p>
            <a:pPr marL="1342390">
              <a:lnSpc>
                <a:spcPct val="100000"/>
              </a:lnSpc>
              <a:spcBef>
                <a:spcPts val="15"/>
              </a:spcBef>
            </a:pPr>
            <a:r>
              <a:rPr sz="1800" dirty="0">
                <a:latin typeface="Arial MT"/>
                <a:cs typeface="Arial MT"/>
              </a:rPr>
              <a:t>=</a:t>
            </a:r>
            <a:r>
              <a:rPr sz="1800" spc="-30" dirty="0">
                <a:latin typeface="Arial MT"/>
                <a:cs typeface="Arial MT"/>
              </a:rPr>
              <a:t> </a:t>
            </a:r>
            <a:r>
              <a:rPr sz="1800" spc="-5" dirty="0">
                <a:latin typeface="Arial MT"/>
                <a:cs typeface="Arial MT"/>
              </a:rPr>
              <a:t>2x</a:t>
            </a:r>
            <a:r>
              <a:rPr sz="1800" spc="-25" dirty="0">
                <a:latin typeface="Arial MT"/>
                <a:cs typeface="Arial MT"/>
              </a:rPr>
              <a:t> </a:t>
            </a:r>
            <a:r>
              <a:rPr sz="1800" spc="-5" dirty="0">
                <a:latin typeface="Arial MT"/>
                <a:cs typeface="Arial MT"/>
              </a:rPr>
              <a:t>12000/100x10^6+2x10</a:t>
            </a:r>
            <a:r>
              <a:rPr sz="1800" spc="25" dirty="0">
                <a:latin typeface="Arial MT"/>
                <a:cs typeface="Arial MT"/>
              </a:rPr>
              <a:t> </a:t>
            </a:r>
            <a:r>
              <a:rPr sz="1800" spc="-5" dirty="0">
                <a:latin typeface="Times New Roman"/>
                <a:cs typeface="Times New Roman"/>
              </a:rPr>
              <a:t>μs</a:t>
            </a:r>
            <a:endParaRPr sz="1800">
              <a:latin typeface="Times New Roman"/>
              <a:cs typeface="Times New Roman"/>
            </a:endParaRPr>
          </a:p>
          <a:p>
            <a:pPr marL="1482725">
              <a:lnSpc>
                <a:spcPct val="100000"/>
              </a:lnSpc>
              <a:spcBef>
                <a:spcPts val="15"/>
              </a:spcBef>
            </a:pPr>
            <a:r>
              <a:rPr sz="1800" dirty="0">
                <a:latin typeface="Arial MT"/>
                <a:cs typeface="Arial MT"/>
              </a:rPr>
              <a:t>=</a:t>
            </a:r>
            <a:r>
              <a:rPr sz="1800" spc="-35" dirty="0">
                <a:latin typeface="Arial MT"/>
                <a:cs typeface="Arial MT"/>
              </a:rPr>
              <a:t> </a:t>
            </a:r>
            <a:r>
              <a:rPr sz="1800" spc="-5" dirty="0">
                <a:latin typeface="Arial MT"/>
                <a:cs typeface="Arial MT"/>
              </a:rPr>
              <a:t>260</a:t>
            </a:r>
            <a:r>
              <a:rPr sz="1800" spc="-35" dirty="0">
                <a:latin typeface="Arial MT"/>
                <a:cs typeface="Arial MT"/>
              </a:rPr>
              <a:t> </a:t>
            </a:r>
            <a:r>
              <a:rPr sz="1800" spc="-5" dirty="0">
                <a:latin typeface="Arial MT"/>
                <a:cs typeface="Arial MT"/>
              </a:rPr>
              <a:t>µs</a:t>
            </a:r>
            <a:endParaRPr sz="1800">
              <a:latin typeface="Arial MT"/>
              <a:cs typeface="Arial MT"/>
            </a:endParaRPr>
          </a:p>
        </p:txBody>
      </p:sp>
      <p:grpSp>
        <p:nvGrpSpPr>
          <p:cNvPr id="5" name="object 5"/>
          <p:cNvGrpSpPr/>
          <p:nvPr/>
        </p:nvGrpSpPr>
        <p:grpSpPr>
          <a:xfrm>
            <a:off x="1953690" y="3096690"/>
            <a:ext cx="588645" cy="588645"/>
            <a:chOff x="1953690" y="3096690"/>
            <a:chExt cx="588645" cy="588645"/>
          </a:xfrm>
        </p:grpSpPr>
        <p:sp>
          <p:nvSpPr>
            <p:cNvPr id="6" name="object 6"/>
            <p:cNvSpPr/>
            <p:nvPr/>
          </p:nvSpPr>
          <p:spPr>
            <a:xfrm>
              <a:off x="1981200" y="3124200"/>
              <a:ext cx="533400" cy="533400"/>
            </a:xfrm>
            <a:custGeom>
              <a:avLst/>
              <a:gdLst/>
              <a:ahLst/>
              <a:cxnLst/>
              <a:rect l="l" t="t" r="r" b="b"/>
              <a:pathLst>
                <a:path w="533400" h="533400">
                  <a:moveTo>
                    <a:pt x="266699" y="533399"/>
                  </a:moveTo>
                  <a:lnTo>
                    <a:pt x="218760" y="529103"/>
                  </a:lnTo>
                  <a:lnTo>
                    <a:pt x="173639" y="516714"/>
                  </a:lnTo>
                  <a:lnTo>
                    <a:pt x="132091" y="496987"/>
                  </a:lnTo>
                  <a:lnTo>
                    <a:pt x="94868" y="470675"/>
                  </a:lnTo>
                  <a:lnTo>
                    <a:pt x="62724" y="438531"/>
                  </a:lnTo>
                  <a:lnTo>
                    <a:pt x="36412" y="401308"/>
                  </a:lnTo>
                  <a:lnTo>
                    <a:pt x="16685" y="359760"/>
                  </a:lnTo>
                  <a:lnTo>
                    <a:pt x="4296" y="314639"/>
                  </a:lnTo>
                  <a:lnTo>
                    <a:pt x="0" y="266699"/>
                  </a:lnTo>
                  <a:lnTo>
                    <a:pt x="4296" y="218760"/>
                  </a:lnTo>
                  <a:lnTo>
                    <a:pt x="16685" y="173639"/>
                  </a:lnTo>
                  <a:lnTo>
                    <a:pt x="36412" y="132091"/>
                  </a:lnTo>
                  <a:lnTo>
                    <a:pt x="62724" y="94868"/>
                  </a:lnTo>
                  <a:lnTo>
                    <a:pt x="94868" y="62724"/>
                  </a:lnTo>
                  <a:lnTo>
                    <a:pt x="132091" y="36412"/>
                  </a:lnTo>
                  <a:lnTo>
                    <a:pt x="173639" y="16685"/>
                  </a:lnTo>
                  <a:lnTo>
                    <a:pt x="218760" y="4296"/>
                  </a:lnTo>
                  <a:lnTo>
                    <a:pt x="266699" y="0"/>
                  </a:lnTo>
                  <a:lnTo>
                    <a:pt x="318973" y="5171"/>
                  </a:lnTo>
                  <a:lnTo>
                    <a:pt x="368761" y="20301"/>
                  </a:lnTo>
                  <a:lnTo>
                    <a:pt x="414665" y="44808"/>
                  </a:lnTo>
                  <a:lnTo>
                    <a:pt x="455285" y="78114"/>
                  </a:lnTo>
                  <a:lnTo>
                    <a:pt x="488591" y="118734"/>
                  </a:lnTo>
                  <a:lnTo>
                    <a:pt x="513098" y="164638"/>
                  </a:lnTo>
                  <a:lnTo>
                    <a:pt x="528228" y="214426"/>
                  </a:lnTo>
                  <a:lnTo>
                    <a:pt x="533399" y="266699"/>
                  </a:lnTo>
                  <a:lnTo>
                    <a:pt x="529103" y="314639"/>
                  </a:lnTo>
                  <a:lnTo>
                    <a:pt x="516714" y="359760"/>
                  </a:lnTo>
                  <a:lnTo>
                    <a:pt x="496987" y="401308"/>
                  </a:lnTo>
                  <a:lnTo>
                    <a:pt x="470675" y="438531"/>
                  </a:lnTo>
                  <a:lnTo>
                    <a:pt x="438531" y="470675"/>
                  </a:lnTo>
                  <a:lnTo>
                    <a:pt x="401308" y="496987"/>
                  </a:lnTo>
                  <a:lnTo>
                    <a:pt x="359760" y="516714"/>
                  </a:lnTo>
                  <a:lnTo>
                    <a:pt x="314639" y="529103"/>
                  </a:lnTo>
                  <a:lnTo>
                    <a:pt x="266699" y="533399"/>
                  </a:lnTo>
                  <a:close/>
                </a:path>
              </a:pathLst>
            </a:custGeom>
            <a:solidFill>
              <a:srgbClr val="2DA2BE"/>
            </a:solidFill>
          </p:spPr>
          <p:txBody>
            <a:bodyPr wrap="square" lIns="0" tIns="0" rIns="0" bIns="0" rtlCol="0"/>
            <a:lstStyle/>
            <a:p>
              <a:endParaRPr/>
            </a:p>
          </p:txBody>
        </p:sp>
        <p:sp>
          <p:nvSpPr>
            <p:cNvPr id="7" name="object 7"/>
            <p:cNvSpPr/>
            <p:nvPr/>
          </p:nvSpPr>
          <p:spPr>
            <a:xfrm>
              <a:off x="1970200" y="3113200"/>
              <a:ext cx="555625" cy="555625"/>
            </a:xfrm>
            <a:custGeom>
              <a:avLst/>
              <a:gdLst/>
              <a:ahLst/>
              <a:cxnLst/>
              <a:rect l="l" t="t" r="r" b="b"/>
              <a:pathLst>
                <a:path w="555625" h="555625">
                  <a:moveTo>
                    <a:pt x="0" y="277699"/>
                  </a:moveTo>
                  <a:lnTo>
                    <a:pt x="366" y="263465"/>
                  </a:lnTo>
                  <a:lnTo>
                    <a:pt x="1447" y="249314"/>
                  </a:lnTo>
                  <a:lnTo>
                    <a:pt x="8738" y="208355"/>
                  </a:lnTo>
                  <a:lnTo>
                    <a:pt x="21827" y="169602"/>
                  </a:lnTo>
                  <a:lnTo>
                    <a:pt x="40243" y="133654"/>
                  </a:lnTo>
                  <a:lnTo>
                    <a:pt x="63427" y="101060"/>
                  </a:lnTo>
                  <a:lnTo>
                    <a:pt x="90946" y="72182"/>
                  </a:lnTo>
                  <a:lnTo>
                    <a:pt x="122427" y="47433"/>
                  </a:lnTo>
                  <a:lnTo>
                    <a:pt x="157347" y="27374"/>
                  </a:lnTo>
                  <a:lnTo>
                    <a:pt x="195125" y="12500"/>
                  </a:lnTo>
                  <a:lnTo>
                    <a:pt x="235367" y="3215"/>
                  </a:lnTo>
                  <a:lnTo>
                    <a:pt x="277699" y="0"/>
                  </a:lnTo>
                  <a:lnTo>
                    <a:pt x="318758" y="3058"/>
                  </a:lnTo>
                  <a:lnTo>
                    <a:pt x="358461" y="12016"/>
                  </a:lnTo>
                  <a:lnTo>
                    <a:pt x="396306" y="26611"/>
                  </a:lnTo>
                  <a:lnTo>
                    <a:pt x="431767" y="46656"/>
                  </a:lnTo>
                  <a:lnTo>
                    <a:pt x="464116" y="71879"/>
                  </a:lnTo>
                  <a:lnTo>
                    <a:pt x="492501" y="101715"/>
                  </a:lnTo>
                  <a:lnTo>
                    <a:pt x="515973" y="135083"/>
                  </a:lnTo>
                  <a:lnTo>
                    <a:pt x="534261" y="171428"/>
                  </a:lnTo>
                  <a:lnTo>
                    <a:pt x="547029" y="210060"/>
                  </a:lnTo>
                  <a:lnTo>
                    <a:pt x="554027" y="250252"/>
                  </a:lnTo>
                  <a:lnTo>
                    <a:pt x="555399" y="277699"/>
                  </a:lnTo>
                  <a:lnTo>
                    <a:pt x="552184" y="320032"/>
                  </a:lnTo>
                  <a:lnTo>
                    <a:pt x="542899" y="360274"/>
                  </a:lnTo>
                  <a:lnTo>
                    <a:pt x="528025" y="398052"/>
                  </a:lnTo>
                  <a:lnTo>
                    <a:pt x="507966" y="432972"/>
                  </a:lnTo>
                  <a:lnTo>
                    <a:pt x="483217" y="464453"/>
                  </a:lnTo>
                  <a:lnTo>
                    <a:pt x="454339" y="491972"/>
                  </a:lnTo>
                  <a:lnTo>
                    <a:pt x="421745" y="515157"/>
                  </a:lnTo>
                  <a:lnTo>
                    <a:pt x="385796" y="533572"/>
                  </a:lnTo>
                  <a:lnTo>
                    <a:pt x="347044" y="546661"/>
                  </a:lnTo>
                  <a:lnTo>
                    <a:pt x="306085" y="553952"/>
                  </a:lnTo>
                  <a:lnTo>
                    <a:pt x="277699" y="555399"/>
                  </a:lnTo>
                  <a:lnTo>
                    <a:pt x="235367" y="552184"/>
                  </a:lnTo>
                  <a:lnTo>
                    <a:pt x="195125" y="542899"/>
                  </a:lnTo>
                  <a:lnTo>
                    <a:pt x="157347" y="528024"/>
                  </a:lnTo>
                  <a:lnTo>
                    <a:pt x="122427" y="507966"/>
                  </a:lnTo>
                  <a:lnTo>
                    <a:pt x="90946" y="483217"/>
                  </a:lnTo>
                  <a:lnTo>
                    <a:pt x="63427" y="454339"/>
                  </a:lnTo>
                  <a:lnTo>
                    <a:pt x="40243" y="421745"/>
                  </a:lnTo>
                  <a:lnTo>
                    <a:pt x="21827" y="385796"/>
                  </a:lnTo>
                  <a:lnTo>
                    <a:pt x="8738" y="347044"/>
                  </a:lnTo>
                  <a:lnTo>
                    <a:pt x="1447" y="306085"/>
                  </a:lnTo>
                  <a:lnTo>
                    <a:pt x="366" y="291934"/>
                  </a:lnTo>
                  <a:lnTo>
                    <a:pt x="0" y="277699"/>
                  </a:lnTo>
                  <a:close/>
                </a:path>
              </a:pathLst>
            </a:custGeom>
            <a:ln w="32999">
              <a:solidFill>
                <a:srgbClr val="20768B"/>
              </a:solidFill>
            </a:ln>
          </p:spPr>
          <p:txBody>
            <a:bodyPr wrap="square" lIns="0" tIns="0" rIns="0" bIns="0" rtlCol="0"/>
            <a:lstStyle/>
            <a:p>
              <a:endParaRPr/>
            </a:p>
          </p:txBody>
        </p:sp>
        <p:sp>
          <p:nvSpPr>
            <p:cNvPr id="8" name="object 8"/>
            <p:cNvSpPr/>
            <p:nvPr/>
          </p:nvSpPr>
          <p:spPr>
            <a:xfrm>
              <a:off x="2003200" y="3146200"/>
              <a:ext cx="489584" cy="489584"/>
            </a:xfrm>
            <a:custGeom>
              <a:avLst/>
              <a:gdLst/>
              <a:ahLst/>
              <a:cxnLst/>
              <a:rect l="l" t="t" r="r" b="b"/>
              <a:pathLst>
                <a:path w="489585" h="489585">
                  <a:moveTo>
                    <a:pt x="0" y="244699"/>
                  </a:moveTo>
                  <a:lnTo>
                    <a:pt x="307" y="231995"/>
                  </a:lnTo>
                  <a:lnTo>
                    <a:pt x="1235" y="219665"/>
                  </a:lnTo>
                  <a:lnTo>
                    <a:pt x="10970" y="171923"/>
                  </a:lnTo>
                  <a:lnTo>
                    <a:pt x="29497" y="128065"/>
                  </a:lnTo>
                  <a:lnTo>
                    <a:pt x="55849" y="89041"/>
                  </a:lnTo>
                  <a:lnTo>
                    <a:pt x="89041" y="55849"/>
                  </a:lnTo>
                  <a:lnTo>
                    <a:pt x="128066" y="29497"/>
                  </a:lnTo>
                  <a:lnTo>
                    <a:pt x="171923" y="10970"/>
                  </a:lnTo>
                  <a:lnTo>
                    <a:pt x="219665" y="1235"/>
                  </a:lnTo>
                  <a:lnTo>
                    <a:pt x="244699" y="0"/>
                  </a:lnTo>
                  <a:lnTo>
                    <a:pt x="292661" y="4745"/>
                  </a:lnTo>
                  <a:lnTo>
                    <a:pt x="338342" y="18626"/>
                  </a:lnTo>
                  <a:lnTo>
                    <a:pt x="380459" y="41112"/>
                  </a:lnTo>
                  <a:lnTo>
                    <a:pt x="417728" y="71670"/>
                  </a:lnTo>
                  <a:lnTo>
                    <a:pt x="448287" y="108939"/>
                  </a:lnTo>
                  <a:lnTo>
                    <a:pt x="470773" y="151057"/>
                  </a:lnTo>
                  <a:lnTo>
                    <a:pt x="484654" y="196738"/>
                  </a:lnTo>
                  <a:lnTo>
                    <a:pt x="489399" y="244699"/>
                  </a:lnTo>
                  <a:lnTo>
                    <a:pt x="484428" y="294038"/>
                  </a:lnTo>
                  <a:lnTo>
                    <a:pt x="470179" y="339941"/>
                  </a:lnTo>
                  <a:lnTo>
                    <a:pt x="447621" y="381498"/>
                  </a:lnTo>
                  <a:lnTo>
                    <a:pt x="417728" y="417729"/>
                  </a:lnTo>
                  <a:lnTo>
                    <a:pt x="381498" y="447622"/>
                  </a:lnTo>
                  <a:lnTo>
                    <a:pt x="339941" y="470179"/>
                  </a:lnTo>
                  <a:lnTo>
                    <a:pt x="294038" y="484427"/>
                  </a:lnTo>
                  <a:lnTo>
                    <a:pt x="244699" y="489399"/>
                  </a:lnTo>
                  <a:lnTo>
                    <a:pt x="195361" y="484427"/>
                  </a:lnTo>
                  <a:lnTo>
                    <a:pt x="149458" y="470179"/>
                  </a:lnTo>
                  <a:lnTo>
                    <a:pt x="107901" y="447622"/>
                  </a:lnTo>
                  <a:lnTo>
                    <a:pt x="71670" y="417729"/>
                  </a:lnTo>
                  <a:lnTo>
                    <a:pt x="41777" y="381498"/>
                  </a:lnTo>
                  <a:lnTo>
                    <a:pt x="19220" y="339941"/>
                  </a:lnTo>
                  <a:lnTo>
                    <a:pt x="4971" y="294038"/>
                  </a:lnTo>
                  <a:lnTo>
                    <a:pt x="307" y="257404"/>
                  </a:lnTo>
                  <a:lnTo>
                    <a:pt x="0" y="244699"/>
                  </a:lnTo>
                  <a:close/>
                </a:path>
              </a:pathLst>
            </a:custGeom>
            <a:ln w="10999">
              <a:solidFill>
                <a:srgbClr val="20768B"/>
              </a:solidFill>
            </a:ln>
          </p:spPr>
          <p:txBody>
            <a:bodyPr wrap="square" lIns="0" tIns="0" rIns="0" bIns="0" rtlCol="0"/>
            <a:lstStyle/>
            <a:p>
              <a:endParaRPr/>
            </a:p>
          </p:txBody>
        </p:sp>
      </p:grpSp>
      <p:sp>
        <p:nvSpPr>
          <p:cNvPr id="9" name="object 9"/>
          <p:cNvSpPr txBox="1"/>
          <p:nvPr/>
        </p:nvSpPr>
        <p:spPr>
          <a:xfrm>
            <a:off x="2158962" y="3230943"/>
            <a:ext cx="17843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Arial MT"/>
                <a:cs typeface="Arial MT"/>
              </a:rPr>
              <a:t>A</a:t>
            </a:r>
            <a:endParaRPr sz="1800">
              <a:latin typeface="Arial MT"/>
              <a:cs typeface="Arial MT"/>
            </a:endParaRPr>
          </a:p>
        </p:txBody>
      </p:sp>
      <p:grpSp>
        <p:nvGrpSpPr>
          <p:cNvPr id="10" name="object 10"/>
          <p:cNvGrpSpPr/>
          <p:nvPr/>
        </p:nvGrpSpPr>
        <p:grpSpPr>
          <a:xfrm>
            <a:off x="4468290" y="3134790"/>
            <a:ext cx="588645" cy="588645"/>
            <a:chOff x="4468290" y="3134790"/>
            <a:chExt cx="588645" cy="588645"/>
          </a:xfrm>
        </p:grpSpPr>
        <p:sp>
          <p:nvSpPr>
            <p:cNvPr id="11" name="object 11"/>
            <p:cNvSpPr/>
            <p:nvPr/>
          </p:nvSpPr>
          <p:spPr>
            <a:xfrm>
              <a:off x="4495800" y="3162300"/>
              <a:ext cx="533400" cy="533400"/>
            </a:xfrm>
            <a:custGeom>
              <a:avLst/>
              <a:gdLst/>
              <a:ahLst/>
              <a:cxnLst/>
              <a:rect l="l" t="t" r="r" b="b"/>
              <a:pathLst>
                <a:path w="533400" h="533400">
                  <a:moveTo>
                    <a:pt x="266699" y="533399"/>
                  </a:moveTo>
                  <a:lnTo>
                    <a:pt x="218760" y="529103"/>
                  </a:lnTo>
                  <a:lnTo>
                    <a:pt x="173639" y="516714"/>
                  </a:lnTo>
                  <a:lnTo>
                    <a:pt x="132091" y="496987"/>
                  </a:lnTo>
                  <a:lnTo>
                    <a:pt x="94868" y="470675"/>
                  </a:lnTo>
                  <a:lnTo>
                    <a:pt x="62724" y="438531"/>
                  </a:lnTo>
                  <a:lnTo>
                    <a:pt x="36412" y="401308"/>
                  </a:lnTo>
                  <a:lnTo>
                    <a:pt x="16685" y="359760"/>
                  </a:lnTo>
                  <a:lnTo>
                    <a:pt x="4296" y="314639"/>
                  </a:lnTo>
                  <a:lnTo>
                    <a:pt x="0" y="266699"/>
                  </a:lnTo>
                  <a:lnTo>
                    <a:pt x="4296" y="218760"/>
                  </a:lnTo>
                  <a:lnTo>
                    <a:pt x="16685" y="173639"/>
                  </a:lnTo>
                  <a:lnTo>
                    <a:pt x="36412" y="132091"/>
                  </a:lnTo>
                  <a:lnTo>
                    <a:pt x="62724" y="94868"/>
                  </a:lnTo>
                  <a:lnTo>
                    <a:pt x="94868" y="62724"/>
                  </a:lnTo>
                  <a:lnTo>
                    <a:pt x="132091" y="36412"/>
                  </a:lnTo>
                  <a:lnTo>
                    <a:pt x="173639" y="16685"/>
                  </a:lnTo>
                  <a:lnTo>
                    <a:pt x="218760" y="4296"/>
                  </a:lnTo>
                  <a:lnTo>
                    <a:pt x="266699" y="0"/>
                  </a:lnTo>
                  <a:lnTo>
                    <a:pt x="318973" y="5171"/>
                  </a:lnTo>
                  <a:lnTo>
                    <a:pt x="368761" y="20301"/>
                  </a:lnTo>
                  <a:lnTo>
                    <a:pt x="414665" y="44808"/>
                  </a:lnTo>
                  <a:lnTo>
                    <a:pt x="455285" y="78114"/>
                  </a:lnTo>
                  <a:lnTo>
                    <a:pt x="488591" y="118734"/>
                  </a:lnTo>
                  <a:lnTo>
                    <a:pt x="513098" y="164638"/>
                  </a:lnTo>
                  <a:lnTo>
                    <a:pt x="528228" y="214426"/>
                  </a:lnTo>
                  <a:lnTo>
                    <a:pt x="533399" y="266699"/>
                  </a:lnTo>
                  <a:lnTo>
                    <a:pt x="529103" y="314639"/>
                  </a:lnTo>
                  <a:lnTo>
                    <a:pt x="516714" y="359760"/>
                  </a:lnTo>
                  <a:lnTo>
                    <a:pt x="496987" y="401308"/>
                  </a:lnTo>
                  <a:lnTo>
                    <a:pt x="470675" y="438531"/>
                  </a:lnTo>
                  <a:lnTo>
                    <a:pt x="438531" y="470675"/>
                  </a:lnTo>
                  <a:lnTo>
                    <a:pt x="401308" y="496987"/>
                  </a:lnTo>
                  <a:lnTo>
                    <a:pt x="359760" y="516714"/>
                  </a:lnTo>
                  <a:lnTo>
                    <a:pt x="314639" y="529103"/>
                  </a:lnTo>
                  <a:lnTo>
                    <a:pt x="266699" y="533399"/>
                  </a:lnTo>
                  <a:close/>
                </a:path>
              </a:pathLst>
            </a:custGeom>
            <a:solidFill>
              <a:srgbClr val="2DA2BE"/>
            </a:solidFill>
          </p:spPr>
          <p:txBody>
            <a:bodyPr wrap="square" lIns="0" tIns="0" rIns="0" bIns="0" rtlCol="0"/>
            <a:lstStyle/>
            <a:p>
              <a:endParaRPr/>
            </a:p>
          </p:txBody>
        </p:sp>
        <p:sp>
          <p:nvSpPr>
            <p:cNvPr id="12" name="object 12"/>
            <p:cNvSpPr/>
            <p:nvPr/>
          </p:nvSpPr>
          <p:spPr>
            <a:xfrm>
              <a:off x="4484800" y="3151300"/>
              <a:ext cx="555625" cy="555625"/>
            </a:xfrm>
            <a:custGeom>
              <a:avLst/>
              <a:gdLst/>
              <a:ahLst/>
              <a:cxnLst/>
              <a:rect l="l" t="t" r="r" b="b"/>
              <a:pathLst>
                <a:path w="555625" h="555625">
                  <a:moveTo>
                    <a:pt x="0" y="277699"/>
                  </a:moveTo>
                  <a:lnTo>
                    <a:pt x="366" y="263465"/>
                  </a:lnTo>
                  <a:lnTo>
                    <a:pt x="1447" y="249314"/>
                  </a:lnTo>
                  <a:lnTo>
                    <a:pt x="8738" y="208355"/>
                  </a:lnTo>
                  <a:lnTo>
                    <a:pt x="21827" y="169602"/>
                  </a:lnTo>
                  <a:lnTo>
                    <a:pt x="40242" y="133654"/>
                  </a:lnTo>
                  <a:lnTo>
                    <a:pt x="63426" y="101060"/>
                  </a:lnTo>
                  <a:lnTo>
                    <a:pt x="90946" y="72182"/>
                  </a:lnTo>
                  <a:lnTo>
                    <a:pt x="122427" y="47433"/>
                  </a:lnTo>
                  <a:lnTo>
                    <a:pt x="157347" y="27374"/>
                  </a:lnTo>
                  <a:lnTo>
                    <a:pt x="195125" y="12500"/>
                  </a:lnTo>
                  <a:lnTo>
                    <a:pt x="235367" y="3215"/>
                  </a:lnTo>
                  <a:lnTo>
                    <a:pt x="277699" y="0"/>
                  </a:lnTo>
                  <a:lnTo>
                    <a:pt x="318758" y="3058"/>
                  </a:lnTo>
                  <a:lnTo>
                    <a:pt x="358462" y="12016"/>
                  </a:lnTo>
                  <a:lnTo>
                    <a:pt x="396307" y="26611"/>
                  </a:lnTo>
                  <a:lnTo>
                    <a:pt x="431767" y="46656"/>
                  </a:lnTo>
                  <a:lnTo>
                    <a:pt x="464117" y="71879"/>
                  </a:lnTo>
                  <a:lnTo>
                    <a:pt x="492501" y="101715"/>
                  </a:lnTo>
                  <a:lnTo>
                    <a:pt x="515973" y="135083"/>
                  </a:lnTo>
                  <a:lnTo>
                    <a:pt x="534260" y="171428"/>
                  </a:lnTo>
                  <a:lnTo>
                    <a:pt x="547030" y="210060"/>
                  </a:lnTo>
                  <a:lnTo>
                    <a:pt x="554027" y="250252"/>
                  </a:lnTo>
                  <a:lnTo>
                    <a:pt x="555399" y="277699"/>
                  </a:lnTo>
                  <a:lnTo>
                    <a:pt x="552184" y="320032"/>
                  </a:lnTo>
                  <a:lnTo>
                    <a:pt x="542899" y="360274"/>
                  </a:lnTo>
                  <a:lnTo>
                    <a:pt x="528024" y="398052"/>
                  </a:lnTo>
                  <a:lnTo>
                    <a:pt x="507966" y="432972"/>
                  </a:lnTo>
                  <a:lnTo>
                    <a:pt x="483217" y="464453"/>
                  </a:lnTo>
                  <a:lnTo>
                    <a:pt x="454339" y="491972"/>
                  </a:lnTo>
                  <a:lnTo>
                    <a:pt x="421745" y="515157"/>
                  </a:lnTo>
                  <a:lnTo>
                    <a:pt x="385796" y="533572"/>
                  </a:lnTo>
                  <a:lnTo>
                    <a:pt x="347044" y="546661"/>
                  </a:lnTo>
                  <a:lnTo>
                    <a:pt x="306085" y="553952"/>
                  </a:lnTo>
                  <a:lnTo>
                    <a:pt x="277699" y="555399"/>
                  </a:lnTo>
                  <a:lnTo>
                    <a:pt x="235367" y="552184"/>
                  </a:lnTo>
                  <a:lnTo>
                    <a:pt x="195125" y="542899"/>
                  </a:lnTo>
                  <a:lnTo>
                    <a:pt x="157347" y="528024"/>
                  </a:lnTo>
                  <a:lnTo>
                    <a:pt x="122427" y="507966"/>
                  </a:lnTo>
                  <a:lnTo>
                    <a:pt x="90946" y="483217"/>
                  </a:lnTo>
                  <a:lnTo>
                    <a:pt x="63427" y="454339"/>
                  </a:lnTo>
                  <a:lnTo>
                    <a:pt x="40242" y="421745"/>
                  </a:lnTo>
                  <a:lnTo>
                    <a:pt x="21827" y="385796"/>
                  </a:lnTo>
                  <a:lnTo>
                    <a:pt x="8738" y="347044"/>
                  </a:lnTo>
                  <a:lnTo>
                    <a:pt x="1447" y="306085"/>
                  </a:lnTo>
                  <a:lnTo>
                    <a:pt x="366" y="291934"/>
                  </a:lnTo>
                  <a:lnTo>
                    <a:pt x="0" y="277699"/>
                  </a:lnTo>
                  <a:close/>
                </a:path>
              </a:pathLst>
            </a:custGeom>
            <a:ln w="32999">
              <a:solidFill>
                <a:srgbClr val="20768B"/>
              </a:solidFill>
            </a:ln>
          </p:spPr>
          <p:txBody>
            <a:bodyPr wrap="square" lIns="0" tIns="0" rIns="0" bIns="0" rtlCol="0"/>
            <a:lstStyle/>
            <a:p>
              <a:endParaRPr/>
            </a:p>
          </p:txBody>
        </p:sp>
        <p:sp>
          <p:nvSpPr>
            <p:cNvPr id="13" name="object 13"/>
            <p:cNvSpPr/>
            <p:nvPr/>
          </p:nvSpPr>
          <p:spPr>
            <a:xfrm>
              <a:off x="4517800" y="3184300"/>
              <a:ext cx="489584" cy="489584"/>
            </a:xfrm>
            <a:custGeom>
              <a:avLst/>
              <a:gdLst/>
              <a:ahLst/>
              <a:cxnLst/>
              <a:rect l="l" t="t" r="r" b="b"/>
              <a:pathLst>
                <a:path w="489585" h="489585">
                  <a:moveTo>
                    <a:pt x="0" y="244699"/>
                  </a:moveTo>
                  <a:lnTo>
                    <a:pt x="307" y="231995"/>
                  </a:lnTo>
                  <a:lnTo>
                    <a:pt x="1235" y="219665"/>
                  </a:lnTo>
                  <a:lnTo>
                    <a:pt x="10969" y="171923"/>
                  </a:lnTo>
                  <a:lnTo>
                    <a:pt x="29497" y="128065"/>
                  </a:lnTo>
                  <a:lnTo>
                    <a:pt x="55849" y="89041"/>
                  </a:lnTo>
                  <a:lnTo>
                    <a:pt x="89041" y="55849"/>
                  </a:lnTo>
                  <a:lnTo>
                    <a:pt x="128065" y="29497"/>
                  </a:lnTo>
                  <a:lnTo>
                    <a:pt x="171923" y="10970"/>
                  </a:lnTo>
                  <a:lnTo>
                    <a:pt x="219665" y="1235"/>
                  </a:lnTo>
                  <a:lnTo>
                    <a:pt x="244699" y="0"/>
                  </a:lnTo>
                  <a:lnTo>
                    <a:pt x="292661" y="4745"/>
                  </a:lnTo>
                  <a:lnTo>
                    <a:pt x="338342" y="18626"/>
                  </a:lnTo>
                  <a:lnTo>
                    <a:pt x="380459" y="41112"/>
                  </a:lnTo>
                  <a:lnTo>
                    <a:pt x="417729" y="71670"/>
                  </a:lnTo>
                  <a:lnTo>
                    <a:pt x="448287" y="108940"/>
                  </a:lnTo>
                  <a:lnTo>
                    <a:pt x="470772" y="151057"/>
                  </a:lnTo>
                  <a:lnTo>
                    <a:pt x="484654" y="196738"/>
                  </a:lnTo>
                  <a:lnTo>
                    <a:pt x="489399" y="244699"/>
                  </a:lnTo>
                  <a:lnTo>
                    <a:pt x="484427" y="294038"/>
                  </a:lnTo>
                  <a:lnTo>
                    <a:pt x="470179" y="339941"/>
                  </a:lnTo>
                  <a:lnTo>
                    <a:pt x="447622" y="381498"/>
                  </a:lnTo>
                  <a:lnTo>
                    <a:pt x="417729" y="417729"/>
                  </a:lnTo>
                  <a:lnTo>
                    <a:pt x="381498" y="447622"/>
                  </a:lnTo>
                  <a:lnTo>
                    <a:pt x="339941" y="470179"/>
                  </a:lnTo>
                  <a:lnTo>
                    <a:pt x="294038" y="484427"/>
                  </a:lnTo>
                  <a:lnTo>
                    <a:pt x="244699" y="489399"/>
                  </a:lnTo>
                  <a:lnTo>
                    <a:pt x="195361" y="484427"/>
                  </a:lnTo>
                  <a:lnTo>
                    <a:pt x="149458" y="470179"/>
                  </a:lnTo>
                  <a:lnTo>
                    <a:pt x="107901" y="447622"/>
                  </a:lnTo>
                  <a:lnTo>
                    <a:pt x="71670" y="417729"/>
                  </a:lnTo>
                  <a:lnTo>
                    <a:pt x="41777" y="381498"/>
                  </a:lnTo>
                  <a:lnTo>
                    <a:pt x="19220" y="339941"/>
                  </a:lnTo>
                  <a:lnTo>
                    <a:pt x="4971" y="294038"/>
                  </a:lnTo>
                  <a:lnTo>
                    <a:pt x="307" y="257404"/>
                  </a:lnTo>
                  <a:lnTo>
                    <a:pt x="0" y="244699"/>
                  </a:lnTo>
                  <a:close/>
                </a:path>
              </a:pathLst>
            </a:custGeom>
            <a:ln w="10999">
              <a:solidFill>
                <a:srgbClr val="20768B"/>
              </a:solidFill>
            </a:ln>
          </p:spPr>
          <p:txBody>
            <a:bodyPr wrap="square" lIns="0" tIns="0" rIns="0" bIns="0" rtlCol="0"/>
            <a:lstStyle/>
            <a:p>
              <a:endParaRPr/>
            </a:p>
          </p:txBody>
        </p:sp>
      </p:grpSp>
      <p:sp>
        <p:nvSpPr>
          <p:cNvPr id="14" name="object 14"/>
          <p:cNvSpPr txBox="1"/>
          <p:nvPr/>
        </p:nvSpPr>
        <p:spPr>
          <a:xfrm>
            <a:off x="4673563" y="3269043"/>
            <a:ext cx="17843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Arial MT"/>
                <a:cs typeface="Arial MT"/>
              </a:rPr>
              <a:t>B</a:t>
            </a:r>
            <a:endParaRPr sz="1800">
              <a:latin typeface="Arial MT"/>
              <a:cs typeface="Arial MT"/>
            </a:endParaRPr>
          </a:p>
        </p:txBody>
      </p:sp>
      <p:sp>
        <p:nvSpPr>
          <p:cNvPr id="15" name="object 15"/>
          <p:cNvSpPr/>
          <p:nvPr/>
        </p:nvSpPr>
        <p:spPr>
          <a:xfrm>
            <a:off x="3036999" y="3151299"/>
            <a:ext cx="860425" cy="441325"/>
          </a:xfrm>
          <a:custGeom>
            <a:avLst/>
            <a:gdLst/>
            <a:ahLst/>
            <a:cxnLst/>
            <a:rect l="l" t="t" r="r" b="b"/>
            <a:pathLst>
              <a:path w="860425" h="441325">
                <a:moveTo>
                  <a:pt x="0" y="10999"/>
                </a:moveTo>
                <a:lnTo>
                  <a:pt x="0" y="4924"/>
                </a:lnTo>
                <a:lnTo>
                  <a:pt x="4924" y="0"/>
                </a:lnTo>
                <a:lnTo>
                  <a:pt x="10999" y="0"/>
                </a:lnTo>
                <a:lnTo>
                  <a:pt x="849199" y="0"/>
                </a:lnTo>
                <a:lnTo>
                  <a:pt x="855274" y="0"/>
                </a:lnTo>
                <a:lnTo>
                  <a:pt x="860199" y="4924"/>
                </a:lnTo>
                <a:lnTo>
                  <a:pt x="860199" y="10999"/>
                </a:lnTo>
                <a:lnTo>
                  <a:pt x="860199" y="430099"/>
                </a:lnTo>
                <a:lnTo>
                  <a:pt x="860199" y="436174"/>
                </a:lnTo>
                <a:lnTo>
                  <a:pt x="855274" y="441099"/>
                </a:lnTo>
                <a:lnTo>
                  <a:pt x="849199" y="441099"/>
                </a:lnTo>
                <a:lnTo>
                  <a:pt x="10999" y="441099"/>
                </a:lnTo>
                <a:lnTo>
                  <a:pt x="4924" y="441099"/>
                </a:lnTo>
                <a:lnTo>
                  <a:pt x="0" y="436174"/>
                </a:lnTo>
                <a:lnTo>
                  <a:pt x="0" y="430099"/>
                </a:lnTo>
                <a:lnTo>
                  <a:pt x="0" y="10999"/>
                </a:lnTo>
                <a:close/>
              </a:path>
            </a:pathLst>
          </a:custGeom>
          <a:ln w="32999">
            <a:solidFill>
              <a:srgbClr val="20768B"/>
            </a:solidFill>
          </a:ln>
        </p:spPr>
        <p:txBody>
          <a:bodyPr wrap="square" lIns="0" tIns="0" rIns="0" bIns="0" rtlCol="0"/>
          <a:lstStyle/>
          <a:p>
            <a:endParaRPr/>
          </a:p>
        </p:txBody>
      </p:sp>
      <p:sp>
        <p:nvSpPr>
          <p:cNvPr id="16" name="object 16"/>
          <p:cNvSpPr txBox="1"/>
          <p:nvPr/>
        </p:nvSpPr>
        <p:spPr>
          <a:xfrm>
            <a:off x="3070000" y="3184300"/>
            <a:ext cx="794385" cy="375285"/>
          </a:xfrm>
          <a:prstGeom prst="rect">
            <a:avLst/>
          </a:prstGeom>
          <a:solidFill>
            <a:srgbClr val="2DA2BE"/>
          </a:solidFill>
          <a:ln w="10999">
            <a:solidFill>
              <a:srgbClr val="20768B"/>
            </a:solidFill>
          </a:ln>
        </p:spPr>
        <p:txBody>
          <a:bodyPr vert="horz" wrap="square" lIns="0" tIns="40005" rIns="0" bIns="0" rtlCol="0">
            <a:spAutoFit/>
          </a:bodyPr>
          <a:lstStyle/>
          <a:p>
            <a:pPr algn="ctr">
              <a:lnSpc>
                <a:spcPct val="100000"/>
              </a:lnSpc>
              <a:spcBef>
                <a:spcPts val="315"/>
              </a:spcBef>
            </a:pPr>
            <a:r>
              <a:rPr sz="1800" dirty="0">
                <a:solidFill>
                  <a:srgbClr val="FFFFFF"/>
                </a:solidFill>
                <a:latin typeface="Arial MT"/>
                <a:cs typeface="Arial MT"/>
              </a:rPr>
              <a:t>S</a:t>
            </a:r>
            <a:endParaRPr sz="1800">
              <a:latin typeface="Arial MT"/>
              <a:cs typeface="Arial MT"/>
            </a:endParaRPr>
          </a:p>
        </p:txBody>
      </p:sp>
      <p:sp>
        <p:nvSpPr>
          <p:cNvPr id="17" name="object 17"/>
          <p:cNvSpPr/>
          <p:nvPr/>
        </p:nvSpPr>
        <p:spPr>
          <a:xfrm>
            <a:off x="2514600" y="3352650"/>
            <a:ext cx="2362200" cy="38735"/>
          </a:xfrm>
          <a:custGeom>
            <a:avLst/>
            <a:gdLst/>
            <a:ahLst/>
            <a:cxnLst/>
            <a:rect l="l" t="t" r="r" b="b"/>
            <a:pathLst>
              <a:path w="2362200" h="38735">
                <a:moveTo>
                  <a:pt x="0" y="38249"/>
                </a:moveTo>
                <a:lnTo>
                  <a:pt x="533399" y="38249"/>
                </a:lnTo>
              </a:path>
              <a:path w="2362200" h="38735">
                <a:moveTo>
                  <a:pt x="1371599" y="19199"/>
                </a:moveTo>
                <a:lnTo>
                  <a:pt x="2362199" y="0"/>
                </a:lnTo>
              </a:path>
            </a:pathLst>
          </a:custGeom>
          <a:ln w="9524">
            <a:solidFill>
              <a:srgbClr val="2DA2BE"/>
            </a:solidFill>
          </a:ln>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25" y="5784654"/>
            <a:ext cx="5403215" cy="1079500"/>
            <a:chOff x="-6025" y="5784654"/>
            <a:chExt cx="5403215" cy="1079500"/>
          </a:xfrm>
        </p:grpSpPr>
        <p:sp>
          <p:nvSpPr>
            <p:cNvPr id="3" name="object 3"/>
            <p:cNvSpPr/>
            <p:nvPr/>
          </p:nvSpPr>
          <p:spPr>
            <a:xfrm>
              <a:off x="499272" y="5944936"/>
              <a:ext cx="4897755" cy="913130"/>
            </a:xfrm>
            <a:custGeom>
              <a:avLst/>
              <a:gdLst/>
              <a:ahLst/>
              <a:cxnLst/>
              <a:rect l="l" t="t" r="r" b="b"/>
              <a:pathLst>
                <a:path w="4897755" h="913129">
                  <a:moveTo>
                    <a:pt x="85612" y="21332"/>
                  </a:moveTo>
                  <a:lnTo>
                    <a:pt x="0" y="5466"/>
                  </a:lnTo>
                  <a:lnTo>
                    <a:pt x="660" y="0"/>
                  </a:lnTo>
                  <a:lnTo>
                    <a:pt x="85612" y="21332"/>
                  </a:lnTo>
                  <a:close/>
                </a:path>
                <a:path w="4897755" h="913129">
                  <a:moveTo>
                    <a:pt x="4897392" y="913063"/>
                  </a:moveTo>
                  <a:lnTo>
                    <a:pt x="3636763" y="913063"/>
                  </a:lnTo>
                  <a:lnTo>
                    <a:pt x="85612" y="21332"/>
                  </a:lnTo>
                  <a:lnTo>
                    <a:pt x="4897392" y="913063"/>
                  </a:lnTo>
                  <a:close/>
                </a:path>
              </a:pathLst>
            </a:custGeom>
            <a:solidFill>
              <a:srgbClr val="9BCADC">
                <a:alpha val="39999"/>
              </a:srgbClr>
            </a:solidFill>
          </p:spPr>
          <p:txBody>
            <a:bodyPr wrap="square" lIns="0" tIns="0" rIns="0" bIns="0" rtlCol="0"/>
            <a:lstStyle/>
            <a:p>
              <a:endParaRPr/>
            </a:p>
          </p:txBody>
        </p:sp>
        <p:sp>
          <p:nvSpPr>
            <p:cNvPr id="4" name="object 4"/>
            <p:cNvSpPr/>
            <p:nvPr/>
          </p:nvSpPr>
          <p:spPr>
            <a:xfrm>
              <a:off x="485716" y="5939010"/>
              <a:ext cx="3652520" cy="919480"/>
            </a:xfrm>
            <a:custGeom>
              <a:avLst/>
              <a:gdLst/>
              <a:ahLst/>
              <a:cxnLst/>
              <a:rect l="l" t="t" r="r" b="b"/>
              <a:pathLst>
                <a:path w="3652520" h="919479">
                  <a:moveTo>
                    <a:pt x="3651910" y="918988"/>
                  </a:moveTo>
                  <a:lnTo>
                    <a:pt x="2868875" y="918988"/>
                  </a:lnTo>
                  <a:lnTo>
                    <a:pt x="7920" y="6349"/>
                  </a:lnTo>
                  <a:lnTo>
                    <a:pt x="0" y="0"/>
                  </a:lnTo>
                  <a:lnTo>
                    <a:pt x="3651910" y="918988"/>
                  </a:lnTo>
                  <a:close/>
                </a:path>
              </a:pathLst>
            </a:custGeom>
            <a:solidFill>
              <a:srgbClr val="000000"/>
            </a:solidFill>
          </p:spPr>
          <p:txBody>
            <a:bodyPr wrap="square" lIns="0" tIns="0" rIns="0" bIns="0" rtlCol="0"/>
            <a:lstStyle/>
            <a:p>
              <a:endParaRPr/>
            </a:p>
          </p:txBody>
        </p:sp>
        <p:pic>
          <p:nvPicPr>
            <p:cNvPr id="5" name="object 5"/>
            <p:cNvPicPr/>
            <p:nvPr/>
          </p:nvPicPr>
          <p:blipFill>
            <a:blip r:embed="rId2" cstate="print"/>
            <a:stretch>
              <a:fillRect/>
            </a:stretch>
          </p:blipFill>
          <p:spPr>
            <a:xfrm>
              <a:off x="0" y="5793172"/>
              <a:ext cx="3351821" cy="1064827"/>
            </a:xfrm>
            <a:prstGeom prst="rect">
              <a:avLst/>
            </a:prstGeom>
          </p:spPr>
        </p:pic>
        <p:sp>
          <p:nvSpPr>
            <p:cNvPr id="6" name="object 6"/>
            <p:cNvSpPr/>
            <p:nvPr/>
          </p:nvSpPr>
          <p:spPr>
            <a:xfrm>
              <a:off x="0" y="5790679"/>
              <a:ext cx="3352165" cy="1067435"/>
            </a:xfrm>
            <a:custGeom>
              <a:avLst/>
              <a:gdLst/>
              <a:ahLst/>
              <a:cxnLst/>
              <a:rect l="l" t="t" r="r" b="b"/>
              <a:pathLst>
                <a:path w="3352165" h="1067434">
                  <a:moveTo>
                    <a:pt x="0" y="0"/>
                  </a:moveTo>
                  <a:lnTo>
                    <a:pt x="3351924" y="1067320"/>
                  </a:lnTo>
                </a:path>
              </a:pathLst>
            </a:custGeom>
            <a:ln w="12049">
              <a:solidFill>
                <a:srgbClr val="93C5D8"/>
              </a:solidFill>
            </a:ln>
          </p:spPr>
          <p:txBody>
            <a:bodyPr wrap="square" lIns="0" tIns="0" rIns="0" bIns="0" rtlCol="0"/>
            <a:lstStyle/>
            <a:p>
              <a:endParaRPr/>
            </a:p>
          </p:txBody>
        </p:sp>
      </p:grpSp>
      <p:sp>
        <p:nvSpPr>
          <p:cNvPr id="7" name="object 7"/>
          <p:cNvSpPr txBox="1">
            <a:spLocks noGrp="1"/>
          </p:cNvSpPr>
          <p:nvPr>
            <p:ph type="title"/>
          </p:nvPr>
        </p:nvSpPr>
        <p:spPr>
          <a:xfrm>
            <a:off x="533400" y="472535"/>
            <a:ext cx="7696199" cy="628377"/>
          </a:xfrm>
          <a:prstGeom prst="rect">
            <a:avLst/>
          </a:prstGeom>
        </p:spPr>
        <p:txBody>
          <a:bodyPr vert="horz" wrap="square" lIns="0" tIns="12700" rIns="0" bIns="0" rtlCol="0">
            <a:spAutoFit/>
          </a:bodyPr>
          <a:lstStyle/>
          <a:p>
            <a:pPr marL="12700">
              <a:lnSpc>
                <a:spcPct val="100000"/>
              </a:lnSpc>
              <a:spcBef>
                <a:spcPts val="100"/>
              </a:spcBef>
            </a:pPr>
            <a:r>
              <a:rPr sz="3700" spc="-5" smtClean="0">
                <a:solidFill>
                  <a:srgbClr val="0070C0"/>
                </a:solidFill>
              </a:rPr>
              <a:t>Connectivity</a:t>
            </a:r>
            <a:r>
              <a:rPr lang="en-US" sz="3700" spc="-5" dirty="0" smtClean="0">
                <a:solidFill>
                  <a:srgbClr val="0070C0"/>
                </a:solidFill>
              </a:rPr>
              <a:t>:</a:t>
            </a:r>
            <a:r>
              <a:rPr lang="en-US" sz="4000" spc="-5" dirty="0" smtClean="0">
                <a:latin typeface="Arial MT"/>
                <a:cs typeface="Arial MT"/>
              </a:rPr>
              <a:t> </a:t>
            </a:r>
            <a:r>
              <a:rPr lang="en-US" sz="3700" spc="-5" dirty="0" smtClean="0">
                <a:solidFill>
                  <a:srgbClr val="0070C0"/>
                </a:solidFill>
              </a:rPr>
              <a:t>Indirect connection </a:t>
            </a:r>
            <a:endParaRPr sz="3700" spc="-5">
              <a:solidFill>
                <a:srgbClr val="0070C0"/>
              </a:solidFill>
            </a:endParaRPr>
          </a:p>
        </p:txBody>
      </p:sp>
      <p:sp>
        <p:nvSpPr>
          <p:cNvPr id="8" name="object 8"/>
          <p:cNvSpPr txBox="1"/>
          <p:nvPr/>
        </p:nvSpPr>
        <p:spPr>
          <a:xfrm>
            <a:off x="616677" y="1254472"/>
            <a:ext cx="7689123" cy="3927128"/>
          </a:xfrm>
          <a:prstGeom prst="rect">
            <a:avLst/>
          </a:prstGeom>
        </p:spPr>
        <p:txBody>
          <a:bodyPr vert="horz" wrap="square" lIns="0" tIns="250825" rIns="0" bIns="0" rtlCol="0">
            <a:spAutoFit/>
          </a:bodyPr>
          <a:lstStyle/>
          <a:p>
            <a:pPr marL="291465" indent="-279400" algn="just">
              <a:spcBef>
                <a:spcPts val="1500"/>
              </a:spcBef>
              <a:buClr>
                <a:srgbClr val="2DA2BE"/>
              </a:buClr>
              <a:buSzPct val="66666"/>
              <a:buFont typeface="Wingdings" pitchFamily="2" charset="2"/>
              <a:buChar char="§"/>
              <a:tabLst>
                <a:tab pos="291465" algn="l"/>
                <a:tab pos="292100" algn="l"/>
              </a:tabLst>
            </a:pPr>
            <a:r>
              <a:rPr lang="en-US" sz="2700" spc="-5" dirty="0" smtClean="0">
                <a:latin typeface="Arial MT"/>
                <a:cs typeface="Arial MT"/>
              </a:rPr>
              <a:t>  Nodes may be connected to each  other by a set of cooperating nodes.</a:t>
            </a:r>
          </a:p>
          <a:p>
            <a:pPr marL="291465" indent="-279400">
              <a:spcBef>
                <a:spcPts val="1500"/>
              </a:spcBef>
              <a:buClr>
                <a:srgbClr val="2DA2BE"/>
              </a:buClr>
              <a:buSzPct val="66666"/>
              <a:buFont typeface="Wingdings" pitchFamily="2" charset="2"/>
              <a:buChar char="§"/>
              <a:tabLst>
                <a:tab pos="291465" algn="l"/>
                <a:tab pos="292100" algn="l"/>
              </a:tabLst>
            </a:pPr>
            <a:r>
              <a:rPr lang="en-US" sz="2700" b="1" dirty="0">
                <a:solidFill>
                  <a:srgbClr val="00B0F0"/>
                </a:solidFill>
                <a:latin typeface="Arial MT"/>
                <a:cs typeface="Arial MT"/>
              </a:rPr>
              <a:t>Ty</a:t>
            </a:r>
            <a:r>
              <a:rPr lang="en-US" sz="2700" b="1" dirty="0" smtClean="0">
                <a:solidFill>
                  <a:srgbClr val="00B0F0"/>
                </a:solidFill>
                <a:latin typeface="Arial MT"/>
                <a:cs typeface="Arial MT"/>
              </a:rPr>
              <a:t>pes</a:t>
            </a:r>
          </a:p>
          <a:p>
            <a:pPr marL="548005" lvl="1" indent="-186690">
              <a:lnSpc>
                <a:spcPct val="100000"/>
              </a:lnSpc>
              <a:spcBef>
                <a:spcPts val="1650"/>
              </a:spcBef>
              <a:buClr>
                <a:srgbClr val="2DA2BE"/>
              </a:buClr>
              <a:buFont typeface="Verdana"/>
              <a:buChar char="◦"/>
              <a:tabLst>
                <a:tab pos="548640" algn="l"/>
              </a:tabLst>
            </a:pPr>
            <a:r>
              <a:rPr sz="2300" spc="-5" smtClean="0">
                <a:latin typeface="Arial MT"/>
                <a:cs typeface="Arial MT"/>
              </a:rPr>
              <a:t>Switched</a:t>
            </a:r>
            <a:r>
              <a:rPr sz="2300" spc="-55" smtClean="0">
                <a:latin typeface="Arial MT"/>
                <a:cs typeface="Arial MT"/>
              </a:rPr>
              <a:t> </a:t>
            </a:r>
            <a:r>
              <a:rPr sz="2300" spc="-5" dirty="0">
                <a:latin typeface="Arial MT"/>
                <a:cs typeface="Arial MT"/>
              </a:rPr>
              <a:t>Network</a:t>
            </a:r>
            <a:endParaRPr sz="2300">
              <a:latin typeface="Arial MT"/>
              <a:cs typeface="Arial MT"/>
            </a:endParaRPr>
          </a:p>
          <a:p>
            <a:pPr marL="785495" lvl="2" indent="-257175">
              <a:lnSpc>
                <a:spcPct val="100000"/>
              </a:lnSpc>
              <a:spcBef>
                <a:spcPts val="1475"/>
              </a:spcBef>
              <a:buClr>
                <a:srgbClr val="DA1F28"/>
              </a:buClr>
              <a:buChar char="●"/>
              <a:tabLst>
                <a:tab pos="786130" algn="l"/>
              </a:tabLst>
            </a:pPr>
            <a:r>
              <a:rPr sz="2100" spc="-5" dirty="0">
                <a:latin typeface="Arial MT"/>
                <a:cs typeface="Arial MT"/>
              </a:rPr>
              <a:t>Circuit</a:t>
            </a:r>
            <a:r>
              <a:rPr sz="2100" spc="-50" dirty="0">
                <a:latin typeface="Arial MT"/>
                <a:cs typeface="Arial MT"/>
              </a:rPr>
              <a:t> </a:t>
            </a:r>
            <a:r>
              <a:rPr sz="2100" spc="-5" dirty="0">
                <a:latin typeface="Arial MT"/>
                <a:cs typeface="Arial MT"/>
              </a:rPr>
              <a:t>Switched</a:t>
            </a:r>
            <a:endParaRPr sz="2100">
              <a:latin typeface="Arial MT"/>
              <a:cs typeface="Arial MT"/>
            </a:endParaRPr>
          </a:p>
          <a:p>
            <a:pPr marL="785495" lvl="2" indent="-257175">
              <a:lnSpc>
                <a:spcPct val="100000"/>
              </a:lnSpc>
              <a:spcBef>
                <a:spcPts val="1380"/>
              </a:spcBef>
              <a:buClr>
                <a:srgbClr val="DA1F28"/>
              </a:buClr>
              <a:buChar char="●"/>
              <a:tabLst>
                <a:tab pos="786130" algn="l"/>
              </a:tabLst>
            </a:pPr>
            <a:r>
              <a:rPr sz="2100" spc="-5" dirty="0">
                <a:latin typeface="Arial MT"/>
                <a:cs typeface="Arial MT"/>
              </a:rPr>
              <a:t>Packet</a:t>
            </a:r>
            <a:r>
              <a:rPr sz="2100" spc="-55" dirty="0">
                <a:latin typeface="Arial MT"/>
                <a:cs typeface="Arial MT"/>
              </a:rPr>
              <a:t> </a:t>
            </a:r>
            <a:r>
              <a:rPr sz="2100" spc="-5" dirty="0">
                <a:latin typeface="Arial MT"/>
                <a:cs typeface="Arial MT"/>
              </a:rPr>
              <a:t>Switched.</a:t>
            </a:r>
            <a:endParaRPr sz="2100">
              <a:latin typeface="Arial MT"/>
              <a:cs typeface="Arial MT"/>
            </a:endParaRPr>
          </a:p>
          <a:p>
            <a:pPr marL="548005" lvl="1" indent="-186690">
              <a:lnSpc>
                <a:spcPct val="100000"/>
              </a:lnSpc>
              <a:spcBef>
                <a:spcPts val="1345"/>
              </a:spcBef>
              <a:buClr>
                <a:srgbClr val="2DA2BE"/>
              </a:buClr>
              <a:buFont typeface="Verdana"/>
              <a:buChar char="◦"/>
              <a:tabLst>
                <a:tab pos="548640" algn="l"/>
              </a:tabLst>
            </a:pPr>
            <a:r>
              <a:rPr sz="2300" spc="-5" dirty="0">
                <a:latin typeface="Arial MT"/>
                <a:cs typeface="Arial MT"/>
              </a:rPr>
              <a:t>Internetwork</a:t>
            </a:r>
            <a:endParaRPr sz="2300">
              <a:latin typeface="Arial MT"/>
              <a:cs typeface="Arial MT"/>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5815" y="1698688"/>
            <a:ext cx="5948680" cy="452120"/>
          </a:xfrm>
          <a:prstGeom prst="rect">
            <a:avLst/>
          </a:prstGeom>
        </p:spPr>
        <p:txBody>
          <a:bodyPr vert="horz" wrap="square" lIns="0" tIns="12700" rIns="0" bIns="0" rtlCol="0">
            <a:spAutoFit/>
          </a:bodyPr>
          <a:lstStyle/>
          <a:p>
            <a:pPr marL="12700">
              <a:lnSpc>
                <a:spcPct val="100000"/>
              </a:lnSpc>
              <a:spcBef>
                <a:spcPts val="100"/>
              </a:spcBef>
              <a:tabLst>
                <a:tab pos="292735" algn="l"/>
              </a:tabLst>
            </a:pPr>
            <a:r>
              <a:rPr sz="1900" b="1" spc="-5" dirty="0">
                <a:solidFill>
                  <a:srgbClr val="2DA2BE"/>
                </a:solidFill>
                <a:latin typeface="Arial"/>
                <a:cs typeface="Arial"/>
              </a:rPr>
              <a:t>□	</a:t>
            </a:r>
            <a:r>
              <a:rPr sz="2800" b="1" dirty="0">
                <a:latin typeface="Times New Roman"/>
                <a:cs typeface="Times New Roman"/>
              </a:rPr>
              <a:t>(b)</a:t>
            </a:r>
            <a:r>
              <a:rPr sz="2800" b="1" spc="-20" dirty="0">
                <a:latin typeface="Times New Roman"/>
                <a:cs typeface="Times New Roman"/>
              </a:rPr>
              <a:t> </a:t>
            </a:r>
            <a:r>
              <a:rPr sz="2800" spc="-5" dirty="0">
                <a:latin typeface="Times New Roman"/>
                <a:cs typeface="Times New Roman"/>
              </a:rPr>
              <a:t>Same</a:t>
            </a:r>
            <a:r>
              <a:rPr sz="2800" spc="-15" dirty="0">
                <a:latin typeface="Times New Roman"/>
                <a:cs typeface="Times New Roman"/>
              </a:rPr>
              <a:t> </a:t>
            </a:r>
            <a:r>
              <a:rPr sz="2800" spc="-5" dirty="0">
                <a:latin typeface="Times New Roman"/>
                <a:cs typeface="Times New Roman"/>
              </a:rPr>
              <a:t>as</a:t>
            </a:r>
            <a:r>
              <a:rPr sz="2800" spc="-15" dirty="0">
                <a:latin typeface="Times New Roman"/>
                <a:cs typeface="Times New Roman"/>
              </a:rPr>
              <a:t> </a:t>
            </a:r>
            <a:r>
              <a:rPr sz="2800" dirty="0">
                <a:latin typeface="Times New Roman"/>
                <a:cs typeface="Times New Roman"/>
              </a:rPr>
              <a:t>(a)</a:t>
            </a:r>
            <a:r>
              <a:rPr sz="2800" spc="-10" dirty="0">
                <a:latin typeface="Times New Roman"/>
                <a:cs typeface="Times New Roman"/>
              </a:rPr>
              <a:t> </a:t>
            </a:r>
            <a:r>
              <a:rPr sz="2800" dirty="0">
                <a:latin typeface="Times New Roman"/>
                <a:cs typeface="Times New Roman"/>
              </a:rPr>
              <a:t>but</a:t>
            </a:r>
            <a:r>
              <a:rPr sz="2800" spc="-15" dirty="0">
                <a:latin typeface="Times New Roman"/>
                <a:cs typeface="Times New Roman"/>
              </a:rPr>
              <a:t> </a:t>
            </a:r>
            <a:r>
              <a:rPr sz="2800" spc="-5" dirty="0">
                <a:latin typeface="Times New Roman"/>
                <a:cs typeface="Times New Roman"/>
              </a:rPr>
              <a:t>with</a:t>
            </a:r>
            <a:r>
              <a:rPr sz="2800" spc="-15" dirty="0">
                <a:latin typeface="Times New Roman"/>
                <a:cs typeface="Times New Roman"/>
              </a:rPr>
              <a:t> </a:t>
            </a:r>
            <a:r>
              <a:rPr sz="2800" spc="-5" dirty="0">
                <a:latin typeface="Times New Roman"/>
                <a:cs typeface="Times New Roman"/>
              </a:rPr>
              <a:t>three</a:t>
            </a:r>
            <a:r>
              <a:rPr sz="2800" spc="-15" dirty="0">
                <a:latin typeface="Times New Roman"/>
                <a:cs typeface="Times New Roman"/>
              </a:rPr>
              <a:t> </a:t>
            </a:r>
            <a:r>
              <a:rPr sz="2800" spc="-5" dirty="0">
                <a:latin typeface="Times New Roman"/>
                <a:cs typeface="Times New Roman"/>
              </a:rPr>
              <a:t>switches.</a:t>
            </a:r>
            <a:endParaRPr sz="2800">
              <a:latin typeface="Times New Roman"/>
              <a:cs typeface="Times New Roman"/>
            </a:endParaRPr>
          </a:p>
        </p:txBody>
      </p:sp>
      <p:sp>
        <p:nvSpPr>
          <p:cNvPr id="3" name="object 3"/>
          <p:cNvSpPr txBox="1"/>
          <p:nvPr/>
        </p:nvSpPr>
        <p:spPr>
          <a:xfrm>
            <a:off x="1216025" y="3140455"/>
            <a:ext cx="4690110" cy="852169"/>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Total</a:t>
            </a:r>
            <a:r>
              <a:rPr sz="1800" spc="-20" dirty="0">
                <a:latin typeface="Arial MT"/>
                <a:cs typeface="Arial MT"/>
              </a:rPr>
              <a:t> </a:t>
            </a:r>
            <a:r>
              <a:rPr sz="1800" spc="-5" dirty="0">
                <a:latin typeface="Arial MT"/>
                <a:cs typeface="Arial MT"/>
              </a:rPr>
              <a:t>Latency</a:t>
            </a:r>
            <a:r>
              <a:rPr sz="1800" spc="-15" dirty="0">
                <a:latin typeface="Arial MT"/>
                <a:cs typeface="Arial MT"/>
              </a:rPr>
              <a:t> </a:t>
            </a:r>
            <a:r>
              <a:rPr sz="1800" dirty="0">
                <a:latin typeface="Arial MT"/>
                <a:cs typeface="Arial MT"/>
              </a:rPr>
              <a:t>=</a:t>
            </a:r>
            <a:r>
              <a:rPr sz="1800" spc="-20" dirty="0">
                <a:latin typeface="Arial MT"/>
                <a:cs typeface="Arial MT"/>
              </a:rPr>
              <a:t> </a:t>
            </a:r>
            <a:r>
              <a:rPr sz="1800" spc="-5" dirty="0">
                <a:latin typeface="Arial MT"/>
                <a:cs typeface="Arial MT"/>
              </a:rPr>
              <a:t>4x</a:t>
            </a:r>
            <a:r>
              <a:rPr sz="1800" spc="-15" dirty="0">
                <a:latin typeface="Arial MT"/>
                <a:cs typeface="Arial MT"/>
              </a:rPr>
              <a:t> </a:t>
            </a:r>
            <a:r>
              <a:rPr sz="1800" spc="-5" dirty="0">
                <a:latin typeface="Arial MT"/>
                <a:cs typeface="Arial MT"/>
              </a:rPr>
              <a:t>Tras.Delay+4x</a:t>
            </a:r>
            <a:r>
              <a:rPr sz="1800" spc="-15" dirty="0">
                <a:latin typeface="Arial MT"/>
                <a:cs typeface="Arial MT"/>
              </a:rPr>
              <a:t> </a:t>
            </a:r>
            <a:r>
              <a:rPr sz="1800" spc="-5" dirty="0">
                <a:latin typeface="Arial MT"/>
                <a:cs typeface="Arial MT"/>
              </a:rPr>
              <a:t>Prop.</a:t>
            </a:r>
            <a:r>
              <a:rPr sz="1800" spc="-25" dirty="0">
                <a:latin typeface="Arial MT"/>
                <a:cs typeface="Arial MT"/>
              </a:rPr>
              <a:t> </a:t>
            </a:r>
            <a:r>
              <a:rPr sz="1800" spc="-5" dirty="0">
                <a:latin typeface="Arial MT"/>
                <a:cs typeface="Arial MT"/>
              </a:rPr>
              <a:t>Delay</a:t>
            </a:r>
            <a:endParaRPr sz="1800">
              <a:latin typeface="Arial MT"/>
              <a:cs typeface="Arial MT"/>
            </a:endParaRPr>
          </a:p>
          <a:p>
            <a:pPr marL="1342390">
              <a:lnSpc>
                <a:spcPct val="100000"/>
              </a:lnSpc>
              <a:spcBef>
                <a:spcPts val="15"/>
              </a:spcBef>
            </a:pPr>
            <a:r>
              <a:rPr sz="1800" dirty="0">
                <a:latin typeface="Arial MT"/>
                <a:cs typeface="Arial MT"/>
              </a:rPr>
              <a:t>=</a:t>
            </a:r>
            <a:r>
              <a:rPr sz="1800" spc="-30" dirty="0">
                <a:latin typeface="Arial MT"/>
                <a:cs typeface="Arial MT"/>
              </a:rPr>
              <a:t> </a:t>
            </a:r>
            <a:r>
              <a:rPr sz="1800" spc="-5" dirty="0">
                <a:latin typeface="Arial MT"/>
                <a:cs typeface="Arial MT"/>
              </a:rPr>
              <a:t>4x</a:t>
            </a:r>
            <a:r>
              <a:rPr sz="1800" spc="-25" dirty="0">
                <a:latin typeface="Arial MT"/>
                <a:cs typeface="Arial MT"/>
              </a:rPr>
              <a:t> </a:t>
            </a:r>
            <a:r>
              <a:rPr sz="1800" spc="-5" dirty="0">
                <a:latin typeface="Arial MT"/>
                <a:cs typeface="Arial MT"/>
              </a:rPr>
              <a:t>12000/100x10^6+4x10</a:t>
            </a:r>
            <a:r>
              <a:rPr sz="1800" spc="25" dirty="0">
                <a:latin typeface="Arial MT"/>
                <a:cs typeface="Arial MT"/>
              </a:rPr>
              <a:t> </a:t>
            </a:r>
            <a:r>
              <a:rPr sz="1800" spc="-5" dirty="0">
                <a:latin typeface="Times New Roman"/>
                <a:cs typeface="Times New Roman"/>
              </a:rPr>
              <a:t>μs</a:t>
            </a:r>
            <a:endParaRPr sz="1800">
              <a:latin typeface="Times New Roman"/>
              <a:cs typeface="Times New Roman"/>
            </a:endParaRPr>
          </a:p>
          <a:p>
            <a:pPr marL="1482725">
              <a:lnSpc>
                <a:spcPct val="100000"/>
              </a:lnSpc>
              <a:spcBef>
                <a:spcPts val="15"/>
              </a:spcBef>
            </a:pPr>
            <a:r>
              <a:rPr sz="1800" dirty="0">
                <a:latin typeface="Arial MT"/>
                <a:cs typeface="Arial MT"/>
              </a:rPr>
              <a:t>=</a:t>
            </a:r>
            <a:r>
              <a:rPr sz="1800" spc="-35" dirty="0">
                <a:latin typeface="Arial MT"/>
                <a:cs typeface="Arial MT"/>
              </a:rPr>
              <a:t> </a:t>
            </a:r>
            <a:r>
              <a:rPr sz="1800" spc="-5" dirty="0">
                <a:latin typeface="Arial MT"/>
                <a:cs typeface="Arial MT"/>
              </a:rPr>
              <a:t>520</a:t>
            </a:r>
            <a:r>
              <a:rPr sz="1800" spc="-35" dirty="0">
                <a:latin typeface="Arial MT"/>
                <a:cs typeface="Arial MT"/>
              </a:rPr>
              <a:t> </a:t>
            </a:r>
            <a:r>
              <a:rPr sz="1800" spc="-5" dirty="0">
                <a:latin typeface="Arial MT"/>
                <a:cs typeface="Arial MT"/>
              </a:rPr>
              <a:t>µs</a:t>
            </a:r>
            <a:endParaRPr sz="1800">
              <a:latin typeface="Arial MT"/>
              <a:cs typeface="Arial MT"/>
            </a:endParaRPr>
          </a:p>
        </p:txBody>
      </p:sp>
      <p:grpSp>
        <p:nvGrpSpPr>
          <p:cNvPr id="4" name="object 4"/>
          <p:cNvGrpSpPr/>
          <p:nvPr/>
        </p:nvGrpSpPr>
        <p:grpSpPr>
          <a:xfrm>
            <a:off x="1420289" y="2410890"/>
            <a:ext cx="588645" cy="588645"/>
            <a:chOff x="1420289" y="2410890"/>
            <a:chExt cx="588645" cy="588645"/>
          </a:xfrm>
        </p:grpSpPr>
        <p:sp>
          <p:nvSpPr>
            <p:cNvPr id="5" name="object 5"/>
            <p:cNvSpPr/>
            <p:nvPr/>
          </p:nvSpPr>
          <p:spPr>
            <a:xfrm>
              <a:off x="1447799" y="2438400"/>
              <a:ext cx="533400" cy="533400"/>
            </a:xfrm>
            <a:custGeom>
              <a:avLst/>
              <a:gdLst/>
              <a:ahLst/>
              <a:cxnLst/>
              <a:rect l="l" t="t" r="r" b="b"/>
              <a:pathLst>
                <a:path w="533400" h="533400">
                  <a:moveTo>
                    <a:pt x="266699" y="533399"/>
                  </a:moveTo>
                  <a:lnTo>
                    <a:pt x="218760" y="529103"/>
                  </a:lnTo>
                  <a:lnTo>
                    <a:pt x="173639" y="516714"/>
                  </a:lnTo>
                  <a:lnTo>
                    <a:pt x="132091" y="496987"/>
                  </a:lnTo>
                  <a:lnTo>
                    <a:pt x="94868" y="470675"/>
                  </a:lnTo>
                  <a:lnTo>
                    <a:pt x="62724" y="438531"/>
                  </a:lnTo>
                  <a:lnTo>
                    <a:pt x="36412" y="401308"/>
                  </a:lnTo>
                  <a:lnTo>
                    <a:pt x="16685" y="359760"/>
                  </a:lnTo>
                  <a:lnTo>
                    <a:pt x="4296" y="314639"/>
                  </a:lnTo>
                  <a:lnTo>
                    <a:pt x="0" y="266699"/>
                  </a:lnTo>
                  <a:lnTo>
                    <a:pt x="4296" y="218760"/>
                  </a:lnTo>
                  <a:lnTo>
                    <a:pt x="16685" y="173639"/>
                  </a:lnTo>
                  <a:lnTo>
                    <a:pt x="36412" y="132091"/>
                  </a:lnTo>
                  <a:lnTo>
                    <a:pt x="62724" y="94868"/>
                  </a:lnTo>
                  <a:lnTo>
                    <a:pt x="94868" y="62724"/>
                  </a:lnTo>
                  <a:lnTo>
                    <a:pt x="132091" y="36412"/>
                  </a:lnTo>
                  <a:lnTo>
                    <a:pt x="173639" y="16685"/>
                  </a:lnTo>
                  <a:lnTo>
                    <a:pt x="218760" y="4296"/>
                  </a:lnTo>
                  <a:lnTo>
                    <a:pt x="266699" y="0"/>
                  </a:lnTo>
                  <a:lnTo>
                    <a:pt x="318973" y="5171"/>
                  </a:lnTo>
                  <a:lnTo>
                    <a:pt x="368761" y="20301"/>
                  </a:lnTo>
                  <a:lnTo>
                    <a:pt x="414665" y="44808"/>
                  </a:lnTo>
                  <a:lnTo>
                    <a:pt x="455285" y="78114"/>
                  </a:lnTo>
                  <a:lnTo>
                    <a:pt x="488591" y="118734"/>
                  </a:lnTo>
                  <a:lnTo>
                    <a:pt x="513098" y="164638"/>
                  </a:lnTo>
                  <a:lnTo>
                    <a:pt x="528228" y="214426"/>
                  </a:lnTo>
                  <a:lnTo>
                    <a:pt x="533399" y="266699"/>
                  </a:lnTo>
                  <a:lnTo>
                    <a:pt x="529103" y="314639"/>
                  </a:lnTo>
                  <a:lnTo>
                    <a:pt x="516714" y="359760"/>
                  </a:lnTo>
                  <a:lnTo>
                    <a:pt x="496987" y="401308"/>
                  </a:lnTo>
                  <a:lnTo>
                    <a:pt x="470675" y="438531"/>
                  </a:lnTo>
                  <a:lnTo>
                    <a:pt x="438531" y="470675"/>
                  </a:lnTo>
                  <a:lnTo>
                    <a:pt x="401308" y="496987"/>
                  </a:lnTo>
                  <a:lnTo>
                    <a:pt x="359760" y="516714"/>
                  </a:lnTo>
                  <a:lnTo>
                    <a:pt x="314639" y="529103"/>
                  </a:lnTo>
                  <a:lnTo>
                    <a:pt x="266699" y="533399"/>
                  </a:lnTo>
                  <a:close/>
                </a:path>
              </a:pathLst>
            </a:custGeom>
            <a:solidFill>
              <a:srgbClr val="2DA2BE"/>
            </a:solidFill>
          </p:spPr>
          <p:txBody>
            <a:bodyPr wrap="square" lIns="0" tIns="0" rIns="0" bIns="0" rtlCol="0"/>
            <a:lstStyle/>
            <a:p>
              <a:endParaRPr/>
            </a:p>
          </p:txBody>
        </p:sp>
        <p:sp>
          <p:nvSpPr>
            <p:cNvPr id="6" name="object 6"/>
            <p:cNvSpPr/>
            <p:nvPr/>
          </p:nvSpPr>
          <p:spPr>
            <a:xfrm>
              <a:off x="1436799" y="2427400"/>
              <a:ext cx="555625" cy="555625"/>
            </a:xfrm>
            <a:custGeom>
              <a:avLst/>
              <a:gdLst/>
              <a:ahLst/>
              <a:cxnLst/>
              <a:rect l="l" t="t" r="r" b="b"/>
              <a:pathLst>
                <a:path w="555625" h="555625">
                  <a:moveTo>
                    <a:pt x="0" y="277699"/>
                  </a:moveTo>
                  <a:lnTo>
                    <a:pt x="366" y="263465"/>
                  </a:lnTo>
                  <a:lnTo>
                    <a:pt x="1447" y="249314"/>
                  </a:lnTo>
                  <a:lnTo>
                    <a:pt x="8738" y="208355"/>
                  </a:lnTo>
                  <a:lnTo>
                    <a:pt x="21827" y="169603"/>
                  </a:lnTo>
                  <a:lnTo>
                    <a:pt x="40242" y="133654"/>
                  </a:lnTo>
                  <a:lnTo>
                    <a:pt x="63427" y="101060"/>
                  </a:lnTo>
                  <a:lnTo>
                    <a:pt x="90946" y="72182"/>
                  </a:lnTo>
                  <a:lnTo>
                    <a:pt x="122427" y="47433"/>
                  </a:lnTo>
                  <a:lnTo>
                    <a:pt x="157347" y="27374"/>
                  </a:lnTo>
                  <a:lnTo>
                    <a:pt x="195125" y="12500"/>
                  </a:lnTo>
                  <a:lnTo>
                    <a:pt x="235367" y="3215"/>
                  </a:lnTo>
                  <a:lnTo>
                    <a:pt x="277699" y="0"/>
                  </a:lnTo>
                  <a:lnTo>
                    <a:pt x="318758" y="3058"/>
                  </a:lnTo>
                  <a:lnTo>
                    <a:pt x="358461" y="12016"/>
                  </a:lnTo>
                  <a:lnTo>
                    <a:pt x="396306" y="26611"/>
                  </a:lnTo>
                  <a:lnTo>
                    <a:pt x="431767" y="46656"/>
                  </a:lnTo>
                  <a:lnTo>
                    <a:pt x="464116" y="71879"/>
                  </a:lnTo>
                  <a:lnTo>
                    <a:pt x="492501" y="101715"/>
                  </a:lnTo>
                  <a:lnTo>
                    <a:pt x="515973" y="135083"/>
                  </a:lnTo>
                  <a:lnTo>
                    <a:pt x="534261" y="171428"/>
                  </a:lnTo>
                  <a:lnTo>
                    <a:pt x="547029" y="210060"/>
                  </a:lnTo>
                  <a:lnTo>
                    <a:pt x="554027" y="250252"/>
                  </a:lnTo>
                  <a:lnTo>
                    <a:pt x="555399" y="277699"/>
                  </a:lnTo>
                  <a:lnTo>
                    <a:pt x="552184" y="320032"/>
                  </a:lnTo>
                  <a:lnTo>
                    <a:pt x="542899" y="360274"/>
                  </a:lnTo>
                  <a:lnTo>
                    <a:pt x="528025" y="398052"/>
                  </a:lnTo>
                  <a:lnTo>
                    <a:pt x="507966" y="432972"/>
                  </a:lnTo>
                  <a:lnTo>
                    <a:pt x="483217" y="464453"/>
                  </a:lnTo>
                  <a:lnTo>
                    <a:pt x="454339" y="491972"/>
                  </a:lnTo>
                  <a:lnTo>
                    <a:pt x="421745" y="515156"/>
                  </a:lnTo>
                  <a:lnTo>
                    <a:pt x="385796" y="533572"/>
                  </a:lnTo>
                  <a:lnTo>
                    <a:pt x="347044" y="546661"/>
                  </a:lnTo>
                  <a:lnTo>
                    <a:pt x="306085" y="553952"/>
                  </a:lnTo>
                  <a:lnTo>
                    <a:pt x="277699" y="555399"/>
                  </a:lnTo>
                  <a:lnTo>
                    <a:pt x="235367" y="552184"/>
                  </a:lnTo>
                  <a:lnTo>
                    <a:pt x="195125" y="542899"/>
                  </a:lnTo>
                  <a:lnTo>
                    <a:pt x="157347" y="528025"/>
                  </a:lnTo>
                  <a:lnTo>
                    <a:pt x="122427" y="507966"/>
                  </a:lnTo>
                  <a:lnTo>
                    <a:pt x="90946" y="483217"/>
                  </a:lnTo>
                  <a:lnTo>
                    <a:pt x="63427" y="454339"/>
                  </a:lnTo>
                  <a:lnTo>
                    <a:pt x="40242" y="421745"/>
                  </a:lnTo>
                  <a:lnTo>
                    <a:pt x="21827" y="385796"/>
                  </a:lnTo>
                  <a:lnTo>
                    <a:pt x="8738" y="347044"/>
                  </a:lnTo>
                  <a:lnTo>
                    <a:pt x="1447" y="306085"/>
                  </a:lnTo>
                  <a:lnTo>
                    <a:pt x="366" y="291934"/>
                  </a:lnTo>
                  <a:lnTo>
                    <a:pt x="0" y="277699"/>
                  </a:lnTo>
                  <a:close/>
                </a:path>
              </a:pathLst>
            </a:custGeom>
            <a:ln w="32999">
              <a:solidFill>
                <a:srgbClr val="20768B"/>
              </a:solidFill>
            </a:ln>
          </p:spPr>
          <p:txBody>
            <a:bodyPr wrap="square" lIns="0" tIns="0" rIns="0" bIns="0" rtlCol="0"/>
            <a:lstStyle/>
            <a:p>
              <a:endParaRPr/>
            </a:p>
          </p:txBody>
        </p:sp>
        <p:sp>
          <p:nvSpPr>
            <p:cNvPr id="7" name="object 7"/>
            <p:cNvSpPr/>
            <p:nvPr/>
          </p:nvSpPr>
          <p:spPr>
            <a:xfrm>
              <a:off x="1469799" y="2460400"/>
              <a:ext cx="489584" cy="489584"/>
            </a:xfrm>
            <a:custGeom>
              <a:avLst/>
              <a:gdLst/>
              <a:ahLst/>
              <a:cxnLst/>
              <a:rect l="l" t="t" r="r" b="b"/>
              <a:pathLst>
                <a:path w="489585" h="489585">
                  <a:moveTo>
                    <a:pt x="0" y="244699"/>
                  </a:moveTo>
                  <a:lnTo>
                    <a:pt x="307" y="231995"/>
                  </a:lnTo>
                  <a:lnTo>
                    <a:pt x="1235" y="219665"/>
                  </a:lnTo>
                  <a:lnTo>
                    <a:pt x="10970" y="171923"/>
                  </a:lnTo>
                  <a:lnTo>
                    <a:pt x="29497" y="128065"/>
                  </a:lnTo>
                  <a:lnTo>
                    <a:pt x="55849" y="89041"/>
                  </a:lnTo>
                  <a:lnTo>
                    <a:pt x="89041" y="55849"/>
                  </a:lnTo>
                  <a:lnTo>
                    <a:pt x="128065" y="29497"/>
                  </a:lnTo>
                  <a:lnTo>
                    <a:pt x="171923" y="10970"/>
                  </a:lnTo>
                  <a:lnTo>
                    <a:pt x="219665" y="1235"/>
                  </a:lnTo>
                  <a:lnTo>
                    <a:pt x="244699" y="0"/>
                  </a:lnTo>
                  <a:lnTo>
                    <a:pt x="292661" y="4745"/>
                  </a:lnTo>
                  <a:lnTo>
                    <a:pt x="338342" y="18626"/>
                  </a:lnTo>
                  <a:lnTo>
                    <a:pt x="380459" y="41112"/>
                  </a:lnTo>
                  <a:lnTo>
                    <a:pt x="417728" y="71670"/>
                  </a:lnTo>
                  <a:lnTo>
                    <a:pt x="448287" y="108939"/>
                  </a:lnTo>
                  <a:lnTo>
                    <a:pt x="470773" y="151057"/>
                  </a:lnTo>
                  <a:lnTo>
                    <a:pt x="484654" y="196738"/>
                  </a:lnTo>
                  <a:lnTo>
                    <a:pt x="489399" y="244699"/>
                  </a:lnTo>
                  <a:lnTo>
                    <a:pt x="484428" y="294038"/>
                  </a:lnTo>
                  <a:lnTo>
                    <a:pt x="470179" y="339941"/>
                  </a:lnTo>
                  <a:lnTo>
                    <a:pt x="447621" y="381498"/>
                  </a:lnTo>
                  <a:lnTo>
                    <a:pt x="417728" y="417728"/>
                  </a:lnTo>
                  <a:lnTo>
                    <a:pt x="381498" y="447621"/>
                  </a:lnTo>
                  <a:lnTo>
                    <a:pt x="339941" y="470179"/>
                  </a:lnTo>
                  <a:lnTo>
                    <a:pt x="294038" y="484428"/>
                  </a:lnTo>
                  <a:lnTo>
                    <a:pt x="244699" y="489399"/>
                  </a:lnTo>
                  <a:lnTo>
                    <a:pt x="195361" y="484428"/>
                  </a:lnTo>
                  <a:lnTo>
                    <a:pt x="149458" y="470179"/>
                  </a:lnTo>
                  <a:lnTo>
                    <a:pt x="107901" y="447621"/>
                  </a:lnTo>
                  <a:lnTo>
                    <a:pt x="71670" y="417728"/>
                  </a:lnTo>
                  <a:lnTo>
                    <a:pt x="41777" y="381498"/>
                  </a:lnTo>
                  <a:lnTo>
                    <a:pt x="19220" y="339941"/>
                  </a:lnTo>
                  <a:lnTo>
                    <a:pt x="4971" y="294038"/>
                  </a:lnTo>
                  <a:lnTo>
                    <a:pt x="307" y="257404"/>
                  </a:lnTo>
                  <a:lnTo>
                    <a:pt x="0" y="244699"/>
                  </a:lnTo>
                  <a:close/>
                </a:path>
              </a:pathLst>
            </a:custGeom>
            <a:ln w="10999">
              <a:solidFill>
                <a:srgbClr val="20768B"/>
              </a:solidFill>
            </a:ln>
          </p:spPr>
          <p:txBody>
            <a:bodyPr wrap="square" lIns="0" tIns="0" rIns="0" bIns="0" rtlCol="0"/>
            <a:lstStyle/>
            <a:p>
              <a:endParaRPr/>
            </a:p>
          </p:txBody>
        </p:sp>
      </p:grpSp>
      <p:sp>
        <p:nvSpPr>
          <p:cNvPr id="8" name="object 8"/>
          <p:cNvSpPr txBox="1"/>
          <p:nvPr/>
        </p:nvSpPr>
        <p:spPr>
          <a:xfrm>
            <a:off x="1625562" y="2545143"/>
            <a:ext cx="17843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Arial MT"/>
                <a:cs typeface="Arial MT"/>
              </a:rPr>
              <a:t>A</a:t>
            </a:r>
            <a:endParaRPr sz="1800">
              <a:latin typeface="Arial MT"/>
              <a:cs typeface="Arial MT"/>
            </a:endParaRPr>
          </a:p>
        </p:txBody>
      </p:sp>
      <p:grpSp>
        <p:nvGrpSpPr>
          <p:cNvPr id="9" name="object 9"/>
          <p:cNvGrpSpPr/>
          <p:nvPr/>
        </p:nvGrpSpPr>
        <p:grpSpPr>
          <a:xfrm>
            <a:off x="6754290" y="2372790"/>
            <a:ext cx="588645" cy="588645"/>
            <a:chOff x="6754290" y="2372790"/>
            <a:chExt cx="588645" cy="588645"/>
          </a:xfrm>
        </p:grpSpPr>
        <p:sp>
          <p:nvSpPr>
            <p:cNvPr id="10" name="object 10"/>
            <p:cNvSpPr/>
            <p:nvPr/>
          </p:nvSpPr>
          <p:spPr>
            <a:xfrm>
              <a:off x="6781800" y="2400300"/>
              <a:ext cx="533400" cy="533400"/>
            </a:xfrm>
            <a:custGeom>
              <a:avLst/>
              <a:gdLst/>
              <a:ahLst/>
              <a:cxnLst/>
              <a:rect l="l" t="t" r="r" b="b"/>
              <a:pathLst>
                <a:path w="533400" h="533400">
                  <a:moveTo>
                    <a:pt x="266699" y="533399"/>
                  </a:moveTo>
                  <a:lnTo>
                    <a:pt x="218760" y="529103"/>
                  </a:lnTo>
                  <a:lnTo>
                    <a:pt x="173639" y="516714"/>
                  </a:lnTo>
                  <a:lnTo>
                    <a:pt x="132091" y="496987"/>
                  </a:lnTo>
                  <a:lnTo>
                    <a:pt x="94868" y="470675"/>
                  </a:lnTo>
                  <a:lnTo>
                    <a:pt x="62724" y="438531"/>
                  </a:lnTo>
                  <a:lnTo>
                    <a:pt x="36412" y="401308"/>
                  </a:lnTo>
                  <a:lnTo>
                    <a:pt x="16685" y="359760"/>
                  </a:lnTo>
                  <a:lnTo>
                    <a:pt x="4296" y="314639"/>
                  </a:lnTo>
                  <a:lnTo>
                    <a:pt x="0" y="266699"/>
                  </a:lnTo>
                  <a:lnTo>
                    <a:pt x="4296" y="218760"/>
                  </a:lnTo>
                  <a:lnTo>
                    <a:pt x="16685" y="173639"/>
                  </a:lnTo>
                  <a:lnTo>
                    <a:pt x="36412" y="132091"/>
                  </a:lnTo>
                  <a:lnTo>
                    <a:pt x="62724" y="94868"/>
                  </a:lnTo>
                  <a:lnTo>
                    <a:pt x="94868" y="62724"/>
                  </a:lnTo>
                  <a:lnTo>
                    <a:pt x="132091" y="36412"/>
                  </a:lnTo>
                  <a:lnTo>
                    <a:pt x="173639" y="16685"/>
                  </a:lnTo>
                  <a:lnTo>
                    <a:pt x="218760" y="4296"/>
                  </a:lnTo>
                  <a:lnTo>
                    <a:pt x="266699" y="0"/>
                  </a:lnTo>
                  <a:lnTo>
                    <a:pt x="318973" y="5171"/>
                  </a:lnTo>
                  <a:lnTo>
                    <a:pt x="368761" y="20301"/>
                  </a:lnTo>
                  <a:lnTo>
                    <a:pt x="414665" y="44808"/>
                  </a:lnTo>
                  <a:lnTo>
                    <a:pt x="455284" y="78114"/>
                  </a:lnTo>
                  <a:lnTo>
                    <a:pt x="488591" y="118734"/>
                  </a:lnTo>
                  <a:lnTo>
                    <a:pt x="513098" y="164638"/>
                  </a:lnTo>
                  <a:lnTo>
                    <a:pt x="528228" y="214426"/>
                  </a:lnTo>
                  <a:lnTo>
                    <a:pt x="533399" y="266699"/>
                  </a:lnTo>
                  <a:lnTo>
                    <a:pt x="529103" y="314639"/>
                  </a:lnTo>
                  <a:lnTo>
                    <a:pt x="516714" y="359760"/>
                  </a:lnTo>
                  <a:lnTo>
                    <a:pt x="496987" y="401308"/>
                  </a:lnTo>
                  <a:lnTo>
                    <a:pt x="470675" y="438531"/>
                  </a:lnTo>
                  <a:lnTo>
                    <a:pt x="438531" y="470675"/>
                  </a:lnTo>
                  <a:lnTo>
                    <a:pt x="401308" y="496987"/>
                  </a:lnTo>
                  <a:lnTo>
                    <a:pt x="359760" y="516714"/>
                  </a:lnTo>
                  <a:lnTo>
                    <a:pt x="314639" y="529103"/>
                  </a:lnTo>
                  <a:lnTo>
                    <a:pt x="266699" y="533399"/>
                  </a:lnTo>
                  <a:close/>
                </a:path>
              </a:pathLst>
            </a:custGeom>
            <a:solidFill>
              <a:srgbClr val="2DA2BE"/>
            </a:solidFill>
          </p:spPr>
          <p:txBody>
            <a:bodyPr wrap="square" lIns="0" tIns="0" rIns="0" bIns="0" rtlCol="0"/>
            <a:lstStyle/>
            <a:p>
              <a:endParaRPr/>
            </a:p>
          </p:txBody>
        </p:sp>
        <p:sp>
          <p:nvSpPr>
            <p:cNvPr id="11" name="object 11"/>
            <p:cNvSpPr/>
            <p:nvPr/>
          </p:nvSpPr>
          <p:spPr>
            <a:xfrm>
              <a:off x="6770800" y="2389300"/>
              <a:ext cx="555625" cy="555625"/>
            </a:xfrm>
            <a:custGeom>
              <a:avLst/>
              <a:gdLst/>
              <a:ahLst/>
              <a:cxnLst/>
              <a:rect l="l" t="t" r="r" b="b"/>
              <a:pathLst>
                <a:path w="555625" h="555625">
                  <a:moveTo>
                    <a:pt x="0" y="277699"/>
                  </a:moveTo>
                  <a:lnTo>
                    <a:pt x="366" y="263465"/>
                  </a:lnTo>
                  <a:lnTo>
                    <a:pt x="1447" y="249314"/>
                  </a:lnTo>
                  <a:lnTo>
                    <a:pt x="8738" y="208355"/>
                  </a:lnTo>
                  <a:lnTo>
                    <a:pt x="21827" y="169603"/>
                  </a:lnTo>
                  <a:lnTo>
                    <a:pt x="40242" y="133654"/>
                  </a:lnTo>
                  <a:lnTo>
                    <a:pt x="63426" y="101060"/>
                  </a:lnTo>
                  <a:lnTo>
                    <a:pt x="90946" y="72182"/>
                  </a:lnTo>
                  <a:lnTo>
                    <a:pt x="122427" y="47433"/>
                  </a:lnTo>
                  <a:lnTo>
                    <a:pt x="157347" y="27374"/>
                  </a:lnTo>
                  <a:lnTo>
                    <a:pt x="195125" y="12500"/>
                  </a:lnTo>
                  <a:lnTo>
                    <a:pt x="235367" y="3215"/>
                  </a:lnTo>
                  <a:lnTo>
                    <a:pt x="277699" y="0"/>
                  </a:lnTo>
                  <a:lnTo>
                    <a:pt x="318759" y="3058"/>
                  </a:lnTo>
                  <a:lnTo>
                    <a:pt x="358461" y="12016"/>
                  </a:lnTo>
                  <a:lnTo>
                    <a:pt x="396307" y="26611"/>
                  </a:lnTo>
                  <a:lnTo>
                    <a:pt x="431768" y="46656"/>
                  </a:lnTo>
                  <a:lnTo>
                    <a:pt x="464116" y="71879"/>
                  </a:lnTo>
                  <a:lnTo>
                    <a:pt x="492501" y="101715"/>
                  </a:lnTo>
                  <a:lnTo>
                    <a:pt x="515973" y="135083"/>
                  </a:lnTo>
                  <a:lnTo>
                    <a:pt x="534260" y="171428"/>
                  </a:lnTo>
                  <a:lnTo>
                    <a:pt x="547029" y="210060"/>
                  </a:lnTo>
                  <a:lnTo>
                    <a:pt x="554027" y="250252"/>
                  </a:lnTo>
                  <a:lnTo>
                    <a:pt x="555399" y="277699"/>
                  </a:lnTo>
                  <a:lnTo>
                    <a:pt x="552184" y="320032"/>
                  </a:lnTo>
                  <a:lnTo>
                    <a:pt x="542899" y="360274"/>
                  </a:lnTo>
                  <a:lnTo>
                    <a:pt x="528025" y="398052"/>
                  </a:lnTo>
                  <a:lnTo>
                    <a:pt x="507966" y="432972"/>
                  </a:lnTo>
                  <a:lnTo>
                    <a:pt x="483217" y="464453"/>
                  </a:lnTo>
                  <a:lnTo>
                    <a:pt x="454339" y="491972"/>
                  </a:lnTo>
                  <a:lnTo>
                    <a:pt x="421745" y="515156"/>
                  </a:lnTo>
                  <a:lnTo>
                    <a:pt x="385796" y="533572"/>
                  </a:lnTo>
                  <a:lnTo>
                    <a:pt x="347044" y="546661"/>
                  </a:lnTo>
                  <a:lnTo>
                    <a:pt x="306085" y="553952"/>
                  </a:lnTo>
                  <a:lnTo>
                    <a:pt x="277699" y="555399"/>
                  </a:lnTo>
                  <a:lnTo>
                    <a:pt x="235367" y="552184"/>
                  </a:lnTo>
                  <a:lnTo>
                    <a:pt x="195125" y="542899"/>
                  </a:lnTo>
                  <a:lnTo>
                    <a:pt x="157347" y="528025"/>
                  </a:lnTo>
                  <a:lnTo>
                    <a:pt x="122427" y="507966"/>
                  </a:lnTo>
                  <a:lnTo>
                    <a:pt x="90946" y="483217"/>
                  </a:lnTo>
                  <a:lnTo>
                    <a:pt x="63426" y="454339"/>
                  </a:lnTo>
                  <a:lnTo>
                    <a:pt x="40242" y="421745"/>
                  </a:lnTo>
                  <a:lnTo>
                    <a:pt x="21827" y="385796"/>
                  </a:lnTo>
                  <a:lnTo>
                    <a:pt x="8738" y="347044"/>
                  </a:lnTo>
                  <a:lnTo>
                    <a:pt x="1447" y="306085"/>
                  </a:lnTo>
                  <a:lnTo>
                    <a:pt x="366" y="291934"/>
                  </a:lnTo>
                  <a:lnTo>
                    <a:pt x="0" y="277699"/>
                  </a:lnTo>
                  <a:close/>
                </a:path>
              </a:pathLst>
            </a:custGeom>
            <a:ln w="32999">
              <a:solidFill>
                <a:srgbClr val="20768B"/>
              </a:solidFill>
            </a:ln>
          </p:spPr>
          <p:txBody>
            <a:bodyPr wrap="square" lIns="0" tIns="0" rIns="0" bIns="0" rtlCol="0"/>
            <a:lstStyle/>
            <a:p>
              <a:endParaRPr/>
            </a:p>
          </p:txBody>
        </p:sp>
        <p:sp>
          <p:nvSpPr>
            <p:cNvPr id="12" name="object 12"/>
            <p:cNvSpPr/>
            <p:nvPr/>
          </p:nvSpPr>
          <p:spPr>
            <a:xfrm>
              <a:off x="6803800" y="2422300"/>
              <a:ext cx="489584" cy="489584"/>
            </a:xfrm>
            <a:custGeom>
              <a:avLst/>
              <a:gdLst/>
              <a:ahLst/>
              <a:cxnLst/>
              <a:rect l="l" t="t" r="r" b="b"/>
              <a:pathLst>
                <a:path w="489584" h="489585">
                  <a:moveTo>
                    <a:pt x="0" y="244699"/>
                  </a:moveTo>
                  <a:lnTo>
                    <a:pt x="307" y="231995"/>
                  </a:lnTo>
                  <a:lnTo>
                    <a:pt x="1234" y="219665"/>
                  </a:lnTo>
                  <a:lnTo>
                    <a:pt x="10970" y="171923"/>
                  </a:lnTo>
                  <a:lnTo>
                    <a:pt x="29497" y="128066"/>
                  </a:lnTo>
                  <a:lnTo>
                    <a:pt x="55849" y="89041"/>
                  </a:lnTo>
                  <a:lnTo>
                    <a:pt x="89041" y="55849"/>
                  </a:lnTo>
                  <a:lnTo>
                    <a:pt x="128065" y="29497"/>
                  </a:lnTo>
                  <a:lnTo>
                    <a:pt x="171923" y="10970"/>
                  </a:lnTo>
                  <a:lnTo>
                    <a:pt x="219665" y="1235"/>
                  </a:lnTo>
                  <a:lnTo>
                    <a:pt x="244699" y="0"/>
                  </a:lnTo>
                  <a:lnTo>
                    <a:pt x="292660" y="4745"/>
                  </a:lnTo>
                  <a:lnTo>
                    <a:pt x="338342" y="18626"/>
                  </a:lnTo>
                  <a:lnTo>
                    <a:pt x="380459" y="41112"/>
                  </a:lnTo>
                  <a:lnTo>
                    <a:pt x="417728" y="71670"/>
                  </a:lnTo>
                  <a:lnTo>
                    <a:pt x="448287" y="108940"/>
                  </a:lnTo>
                  <a:lnTo>
                    <a:pt x="470773" y="151057"/>
                  </a:lnTo>
                  <a:lnTo>
                    <a:pt x="484654" y="196738"/>
                  </a:lnTo>
                  <a:lnTo>
                    <a:pt x="489399" y="244699"/>
                  </a:lnTo>
                  <a:lnTo>
                    <a:pt x="484427" y="294038"/>
                  </a:lnTo>
                  <a:lnTo>
                    <a:pt x="470178" y="339941"/>
                  </a:lnTo>
                  <a:lnTo>
                    <a:pt x="447621" y="381498"/>
                  </a:lnTo>
                  <a:lnTo>
                    <a:pt x="417728" y="417728"/>
                  </a:lnTo>
                  <a:lnTo>
                    <a:pt x="381499" y="447621"/>
                  </a:lnTo>
                  <a:lnTo>
                    <a:pt x="339941" y="470179"/>
                  </a:lnTo>
                  <a:lnTo>
                    <a:pt x="294038" y="484428"/>
                  </a:lnTo>
                  <a:lnTo>
                    <a:pt x="244699" y="489399"/>
                  </a:lnTo>
                  <a:lnTo>
                    <a:pt x="195360" y="484428"/>
                  </a:lnTo>
                  <a:lnTo>
                    <a:pt x="149458" y="470179"/>
                  </a:lnTo>
                  <a:lnTo>
                    <a:pt x="107900" y="447621"/>
                  </a:lnTo>
                  <a:lnTo>
                    <a:pt x="71670" y="417728"/>
                  </a:lnTo>
                  <a:lnTo>
                    <a:pt x="41777" y="381498"/>
                  </a:lnTo>
                  <a:lnTo>
                    <a:pt x="19220" y="339941"/>
                  </a:lnTo>
                  <a:lnTo>
                    <a:pt x="4971" y="294038"/>
                  </a:lnTo>
                  <a:lnTo>
                    <a:pt x="307" y="257404"/>
                  </a:lnTo>
                  <a:lnTo>
                    <a:pt x="0" y="244699"/>
                  </a:lnTo>
                  <a:close/>
                </a:path>
              </a:pathLst>
            </a:custGeom>
            <a:ln w="10999">
              <a:solidFill>
                <a:srgbClr val="20768B"/>
              </a:solidFill>
            </a:ln>
          </p:spPr>
          <p:txBody>
            <a:bodyPr wrap="square" lIns="0" tIns="0" rIns="0" bIns="0" rtlCol="0"/>
            <a:lstStyle/>
            <a:p>
              <a:endParaRPr/>
            </a:p>
          </p:txBody>
        </p:sp>
      </p:grpSp>
      <p:sp>
        <p:nvSpPr>
          <p:cNvPr id="13" name="object 13"/>
          <p:cNvSpPr txBox="1"/>
          <p:nvPr/>
        </p:nvSpPr>
        <p:spPr>
          <a:xfrm>
            <a:off x="6959562" y="2507043"/>
            <a:ext cx="17843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Arial MT"/>
                <a:cs typeface="Arial MT"/>
              </a:rPr>
              <a:t>B</a:t>
            </a:r>
            <a:endParaRPr sz="1800">
              <a:latin typeface="Arial MT"/>
              <a:cs typeface="Arial MT"/>
            </a:endParaRPr>
          </a:p>
        </p:txBody>
      </p:sp>
      <p:grpSp>
        <p:nvGrpSpPr>
          <p:cNvPr id="14" name="object 14"/>
          <p:cNvGrpSpPr/>
          <p:nvPr/>
        </p:nvGrpSpPr>
        <p:grpSpPr>
          <a:xfrm>
            <a:off x="2487090" y="2487090"/>
            <a:ext cx="893444" cy="474345"/>
            <a:chOff x="2487090" y="2487090"/>
            <a:chExt cx="893444" cy="474345"/>
          </a:xfrm>
        </p:grpSpPr>
        <p:sp>
          <p:nvSpPr>
            <p:cNvPr id="15" name="object 15"/>
            <p:cNvSpPr/>
            <p:nvPr/>
          </p:nvSpPr>
          <p:spPr>
            <a:xfrm>
              <a:off x="2514600" y="2514600"/>
              <a:ext cx="838200" cy="419100"/>
            </a:xfrm>
            <a:custGeom>
              <a:avLst/>
              <a:gdLst/>
              <a:ahLst/>
              <a:cxnLst/>
              <a:rect l="l" t="t" r="r" b="b"/>
              <a:pathLst>
                <a:path w="838200" h="419100">
                  <a:moveTo>
                    <a:pt x="838199" y="419099"/>
                  </a:moveTo>
                  <a:lnTo>
                    <a:pt x="0" y="419099"/>
                  </a:lnTo>
                  <a:lnTo>
                    <a:pt x="0" y="0"/>
                  </a:lnTo>
                  <a:lnTo>
                    <a:pt x="838199" y="0"/>
                  </a:lnTo>
                  <a:lnTo>
                    <a:pt x="838199" y="419099"/>
                  </a:lnTo>
                  <a:close/>
                </a:path>
              </a:pathLst>
            </a:custGeom>
            <a:solidFill>
              <a:srgbClr val="2DA2BE"/>
            </a:solidFill>
          </p:spPr>
          <p:txBody>
            <a:bodyPr wrap="square" lIns="0" tIns="0" rIns="0" bIns="0" rtlCol="0"/>
            <a:lstStyle/>
            <a:p>
              <a:endParaRPr/>
            </a:p>
          </p:txBody>
        </p:sp>
        <p:sp>
          <p:nvSpPr>
            <p:cNvPr id="16" name="object 16"/>
            <p:cNvSpPr/>
            <p:nvPr/>
          </p:nvSpPr>
          <p:spPr>
            <a:xfrm>
              <a:off x="2503600" y="2503600"/>
              <a:ext cx="860425" cy="441325"/>
            </a:xfrm>
            <a:custGeom>
              <a:avLst/>
              <a:gdLst/>
              <a:ahLst/>
              <a:cxnLst/>
              <a:rect l="l" t="t" r="r" b="b"/>
              <a:pathLst>
                <a:path w="860425" h="441325">
                  <a:moveTo>
                    <a:pt x="0" y="10999"/>
                  </a:moveTo>
                  <a:lnTo>
                    <a:pt x="0" y="4924"/>
                  </a:lnTo>
                  <a:lnTo>
                    <a:pt x="4924" y="0"/>
                  </a:lnTo>
                  <a:lnTo>
                    <a:pt x="10999" y="0"/>
                  </a:lnTo>
                  <a:lnTo>
                    <a:pt x="849199" y="0"/>
                  </a:lnTo>
                  <a:lnTo>
                    <a:pt x="855274" y="0"/>
                  </a:lnTo>
                  <a:lnTo>
                    <a:pt x="860199" y="4924"/>
                  </a:lnTo>
                  <a:lnTo>
                    <a:pt x="860199" y="10999"/>
                  </a:lnTo>
                  <a:lnTo>
                    <a:pt x="860199" y="430099"/>
                  </a:lnTo>
                  <a:lnTo>
                    <a:pt x="860199" y="436175"/>
                  </a:lnTo>
                  <a:lnTo>
                    <a:pt x="855274" y="441099"/>
                  </a:lnTo>
                  <a:lnTo>
                    <a:pt x="849199" y="441099"/>
                  </a:lnTo>
                  <a:lnTo>
                    <a:pt x="10999" y="441099"/>
                  </a:lnTo>
                  <a:lnTo>
                    <a:pt x="4924" y="441099"/>
                  </a:lnTo>
                  <a:lnTo>
                    <a:pt x="0" y="436175"/>
                  </a:lnTo>
                  <a:lnTo>
                    <a:pt x="0" y="430099"/>
                  </a:lnTo>
                  <a:lnTo>
                    <a:pt x="0" y="10999"/>
                  </a:lnTo>
                  <a:close/>
                </a:path>
              </a:pathLst>
            </a:custGeom>
            <a:ln w="32999">
              <a:solidFill>
                <a:srgbClr val="20768B"/>
              </a:solidFill>
            </a:ln>
          </p:spPr>
          <p:txBody>
            <a:bodyPr wrap="square" lIns="0" tIns="0" rIns="0" bIns="0" rtlCol="0"/>
            <a:lstStyle/>
            <a:p>
              <a:endParaRPr/>
            </a:p>
          </p:txBody>
        </p:sp>
      </p:grpSp>
      <p:sp>
        <p:nvSpPr>
          <p:cNvPr id="17" name="object 17"/>
          <p:cNvSpPr txBox="1"/>
          <p:nvPr/>
        </p:nvSpPr>
        <p:spPr>
          <a:xfrm>
            <a:off x="2536600" y="2536600"/>
            <a:ext cx="794385" cy="375285"/>
          </a:xfrm>
          <a:prstGeom prst="rect">
            <a:avLst/>
          </a:prstGeom>
          <a:ln w="10999">
            <a:solidFill>
              <a:srgbClr val="20768B"/>
            </a:solidFill>
          </a:ln>
        </p:spPr>
        <p:txBody>
          <a:bodyPr vert="horz" wrap="square" lIns="0" tIns="40005" rIns="0" bIns="0" rtlCol="0">
            <a:spAutoFit/>
          </a:bodyPr>
          <a:lstStyle/>
          <a:p>
            <a:pPr marL="257175">
              <a:lnSpc>
                <a:spcPct val="100000"/>
              </a:lnSpc>
              <a:spcBef>
                <a:spcPts val="315"/>
              </a:spcBef>
            </a:pPr>
            <a:r>
              <a:rPr sz="1800" spc="-5" dirty="0">
                <a:solidFill>
                  <a:srgbClr val="FFFFFF"/>
                </a:solidFill>
                <a:latin typeface="Arial MT"/>
                <a:cs typeface="Arial MT"/>
              </a:rPr>
              <a:t>S1</a:t>
            </a:r>
            <a:endParaRPr sz="1800">
              <a:latin typeface="Arial MT"/>
              <a:cs typeface="Arial MT"/>
            </a:endParaRPr>
          </a:p>
        </p:txBody>
      </p:sp>
      <p:grpSp>
        <p:nvGrpSpPr>
          <p:cNvPr id="18" name="object 18"/>
          <p:cNvGrpSpPr/>
          <p:nvPr/>
        </p:nvGrpSpPr>
        <p:grpSpPr>
          <a:xfrm>
            <a:off x="4011090" y="2448990"/>
            <a:ext cx="893444" cy="474345"/>
            <a:chOff x="4011090" y="2448990"/>
            <a:chExt cx="893444" cy="474345"/>
          </a:xfrm>
        </p:grpSpPr>
        <p:sp>
          <p:nvSpPr>
            <p:cNvPr id="19" name="object 19"/>
            <p:cNvSpPr/>
            <p:nvPr/>
          </p:nvSpPr>
          <p:spPr>
            <a:xfrm>
              <a:off x="4038600" y="2476500"/>
              <a:ext cx="838200" cy="419100"/>
            </a:xfrm>
            <a:custGeom>
              <a:avLst/>
              <a:gdLst/>
              <a:ahLst/>
              <a:cxnLst/>
              <a:rect l="l" t="t" r="r" b="b"/>
              <a:pathLst>
                <a:path w="838200" h="419100">
                  <a:moveTo>
                    <a:pt x="838199" y="419099"/>
                  </a:moveTo>
                  <a:lnTo>
                    <a:pt x="0" y="419099"/>
                  </a:lnTo>
                  <a:lnTo>
                    <a:pt x="0" y="0"/>
                  </a:lnTo>
                  <a:lnTo>
                    <a:pt x="838199" y="0"/>
                  </a:lnTo>
                  <a:lnTo>
                    <a:pt x="838199" y="419099"/>
                  </a:lnTo>
                  <a:close/>
                </a:path>
              </a:pathLst>
            </a:custGeom>
            <a:solidFill>
              <a:srgbClr val="2DA2BE"/>
            </a:solidFill>
          </p:spPr>
          <p:txBody>
            <a:bodyPr wrap="square" lIns="0" tIns="0" rIns="0" bIns="0" rtlCol="0"/>
            <a:lstStyle/>
            <a:p>
              <a:endParaRPr/>
            </a:p>
          </p:txBody>
        </p:sp>
        <p:sp>
          <p:nvSpPr>
            <p:cNvPr id="20" name="object 20"/>
            <p:cNvSpPr/>
            <p:nvPr/>
          </p:nvSpPr>
          <p:spPr>
            <a:xfrm>
              <a:off x="4027600" y="2465500"/>
              <a:ext cx="860425" cy="441325"/>
            </a:xfrm>
            <a:custGeom>
              <a:avLst/>
              <a:gdLst/>
              <a:ahLst/>
              <a:cxnLst/>
              <a:rect l="l" t="t" r="r" b="b"/>
              <a:pathLst>
                <a:path w="860425" h="441325">
                  <a:moveTo>
                    <a:pt x="0" y="10999"/>
                  </a:moveTo>
                  <a:lnTo>
                    <a:pt x="0" y="4924"/>
                  </a:lnTo>
                  <a:lnTo>
                    <a:pt x="4924" y="0"/>
                  </a:lnTo>
                  <a:lnTo>
                    <a:pt x="10999" y="0"/>
                  </a:lnTo>
                  <a:lnTo>
                    <a:pt x="849199" y="0"/>
                  </a:lnTo>
                  <a:lnTo>
                    <a:pt x="855274" y="0"/>
                  </a:lnTo>
                  <a:lnTo>
                    <a:pt x="860199" y="4924"/>
                  </a:lnTo>
                  <a:lnTo>
                    <a:pt x="860199" y="10999"/>
                  </a:lnTo>
                  <a:lnTo>
                    <a:pt x="860199" y="430099"/>
                  </a:lnTo>
                  <a:lnTo>
                    <a:pt x="860199" y="436175"/>
                  </a:lnTo>
                  <a:lnTo>
                    <a:pt x="855274" y="441099"/>
                  </a:lnTo>
                  <a:lnTo>
                    <a:pt x="849199" y="441099"/>
                  </a:lnTo>
                  <a:lnTo>
                    <a:pt x="10999" y="441099"/>
                  </a:lnTo>
                  <a:lnTo>
                    <a:pt x="4924" y="441099"/>
                  </a:lnTo>
                  <a:lnTo>
                    <a:pt x="0" y="436175"/>
                  </a:lnTo>
                  <a:lnTo>
                    <a:pt x="0" y="430099"/>
                  </a:lnTo>
                  <a:lnTo>
                    <a:pt x="0" y="10999"/>
                  </a:lnTo>
                  <a:close/>
                </a:path>
              </a:pathLst>
            </a:custGeom>
            <a:ln w="32999">
              <a:solidFill>
                <a:srgbClr val="20768B"/>
              </a:solidFill>
            </a:ln>
          </p:spPr>
          <p:txBody>
            <a:bodyPr wrap="square" lIns="0" tIns="0" rIns="0" bIns="0" rtlCol="0"/>
            <a:lstStyle/>
            <a:p>
              <a:endParaRPr/>
            </a:p>
          </p:txBody>
        </p:sp>
      </p:grpSp>
      <p:sp>
        <p:nvSpPr>
          <p:cNvPr id="21" name="object 21"/>
          <p:cNvSpPr txBox="1"/>
          <p:nvPr/>
        </p:nvSpPr>
        <p:spPr>
          <a:xfrm>
            <a:off x="4060599" y="2498500"/>
            <a:ext cx="794385" cy="375285"/>
          </a:xfrm>
          <a:prstGeom prst="rect">
            <a:avLst/>
          </a:prstGeom>
          <a:ln w="10999">
            <a:solidFill>
              <a:srgbClr val="20768B"/>
            </a:solidFill>
          </a:ln>
        </p:spPr>
        <p:txBody>
          <a:bodyPr vert="horz" wrap="square" lIns="0" tIns="40005" rIns="0" bIns="0" rtlCol="0">
            <a:spAutoFit/>
          </a:bodyPr>
          <a:lstStyle/>
          <a:p>
            <a:pPr marL="257175">
              <a:lnSpc>
                <a:spcPct val="100000"/>
              </a:lnSpc>
              <a:spcBef>
                <a:spcPts val="315"/>
              </a:spcBef>
            </a:pPr>
            <a:r>
              <a:rPr sz="1800" spc="-5" dirty="0">
                <a:solidFill>
                  <a:srgbClr val="FFFFFF"/>
                </a:solidFill>
                <a:latin typeface="Arial MT"/>
                <a:cs typeface="Arial MT"/>
              </a:rPr>
              <a:t>S2</a:t>
            </a:r>
            <a:endParaRPr sz="1800">
              <a:latin typeface="Arial MT"/>
              <a:cs typeface="Arial MT"/>
            </a:endParaRPr>
          </a:p>
        </p:txBody>
      </p:sp>
      <p:sp>
        <p:nvSpPr>
          <p:cNvPr id="22" name="object 22"/>
          <p:cNvSpPr/>
          <p:nvPr/>
        </p:nvSpPr>
        <p:spPr>
          <a:xfrm>
            <a:off x="5399199" y="2465499"/>
            <a:ext cx="860425" cy="441325"/>
          </a:xfrm>
          <a:custGeom>
            <a:avLst/>
            <a:gdLst/>
            <a:ahLst/>
            <a:cxnLst/>
            <a:rect l="l" t="t" r="r" b="b"/>
            <a:pathLst>
              <a:path w="860425" h="441325">
                <a:moveTo>
                  <a:pt x="0" y="10999"/>
                </a:moveTo>
                <a:lnTo>
                  <a:pt x="0" y="4924"/>
                </a:lnTo>
                <a:lnTo>
                  <a:pt x="4924" y="0"/>
                </a:lnTo>
                <a:lnTo>
                  <a:pt x="10999" y="0"/>
                </a:lnTo>
                <a:lnTo>
                  <a:pt x="849199" y="0"/>
                </a:lnTo>
                <a:lnTo>
                  <a:pt x="855274" y="0"/>
                </a:lnTo>
                <a:lnTo>
                  <a:pt x="860199" y="4924"/>
                </a:lnTo>
                <a:lnTo>
                  <a:pt x="860199" y="10999"/>
                </a:lnTo>
                <a:lnTo>
                  <a:pt x="860199" y="430099"/>
                </a:lnTo>
                <a:lnTo>
                  <a:pt x="860199" y="436175"/>
                </a:lnTo>
                <a:lnTo>
                  <a:pt x="855274" y="441099"/>
                </a:lnTo>
                <a:lnTo>
                  <a:pt x="849199" y="441099"/>
                </a:lnTo>
                <a:lnTo>
                  <a:pt x="10999" y="441099"/>
                </a:lnTo>
                <a:lnTo>
                  <a:pt x="4924" y="441099"/>
                </a:lnTo>
                <a:lnTo>
                  <a:pt x="0" y="436175"/>
                </a:lnTo>
                <a:lnTo>
                  <a:pt x="0" y="430099"/>
                </a:lnTo>
                <a:lnTo>
                  <a:pt x="0" y="10999"/>
                </a:lnTo>
                <a:close/>
              </a:path>
            </a:pathLst>
          </a:custGeom>
          <a:ln w="32999">
            <a:solidFill>
              <a:srgbClr val="20768B"/>
            </a:solidFill>
          </a:ln>
        </p:spPr>
        <p:txBody>
          <a:bodyPr wrap="square" lIns="0" tIns="0" rIns="0" bIns="0" rtlCol="0"/>
          <a:lstStyle/>
          <a:p>
            <a:endParaRPr/>
          </a:p>
        </p:txBody>
      </p:sp>
      <p:sp>
        <p:nvSpPr>
          <p:cNvPr id="23" name="object 23"/>
          <p:cNvSpPr txBox="1"/>
          <p:nvPr/>
        </p:nvSpPr>
        <p:spPr>
          <a:xfrm>
            <a:off x="5432199" y="2498500"/>
            <a:ext cx="794385" cy="375285"/>
          </a:xfrm>
          <a:prstGeom prst="rect">
            <a:avLst/>
          </a:prstGeom>
          <a:solidFill>
            <a:srgbClr val="2DA2BE"/>
          </a:solidFill>
          <a:ln w="10999">
            <a:solidFill>
              <a:srgbClr val="20768B"/>
            </a:solidFill>
          </a:ln>
        </p:spPr>
        <p:txBody>
          <a:bodyPr vert="horz" wrap="square" lIns="0" tIns="40005" rIns="0" bIns="0" rtlCol="0">
            <a:spAutoFit/>
          </a:bodyPr>
          <a:lstStyle/>
          <a:p>
            <a:pPr marL="257175">
              <a:lnSpc>
                <a:spcPct val="100000"/>
              </a:lnSpc>
              <a:spcBef>
                <a:spcPts val="315"/>
              </a:spcBef>
            </a:pPr>
            <a:r>
              <a:rPr sz="1800" spc="-5" dirty="0">
                <a:solidFill>
                  <a:srgbClr val="FFFFFF"/>
                </a:solidFill>
                <a:latin typeface="Arial MT"/>
                <a:cs typeface="Arial MT"/>
              </a:rPr>
              <a:t>S3</a:t>
            </a:r>
            <a:endParaRPr sz="1800">
              <a:latin typeface="Arial MT"/>
              <a:cs typeface="Arial MT"/>
            </a:endParaRPr>
          </a:p>
        </p:txBody>
      </p:sp>
      <p:sp>
        <p:nvSpPr>
          <p:cNvPr id="24" name="object 24"/>
          <p:cNvSpPr/>
          <p:nvPr/>
        </p:nvSpPr>
        <p:spPr>
          <a:xfrm>
            <a:off x="1981200" y="2666850"/>
            <a:ext cx="4953000" cy="57785"/>
          </a:xfrm>
          <a:custGeom>
            <a:avLst/>
            <a:gdLst/>
            <a:ahLst/>
            <a:cxnLst/>
            <a:rect l="l" t="t" r="r" b="b"/>
            <a:pathLst>
              <a:path w="4953000" h="57785">
                <a:moveTo>
                  <a:pt x="0" y="38249"/>
                </a:moveTo>
                <a:lnTo>
                  <a:pt x="533399" y="57449"/>
                </a:lnTo>
              </a:path>
              <a:path w="4953000" h="57785">
                <a:moveTo>
                  <a:pt x="2895599" y="19199"/>
                </a:moveTo>
                <a:lnTo>
                  <a:pt x="3428999" y="19199"/>
                </a:lnTo>
              </a:path>
              <a:path w="4953000" h="57785">
                <a:moveTo>
                  <a:pt x="4267199" y="19199"/>
                </a:moveTo>
                <a:lnTo>
                  <a:pt x="4952999" y="0"/>
                </a:lnTo>
              </a:path>
              <a:path w="4953000" h="57785">
                <a:moveTo>
                  <a:pt x="1371599" y="57299"/>
                </a:moveTo>
                <a:lnTo>
                  <a:pt x="2057399" y="19199"/>
                </a:lnTo>
              </a:path>
            </a:pathLst>
          </a:custGeom>
          <a:ln w="9524">
            <a:solidFill>
              <a:srgbClr val="2DA2BE"/>
            </a:solidFill>
          </a:ln>
        </p:spPr>
        <p:txBody>
          <a:bodyPr wrap="square" lIns="0" tIns="0" rIns="0" bIns="0" rtlCol="0"/>
          <a:lstStyle/>
          <a:p>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5815" y="1494535"/>
            <a:ext cx="7740650" cy="3311525"/>
          </a:xfrm>
          <a:prstGeom prst="rect">
            <a:avLst/>
          </a:prstGeom>
        </p:spPr>
        <p:txBody>
          <a:bodyPr vert="horz" wrap="square" lIns="0" tIns="12700" rIns="0" bIns="0" rtlCol="0">
            <a:spAutoFit/>
          </a:bodyPr>
          <a:lstStyle/>
          <a:p>
            <a:pPr marL="15875">
              <a:lnSpc>
                <a:spcPts val="2865"/>
              </a:lnSpc>
              <a:spcBef>
                <a:spcPts val="100"/>
              </a:spcBef>
              <a:tabLst>
                <a:tab pos="292735" algn="l"/>
              </a:tabLst>
            </a:pPr>
            <a:r>
              <a:rPr sz="1600" b="1" spc="10" dirty="0">
                <a:solidFill>
                  <a:srgbClr val="2DA2BE"/>
                </a:solidFill>
                <a:latin typeface="Arial"/>
                <a:cs typeface="Arial"/>
              </a:rPr>
              <a:t>□	</a:t>
            </a:r>
            <a:r>
              <a:rPr sz="2400" b="1" dirty="0">
                <a:latin typeface="Times New Roman"/>
                <a:cs typeface="Times New Roman"/>
              </a:rPr>
              <a:t>(c)</a:t>
            </a:r>
            <a:r>
              <a:rPr sz="2400" b="1" spc="-10" dirty="0">
                <a:latin typeface="Times New Roman"/>
                <a:cs typeface="Times New Roman"/>
              </a:rPr>
              <a:t> </a:t>
            </a:r>
            <a:r>
              <a:rPr sz="2400" spc="-5" dirty="0">
                <a:latin typeface="Times New Roman"/>
                <a:cs typeface="Times New Roman"/>
              </a:rPr>
              <a:t>Same</a:t>
            </a:r>
            <a:r>
              <a:rPr sz="2400" spc="-15" dirty="0">
                <a:latin typeface="Times New Roman"/>
                <a:cs typeface="Times New Roman"/>
              </a:rPr>
              <a:t> </a:t>
            </a:r>
            <a:r>
              <a:rPr sz="2400" spc="-5" dirty="0">
                <a:latin typeface="Times New Roman"/>
                <a:cs typeface="Times New Roman"/>
              </a:rPr>
              <a:t>as</a:t>
            </a:r>
            <a:r>
              <a:rPr sz="2400" spc="-15" dirty="0">
                <a:latin typeface="Times New Roman"/>
                <a:cs typeface="Times New Roman"/>
              </a:rPr>
              <a:t> </a:t>
            </a:r>
            <a:r>
              <a:rPr sz="2400" dirty="0">
                <a:latin typeface="Times New Roman"/>
                <a:cs typeface="Times New Roman"/>
              </a:rPr>
              <a:t>(a),</a:t>
            </a:r>
            <a:r>
              <a:rPr sz="2400" spc="-5" dirty="0">
                <a:latin typeface="Times New Roman"/>
                <a:cs typeface="Times New Roman"/>
              </a:rPr>
              <a:t> </a:t>
            </a:r>
            <a:r>
              <a:rPr sz="2400" dirty="0">
                <a:latin typeface="Times New Roman"/>
                <a:cs typeface="Times New Roman"/>
              </a:rPr>
              <a:t>but</a:t>
            </a:r>
            <a:r>
              <a:rPr sz="2400" spc="-10" dirty="0">
                <a:latin typeface="Times New Roman"/>
                <a:cs typeface="Times New Roman"/>
              </a:rPr>
              <a:t> </a:t>
            </a:r>
            <a:r>
              <a:rPr sz="2400" spc="-5" dirty="0">
                <a:latin typeface="Times New Roman"/>
                <a:cs typeface="Times New Roman"/>
              </a:rPr>
              <a:t>assume</a:t>
            </a:r>
            <a:r>
              <a:rPr sz="2400" spc="-15" dirty="0">
                <a:latin typeface="Times New Roman"/>
                <a:cs typeface="Times New Roman"/>
              </a:rPr>
              <a:t> </a:t>
            </a:r>
            <a:r>
              <a:rPr sz="2400" spc="-5" dirty="0">
                <a:latin typeface="Times New Roman"/>
                <a:cs typeface="Times New Roman"/>
              </a:rPr>
              <a:t>the</a:t>
            </a:r>
            <a:r>
              <a:rPr sz="2400" spc="-10" dirty="0">
                <a:latin typeface="Times New Roman"/>
                <a:cs typeface="Times New Roman"/>
              </a:rPr>
              <a:t> </a:t>
            </a:r>
            <a:r>
              <a:rPr sz="2400" spc="-5" dirty="0">
                <a:latin typeface="Times New Roman"/>
                <a:cs typeface="Times New Roman"/>
              </a:rPr>
              <a:t>switch</a:t>
            </a:r>
            <a:r>
              <a:rPr sz="2400" spc="-15" dirty="0">
                <a:latin typeface="Times New Roman"/>
                <a:cs typeface="Times New Roman"/>
              </a:rPr>
              <a:t> </a:t>
            </a:r>
            <a:r>
              <a:rPr sz="2400" spc="-5" dirty="0">
                <a:latin typeface="Times New Roman"/>
                <a:cs typeface="Times New Roman"/>
              </a:rPr>
              <a:t>implements</a:t>
            </a:r>
            <a:endParaRPr sz="2400">
              <a:latin typeface="Times New Roman"/>
              <a:cs typeface="Times New Roman"/>
            </a:endParaRPr>
          </a:p>
          <a:p>
            <a:pPr marL="292735" marR="5080">
              <a:lnSpc>
                <a:spcPts val="2850"/>
              </a:lnSpc>
              <a:spcBef>
                <a:spcPts val="105"/>
              </a:spcBef>
            </a:pPr>
            <a:r>
              <a:rPr sz="2400" spc="-5" dirty="0">
                <a:latin typeface="Times New Roman"/>
                <a:cs typeface="Times New Roman"/>
              </a:rPr>
              <a:t>“cut-through” switching; it is able to </a:t>
            </a:r>
            <a:r>
              <a:rPr sz="2400" dirty="0">
                <a:latin typeface="Times New Roman"/>
                <a:cs typeface="Times New Roman"/>
              </a:rPr>
              <a:t>begin retransmitting </a:t>
            </a:r>
            <a:r>
              <a:rPr sz="2400" spc="-5" dirty="0">
                <a:latin typeface="Times New Roman"/>
                <a:cs typeface="Times New Roman"/>
              </a:rPr>
              <a:t>the </a:t>
            </a:r>
            <a:r>
              <a:rPr sz="2400" spc="-590" dirty="0">
                <a:latin typeface="Times New Roman"/>
                <a:cs typeface="Times New Roman"/>
              </a:rPr>
              <a:t> </a:t>
            </a:r>
            <a:r>
              <a:rPr sz="2400" dirty="0">
                <a:latin typeface="Times New Roman"/>
                <a:cs typeface="Times New Roman"/>
              </a:rPr>
              <a:t>packet</a:t>
            </a:r>
            <a:r>
              <a:rPr sz="2400" spc="-5" dirty="0">
                <a:latin typeface="Times New Roman"/>
                <a:cs typeface="Times New Roman"/>
              </a:rPr>
              <a:t> after</a:t>
            </a:r>
            <a:r>
              <a:rPr sz="2400" spc="-10" dirty="0">
                <a:latin typeface="Times New Roman"/>
                <a:cs typeface="Times New Roman"/>
              </a:rPr>
              <a:t> </a:t>
            </a:r>
            <a:r>
              <a:rPr sz="2400" spc="-5" dirty="0">
                <a:latin typeface="Times New Roman"/>
                <a:cs typeface="Times New Roman"/>
              </a:rPr>
              <a:t>the </a:t>
            </a:r>
            <a:r>
              <a:rPr sz="2400" dirty="0">
                <a:latin typeface="Times New Roman"/>
                <a:cs typeface="Times New Roman"/>
              </a:rPr>
              <a:t>first</a:t>
            </a:r>
            <a:r>
              <a:rPr sz="2400" spc="-5" dirty="0">
                <a:latin typeface="Times New Roman"/>
                <a:cs typeface="Times New Roman"/>
              </a:rPr>
              <a:t> </a:t>
            </a:r>
            <a:r>
              <a:rPr sz="2400" dirty="0">
                <a:latin typeface="Times New Roman"/>
                <a:cs typeface="Times New Roman"/>
              </a:rPr>
              <a:t>200</a:t>
            </a:r>
            <a:r>
              <a:rPr sz="2400" spc="-5" dirty="0">
                <a:latin typeface="Times New Roman"/>
                <a:cs typeface="Times New Roman"/>
              </a:rPr>
              <a:t> </a:t>
            </a:r>
            <a:r>
              <a:rPr sz="2400" dirty="0">
                <a:latin typeface="Times New Roman"/>
                <a:cs typeface="Times New Roman"/>
              </a:rPr>
              <a:t>bits have</a:t>
            </a:r>
            <a:r>
              <a:rPr sz="2400" spc="-5" dirty="0">
                <a:latin typeface="Times New Roman"/>
                <a:cs typeface="Times New Roman"/>
              </a:rPr>
              <a:t> </a:t>
            </a:r>
            <a:r>
              <a:rPr sz="2400" dirty="0">
                <a:latin typeface="Times New Roman"/>
                <a:cs typeface="Times New Roman"/>
              </a:rPr>
              <a:t>been</a:t>
            </a:r>
            <a:r>
              <a:rPr sz="2400" spc="-5" dirty="0">
                <a:latin typeface="Times New Roman"/>
                <a:cs typeface="Times New Roman"/>
              </a:rPr>
              <a:t> </a:t>
            </a:r>
            <a:r>
              <a:rPr sz="2400" dirty="0">
                <a:latin typeface="Times New Roman"/>
                <a:cs typeface="Times New Roman"/>
              </a:rPr>
              <a:t>received.</a:t>
            </a:r>
            <a:endParaRPr sz="2400">
              <a:latin typeface="Times New Roman"/>
              <a:cs typeface="Times New Roman"/>
            </a:endParaRPr>
          </a:p>
          <a:p>
            <a:pPr>
              <a:lnSpc>
                <a:spcPct val="100000"/>
              </a:lnSpc>
              <a:spcBef>
                <a:spcPts val="45"/>
              </a:spcBef>
            </a:pPr>
            <a:endParaRPr sz="3450">
              <a:latin typeface="Times New Roman"/>
              <a:cs typeface="Times New Roman"/>
            </a:endParaRPr>
          </a:p>
          <a:p>
            <a:pPr marL="12700">
              <a:lnSpc>
                <a:spcPct val="100000"/>
              </a:lnSpc>
              <a:tabLst>
                <a:tab pos="292735" algn="l"/>
              </a:tabLst>
            </a:pPr>
            <a:r>
              <a:rPr sz="1900" spc="-370" dirty="0">
                <a:solidFill>
                  <a:srgbClr val="2DA2BE"/>
                </a:solidFill>
                <a:latin typeface="Lucida Sans Unicode"/>
                <a:cs typeface="Lucida Sans Unicode"/>
              </a:rPr>
              <a:t>□	</a:t>
            </a:r>
            <a:r>
              <a:rPr sz="2800" spc="-5" dirty="0">
                <a:latin typeface="Arial MT"/>
                <a:cs typeface="Arial MT"/>
              </a:rPr>
              <a:t>Solution</a:t>
            </a:r>
            <a:endParaRPr sz="2800">
              <a:latin typeface="Arial MT"/>
              <a:cs typeface="Arial MT"/>
            </a:endParaRPr>
          </a:p>
          <a:p>
            <a:pPr marL="386080" marR="525145" indent="16510">
              <a:lnSpc>
                <a:spcPct val="120200"/>
              </a:lnSpc>
              <a:spcBef>
                <a:spcPts val="455"/>
              </a:spcBef>
            </a:pPr>
            <a:r>
              <a:rPr sz="2200" spc="-5" dirty="0">
                <a:latin typeface="Times New Roman"/>
                <a:cs typeface="Times New Roman"/>
              </a:rPr>
              <a:t>With</a:t>
            </a:r>
            <a:r>
              <a:rPr sz="2200" spc="-15" dirty="0">
                <a:latin typeface="Times New Roman"/>
                <a:cs typeface="Times New Roman"/>
              </a:rPr>
              <a:t> </a:t>
            </a:r>
            <a:r>
              <a:rPr sz="2200" spc="-5" dirty="0">
                <a:latin typeface="Times New Roman"/>
                <a:cs typeface="Times New Roman"/>
              </a:rPr>
              <a:t>cut-through,</a:t>
            </a:r>
            <a:r>
              <a:rPr sz="2200" spc="-15" dirty="0">
                <a:latin typeface="Times New Roman"/>
                <a:cs typeface="Times New Roman"/>
              </a:rPr>
              <a:t> </a:t>
            </a:r>
            <a:r>
              <a:rPr sz="2200" spc="-5" dirty="0">
                <a:latin typeface="Times New Roman"/>
                <a:cs typeface="Times New Roman"/>
              </a:rPr>
              <a:t>switch</a:t>
            </a:r>
            <a:r>
              <a:rPr sz="2200" spc="-10" dirty="0">
                <a:latin typeface="Times New Roman"/>
                <a:cs typeface="Times New Roman"/>
              </a:rPr>
              <a:t> </a:t>
            </a:r>
            <a:r>
              <a:rPr sz="2200" dirty="0">
                <a:latin typeface="Times New Roman"/>
                <a:cs typeface="Times New Roman"/>
              </a:rPr>
              <a:t>delays</a:t>
            </a:r>
            <a:r>
              <a:rPr sz="2200" spc="-10" dirty="0">
                <a:latin typeface="Times New Roman"/>
                <a:cs typeface="Times New Roman"/>
              </a:rPr>
              <a:t> </a:t>
            </a:r>
            <a:r>
              <a:rPr sz="2200" spc="-5" dirty="0">
                <a:latin typeface="Times New Roman"/>
                <a:cs typeface="Times New Roman"/>
              </a:rPr>
              <a:t>the</a:t>
            </a:r>
            <a:r>
              <a:rPr sz="2200" spc="-10" dirty="0">
                <a:latin typeface="Times New Roman"/>
                <a:cs typeface="Times New Roman"/>
              </a:rPr>
              <a:t> </a:t>
            </a:r>
            <a:r>
              <a:rPr sz="2200" dirty="0">
                <a:latin typeface="Times New Roman"/>
                <a:cs typeface="Times New Roman"/>
              </a:rPr>
              <a:t>packet</a:t>
            </a:r>
            <a:r>
              <a:rPr sz="2200" spc="-10" dirty="0">
                <a:latin typeface="Times New Roman"/>
                <a:cs typeface="Times New Roman"/>
              </a:rPr>
              <a:t> </a:t>
            </a:r>
            <a:r>
              <a:rPr sz="2200" dirty="0">
                <a:latin typeface="Times New Roman"/>
                <a:cs typeface="Times New Roman"/>
              </a:rPr>
              <a:t>by</a:t>
            </a:r>
            <a:r>
              <a:rPr sz="2200" spc="-10" dirty="0">
                <a:latin typeface="Times New Roman"/>
                <a:cs typeface="Times New Roman"/>
              </a:rPr>
              <a:t> </a:t>
            </a:r>
            <a:r>
              <a:rPr sz="2200" dirty="0">
                <a:latin typeface="Times New Roman"/>
                <a:cs typeface="Times New Roman"/>
              </a:rPr>
              <a:t>200</a:t>
            </a:r>
            <a:r>
              <a:rPr sz="2200" spc="-5" dirty="0">
                <a:latin typeface="Times New Roman"/>
                <a:cs typeface="Times New Roman"/>
              </a:rPr>
              <a:t> </a:t>
            </a:r>
            <a:r>
              <a:rPr sz="2200" dirty="0">
                <a:latin typeface="Times New Roman"/>
                <a:cs typeface="Times New Roman"/>
              </a:rPr>
              <a:t>bits=</a:t>
            </a:r>
            <a:r>
              <a:rPr sz="2200" spc="-10" dirty="0">
                <a:latin typeface="Times New Roman"/>
                <a:cs typeface="Times New Roman"/>
              </a:rPr>
              <a:t> </a:t>
            </a:r>
            <a:r>
              <a:rPr sz="2200" dirty="0">
                <a:latin typeface="Times New Roman"/>
                <a:cs typeface="Times New Roman"/>
              </a:rPr>
              <a:t>2</a:t>
            </a:r>
            <a:r>
              <a:rPr sz="2200" spc="-5" dirty="0">
                <a:latin typeface="Times New Roman"/>
                <a:cs typeface="Times New Roman"/>
              </a:rPr>
              <a:t> µs </a:t>
            </a:r>
            <a:r>
              <a:rPr sz="2200" spc="-535" dirty="0">
                <a:latin typeface="Times New Roman"/>
                <a:cs typeface="Times New Roman"/>
              </a:rPr>
              <a:t> </a:t>
            </a:r>
            <a:r>
              <a:rPr sz="2200" spc="-5" dirty="0">
                <a:latin typeface="Times New Roman"/>
                <a:cs typeface="Times New Roman"/>
              </a:rPr>
              <a:t>Delay</a:t>
            </a:r>
            <a:r>
              <a:rPr sz="2200" spc="-10" dirty="0">
                <a:latin typeface="Times New Roman"/>
                <a:cs typeface="Times New Roman"/>
              </a:rPr>
              <a:t> </a:t>
            </a:r>
            <a:r>
              <a:rPr sz="2200" dirty="0">
                <a:latin typeface="Times New Roman"/>
                <a:cs typeface="Times New Roman"/>
              </a:rPr>
              <a:t>=</a:t>
            </a:r>
            <a:r>
              <a:rPr sz="2200" spc="-5" dirty="0">
                <a:latin typeface="Times New Roman"/>
                <a:cs typeface="Times New Roman"/>
              </a:rPr>
              <a:t> </a:t>
            </a:r>
            <a:r>
              <a:rPr sz="2200" dirty="0">
                <a:latin typeface="Times New Roman"/>
                <a:cs typeface="Times New Roman"/>
              </a:rPr>
              <a:t>120 </a:t>
            </a:r>
            <a:r>
              <a:rPr sz="2200" spc="-5" dirty="0">
                <a:latin typeface="Times New Roman"/>
                <a:cs typeface="Times New Roman"/>
              </a:rPr>
              <a:t>µs+2</a:t>
            </a:r>
            <a:r>
              <a:rPr sz="2200" spc="-10" dirty="0">
                <a:latin typeface="Times New Roman"/>
                <a:cs typeface="Times New Roman"/>
              </a:rPr>
              <a:t> </a:t>
            </a:r>
            <a:r>
              <a:rPr sz="2200" spc="-5" dirty="0">
                <a:latin typeface="Times New Roman"/>
                <a:cs typeface="Times New Roman"/>
              </a:rPr>
              <a:t>µs+20 µs</a:t>
            </a:r>
            <a:endParaRPr sz="2200">
              <a:latin typeface="Times New Roman"/>
              <a:cs typeface="Times New Roman"/>
            </a:endParaRPr>
          </a:p>
          <a:p>
            <a:pPr marL="1368425">
              <a:lnSpc>
                <a:spcPct val="100000"/>
              </a:lnSpc>
              <a:spcBef>
                <a:spcPts val="385"/>
              </a:spcBef>
            </a:pPr>
            <a:r>
              <a:rPr sz="2200" dirty="0">
                <a:latin typeface="Times New Roman"/>
                <a:cs typeface="Times New Roman"/>
              </a:rPr>
              <a:t>=</a:t>
            </a:r>
            <a:r>
              <a:rPr sz="2200" spc="-35" dirty="0">
                <a:latin typeface="Times New Roman"/>
                <a:cs typeface="Times New Roman"/>
              </a:rPr>
              <a:t> </a:t>
            </a:r>
            <a:r>
              <a:rPr sz="2200" dirty="0">
                <a:latin typeface="Times New Roman"/>
                <a:cs typeface="Times New Roman"/>
              </a:rPr>
              <a:t>142</a:t>
            </a:r>
            <a:r>
              <a:rPr sz="2200" spc="-30" dirty="0">
                <a:latin typeface="Times New Roman"/>
                <a:cs typeface="Times New Roman"/>
              </a:rPr>
              <a:t> </a:t>
            </a:r>
            <a:r>
              <a:rPr sz="2200" spc="-5" dirty="0">
                <a:latin typeface="Times New Roman"/>
                <a:cs typeface="Times New Roman"/>
              </a:rPr>
              <a:t>µs</a:t>
            </a:r>
            <a:endParaRPr sz="2200">
              <a:latin typeface="Times New Roman"/>
              <a:cs typeface="Times New Roman"/>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9211" y="1021339"/>
            <a:ext cx="7881620" cy="4421505"/>
          </a:xfrm>
          <a:prstGeom prst="rect">
            <a:avLst/>
          </a:prstGeom>
        </p:spPr>
        <p:txBody>
          <a:bodyPr vert="horz" wrap="square" lIns="0" tIns="81280" rIns="0" bIns="0" rtlCol="0">
            <a:spAutoFit/>
          </a:bodyPr>
          <a:lstStyle/>
          <a:p>
            <a:pPr marL="288925" marR="46355" indent="-276860">
              <a:lnSpc>
                <a:spcPts val="2330"/>
              </a:lnSpc>
              <a:spcBef>
                <a:spcPts val="640"/>
              </a:spcBef>
              <a:buClr>
                <a:srgbClr val="2DA2BE"/>
              </a:buClr>
              <a:buSzPct val="66666"/>
              <a:buFont typeface="Lucida Sans Unicode"/>
              <a:buChar char="□"/>
              <a:tabLst>
                <a:tab pos="288925" algn="l"/>
                <a:tab pos="289560" algn="l"/>
              </a:tabLst>
            </a:pPr>
            <a:r>
              <a:rPr sz="2400" spc="-5" dirty="0">
                <a:latin typeface="Times New Roman"/>
                <a:cs typeface="Times New Roman"/>
              </a:rPr>
              <a:t>Calculate the</a:t>
            </a:r>
            <a:r>
              <a:rPr sz="2400" dirty="0">
                <a:latin typeface="Times New Roman"/>
                <a:cs typeface="Times New Roman"/>
              </a:rPr>
              <a:t> </a:t>
            </a:r>
            <a:r>
              <a:rPr sz="2400" spc="-5" dirty="0">
                <a:latin typeface="Times New Roman"/>
                <a:cs typeface="Times New Roman"/>
              </a:rPr>
              <a:t>total</a:t>
            </a:r>
            <a:r>
              <a:rPr sz="2400" dirty="0">
                <a:latin typeface="Times New Roman"/>
                <a:cs typeface="Times New Roman"/>
              </a:rPr>
              <a:t> </a:t>
            </a:r>
            <a:r>
              <a:rPr sz="2400" spc="-5" dirty="0">
                <a:latin typeface="Times New Roman"/>
                <a:cs typeface="Times New Roman"/>
              </a:rPr>
              <a:t>time</a:t>
            </a:r>
            <a:r>
              <a:rPr sz="2400" dirty="0">
                <a:latin typeface="Times New Roman"/>
                <a:cs typeface="Times New Roman"/>
              </a:rPr>
              <a:t> required</a:t>
            </a:r>
            <a:r>
              <a:rPr sz="2400" spc="5" dirty="0">
                <a:latin typeface="Times New Roman"/>
                <a:cs typeface="Times New Roman"/>
              </a:rPr>
              <a:t> </a:t>
            </a:r>
            <a:r>
              <a:rPr sz="2400" spc="-5" dirty="0">
                <a:latin typeface="Times New Roman"/>
                <a:cs typeface="Times New Roman"/>
              </a:rPr>
              <a:t>transferring </a:t>
            </a:r>
            <a:r>
              <a:rPr sz="2400" dirty="0">
                <a:latin typeface="Times New Roman"/>
                <a:cs typeface="Times New Roman"/>
              </a:rPr>
              <a:t>a 1000KB</a:t>
            </a:r>
            <a:r>
              <a:rPr sz="2400" spc="5" dirty="0">
                <a:latin typeface="Times New Roman"/>
                <a:cs typeface="Times New Roman"/>
              </a:rPr>
              <a:t> </a:t>
            </a:r>
            <a:r>
              <a:rPr sz="2400" dirty="0">
                <a:latin typeface="Times New Roman"/>
                <a:cs typeface="Times New Roman"/>
              </a:rPr>
              <a:t>file</a:t>
            </a:r>
            <a:r>
              <a:rPr sz="2400" spc="5" dirty="0">
                <a:latin typeface="Times New Roman"/>
                <a:cs typeface="Times New Roman"/>
              </a:rPr>
              <a:t> </a:t>
            </a:r>
            <a:r>
              <a:rPr sz="2400" spc="-5" dirty="0">
                <a:latin typeface="Times New Roman"/>
                <a:cs typeface="Times New Roman"/>
              </a:rPr>
              <a:t>in </a:t>
            </a:r>
            <a:r>
              <a:rPr sz="2400" spc="-585" dirty="0">
                <a:latin typeface="Times New Roman"/>
                <a:cs typeface="Times New Roman"/>
              </a:rPr>
              <a:t> </a:t>
            </a:r>
            <a:r>
              <a:rPr sz="2400" spc="-5" dirty="0">
                <a:latin typeface="Times New Roman"/>
                <a:cs typeface="Times New Roman"/>
              </a:rPr>
              <a:t>the </a:t>
            </a:r>
            <a:r>
              <a:rPr sz="2400" dirty="0">
                <a:latin typeface="Times New Roman"/>
                <a:cs typeface="Times New Roman"/>
              </a:rPr>
              <a:t>following</a:t>
            </a:r>
            <a:r>
              <a:rPr sz="2400" spc="5" dirty="0">
                <a:latin typeface="Times New Roman"/>
                <a:cs typeface="Times New Roman"/>
              </a:rPr>
              <a:t> </a:t>
            </a:r>
            <a:r>
              <a:rPr sz="2400" spc="-5" dirty="0">
                <a:latin typeface="Times New Roman"/>
                <a:cs typeface="Times New Roman"/>
              </a:rPr>
              <a:t>cases, assuming</a:t>
            </a:r>
            <a:r>
              <a:rPr sz="2400" dirty="0">
                <a:latin typeface="Times New Roman"/>
                <a:cs typeface="Times New Roman"/>
              </a:rPr>
              <a:t> </a:t>
            </a:r>
            <a:r>
              <a:rPr sz="2400" spc="-5" dirty="0">
                <a:latin typeface="Times New Roman"/>
                <a:cs typeface="Times New Roman"/>
              </a:rPr>
              <a:t>an</a:t>
            </a:r>
            <a:r>
              <a:rPr sz="2400" dirty="0">
                <a:latin typeface="Times New Roman"/>
                <a:cs typeface="Times New Roman"/>
              </a:rPr>
              <a:t> </a:t>
            </a:r>
            <a:r>
              <a:rPr sz="2400" spc="-5" dirty="0">
                <a:latin typeface="Times New Roman"/>
                <a:cs typeface="Times New Roman"/>
              </a:rPr>
              <a:t>RTT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50ms, a packet</a:t>
            </a:r>
            <a:r>
              <a:rPr sz="2400" spc="5" dirty="0">
                <a:latin typeface="Times New Roman"/>
                <a:cs typeface="Times New Roman"/>
              </a:rPr>
              <a:t> </a:t>
            </a:r>
            <a:r>
              <a:rPr sz="2400" spc="-5" dirty="0">
                <a:latin typeface="Times New Roman"/>
                <a:cs typeface="Times New Roman"/>
              </a:rPr>
              <a:t>size </a:t>
            </a:r>
            <a:r>
              <a:rPr sz="2400" dirty="0">
                <a:latin typeface="Times New Roman"/>
                <a:cs typeface="Times New Roman"/>
              </a:rPr>
              <a:t> of 1 KB</a:t>
            </a:r>
            <a:r>
              <a:rPr sz="2400" spc="5" dirty="0">
                <a:latin typeface="Times New Roman"/>
                <a:cs typeface="Times New Roman"/>
              </a:rPr>
              <a:t> </a:t>
            </a:r>
            <a:r>
              <a:rPr sz="2400" dirty="0">
                <a:latin typeface="Times New Roman"/>
                <a:cs typeface="Times New Roman"/>
              </a:rPr>
              <a:t>data, </a:t>
            </a:r>
            <a:r>
              <a:rPr sz="2400" spc="-5" dirty="0">
                <a:latin typeface="Times New Roman"/>
                <a:cs typeface="Times New Roman"/>
              </a:rPr>
              <a:t>and an</a:t>
            </a:r>
            <a:r>
              <a:rPr sz="2400" dirty="0">
                <a:latin typeface="Times New Roman"/>
                <a:cs typeface="Times New Roman"/>
              </a:rPr>
              <a:t> </a:t>
            </a:r>
            <a:r>
              <a:rPr sz="2400" spc="-5" dirty="0">
                <a:latin typeface="Times New Roman"/>
                <a:cs typeface="Times New Roman"/>
              </a:rPr>
              <a:t>initial </a:t>
            </a:r>
            <a:r>
              <a:rPr sz="2400" dirty="0">
                <a:latin typeface="Times New Roman"/>
                <a:cs typeface="Times New Roman"/>
              </a:rPr>
              <a:t>2×RTT of</a:t>
            </a:r>
            <a:r>
              <a:rPr sz="2400" spc="5" dirty="0">
                <a:latin typeface="Times New Roman"/>
                <a:cs typeface="Times New Roman"/>
              </a:rPr>
              <a:t> </a:t>
            </a:r>
            <a:r>
              <a:rPr sz="2400" spc="-5" dirty="0">
                <a:latin typeface="Times New Roman"/>
                <a:cs typeface="Times New Roman"/>
              </a:rPr>
              <a:t>“handshaking” </a:t>
            </a:r>
            <a:r>
              <a:rPr sz="2400" dirty="0">
                <a:latin typeface="Times New Roman"/>
                <a:cs typeface="Times New Roman"/>
              </a:rPr>
              <a:t>before </a:t>
            </a:r>
            <a:r>
              <a:rPr sz="2400" spc="5" dirty="0">
                <a:latin typeface="Times New Roman"/>
                <a:cs typeface="Times New Roman"/>
              </a:rPr>
              <a:t> </a:t>
            </a:r>
            <a:r>
              <a:rPr sz="2400" dirty="0">
                <a:latin typeface="Times New Roman"/>
                <a:cs typeface="Times New Roman"/>
              </a:rPr>
              <a:t>data</a:t>
            </a:r>
            <a:r>
              <a:rPr sz="2400" spc="-5" dirty="0">
                <a:latin typeface="Times New Roman"/>
                <a:cs typeface="Times New Roman"/>
              </a:rPr>
              <a:t> is sent:</a:t>
            </a:r>
            <a:endParaRPr sz="2400">
              <a:latin typeface="Times New Roman"/>
              <a:cs typeface="Times New Roman"/>
            </a:endParaRPr>
          </a:p>
          <a:p>
            <a:pPr marL="288925" marR="294640" indent="-276860">
              <a:lnSpc>
                <a:spcPct val="79900"/>
              </a:lnSpc>
              <a:spcBef>
                <a:spcPts val="420"/>
              </a:spcBef>
              <a:buClr>
                <a:srgbClr val="2DA2BE"/>
              </a:buClr>
              <a:buSzPct val="66666"/>
              <a:buFont typeface="Lucida Sans Unicode"/>
              <a:buChar char="□"/>
              <a:tabLst>
                <a:tab pos="288925" algn="l"/>
                <a:tab pos="289560" algn="l"/>
              </a:tabLst>
            </a:pPr>
            <a:r>
              <a:rPr sz="2400" dirty="0">
                <a:latin typeface="Times New Roman"/>
                <a:cs typeface="Times New Roman"/>
              </a:rPr>
              <a:t>(a)The bandwidth</a:t>
            </a:r>
            <a:r>
              <a:rPr sz="2400" spc="5" dirty="0">
                <a:latin typeface="Times New Roman"/>
                <a:cs typeface="Times New Roman"/>
              </a:rPr>
              <a:t> </a:t>
            </a:r>
            <a:r>
              <a:rPr sz="2400" spc="-5" dirty="0">
                <a:latin typeface="Times New Roman"/>
                <a:cs typeface="Times New Roman"/>
              </a:rPr>
              <a:t>is </a:t>
            </a:r>
            <a:r>
              <a:rPr sz="2400" dirty="0">
                <a:latin typeface="Times New Roman"/>
                <a:cs typeface="Times New Roman"/>
              </a:rPr>
              <a:t>1.5</a:t>
            </a:r>
            <a:r>
              <a:rPr sz="2400" spc="5" dirty="0">
                <a:latin typeface="Times New Roman"/>
                <a:cs typeface="Times New Roman"/>
              </a:rPr>
              <a:t> </a:t>
            </a:r>
            <a:r>
              <a:rPr sz="2400" spc="-5" dirty="0">
                <a:latin typeface="Times New Roman"/>
                <a:cs typeface="Times New Roman"/>
              </a:rPr>
              <a:t>Mbps,</a:t>
            </a:r>
            <a:r>
              <a:rPr sz="2400" dirty="0">
                <a:latin typeface="Times New Roman"/>
                <a:cs typeface="Times New Roman"/>
              </a:rPr>
              <a:t> </a:t>
            </a:r>
            <a:r>
              <a:rPr sz="2400" spc="-5" dirty="0">
                <a:latin typeface="Times New Roman"/>
                <a:cs typeface="Times New Roman"/>
              </a:rPr>
              <a:t>and</a:t>
            </a:r>
            <a:r>
              <a:rPr sz="2400" dirty="0">
                <a:latin typeface="Times New Roman"/>
                <a:cs typeface="Times New Roman"/>
              </a:rPr>
              <a:t> data packets</a:t>
            </a:r>
            <a:r>
              <a:rPr sz="2400" spc="5" dirty="0">
                <a:latin typeface="Times New Roman"/>
                <a:cs typeface="Times New Roman"/>
              </a:rPr>
              <a:t> </a:t>
            </a:r>
            <a:r>
              <a:rPr sz="2400" spc="-5" dirty="0">
                <a:latin typeface="Times New Roman"/>
                <a:cs typeface="Times New Roman"/>
              </a:rPr>
              <a:t>can </a:t>
            </a:r>
            <a:r>
              <a:rPr sz="2400" dirty="0">
                <a:latin typeface="Times New Roman"/>
                <a:cs typeface="Times New Roman"/>
              </a:rPr>
              <a:t>be</a:t>
            </a:r>
            <a:r>
              <a:rPr sz="2400" spc="5" dirty="0">
                <a:latin typeface="Times New Roman"/>
                <a:cs typeface="Times New Roman"/>
              </a:rPr>
              <a:t> </a:t>
            </a:r>
            <a:r>
              <a:rPr sz="2400" spc="-5" dirty="0">
                <a:latin typeface="Times New Roman"/>
                <a:cs typeface="Times New Roman"/>
              </a:rPr>
              <a:t>sent </a:t>
            </a:r>
            <a:r>
              <a:rPr sz="2400" spc="-585" dirty="0">
                <a:latin typeface="Times New Roman"/>
                <a:cs typeface="Times New Roman"/>
              </a:rPr>
              <a:t> </a:t>
            </a:r>
            <a:r>
              <a:rPr sz="2400" spc="-5" dirty="0">
                <a:latin typeface="Times New Roman"/>
                <a:cs typeface="Times New Roman"/>
              </a:rPr>
              <a:t>continuously.</a:t>
            </a:r>
            <a:endParaRPr sz="2400">
              <a:latin typeface="Times New Roman"/>
              <a:cs typeface="Times New Roman"/>
            </a:endParaRPr>
          </a:p>
          <a:p>
            <a:pPr marL="288925" marR="196215" indent="-276860">
              <a:lnSpc>
                <a:spcPct val="79900"/>
              </a:lnSpc>
              <a:spcBef>
                <a:spcPts val="425"/>
              </a:spcBef>
              <a:buClr>
                <a:srgbClr val="2DA2BE"/>
              </a:buClr>
              <a:buSzPct val="66666"/>
              <a:buFont typeface="Lucida Sans Unicode"/>
              <a:buChar char="□"/>
              <a:tabLst>
                <a:tab pos="288925" algn="l"/>
                <a:tab pos="289560" algn="l"/>
              </a:tabLst>
            </a:pPr>
            <a:r>
              <a:rPr sz="2400" spc="-5" dirty="0">
                <a:latin typeface="Times New Roman"/>
                <a:cs typeface="Times New Roman"/>
              </a:rPr>
              <a:t>The </a:t>
            </a:r>
            <a:r>
              <a:rPr sz="2400" dirty="0">
                <a:latin typeface="Times New Roman"/>
                <a:cs typeface="Times New Roman"/>
              </a:rPr>
              <a:t>bandwidth</a:t>
            </a:r>
            <a:r>
              <a:rPr sz="2400" spc="5" dirty="0">
                <a:latin typeface="Times New Roman"/>
                <a:cs typeface="Times New Roman"/>
              </a:rPr>
              <a:t> </a:t>
            </a:r>
            <a:r>
              <a:rPr sz="2400" spc="-5" dirty="0">
                <a:latin typeface="Times New Roman"/>
                <a:cs typeface="Times New Roman"/>
              </a:rPr>
              <a:t>is </a:t>
            </a:r>
            <a:r>
              <a:rPr sz="2400" dirty="0">
                <a:latin typeface="Times New Roman"/>
                <a:cs typeface="Times New Roman"/>
              </a:rPr>
              <a:t>1.5</a:t>
            </a:r>
            <a:r>
              <a:rPr sz="2400" spc="5" dirty="0">
                <a:latin typeface="Times New Roman"/>
                <a:cs typeface="Times New Roman"/>
              </a:rPr>
              <a:t> </a:t>
            </a:r>
            <a:r>
              <a:rPr sz="2400" spc="-5" dirty="0">
                <a:latin typeface="Times New Roman"/>
                <a:cs typeface="Times New Roman"/>
              </a:rPr>
              <a:t>Mbps,</a:t>
            </a:r>
            <a:r>
              <a:rPr sz="2400" dirty="0">
                <a:latin typeface="Times New Roman"/>
                <a:cs typeface="Times New Roman"/>
              </a:rPr>
              <a:t> but</a:t>
            </a:r>
            <a:r>
              <a:rPr sz="2400" spc="5" dirty="0">
                <a:latin typeface="Times New Roman"/>
                <a:cs typeface="Times New Roman"/>
              </a:rPr>
              <a:t> </a:t>
            </a:r>
            <a:r>
              <a:rPr sz="2400" spc="-5" dirty="0">
                <a:latin typeface="Times New Roman"/>
                <a:cs typeface="Times New Roman"/>
              </a:rPr>
              <a:t>after </a:t>
            </a:r>
            <a:r>
              <a:rPr sz="2400" dirty="0">
                <a:latin typeface="Times New Roman"/>
                <a:cs typeface="Times New Roman"/>
              </a:rPr>
              <a:t>we</a:t>
            </a:r>
            <a:r>
              <a:rPr sz="2400" spc="5" dirty="0">
                <a:latin typeface="Times New Roman"/>
                <a:cs typeface="Times New Roman"/>
              </a:rPr>
              <a:t> </a:t>
            </a:r>
            <a:r>
              <a:rPr sz="2400" dirty="0">
                <a:latin typeface="Times New Roman"/>
                <a:cs typeface="Times New Roman"/>
              </a:rPr>
              <a:t>finish</a:t>
            </a:r>
            <a:r>
              <a:rPr sz="2400" spc="5" dirty="0">
                <a:latin typeface="Times New Roman"/>
                <a:cs typeface="Times New Roman"/>
              </a:rPr>
              <a:t> </a:t>
            </a:r>
            <a:r>
              <a:rPr sz="2400" spc="-5" dirty="0">
                <a:latin typeface="Times New Roman"/>
                <a:cs typeface="Times New Roman"/>
              </a:rPr>
              <a:t>sending</a:t>
            </a:r>
            <a:r>
              <a:rPr sz="2400" dirty="0">
                <a:latin typeface="Times New Roman"/>
                <a:cs typeface="Times New Roman"/>
              </a:rPr>
              <a:t> </a:t>
            </a:r>
            <a:r>
              <a:rPr sz="2400" spc="-5" dirty="0">
                <a:latin typeface="Times New Roman"/>
                <a:cs typeface="Times New Roman"/>
              </a:rPr>
              <a:t>each </a:t>
            </a:r>
            <a:r>
              <a:rPr sz="2400" spc="-585" dirty="0">
                <a:latin typeface="Times New Roman"/>
                <a:cs typeface="Times New Roman"/>
              </a:rPr>
              <a:t> </a:t>
            </a:r>
            <a:r>
              <a:rPr sz="2400" dirty="0">
                <a:latin typeface="Times New Roman"/>
                <a:cs typeface="Times New Roman"/>
              </a:rPr>
              <a:t>data packet we</a:t>
            </a:r>
            <a:r>
              <a:rPr sz="2400" spc="5" dirty="0">
                <a:latin typeface="Times New Roman"/>
                <a:cs typeface="Times New Roman"/>
              </a:rPr>
              <a:t> </a:t>
            </a:r>
            <a:r>
              <a:rPr sz="2400" spc="-5" dirty="0">
                <a:latin typeface="Times New Roman"/>
                <a:cs typeface="Times New Roman"/>
              </a:rPr>
              <a:t>must wait</a:t>
            </a:r>
            <a:r>
              <a:rPr sz="2400" spc="5" dirty="0">
                <a:latin typeface="Times New Roman"/>
                <a:cs typeface="Times New Roman"/>
              </a:rPr>
              <a:t> </a:t>
            </a:r>
            <a:r>
              <a:rPr sz="2400" dirty="0">
                <a:latin typeface="Times New Roman"/>
                <a:cs typeface="Times New Roman"/>
              </a:rPr>
              <a:t>one </a:t>
            </a:r>
            <a:r>
              <a:rPr sz="2400" spc="-5" dirty="0">
                <a:latin typeface="Times New Roman"/>
                <a:cs typeface="Times New Roman"/>
              </a:rPr>
              <a:t>RTT</a:t>
            </a:r>
            <a:r>
              <a:rPr sz="2400" dirty="0">
                <a:latin typeface="Times New Roman"/>
                <a:cs typeface="Times New Roman"/>
              </a:rPr>
              <a:t> before </a:t>
            </a:r>
            <a:r>
              <a:rPr sz="2400" spc="-5" dirty="0">
                <a:latin typeface="Times New Roman"/>
                <a:cs typeface="Times New Roman"/>
              </a:rPr>
              <a:t>sending</a:t>
            </a:r>
            <a:r>
              <a:rPr sz="2400" spc="5" dirty="0">
                <a:latin typeface="Times New Roman"/>
                <a:cs typeface="Times New Roman"/>
              </a:rPr>
              <a:t> </a:t>
            </a:r>
            <a:r>
              <a:rPr sz="2400" spc="-5" dirty="0">
                <a:latin typeface="Times New Roman"/>
                <a:cs typeface="Times New Roman"/>
              </a:rPr>
              <a:t>the </a:t>
            </a:r>
            <a:r>
              <a:rPr sz="2400" dirty="0">
                <a:latin typeface="Times New Roman"/>
                <a:cs typeface="Times New Roman"/>
              </a:rPr>
              <a:t>next.</a:t>
            </a:r>
            <a:endParaRPr sz="2400">
              <a:latin typeface="Times New Roman"/>
              <a:cs typeface="Times New Roman"/>
            </a:endParaRPr>
          </a:p>
          <a:p>
            <a:pPr marL="288925" marR="5080" indent="-276860">
              <a:lnSpc>
                <a:spcPct val="79900"/>
              </a:lnSpc>
              <a:spcBef>
                <a:spcPts val="425"/>
              </a:spcBef>
              <a:buClr>
                <a:srgbClr val="2DA2BE"/>
              </a:buClr>
              <a:buSzPct val="66666"/>
              <a:buFont typeface="Lucida Sans Unicode"/>
              <a:buChar char="□"/>
              <a:tabLst>
                <a:tab pos="288925" algn="l"/>
                <a:tab pos="289560" algn="l"/>
              </a:tabLst>
            </a:pPr>
            <a:r>
              <a:rPr sz="2400" dirty="0">
                <a:latin typeface="Times New Roman"/>
                <a:cs typeface="Times New Roman"/>
              </a:rPr>
              <a:t>(c) </a:t>
            </a:r>
            <a:r>
              <a:rPr sz="2400" spc="-5" dirty="0">
                <a:latin typeface="Times New Roman"/>
                <a:cs typeface="Times New Roman"/>
              </a:rPr>
              <a:t>The</a:t>
            </a:r>
            <a:r>
              <a:rPr sz="2400" dirty="0">
                <a:latin typeface="Times New Roman"/>
                <a:cs typeface="Times New Roman"/>
              </a:rPr>
              <a:t> bandwidth</a:t>
            </a:r>
            <a:r>
              <a:rPr sz="2400" spc="5" dirty="0">
                <a:latin typeface="Times New Roman"/>
                <a:cs typeface="Times New Roman"/>
              </a:rPr>
              <a:t> </a:t>
            </a:r>
            <a:r>
              <a:rPr sz="2400" spc="-5" dirty="0">
                <a:latin typeface="Times New Roman"/>
                <a:cs typeface="Times New Roman"/>
              </a:rPr>
              <a:t>is</a:t>
            </a:r>
            <a:r>
              <a:rPr sz="2400" dirty="0">
                <a:latin typeface="Times New Roman"/>
                <a:cs typeface="Times New Roman"/>
              </a:rPr>
              <a:t> </a:t>
            </a:r>
            <a:r>
              <a:rPr sz="2400" spc="-5" dirty="0">
                <a:latin typeface="Times New Roman"/>
                <a:cs typeface="Times New Roman"/>
              </a:rPr>
              <a:t>“infinite,”</a:t>
            </a:r>
            <a:r>
              <a:rPr sz="2400" dirty="0">
                <a:latin typeface="Times New Roman"/>
                <a:cs typeface="Times New Roman"/>
              </a:rPr>
              <a:t> </a:t>
            </a:r>
            <a:r>
              <a:rPr sz="2400" spc="-5" dirty="0">
                <a:latin typeface="Times New Roman"/>
                <a:cs typeface="Times New Roman"/>
              </a:rPr>
              <a:t>meaning</a:t>
            </a:r>
            <a:r>
              <a:rPr sz="2400" dirty="0">
                <a:latin typeface="Times New Roman"/>
                <a:cs typeface="Times New Roman"/>
              </a:rPr>
              <a:t> </a:t>
            </a:r>
            <a:r>
              <a:rPr sz="2400" spc="-5" dirty="0">
                <a:latin typeface="Times New Roman"/>
                <a:cs typeface="Times New Roman"/>
              </a:rPr>
              <a:t>that </a:t>
            </a:r>
            <a:r>
              <a:rPr sz="2400" dirty="0">
                <a:latin typeface="Times New Roman"/>
                <a:cs typeface="Times New Roman"/>
              </a:rPr>
              <a:t>we</a:t>
            </a:r>
            <a:r>
              <a:rPr sz="2400" spc="5" dirty="0">
                <a:latin typeface="Times New Roman"/>
                <a:cs typeface="Times New Roman"/>
              </a:rPr>
              <a:t> </a:t>
            </a:r>
            <a:r>
              <a:rPr sz="2400" spc="-5" dirty="0">
                <a:latin typeface="Times New Roman"/>
                <a:cs typeface="Times New Roman"/>
              </a:rPr>
              <a:t>take</a:t>
            </a:r>
            <a:r>
              <a:rPr sz="2400" dirty="0">
                <a:latin typeface="Times New Roman"/>
                <a:cs typeface="Times New Roman"/>
              </a:rPr>
              <a:t> </a:t>
            </a:r>
            <a:r>
              <a:rPr sz="2400" spc="-5" dirty="0">
                <a:latin typeface="Times New Roman"/>
                <a:cs typeface="Times New Roman"/>
              </a:rPr>
              <a:t>transmit </a:t>
            </a:r>
            <a:r>
              <a:rPr sz="2400" spc="-585" dirty="0">
                <a:latin typeface="Times New Roman"/>
                <a:cs typeface="Times New Roman"/>
              </a:rPr>
              <a:t> </a:t>
            </a:r>
            <a:r>
              <a:rPr sz="2400" spc="-5" dirty="0">
                <a:latin typeface="Times New Roman"/>
                <a:cs typeface="Times New Roman"/>
              </a:rPr>
              <a:t>time to </a:t>
            </a:r>
            <a:r>
              <a:rPr sz="2400" dirty="0">
                <a:latin typeface="Times New Roman"/>
                <a:cs typeface="Times New Roman"/>
              </a:rPr>
              <a:t>be</a:t>
            </a:r>
            <a:r>
              <a:rPr sz="2400" spc="5" dirty="0">
                <a:latin typeface="Times New Roman"/>
                <a:cs typeface="Times New Roman"/>
              </a:rPr>
              <a:t> </a:t>
            </a:r>
            <a:r>
              <a:rPr sz="2400" spc="-5" dirty="0">
                <a:latin typeface="Times New Roman"/>
                <a:cs typeface="Times New Roman"/>
              </a:rPr>
              <a:t>zero, and </a:t>
            </a:r>
            <a:r>
              <a:rPr sz="2400" dirty="0">
                <a:latin typeface="Times New Roman"/>
                <a:cs typeface="Times New Roman"/>
              </a:rPr>
              <a:t>up</a:t>
            </a:r>
            <a:r>
              <a:rPr sz="2400" spc="5" dirty="0">
                <a:latin typeface="Times New Roman"/>
                <a:cs typeface="Times New Roman"/>
              </a:rPr>
              <a:t> </a:t>
            </a:r>
            <a:r>
              <a:rPr sz="2400" spc="-5" dirty="0">
                <a:latin typeface="Times New Roman"/>
                <a:cs typeface="Times New Roman"/>
              </a:rPr>
              <a:t>to </a:t>
            </a:r>
            <a:r>
              <a:rPr sz="2400" dirty="0">
                <a:latin typeface="Times New Roman"/>
                <a:cs typeface="Times New Roman"/>
              </a:rPr>
              <a:t>20 packets</a:t>
            </a:r>
            <a:r>
              <a:rPr sz="2400" spc="5" dirty="0">
                <a:latin typeface="Times New Roman"/>
                <a:cs typeface="Times New Roman"/>
              </a:rPr>
              <a:t> </a:t>
            </a:r>
            <a:r>
              <a:rPr sz="2400" spc="-5" dirty="0">
                <a:latin typeface="Times New Roman"/>
                <a:cs typeface="Times New Roman"/>
              </a:rPr>
              <a:t>can </a:t>
            </a:r>
            <a:r>
              <a:rPr sz="2400" dirty="0">
                <a:latin typeface="Times New Roman"/>
                <a:cs typeface="Times New Roman"/>
              </a:rPr>
              <a:t>be </a:t>
            </a:r>
            <a:r>
              <a:rPr sz="2400" spc="-5" dirty="0">
                <a:latin typeface="Times New Roman"/>
                <a:cs typeface="Times New Roman"/>
              </a:rPr>
              <a:t>sent</a:t>
            </a:r>
            <a:r>
              <a:rPr sz="2400" spc="5" dirty="0">
                <a:latin typeface="Times New Roman"/>
                <a:cs typeface="Times New Roman"/>
              </a:rPr>
              <a:t> </a:t>
            </a:r>
            <a:r>
              <a:rPr sz="2400" dirty="0">
                <a:latin typeface="Times New Roman"/>
                <a:cs typeface="Times New Roman"/>
              </a:rPr>
              <a:t>per </a:t>
            </a:r>
            <a:r>
              <a:rPr sz="2400" spc="-5" dirty="0">
                <a:latin typeface="Times New Roman"/>
                <a:cs typeface="Times New Roman"/>
              </a:rPr>
              <a:t>RTT.</a:t>
            </a:r>
            <a:endParaRPr sz="2400">
              <a:latin typeface="Times New Roman"/>
              <a:cs typeface="Times New Roman"/>
            </a:endParaRPr>
          </a:p>
          <a:p>
            <a:pPr marL="288925" marR="14604" indent="-276860">
              <a:lnSpc>
                <a:spcPct val="80400"/>
              </a:lnSpc>
              <a:spcBef>
                <a:spcPts val="409"/>
              </a:spcBef>
              <a:buClr>
                <a:srgbClr val="2DA2BE"/>
              </a:buClr>
              <a:buSzPct val="66666"/>
              <a:buFont typeface="Lucida Sans Unicode"/>
              <a:buChar char="□"/>
              <a:tabLst>
                <a:tab pos="288925" algn="l"/>
                <a:tab pos="289560" algn="l"/>
              </a:tabLst>
            </a:pPr>
            <a:r>
              <a:rPr sz="2400" dirty="0">
                <a:latin typeface="Times New Roman"/>
                <a:cs typeface="Times New Roman"/>
              </a:rPr>
              <a:t>(d) </a:t>
            </a:r>
            <a:r>
              <a:rPr sz="2400" spc="-5" dirty="0">
                <a:latin typeface="Times New Roman"/>
                <a:cs typeface="Times New Roman"/>
              </a:rPr>
              <a:t>The</a:t>
            </a:r>
            <a:r>
              <a:rPr sz="2400" dirty="0">
                <a:latin typeface="Times New Roman"/>
                <a:cs typeface="Times New Roman"/>
              </a:rPr>
              <a:t> bandwidth </a:t>
            </a:r>
            <a:r>
              <a:rPr sz="2400" spc="-5" dirty="0">
                <a:latin typeface="Times New Roman"/>
                <a:cs typeface="Times New Roman"/>
              </a:rPr>
              <a:t>is</a:t>
            </a:r>
            <a:r>
              <a:rPr sz="2400" dirty="0">
                <a:latin typeface="Times New Roman"/>
                <a:cs typeface="Times New Roman"/>
              </a:rPr>
              <a:t> </a:t>
            </a:r>
            <a:r>
              <a:rPr sz="2400" spc="-5" dirty="0">
                <a:latin typeface="Times New Roman"/>
                <a:cs typeface="Times New Roman"/>
              </a:rPr>
              <a:t>infinite,</a:t>
            </a:r>
            <a:r>
              <a:rPr sz="2400" dirty="0">
                <a:latin typeface="Times New Roman"/>
                <a:cs typeface="Times New Roman"/>
              </a:rPr>
              <a:t> </a:t>
            </a:r>
            <a:r>
              <a:rPr sz="2400" spc="-5" dirty="0">
                <a:latin typeface="Times New Roman"/>
                <a:cs typeface="Times New Roman"/>
              </a:rPr>
              <a:t>and </a:t>
            </a:r>
            <a:r>
              <a:rPr sz="2400" dirty="0">
                <a:latin typeface="Times New Roman"/>
                <a:cs typeface="Times New Roman"/>
              </a:rPr>
              <a:t>during</a:t>
            </a:r>
            <a:r>
              <a:rPr sz="2400" spc="5" dirty="0">
                <a:latin typeface="Times New Roman"/>
                <a:cs typeface="Times New Roman"/>
              </a:rPr>
              <a:t> </a:t>
            </a:r>
            <a:r>
              <a:rPr sz="2400" spc="-5" dirty="0">
                <a:latin typeface="Times New Roman"/>
                <a:cs typeface="Times New Roman"/>
              </a:rPr>
              <a:t>the</a:t>
            </a:r>
            <a:r>
              <a:rPr sz="2400" dirty="0">
                <a:latin typeface="Times New Roman"/>
                <a:cs typeface="Times New Roman"/>
              </a:rPr>
              <a:t> first </a:t>
            </a:r>
            <a:r>
              <a:rPr sz="2400" spc="-5" dirty="0">
                <a:latin typeface="Times New Roman"/>
                <a:cs typeface="Times New Roman"/>
              </a:rPr>
              <a:t>RTT</a:t>
            </a:r>
            <a:r>
              <a:rPr sz="2400" dirty="0">
                <a:latin typeface="Times New Roman"/>
                <a:cs typeface="Times New Roman"/>
              </a:rPr>
              <a:t> we </a:t>
            </a:r>
            <a:r>
              <a:rPr sz="2400" spc="-5" dirty="0">
                <a:latin typeface="Times New Roman"/>
                <a:cs typeface="Times New Roman"/>
              </a:rPr>
              <a:t>can </a:t>
            </a:r>
            <a:r>
              <a:rPr sz="2400" spc="-585" dirty="0">
                <a:latin typeface="Times New Roman"/>
                <a:cs typeface="Times New Roman"/>
              </a:rPr>
              <a:t> </a:t>
            </a:r>
            <a:r>
              <a:rPr sz="2400" spc="-5" dirty="0">
                <a:latin typeface="Times New Roman"/>
                <a:cs typeface="Times New Roman"/>
              </a:rPr>
              <a:t>send</a:t>
            </a:r>
            <a:r>
              <a:rPr sz="2400" dirty="0">
                <a:latin typeface="Times New Roman"/>
                <a:cs typeface="Times New Roman"/>
              </a:rPr>
              <a:t> one packet (2 </a:t>
            </a:r>
            <a:r>
              <a:rPr sz="2400" b="1" dirty="0">
                <a:latin typeface="Times New Roman"/>
                <a:cs typeface="Times New Roman"/>
              </a:rPr>
              <a:t>^</a:t>
            </a:r>
            <a:r>
              <a:rPr sz="2400" dirty="0">
                <a:latin typeface="Times New Roman"/>
                <a:cs typeface="Times New Roman"/>
              </a:rPr>
              <a:t>1−1 ), during</a:t>
            </a:r>
            <a:r>
              <a:rPr sz="2400" spc="5" dirty="0">
                <a:latin typeface="Times New Roman"/>
                <a:cs typeface="Times New Roman"/>
              </a:rPr>
              <a:t> </a:t>
            </a:r>
            <a:r>
              <a:rPr sz="2400" spc="-5" dirty="0">
                <a:latin typeface="Times New Roman"/>
                <a:cs typeface="Times New Roman"/>
              </a:rPr>
              <a:t>the second</a:t>
            </a:r>
            <a:r>
              <a:rPr sz="2400" dirty="0">
                <a:latin typeface="Times New Roman"/>
                <a:cs typeface="Times New Roman"/>
              </a:rPr>
              <a:t> </a:t>
            </a:r>
            <a:r>
              <a:rPr sz="2400" spc="-5" dirty="0">
                <a:latin typeface="Times New Roman"/>
                <a:cs typeface="Times New Roman"/>
              </a:rPr>
              <a:t>RTT </a:t>
            </a:r>
            <a:r>
              <a:rPr sz="2400" dirty="0">
                <a:latin typeface="Times New Roman"/>
                <a:cs typeface="Times New Roman"/>
              </a:rPr>
              <a:t>we </a:t>
            </a:r>
            <a:r>
              <a:rPr sz="2400" spc="-5" dirty="0">
                <a:latin typeface="Times New Roman"/>
                <a:cs typeface="Times New Roman"/>
              </a:rPr>
              <a:t>can </a:t>
            </a:r>
            <a:r>
              <a:rPr sz="2400" dirty="0">
                <a:latin typeface="Times New Roman"/>
                <a:cs typeface="Times New Roman"/>
              </a:rPr>
              <a:t> </a:t>
            </a:r>
            <a:r>
              <a:rPr sz="2400" spc="-5" dirty="0">
                <a:latin typeface="Times New Roman"/>
                <a:cs typeface="Times New Roman"/>
              </a:rPr>
              <a:t>send</a:t>
            </a:r>
            <a:r>
              <a:rPr sz="2400" dirty="0">
                <a:latin typeface="Times New Roman"/>
                <a:cs typeface="Times New Roman"/>
              </a:rPr>
              <a:t> </a:t>
            </a:r>
            <a:r>
              <a:rPr sz="2400" spc="-5" dirty="0">
                <a:latin typeface="Times New Roman"/>
                <a:cs typeface="Times New Roman"/>
              </a:rPr>
              <a:t>two </a:t>
            </a:r>
            <a:r>
              <a:rPr sz="2400" dirty="0">
                <a:latin typeface="Times New Roman"/>
                <a:cs typeface="Times New Roman"/>
              </a:rPr>
              <a:t>packets</a:t>
            </a:r>
            <a:r>
              <a:rPr sz="2400" spc="5" dirty="0">
                <a:latin typeface="Times New Roman"/>
                <a:cs typeface="Times New Roman"/>
              </a:rPr>
              <a:t> </a:t>
            </a:r>
            <a:r>
              <a:rPr sz="2400" dirty="0">
                <a:latin typeface="Times New Roman"/>
                <a:cs typeface="Times New Roman"/>
              </a:rPr>
              <a:t>(2</a:t>
            </a:r>
            <a:r>
              <a:rPr sz="2400" spc="10" dirty="0">
                <a:latin typeface="Times New Roman"/>
                <a:cs typeface="Times New Roman"/>
              </a:rPr>
              <a:t> </a:t>
            </a:r>
            <a:r>
              <a:rPr sz="2400" b="1" dirty="0">
                <a:latin typeface="Times New Roman"/>
                <a:cs typeface="Times New Roman"/>
              </a:rPr>
              <a:t>^</a:t>
            </a:r>
            <a:r>
              <a:rPr sz="2400" dirty="0">
                <a:latin typeface="Times New Roman"/>
                <a:cs typeface="Times New Roman"/>
              </a:rPr>
              <a:t>2−1</a:t>
            </a:r>
            <a:r>
              <a:rPr sz="2400" spc="5" dirty="0">
                <a:latin typeface="Times New Roman"/>
                <a:cs typeface="Times New Roman"/>
              </a:rPr>
              <a:t> </a:t>
            </a:r>
            <a:r>
              <a:rPr sz="2400" dirty="0">
                <a:latin typeface="Times New Roman"/>
                <a:cs typeface="Times New Roman"/>
              </a:rPr>
              <a:t>), during</a:t>
            </a:r>
            <a:r>
              <a:rPr sz="2400" spc="5" dirty="0">
                <a:latin typeface="Times New Roman"/>
                <a:cs typeface="Times New Roman"/>
              </a:rPr>
              <a:t> </a:t>
            </a:r>
            <a:r>
              <a:rPr sz="2400" spc="-5" dirty="0">
                <a:latin typeface="Times New Roman"/>
                <a:cs typeface="Times New Roman"/>
              </a:rPr>
              <a:t>the third</a:t>
            </a:r>
            <a:r>
              <a:rPr sz="2400" dirty="0">
                <a:latin typeface="Times New Roman"/>
                <a:cs typeface="Times New Roman"/>
              </a:rPr>
              <a:t> we </a:t>
            </a:r>
            <a:r>
              <a:rPr sz="2400" spc="-5" dirty="0">
                <a:latin typeface="Times New Roman"/>
                <a:cs typeface="Times New Roman"/>
              </a:rPr>
              <a:t>can send</a:t>
            </a:r>
            <a:r>
              <a:rPr sz="2400" spc="5" dirty="0">
                <a:latin typeface="Times New Roman"/>
                <a:cs typeface="Times New Roman"/>
              </a:rPr>
              <a:t> </a:t>
            </a:r>
            <a:r>
              <a:rPr sz="2400" dirty="0">
                <a:latin typeface="Times New Roman"/>
                <a:cs typeface="Times New Roman"/>
              </a:rPr>
              <a:t>four </a:t>
            </a:r>
            <a:r>
              <a:rPr sz="2400" spc="-585" dirty="0">
                <a:latin typeface="Times New Roman"/>
                <a:cs typeface="Times New Roman"/>
              </a:rPr>
              <a:t> </a:t>
            </a:r>
            <a:r>
              <a:rPr sz="2400" dirty="0">
                <a:latin typeface="Times New Roman"/>
                <a:cs typeface="Times New Roman"/>
              </a:rPr>
              <a:t>(2</a:t>
            </a:r>
            <a:r>
              <a:rPr sz="2400" spc="-5" dirty="0">
                <a:latin typeface="Times New Roman"/>
                <a:cs typeface="Times New Roman"/>
              </a:rPr>
              <a:t> </a:t>
            </a:r>
            <a:r>
              <a:rPr sz="2400" b="1" dirty="0">
                <a:latin typeface="Times New Roman"/>
                <a:cs typeface="Times New Roman"/>
              </a:rPr>
              <a:t>^</a:t>
            </a:r>
            <a:r>
              <a:rPr sz="2400" dirty="0">
                <a:latin typeface="Times New Roman"/>
                <a:cs typeface="Times New Roman"/>
              </a:rPr>
              <a:t>3−1 ), </a:t>
            </a:r>
            <a:r>
              <a:rPr sz="2400" spc="-5" dirty="0">
                <a:latin typeface="Times New Roman"/>
                <a:cs typeface="Times New Roman"/>
              </a:rPr>
              <a:t>and so</a:t>
            </a:r>
            <a:r>
              <a:rPr sz="2400" dirty="0">
                <a:latin typeface="Times New Roman"/>
                <a:cs typeface="Times New Roman"/>
              </a:rPr>
              <a:t> on.</a:t>
            </a:r>
            <a:endParaRPr sz="2400">
              <a:latin typeface="Times New Roman"/>
              <a:cs typeface="Times New Roman"/>
            </a:endParaRPr>
          </a:p>
        </p:txBody>
      </p:sp>
      <p:sp>
        <p:nvSpPr>
          <p:cNvPr id="3" name="object 3"/>
          <p:cNvSpPr txBox="1">
            <a:spLocks noGrp="1"/>
          </p:cNvSpPr>
          <p:nvPr>
            <p:ph type="title"/>
          </p:nvPr>
        </p:nvSpPr>
        <p:spPr>
          <a:xfrm>
            <a:off x="530225" y="360965"/>
            <a:ext cx="2394585" cy="650240"/>
          </a:xfrm>
          <a:prstGeom prst="rect">
            <a:avLst/>
          </a:prstGeom>
        </p:spPr>
        <p:txBody>
          <a:bodyPr vert="horz" wrap="square" lIns="0" tIns="12700" rIns="0" bIns="0" rtlCol="0">
            <a:spAutoFit/>
          </a:bodyPr>
          <a:lstStyle/>
          <a:p>
            <a:pPr marL="12700">
              <a:lnSpc>
                <a:spcPct val="100000"/>
              </a:lnSpc>
              <a:spcBef>
                <a:spcPts val="100"/>
              </a:spcBef>
            </a:pPr>
            <a:r>
              <a:rPr sz="4100" spc="-5" dirty="0">
                <a:solidFill>
                  <a:srgbClr val="464646"/>
                </a:solidFill>
              </a:rPr>
              <a:t>Problems</a:t>
            </a:r>
            <a:endParaRPr sz="410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9953" y="1308608"/>
            <a:ext cx="7837805" cy="3695700"/>
          </a:xfrm>
          <a:prstGeom prst="rect">
            <a:avLst/>
          </a:prstGeom>
        </p:spPr>
        <p:txBody>
          <a:bodyPr vert="horz" wrap="square" lIns="0" tIns="27940" rIns="0" bIns="0" rtlCol="0">
            <a:spAutoFit/>
          </a:bodyPr>
          <a:lstStyle/>
          <a:p>
            <a:pPr marL="12700" marR="467995" algn="just">
              <a:lnSpc>
                <a:spcPts val="2850"/>
              </a:lnSpc>
              <a:spcBef>
                <a:spcPts val="220"/>
              </a:spcBef>
              <a:buAutoNum type="alphaLcParenBoth"/>
              <a:tabLst>
                <a:tab pos="427355" algn="l"/>
              </a:tabLst>
            </a:pPr>
            <a:r>
              <a:rPr sz="2400" spc="-5" dirty="0">
                <a:latin typeface="Times New Roman"/>
                <a:cs typeface="Times New Roman"/>
              </a:rPr>
              <a:t>The</a:t>
            </a:r>
            <a:r>
              <a:rPr sz="2400" spc="-15" dirty="0">
                <a:latin typeface="Times New Roman"/>
                <a:cs typeface="Times New Roman"/>
              </a:rPr>
              <a:t> </a:t>
            </a:r>
            <a:r>
              <a:rPr sz="2400" dirty="0">
                <a:latin typeface="Times New Roman"/>
                <a:cs typeface="Times New Roman"/>
              </a:rPr>
              <a:t>bandwidth</a:t>
            </a:r>
            <a:r>
              <a:rPr sz="2400" spc="-5" dirty="0">
                <a:latin typeface="Times New Roman"/>
                <a:cs typeface="Times New Roman"/>
              </a:rPr>
              <a:t> is</a:t>
            </a:r>
            <a:r>
              <a:rPr sz="2400" spc="-15" dirty="0">
                <a:latin typeface="Times New Roman"/>
                <a:cs typeface="Times New Roman"/>
              </a:rPr>
              <a:t> </a:t>
            </a:r>
            <a:r>
              <a:rPr sz="2400" dirty="0">
                <a:latin typeface="Times New Roman"/>
                <a:cs typeface="Times New Roman"/>
              </a:rPr>
              <a:t>1.5</a:t>
            </a:r>
            <a:r>
              <a:rPr sz="2400" spc="-5" dirty="0">
                <a:latin typeface="Times New Roman"/>
                <a:cs typeface="Times New Roman"/>
              </a:rPr>
              <a:t> Mbps,</a:t>
            </a:r>
            <a:r>
              <a:rPr sz="2400" spc="-15" dirty="0">
                <a:latin typeface="Times New Roman"/>
                <a:cs typeface="Times New Roman"/>
              </a:rPr>
              <a:t> </a:t>
            </a:r>
            <a:r>
              <a:rPr sz="2400" spc="-5" dirty="0">
                <a:latin typeface="Times New Roman"/>
                <a:cs typeface="Times New Roman"/>
              </a:rPr>
              <a:t>and</a:t>
            </a:r>
            <a:r>
              <a:rPr sz="2400" spc="-10" dirty="0">
                <a:latin typeface="Times New Roman"/>
                <a:cs typeface="Times New Roman"/>
              </a:rPr>
              <a:t> </a:t>
            </a:r>
            <a:r>
              <a:rPr sz="2400" dirty="0">
                <a:latin typeface="Times New Roman"/>
                <a:cs typeface="Times New Roman"/>
              </a:rPr>
              <a:t>data</a:t>
            </a:r>
            <a:r>
              <a:rPr sz="2400" spc="-10" dirty="0">
                <a:latin typeface="Times New Roman"/>
                <a:cs typeface="Times New Roman"/>
              </a:rPr>
              <a:t> </a:t>
            </a:r>
            <a:r>
              <a:rPr sz="2400" dirty="0">
                <a:latin typeface="Times New Roman"/>
                <a:cs typeface="Times New Roman"/>
              </a:rPr>
              <a:t>packets</a:t>
            </a:r>
            <a:r>
              <a:rPr sz="2400" spc="-5" dirty="0">
                <a:latin typeface="Times New Roman"/>
                <a:cs typeface="Times New Roman"/>
              </a:rPr>
              <a:t> can</a:t>
            </a:r>
            <a:r>
              <a:rPr sz="2400" spc="-15" dirty="0">
                <a:latin typeface="Times New Roman"/>
                <a:cs typeface="Times New Roman"/>
              </a:rPr>
              <a:t> </a:t>
            </a:r>
            <a:r>
              <a:rPr sz="2400" dirty="0">
                <a:latin typeface="Times New Roman"/>
                <a:cs typeface="Times New Roman"/>
              </a:rPr>
              <a:t>be</a:t>
            </a:r>
            <a:r>
              <a:rPr sz="2400" spc="-5" dirty="0">
                <a:latin typeface="Times New Roman"/>
                <a:cs typeface="Times New Roman"/>
              </a:rPr>
              <a:t> sent </a:t>
            </a:r>
            <a:r>
              <a:rPr sz="2400" spc="-590" dirty="0">
                <a:latin typeface="Times New Roman"/>
                <a:cs typeface="Times New Roman"/>
              </a:rPr>
              <a:t> </a:t>
            </a:r>
            <a:r>
              <a:rPr sz="2400" spc="-5" dirty="0">
                <a:latin typeface="Times New Roman"/>
                <a:cs typeface="Times New Roman"/>
              </a:rPr>
              <a:t>continuously.</a:t>
            </a:r>
            <a:endParaRPr sz="2400">
              <a:latin typeface="Times New Roman"/>
              <a:cs typeface="Times New Roman"/>
            </a:endParaRPr>
          </a:p>
          <a:p>
            <a:pPr marL="524510" lvl="1" indent="-188595" algn="just">
              <a:lnSpc>
                <a:spcPct val="100000"/>
              </a:lnSpc>
              <a:spcBef>
                <a:spcPts val="210"/>
              </a:spcBef>
              <a:buClr>
                <a:srgbClr val="2DA2BE"/>
              </a:buClr>
              <a:buFont typeface="Verdana"/>
              <a:buChar char="◦"/>
              <a:tabLst>
                <a:tab pos="525145" algn="l"/>
              </a:tabLst>
            </a:pPr>
            <a:r>
              <a:rPr sz="2200" spc="-5" dirty="0">
                <a:latin typeface="Times New Roman"/>
                <a:cs typeface="Times New Roman"/>
              </a:rPr>
              <a:t>Total</a:t>
            </a:r>
            <a:r>
              <a:rPr sz="2200" spc="-15" dirty="0">
                <a:latin typeface="Times New Roman"/>
                <a:cs typeface="Times New Roman"/>
              </a:rPr>
              <a:t> </a:t>
            </a:r>
            <a:r>
              <a:rPr sz="2200" spc="-5" dirty="0">
                <a:latin typeface="Times New Roman"/>
                <a:cs typeface="Times New Roman"/>
              </a:rPr>
              <a:t>time</a:t>
            </a:r>
            <a:r>
              <a:rPr sz="2200" spc="-10" dirty="0">
                <a:latin typeface="Times New Roman"/>
                <a:cs typeface="Times New Roman"/>
              </a:rPr>
              <a:t> </a:t>
            </a:r>
            <a:r>
              <a:rPr sz="2200" dirty="0">
                <a:latin typeface="Times New Roman"/>
                <a:cs typeface="Times New Roman"/>
              </a:rPr>
              <a:t>=</a:t>
            </a:r>
            <a:r>
              <a:rPr sz="2200" spc="-15" dirty="0">
                <a:latin typeface="Times New Roman"/>
                <a:cs typeface="Times New Roman"/>
              </a:rPr>
              <a:t> </a:t>
            </a:r>
            <a:r>
              <a:rPr sz="2200" dirty="0">
                <a:latin typeface="Times New Roman"/>
                <a:cs typeface="Times New Roman"/>
              </a:rPr>
              <a:t>2*</a:t>
            </a:r>
            <a:r>
              <a:rPr sz="2200" spc="-5" dirty="0">
                <a:latin typeface="Times New Roman"/>
                <a:cs typeface="Times New Roman"/>
              </a:rPr>
              <a:t> RTT</a:t>
            </a:r>
            <a:r>
              <a:rPr sz="2200" spc="-15" dirty="0">
                <a:latin typeface="Times New Roman"/>
                <a:cs typeface="Times New Roman"/>
              </a:rPr>
              <a:t> </a:t>
            </a:r>
            <a:r>
              <a:rPr sz="2200" dirty="0">
                <a:latin typeface="Times New Roman"/>
                <a:cs typeface="Times New Roman"/>
              </a:rPr>
              <a:t>+</a:t>
            </a:r>
            <a:r>
              <a:rPr sz="2200" spc="-10" dirty="0">
                <a:latin typeface="Times New Roman"/>
                <a:cs typeface="Times New Roman"/>
              </a:rPr>
              <a:t> </a:t>
            </a:r>
            <a:r>
              <a:rPr sz="2200" spc="-5" dirty="0">
                <a:latin typeface="Times New Roman"/>
                <a:cs typeface="Times New Roman"/>
              </a:rPr>
              <a:t>Trans.</a:t>
            </a:r>
            <a:r>
              <a:rPr sz="2200" spc="-15" dirty="0">
                <a:latin typeface="Times New Roman"/>
                <a:cs typeface="Times New Roman"/>
              </a:rPr>
              <a:t> </a:t>
            </a:r>
            <a:r>
              <a:rPr sz="2200" spc="-5" dirty="0">
                <a:latin typeface="Times New Roman"/>
                <a:cs typeface="Times New Roman"/>
              </a:rPr>
              <a:t>Time</a:t>
            </a:r>
            <a:r>
              <a:rPr sz="2200" spc="-10" dirty="0">
                <a:latin typeface="Times New Roman"/>
                <a:cs typeface="Times New Roman"/>
              </a:rPr>
              <a:t> </a:t>
            </a:r>
            <a:r>
              <a:rPr sz="2200" dirty="0">
                <a:latin typeface="Times New Roman"/>
                <a:cs typeface="Times New Roman"/>
              </a:rPr>
              <a:t>+</a:t>
            </a:r>
            <a:r>
              <a:rPr sz="2200" spc="-15" dirty="0">
                <a:latin typeface="Times New Roman"/>
                <a:cs typeface="Times New Roman"/>
              </a:rPr>
              <a:t> </a:t>
            </a:r>
            <a:r>
              <a:rPr sz="2200" spc="-5" dirty="0">
                <a:latin typeface="Times New Roman"/>
                <a:cs typeface="Times New Roman"/>
              </a:rPr>
              <a:t>Pro.delay</a:t>
            </a:r>
            <a:endParaRPr sz="2200">
              <a:latin typeface="Times New Roman"/>
              <a:cs typeface="Times New Roman"/>
            </a:endParaRPr>
          </a:p>
          <a:p>
            <a:pPr marL="524510" lvl="1" indent="-188595" algn="just">
              <a:lnSpc>
                <a:spcPct val="100000"/>
              </a:lnSpc>
              <a:spcBef>
                <a:spcPts val="360"/>
              </a:spcBef>
              <a:buClr>
                <a:srgbClr val="2DA2BE"/>
              </a:buClr>
              <a:buFont typeface="Verdana"/>
              <a:buChar char="◦"/>
              <a:tabLst>
                <a:tab pos="525145" algn="l"/>
              </a:tabLst>
            </a:pPr>
            <a:r>
              <a:rPr sz="2200" spc="-5" dirty="0">
                <a:latin typeface="Times New Roman"/>
                <a:cs typeface="Times New Roman"/>
              </a:rPr>
              <a:t>Total</a:t>
            </a:r>
            <a:r>
              <a:rPr sz="2200" spc="-25" dirty="0">
                <a:latin typeface="Times New Roman"/>
                <a:cs typeface="Times New Roman"/>
              </a:rPr>
              <a:t> </a:t>
            </a:r>
            <a:r>
              <a:rPr sz="2200" spc="-5" dirty="0">
                <a:latin typeface="Times New Roman"/>
                <a:cs typeface="Times New Roman"/>
              </a:rPr>
              <a:t>time</a:t>
            </a:r>
            <a:r>
              <a:rPr sz="2200" spc="-25" dirty="0">
                <a:latin typeface="Times New Roman"/>
                <a:cs typeface="Times New Roman"/>
              </a:rPr>
              <a:t> </a:t>
            </a:r>
            <a:r>
              <a:rPr sz="2200" spc="-5" dirty="0">
                <a:latin typeface="Times New Roman"/>
                <a:cs typeface="Times New Roman"/>
              </a:rPr>
              <a:t>=5.586</a:t>
            </a:r>
            <a:r>
              <a:rPr sz="2200" spc="-25" dirty="0">
                <a:latin typeface="Times New Roman"/>
                <a:cs typeface="Times New Roman"/>
              </a:rPr>
              <a:t> </a:t>
            </a:r>
            <a:r>
              <a:rPr sz="2200" spc="-5" dirty="0">
                <a:latin typeface="Times New Roman"/>
                <a:cs typeface="Times New Roman"/>
              </a:rPr>
              <a:t>sec</a:t>
            </a:r>
            <a:endParaRPr sz="2200">
              <a:latin typeface="Times New Roman"/>
              <a:cs typeface="Times New Roman"/>
            </a:endParaRPr>
          </a:p>
          <a:p>
            <a:pPr marL="295910" marR="331470" algn="just">
              <a:lnSpc>
                <a:spcPct val="99800"/>
              </a:lnSpc>
              <a:spcBef>
                <a:spcPts val="359"/>
              </a:spcBef>
            </a:pPr>
            <a:r>
              <a:rPr sz="2200" dirty="0">
                <a:latin typeface="Times New Roman"/>
                <a:cs typeface="Times New Roman"/>
              </a:rPr>
              <a:t>(b) </a:t>
            </a:r>
            <a:r>
              <a:rPr sz="2400" spc="-5" dirty="0">
                <a:latin typeface="Times New Roman"/>
                <a:cs typeface="Times New Roman"/>
              </a:rPr>
              <a:t>The </a:t>
            </a:r>
            <a:r>
              <a:rPr sz="2400" dirty="0">
                <a:latin typeface="Times New Roman"/>
                <a:cs typeface="Times New Roman"/>
              </a:rPr>
              <a:t>bandwidth </a:t>
            </a:r>
            <a:r>
              <a:rPr sz="2400" spc="-5" dirty="0">
                <a:latin typeface="Times New Roman"/>
                <a:cs typeface="Times New Roman"/>
              </a:rPr>
              <a:t>is </a:t>
            </a:r>
            <a:r>
              <a:rPr sz="2400" dirty="0">
                <a:latin typeface="Times New Roman"/>
                <a:cs typeface="Times New Roman"/>
              </a:rPr>
              <a:t>1.5 </a:t>
            </a:r>
            <a:r>
              <a:rPr sz="2400" spc="-5" dirty="0">
                <a:latin typeface="Times New Roman"/>
                <a:cs typeface="Times New Roman"/>
              </a:rPr>
              <a:t>Mbps, </a:t>
            </a:r>
            <a:r>
              <a:rPr sz="2400" dirty="0">
                <a:latin typeface="Times New Roman"/>
                <a:cs typeface="Times New Roman"/>
              </a:rPr>
              <a:t>but </a:t>
            </a:r>
            <a:r>
              <a:rPr sz="2400" spc="-5" dirty="0">
                <a:latin typeface="Times New Roman"/>
                <a:cs typeface="Times New Roman"/>
              </a:rPr>
              <a:t>after we </a:t>
            </a:r>
            <a:r>
              <a:rPr sz="2400" dirty="0">
                <a:latin typeface="Times New Roman"/>
                <a:cs typeface="Times New Roman"/>
              </a:rPr>
              <a:t>finish </a:t>
            </a:r>
            <a:r>
              <a:rPr sz="2400" spc="-5" dirty="0">
                <a:latin typeface="Times New Roman"/>
                <a:cs typeface="Times New Roman"/>
              </a:rPr>
              <a:t>sending </a:t>
            </a:r>
            <a:r>
              <a:rPr sz="2400" spc="-585" dirty="0">
                <a:latin typeface="Times New Roman"/>
                <a:cs typeface="Times New Roman"/>
              </a:rPr>
              <a:t> </a:t>
            </a:r>
            <a:r>
              <a:rPr sz="2400" spc="-5" dirty="0">
                <a:latin typeface="Times New Roman"/>
                <a:cs typeface="Times New Roman"/>
              </a:rPr>
              <a:t>each </a:t>
            </a:r>
            <a:r>
              <a:rPr sz="2400" dirty="0">
                <a:latin typeface="Times New Roman"/>
                <a:cs typeface="Times New Roman"/>
              </a:rPr>
              <a:t>data packet </a:t>
            </a:r>
            <a:r>
              <a:rPr sz="2400" spc="-5" dirty="0">
                <a:latin typeface="Times New Roman"/>
                <a:cs typeface="Times New Roman"/>
              </a:rPr>
              <a:t>we must wait </a:t>
            </a:r>
            <a:r>
              <a:rPr sz="2400" dirty="0">
                <a:latin typeface="Times New Roman"/>
                <a:cs typeface="Times New Roman"/>
              </a:rPr>
              <a:t>one </a:t>
            </a:r>
            <a:r>
              <a:rPr sz="2400" spc="-5" dirty="0">
                <a:latin typeface="Times New Roman"/>
                <a:cs typeface="Times New Roman"/>
              </a:rPr>
              <a:t>RTT </a:t>
            </a:r>
            <a:r>
              <a:rPr sz="2400" dirty="0">
                <a:latin typeface="Times New Roman"/>
                <a:cs typeface="Times New Roman"/>
              </a:rPr>
              <a:t>before </a:t>
            </a:r>
            <a:r>
              <a:rPr sz="2400" spc="-5" dirty="0">
                <a:latin typeface="Times New Roman"/>
                <a:cs typeface="Times New Roman"/>
              </a:rPr>
              <a:t>sending the </a:t>
            </a:r>
            <a:r>
              <a:rPr sz="2400" spc="-590" dirty="0">
                <a:latin typeface="Times New Roman"/>
                <a:cs typeface="Times New Roman"/>
              </a:rPr>
              <a:t> </a:t>
            </a:r>
            <a:r>
              <a:rPr sz="2400" dirty="0">
                <a:latin typeface="Times New Roman"/>
                <a:cs typeface="Times New Roman"/>
              </a:rPr>
              <a:t>next.</a:t>
            </a:r>
            <a:endParaRPr sz="2400">
              <a:latin typeface="Times New Roman"/>
              <a:cs typeface="Times New Roman"/>
            </a:endParaRPr>
          </a:p>
          <a:p>
            <a:pPr marL="506095" marR="5080">
              <a:lnSpc>
                <a:spcPct val="99900"/>
              </a:lnSpc>
              <a:spcBef>
                <a:spcPts val="330"/>
              </a:spcBef>
            </a:pPr>
            <a:r>
              <a:rPr sz="2200" spc="-5" dirty="0">
                <a:latin typeface="Times New Roman"/>
                <a:cs typeface="Times New Roman"/>
              </a:rPr>
              <a:t>To</a:t>
            </a:r>
            <a:r>
              <a:rPr sz="2200" spc="-10" dirty="0">
                <a:latin typeface="Times New Roman"/>
                <a:cs typeface="Times New Roman"/>
              </a:rPr>
              <a:t> </a:t>
            </a:r>
            <a:r>
              <a:rPr sz="2200" spc="-5" dirty="0">
                <a:latin typeface="Times New Roman"/>
                <a:cs typeface="Times New Roman"/>
              </a:rPr>
              <a:t>the</a:t>
            </a:r>
            <a:r>
              <a:rPr sz="2200" spc="-10" dirty="0">
                <a:latin typeface="Times New Roman"/>
                <a:cs typeface="Times New Roman"/>
              </a:rPr>
              <a:t> </a:t>
            </a:r>
            <a:r>
              <a:rPr sz="2200" spc="-5" dirty="0">
                <a:latin typeface="Times New Roman"/>
                <a:cs typeface="Times New Roman"/>
              </a:rPr>
              <a:t>above</a:t>
            </a:r>
            <a:r>
              <a:rPr sz="2200" spc="-10" dirty="0">
                <a:latin typeface="Times New Roman"/>
                <a:cs typeface="Times New Roman"/>
              </a:rPr>
              <a:t> </a:t>
            </a:r>
            <a:r>
              <a:rPr sz="2200" spc="-5" dirty="0">
                <a:latin typeface="Times New Roman"/>
                <a:cs typeface="Times New Roman"/>
              </a:rPr>
              <a:t>we</a:t>
            </a:r>
            <a:r>
              <a:rPr sz="2200" spc="-10" dirty="0">
                <a:latin typeface="Times New Roman"/>
                <a:cs typeface="Times New Roman"/>
              </a:rPr>
              <a:t> </a:t>
            </a:r>
            <a:r>
              <a:rPr sz="2200" spc="-5" dirty="0">
                <a:latin typeface="Times New Roman"/>
                <a:cs typeface="Times New Roman"/>
              </a:rPr>
              <a:t>add</a:t>
            </a:r>
            <a:r>
              <a:rPr sz="2200" spc="-10" dirty="0">
                <a:latin typeface="Times New Roman"/>
                <a:cs typeface="Times New Roman"/>
              </a:rPr>
              <a:t> </a:t>
            </a:r>
            <a:r>
              <a:rPr sz="2200" spc="-5" dirty="0">
                <a:latin typeface="Times New Roman"/>
                <a:cs typeface="Times New Roman"/>
              </a:rPr>
              <a:t>the</a:t>
            </a:r>
            <a:r>
              <a:rPr sz="2200" spc="-10" dirty="0">
                <a:latin typeface="Times New Roman"/>
                <a:cs typeface="Times New Roman"/>
              </a:rPr>
              <a:t> </a:t>
            </a:r>
            <a:r>
              <a:rPr sz="2200" spc="-5" dirty="0">
                <a:latin typeface="Times New Roman"/>
                <a:cs typeface="Times New Roman"/>
              </a:rPr>
              <a:t>time</a:t>
            </a:r>
            <a:r>
              <a:rPr sz="2200" spc="-10" dirty="0">
                <a:latin typeface="Times New Roman"/>
                <a:cs typeface="Times New Roman"/>
              </a:rPr>
              <a:t> </a:t>
            </a:r>
            <a:r>
              <a:rPr sz="2200" dirty="0">
                <a:latin typeface="Times New Roman"/>
                <a:cs typeface="Times New Roman"/>
              </a:rPr>
              <a:t>for</a:t>
            </a:r>
            <a:r>
              <a:rPr sz="2200" spc="-5" dirty="0">
                <a:latin typeface="Times New Roman"/>
                <a:cs typeface="Times New Roman"/>
              </a:rPr>
              <a:t> </a:t>
            </a:r>
            <a:r>
              <a:rPr sz="2200" dirty="0">
                <a:latin typeface="Times New Roman"/>
                <a:cs typeface="Times New Roman"/>
              </a:rPr>
              <a:t>999</a:t>
            </a:r>
            <a:r>
              <a:rPr sz="2200" spc="-5" dirty="0">
                <a:latin typeface="Times New Roman"/>
                <a:cs typeface="Times New Roman"/>
              </a:rPr>
              <a:t> RTTs</a:t>
            </a:r>
            <a:r>
              <a:rPr sz="2200" spc="-10" dirty="0">
                <a:latin typeface="Times New Roman"/>
                <a:cs typeface="Times New Roman"/>
              </a:rPr>
              <a:t> </a:t>
            </a:r>
            <a:r>
              <a:rPr sz="2200" dirty="0">
                <a:latin typeface="Times New Roman"/>
                <a:cs typeface="Times New Roman"/>
              </a:rPr>
              <a:t>(the</a:t>
            </a:r>
            <a:r>
              <a:rPr sz="2200" spc="-5" dirty="0">
                <a:latin typeface="Times New Roman"/>
                <a:cs typeface="Times New Roman"/>
              </a:rPr>
              <a:t> </a:t>
            </a:r>
            <a:r>
              <a:rPr sz="2200" dirty="0">
                <a:latin typeface="Times New Roman"/>
                <a:cs typeface="Times New Roman"/>
              </a:rPr>
              <a:t>number of</a:t>
            </a:r>
            <a:r>
              <a:rPr sz="2200" spc="-5" dirty="0">
                <a:latin typeface="Times New Roman"/>
                <a:cs typeface="Times New Roman"/>
              </a:rPr>
              <a:t> RTTs </a:t>
            </a:r>
            <a:r>
              <a:rPr sz="2200" spc="-535" dirty="0">
                <a:latin typeface="Times New Roman"/>
                <a:cs typeface="Times New Roman"/>
              </a:rPr>
              <a:t> </a:t>
            </a:r>
            <a:r>
              <a:rPr sz="2200" dirty="0">
                <a:latin typeface="Times New Roman"/>
                <a:cs typeface="Times New Roman"/>
              </a:rPr>
              <a:t>between </a:t>
            </a:r>
            <a:r>
              <a:rPr sz="2200" spc="-5" dirty="0">
                <a:latin typeface="Times New Roman"/>
                <a:cs typeface="Times New Roman"/>
              </a:rPr>
              <a:t>when </a:t>
            </a:r>
            <a:r>
              <a:rPr sz="2200" dirty="0">
                <a:latin typeface="Times New Roman"/>
                <a:cs typeface="Times New Roman"/>
              </a:rPr>
              <a:t>packet 1 </a:t>
            </a:r>
            <a:r>
              <a:rPr sz="2200" spc="-5" dirty="0">
                <a:latin typeface="Times New Roman"/>
                <a:cs typeface="Times New Roman"/>
              </a:rPr>
              <a:t>arrives and </a:t>
            </a:r>
            <a:r>
              <a:rPr sz="2200" dirty="0">
                <a:latin typeface="Times New Roman"/>
                <a:cs typeface="Times New Roman"/>
              </a:rPr>
              <a:t>packet 1000 </a:t>
            </a:r>
            <a:r>
              <a:rPr sz="2200" spc="-5" dirty="0">
                <a:latin typeface="Times New Roman"/>
                <a:cs typeface="Times New Roman"/>
              </a:rPr>
              <a:t>arrives), </a:t>
            </a:r>
            <a:r>
              <a:rPr sz="2200" dirty="0">
                <a:latin typeface="Times New Roman"/>
                <a:cs typeface="Times New Roman"/>
              </a:rPr>
              <a:t>for a </a:t>
            </a:r>
            <a:r>
              <a:rPr sz="2200" spc="5" dirty="0">
                <a:latin typeface="Times New Roman"/>
                <a:cs typeface="Times New Roman"/>
              </a:rPr>
              <a:t> </a:t>
            </a:r>
            <a:r>
              <a:rPr sz="2200" spc="-5" dirty="0">
                <a:latin typeface="Times New Roman"/>
                <a:cs typeface="Times New Roman"/>
              </a:rPr>
              <a:t>total</a:t>
            </a:r>
            <a:r>
              <a:rPr sz="2200" spc="-10" dirty="0">
                <a:latin typeface="Times New Roman"/>
                <a:cs typeface="Times New Roman"/>
              </a:rPr>
              <a:t> </a:t>
            </a:r>
            <a:r>
              <a:rPr sz="2200" dirty="0">
                <a:latin typeface="Times New Roman"/>
                <a:cs typeface="Times New Roman"/>
              </a:rPr>
              <a:t>of 5.586 +</a:t>
            </a:r>
            <a:r>
              <a:rPr sz="2200" spc="-10" dirty="0">
                <a:latin typeface="Times New Roman"/>
                <a:cs typeface="Times New Roman"/>
              </a:rPr>
              <a:t> </a:t>
            </a:r>
            <a:r>
              <a:rPr sz="2200" dirty="0">
                <a:latin typeface="Times New Roman"/>
                <a:cs typeface="Times New Roman"/>
              </a:rPr>
              <a:t>49.95 =</a:t>
            </a:r>
            <a:r>
              <a:rPr sz="2200" spc="-5" dirty="0">
                <a:latin typeface="Times New Roman"/>
                <a:cs typeface="Times New Roman"/>
              </a:rPr>
              <a:t> </a:t>
            </a:r>
            <a:r>
              <a:rPr sz="2200" dirty="0">
                <a:latin typeface="Times New Roman"/>
                <a:cs typeface="Times New Roman"/>
              </a:rPr>
              <a:t>55.536.</a:t>
            </a:r>
            <a:endParaRPr sz="2200">
              <a:latin typeface="Times New Roman"/>
              <a:cs typeface="Times New Roman"/>
            </a:endParaRPr>
          </a:p>
        </p:txBody>
      </p:sp>
      <p:sp>
        <p:nvSpPr>
          <p:cNvPr id="3" name="object 3"/>
          <p:cNvSpPr txBox="1">
            <a:spLocks noGrp="1"/>
          </p:cNvSpPr>
          <p:nvPr>
            <p:ph type="title"/>
          </p:nvPr>
        </p:nvSpPr>
        <p:spPr>
          <a:xfrm>
            <a:off x="530225" y="320186"/>
            <a:ext cx="2156460" cy="588010"/>
          </a:xfrm>
          <a:prstGeom prst="rect">
            <a:avLst/>
          </a:prstGeom>
        </p:spPr>
        <p:txBody>
          <a:bodyPr vert="horz" wrap="square" lIns="0" tIns="17780" rIns="0" bIns="0" rtlCol="0">
            <a:spAutoFit/>
          </a:bodyPr>
          <a:lstStyle/>
          <a:p>
            <a:pPr marL="12700">
              <a:lnSpc>
                <a:spcPct val="100000"/>
              </a:lnSpc>
              <a:spcBef>
                <a:spcPts val="140"/>
              </a:spcBef>
            </a:pPr>
            <a:r>
              <a:rPr spc="15" dirty="0">
                <a:solidFill>
                  <a:srgbClr val="464646"/>
                </a:solidFill>
              </a:rPr>
              <a:t>Solutions</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9953" y="1278884"/>
            <a:ext cx="7940040" cy="4476750"/>
          </a:xfrm>
          <a:prstGeom prst="rect">
            <a:avLst/>
          </a:prstGeom>
        </p:spPr>
        <p:txBody>
          <a:bodyPr vert="horz" wrap="square" lIns="0" tIns="71755" rIns="0" bIns="0" rtlCol="0">
            <a:spAutoFit/>
          </a:bodyPr>
          <a:lstStyle/>
          <a:p>
            <a:pPr marL="12700" marR="339725" indent="69850">
              <a:lnSpc>
                <a:spcPts val="1960"/>
              </a:lnSpc>
              <a:spcBef>
                <a:spcPts val="565"/>
              </a:spcBef>
              <a:buAutoNum type="alphaLcParenBoth" startAt="3"/>
              <a:tabLst>
                <a:tab pos="434975" algn="l"/>
              </a:tabLst>
            </a:pPr>
            <a:r>
              <a:rPr sz="2000" spc="10" dirty="0">
                <a:latin typeface="Times New Roman"/>
                <a:cs typeface="Times New Roman"/>
              </a:rPr>
              <a:t>The </a:t>
            </a:r>
            <a:r>
              <a:rPr sz="2000" spc="15" dirty="0">
                <a:latin typeface="Times New Roman"/>
                <a:cs typeface="Times New Roman"/>
              </a:rPr>
              <a:t>bandwidth </a:t>
            </a:r>
            <a:r>
              <a:rPr sz="2000" spc="5" dirty="0">
                <a:latin typeface="Times New Roman"/>
                <a:cs typeface="Times New Roman"/>
              </a:rPr>
              <a:t>is “infinite,” </a:t>
            </a:r>
            <a:r>
              <a:rPr sz="2000" spc="10" dirty="0">
                <a:latin typeface="Times New Roman"/>
                <a:cs typeface="Times New Roman"/>
              </a:rPr>
              <a:t>meaning </a:t>
            </a:r>
            <a:r>
              <a:rPr sz="2000" spc="5" dirty="0">
                <a:latin typeface="Times New Roman"/>
                <a:cs typeface="Times New Roman"/>
              </a:rPr>
              <a:t>that </a:t>
            </a:r>
            <a:r>
              <a:rPr sz="2000" spc="15" dirty="0">
                <a:latin typeface="Times New Roman"/>
                <a:cs typeface="Times New Roman"/>
              </a:rPr>
              <a:t>we </a:t>
            </a:r>
            <a:r>
              <a:rPr sz="2000" spc="10" dirty="0">
                <a:latin typeface="Times New Roman"/>
                <a:cs typeface="Times New Roman"/>
              </a:rPr>
              <a:t>take transmit time to </a:t>
            </a:r>
            <a:r>
              <a:rPr sz="2000" spc="15" dirty="0">
                <a:latin typeface="Times New Roman"/>
                <a:cs typeface="Times New Roman"/>
              </a:rPr>
              <a:t>be </a:t>
            </a:r>
            <a:r>
              <a:rPr sz="2000" spc="-484" dirty="0">
                <a:latin typeface="Times New Roman"/>
                <a:cs typeface="Times New Roman"/>
              </a:rPr>
              <a:t> </a:t>
            </a:r>
            <a:r>
              <a:rPr sz="2000" spc="5" dirty="0">
                <a:latin typeface="Times New Roman"/>
                <a:cs typeface="Times New Roman"/>
              </a:rPr>
              <a:t>zero,</a:t>
            </a:r>
            <a:r>
              <a:rPr sz="2000" dirty="0">
                <a:latin typeface="Times New Roman"/>
                <a:cs typeface="Times New Roman"/>
              </a:rPr>
              <a:t> </a:t>
            </a:r>
            <a:r>
              <a:rPr sz="2000" spc="10" dirty="0">
                <a:latin typeface="Times New Roman"/>
                <a:cs typeface="Times New Roman"/>
              </a:rPr>
              <a:t>and</a:t>
            </a:r>
            <a:r>
              <a:rPr sz="2000" spc="5" dirty="0">
                <a:latin typeface="Times New Roman"/>
                <a:cs typeface="Times New Roman"/>
              </a:rPr>
              <a:t> </a:t>
            </a:r>
            <a:r>
              <a:rPr sz="2000" spc="15" dirty="0">
                <a:latin typeface="Times New Roman"/>
                <a:cs typeface="Times New Roman"/>
              </a:rPr>
              <a:t>up</a:t>
            </a:r>
            <a:r>
              <a:rPr sz="2000" spc="5" dirty="0">
                <a:latin typeface="Times New Roman"/>
                <a:cs typeface="Times New Roman"/>
              </a:rPr>
              <a:t> </a:t>
            </a:r>
            <a:r>
              <a:rPr sz="2000" spc="10" dirty="0">
                <a:latin typeface="Times New Roman"/>
                <a:cs typeface="Times New Roman"/>
              </a:rPr>
              <a:t>to</a:t>
            </a:r>
            <a:r>
              <a:rPr sz="2000" spc="5" dirty="0">
                <a:latin typeface="Times New Roman"/>
                <a:cs typeface="Times New Roman"/>
              </a:rPr>
              <a:t> </a:t>
            </a:r>
            <a:r>
              <a:rPr sz="2000" spc="15" dirty="0">
                <a:latin typeface="Times New Roman"/>
                <a:cs typeface="Times New Roman"/>
              </a:rPr>
              <a:t>20</a:t>
            </a:r>
            <a:r>
              <a:rPr sz="2000" spc="5" dirty="0">
                <a:latin typeface="Times New Roman"/>
                <a:cs typeface="Times New Roman"/>
              </a:rPr>
              <a:t> </a:t>
            </a:r>
            <a:r>
              <a:rPr sz="2000" spc="15" dirty="0">
                <a:latin typeface="Times New Roman"/>
                <a:cs typeface="Times New Roman"/>
              </a:rPr>
              <a:t>packets</a:t>
            </a:r>
            <a:r>
              <a:rPr sz="2000" spc="5" dirty="0">
                <a:latin typeface="Times New Roman"/>
                <a:cs typeface="Times New Roman"/>
              </a:rPr>
              <a:t> </a:t>
            </a:r>
            <a:r>
              <a:rPr sz="2000" spc="10" dirty="0">
                <a:latin typeface="Times New Roman"/>
                <a:cs typeface="Times New Roman"/>
              </a:rPr>
              <a:t>can</a:t>
            </a:r>
            <a:r>
              <a:rPr sz="2000" spc="5" dirty="0">
                <a:latin typeface="Times New Roman"/>
                <a:cs typeface="Times New Roman"/>
              </a:rPr>
              <a:t> </a:t>
            </a:r>
            <a:r>
              <a:rPr sz="2000" spc="15" dirty="0">
                <a:latin typeface="Times New Roman"/>
                <a:cs typeface="Times New Roman"/>
              </a:rPr>
              <a:t>be</a:t>
            </a:r>
            <a:r>
              <a:rPr sz="2000" spc="5" dirty="0">
                <a:latin typeface="Times New Roman"/>
                <a:cs typeface="Times New Roman"/>
              </a:rPr>
              <a:t> </a:t>
            </a:r>
            <a:r>
              <a:rPr sz="2000" spc="10" dirty="0">
                <a:latin typeface="Times New Roman"/>
                <a:cs typeface="Times New Roman"/>
              </a:rPr>
              <a:t>sent</a:t>
            </a:r>
            <a:r>
              <a:rPr sz="2000" spc="5" dirty="0">
                <a:latin typeface="Times New Roman"/>
                <a:cs typeface="Times New Roman"/>
              </a:rPr>
              <a:t> </a:t>
            </a:r>
            <a:r>
              <a:rPr sz="2000" spc="10" dirty="0">
                <a:latin typeface="Times New Roman"/>
                <a:cs typeface="Times New Roman"/>
              </a:rPr>
              <a:t>per</a:t>
            </a:r>
            <a:r>
              <a:rPr sz="2000" spc="5" dirty="0">
                <a:latin typeface="Times New Roman"/>
                <a:cs typeface="Times New Roman"/>
              </a:rPr>
              <a:t> </a:t>
            </a:r>
            <a:r>
              <a:rPr sz="2000" spc="10" dirty="0">
                <a:latin typeface="Times New Roman"/>
                <a:cs typeface="Times New Roman"/>
              </a:rPr>
              <a:t>RTT.</a:t>
            </a:r>
            <a:endParaRPr sz="2000">
              <a:latin typeface="Times New Roman"/>
              <a:cs typeface="Times New Roman"/>
            </a:endParaRPr>
          </a:p>
          <a:p>
            <a:pPr>
              <a:lnSpc>
                <a:spcPct val="100000"/>
              </a:lnSpc>
              <a:spcBef>
                <a:spcPts val="40"/>
              </a:spcBef>
              <a:buFont typeface="Times New Roman"/>
              <a:buAutoNum type="alphaLcParenBoth" startAt="3"/>
            </a:pPr>
            <a:endParaRPr sz="1950">
              <a:latin typeface="Times New Roman"/>
              <a:cs typeface="Times New Roman"/>
            </a:endParaRPr>
          </a:p>
          <a:p>
            <a:pPr marL="335280">
              <a:lnSpc>
                <a:spcPct val="100000"/>
              </a:lnSpc>
            </a:pPr>
            <a:r>
              <a:rPr sz="2000" spc="10" dirty="0">
                <a:latin typeface="Times New Roman"/>
                <a:cs typeface="Times New Roman"/>
              </a:rPr>
              <a:t>This</a:t>
            </a:r>
            <a:r>
              <a:rPr sz="2000" spc="5" dirty="0">
                <a:latin typeface="Times New Roman"/>
                <a:cs typeface="Times New Roman"/>
              </a:rPr>
              <a:t> is</a:t>
            </a:r>
            <a:r>
              <a:rPr sz="2000" spc="10" dirty="0">
                <a:latin typeface="Times New Roman"/>
                <a:cs typeface="Times New Roman"/>
              </a:rPr>
              <a:t> </a:t>
            </a:r>
            <a:r>
              <a:rPr sz="2000" spc="15" dirty="0">
                <a:latin typeface="Times New Roman"/>
                <a:cs typeface="Times New Roman"/>
              </a:rPr>
              <a:t>49.5</a:t>
            </a:r>
            <a:r>
              <a:rPr sz="2000" spc="5" dirty="0">
                <a:latin typeface="Times New Roman"/>
                <a:cs typeface="Times New Roman"/>
              </a:rPr>
              <a:t> </a:t>
            </a:r>
            <a:r>
              <a:rPr sz="2000" spc="10" dirty="0">
                <a:latin typeface="Times New Roman"/>
                <a:cs typeface="Times New Roman"/>
              </a:rPr>
              <a:t>RTTs,</a:t>
            </a:r>
            <a:r>
              <a:rPr sz="2000" spc="5" dirty="0">
                <a:latin typeface="Times New Roman"/>
                <a:cs typeface="Times New Roman"/>
              </a:rPr>
              <a:t> </a:t>
            </a:r>
            <a:r>
              <a:rPr sz="2000" spc="10" dirty="0">
                <a:latin typeface="Times New Roman"/>
                <a:cs typeface="Times New Roman"/>
              </a:rPr>
              <a:t>plus</a:t>
            </a:r>
            <a:r>
              <a:rPr sz="2000" spc="5" dirty="0">
                <a:latin typeface="Times New Roman"/>
                <a:cs typeface="Times New Roman"/>
              </a:rPr>
              <a:t> </a:t>
            </a:r>
            <a:r>
              <a:rPr sz="2000" spc="10" dirty="0">
                <a:latin typeface="Times New Roman"/>
                <a:cs typeface="Times New Roman"/>
              </a:rPr>
              <a:t>the </a:t>
            </a:r>
            <a:r>
              <a:rPr sz="2000" spc="5" dirty="0">
                <a:latin typeface="Times New Roman"/>
                <a:cs typeface="Times New Roman"/>
              </a:rPr>
              <a:t>initial</a:t>
            </a:r>
            <a:r>
              <a:rPr sz="2000" spc="10" dirty="0">
                <a:latin typeface="Times New Roman"/>
                <a:cs typeface="Times New Roman"/>
              </a:rPr>
              <a:t> 2,</a:t>
            </a:r>
            <a:r>
              <a:rPr sz="2000" spc="5" dirty="0">
                <a:latin typeface="Times New Roman"/>
                <a:cs typeface="Times New Roman"/>
              </a:rPr>
              <a:t> </a:t>
            </a:r>
            <a:r>
              <a:rPr sz="2000" spc="10" dirty="0">
                <a:latin typeface="Times New Roman"/>
                <a:cs typeface="Times New Roman"/>
              </a:rPr>
              <a:t>for </a:t>
            </a:r>
            <a:r>
              <a:rPr sz="2000" spc="15" dirty="0">
                <a:latin typeface="Times New Roman"/>
                <a:cs typeface="Times New Roman"/>
              </a:rPr>
              <a:t>2.575</a:t>
            </a:r>
            <a:r>
              <a:rPr sz="2000" spc="5" dirty="0">
                <a:latin typeface="Times New Roman"/>
                <a:cs typeface="Times New Roman"/>
              </a:rPr>
              <a:t> seconds.</a:t>
            </a:r>
            <a:endParaRPr sz="2000">
              <a:latin typeface="Times New Roman"/>
              <a:cs typeface="Times New Roman"/>
            </a:endParaRPr>
          </a:p>
          <a:p>
            <a:pPr>
              <a:lnSpc>
                <a:spcPct val="100000"/>
              </a:lnSpc>
            </a:pPr>
            <a:endParaRPr sz="2350">
              <a:latin typeface="Times New Roman"/>
              <a:cs typeface="Times New Roman"/>
            </a:endParaRPr>
          </a:p>
          <a:p>
            <a:pPr marL="12700" marR="160020">
              <a:lnSpc>
                <a:spcPts val="1930"/>
              </a:lnSpc>
              <a:spcBef>
                <a:spcPts val="5"/>
              </a:spcBef>
              <a:buAutoNum type="alphaLcParenBoth" startAt="4"/>
              <a:tabLst>
                <a:tab pos="379095" algn="l"/>
              </a:tabLst>
            </a:pPr>
            <a:r>
              <a:rPr sz="2000" spc="10" dirty="0">
                <a:latin typeface="Times New Roman"/>
                <a:cs typeface="Times New Roman"/>
              </a:rPr>
              <a:t>The </a:t>
            </a:r>
            <a:r>
              <a:rPr sz="2000" spc="15" dirty="0">
                <a:latin typeface="Times New Roman"/>
                <a:cs typeface="Times New Roman"/>
              </a:rPr>
              <a:t>bandwidth </a:t>
            </a:r>
            <a:r>
              <a:rPr sz="2000" spc="5" dirty="0">
                <a:latin typeface="Times New Roman"/>
                <a:cs typeface="Times New Roman"/>
              </a:rPr>
              <a:t>is infinite, </a:t>
            </a:r>
            <a:r>
              <a:rPr sz="2000" spc="10" dirty="0">
                <a:latin typeface="Times New Roman"/>
                <a:cs typeface="Times New Roman"/>
              </a:rPr>
              <a:t>and </a:t>
            </a:r>
            <a:r>
              <a:rPr sz="2000" spc="15" dirty="0">
                <a:latin typeface="Times New Roman"/>
                <a:cs typeface="Times New Roman"/>
              </a:rPr>
              <a:t>during </a:t>
            </a:r>
            <a:r>
              <a:rPr sz="2000" spc="10" dirty="0">
                <a:latin typeface="Times New Roman"/>
                <a:cs typeface="Times New Roman"/>
              </a:rPr>
              <a:t>the first </a:t>
            </a:r>
            <a:r>
              <a:rPr sz="2000" spc="15" dirty="0">
                <a:latin typeface="Times New Roman"/>
                <a:cs typeface="Times New Roman"/>
              </a:rPr>
              <a:t>RTT we </a:t>
            </a:r>
            <a:r>
              <a:rPr sz="2000" spc="10" dirty="0">
                <a:latin typeface="Times New Roman"/>
                <a:cs typeface="Times New Roman"/>
              </a:rPr>
              <a:t>can send </a:t>
            </a:r>
            <a:r>
              <a:rPr sz="2000" spc="15" dirty="0">
                <a:latin typeface="Times New Roman"/>
                <a:cs typeface="Times New Roman"/>
              </a:rPr>
              <a:t>one </a:t>
            </a:r>
            <a:r>
              <a:rPr sz="2000" spc="20" dirty="0">
                <a:latin typeface="Times New Roman"/>
                <a:cs typeface="Times New Roman"/>
              </a:rPr>
              <a:t> </a:t>
            </a:r>
            <a:r>
              <a:rPr sz="2000" spc="15" dirty="0">
                <a:latin typeface="Times New Roman"/>
                <a:cs typeface="Times New Roman"/>
              </a:rPr>
              <a:t>packet</a:t>
            </a:r>
            <a:r>
              <a:rPr sz="2000" spc="5" dirty="0">
                <a:latin typeface="Times New Roman"/>
                <a:cs typeface="Times New Roman"/>
              </a:rPr>
              <a:t> </a:t>
            </a:r>
            <a:r>
              <a:rPr sz="2000" spc="10" dirty="0">
                <a:latin typeface="Times New Roman"/>
                <a:cs typeface="Times New Roman"/>
              </a:rPr>
              <a:t>(2</a:t>
            </a:r>
            <a:r>
              <a:rPr sz="2000" spc="5" dirty="0">
                <a:latin typeface="Times New Roman"/>
                <a:cs typeface="Times New Roman"/>
              </a:rPr>
              <a:t> </a:t>
            </a:r>
            <a:r>
              <a:rPr sz="2000" b="1" spc="15" dirty="0">
                <a:latin typeface="Times New Roman"/>
                <a:cs typeface="Times New Roman"/>
              </a:rPr>
              <a:t>^</a:t>
            </a:r>
            <a:r>
              <a:rPr sz="2000" spc="15" dirty="0">
                <a:latin typeface="Times New Roman"/>
                <a:cs typeface="Times New Roman"/>
              </a:rPr>
              <a:t>1−1</a:t>
            </a:r>
            <a:r>
              <a:rPr sz="2000" spc="5" dirty="0">
                <a:latin typeface="Times New Roman"/>
                <a:cs typeface="Times New Roman"/>
              </a:rPr>
              <a:t> </a:t>
            </a:r>
            <a:r>
              <a:rPr sz="2000" spc="10" dirty="0">
                <a:latin typeface="Times New Roman"/>
                <a:cs typeface="Times New Roman"/>
              </a:rPr>
              <a:t>),</a:t>
            </a:r>
            <a:r>
              <a:rPr sz="2000" spc="5" dirty="0">
                <a:latin typeface="Times New Roman"/>
                <a:cs typeface="Times New Roman"/>
              </a:rPr>
              <a:t> </a:t>
            </a:r>
            <a:r>
              <a:rPr sz="2000" spc="15" dirty="0">
                <a:latin typeface="Times New Roman"/>
                <a:cs typeface="Times New Roman"/>
              </a:rPr>
              <a:t>during</a:t>
            </a:r>
            <a:r>
              <a:rPr sz="2000" spc="5" dirty="0">
                <a:latin typeface="Times New Roman"/>
                <a:cs typeface="Times New Roman"/>
              </a:rPr>
              <a:t> </a:t>
            </a:r>
            <a:r>
              <a:rPr sz="2000" spc="10" dirty="0">
                <a:latin typeface="Times New Roman"/>
                <a:cs typeface="Times New Roman"/>
              </a:rPr>
              <a:t>the</a:t>
            </a:r>
            <a:r>
              <a:rPr sz="2000" spc="5" dirty="0">
                <a:latin typeface="Times New Roman"/>
                <a:cs typeface="Times New Roman"/>
              </a:rPr>
              <a:t> </a:t>
            </a:r>
            <a:r>
              <a:rPr sz="2000" spc="10" dirty="0">
                <a:latin typeface="Times New Roman"/>
                <a:cs typeface="Times New Roman"/>
              </a:rPr>
              <a:t>second</a:t>
            </a:r>
            <a:r>
              <a:rPr sz="2000" spc="5" dirty="0">
                <a:latin typeface="Times New Roman"/>
                <a:cs typeface="Times New Roman"/>
              </a:rPr>
              <a:t> </a:t>
            </a:r>
            <a:r>
              <a:rPr sz="2000" spc="15" dirty="0">
                <a:latin typeface="Times New Roman"/>
                <a:cs typeface="Times New Roman"/>
              </a:rPr>
              <a:t>RTT</a:t>
            </a:r>
            <a:r>
              <a:rPr sz="2000" dirty="0">
                <a:latin typeface="Times New Roman"/>
                <a:cs typeface="Times New Roman"/>
              </a:rPr>
              <a:t> </a:t>
            </a:r>
            <a:r>
              <a:rPr sz="2000" spc="15" dirty="0">
                <a:latin typeface="Times New Roman"/>
                <a:cs typeface="Times New Roman"/>
              </a:rPr>
              <a:t>we</a:t>
            </a:r>
            <a:r>
              <a:rPr sz="2000" spc="5" dirty="0">
                <a:latin typeface="Times New Roman"/>
                <a:cs typeface="Times New Roman"/>
              </a:rPr>
              <a:t> </a:t>
            </a:r>
            <a:r>
              <a:rPr sz="2000" spc="10" dirty="0">
                <a:latin typeface="Times New Roman"/>
                <a:cs typeface="Times New Roman"/>
              </a:rPr>
              <a:t>can</a:t>
            </a:r>
            <a:r>
              <a:rPr sz="2000" spc="5" dirty="0">
                <a:latin typeface="Times New Roman"/>
                <a:cs typeface="Times New Roman"/>
              </a:rPr>
              <a:t> </a:t>
            </a:r>
            <a:r>
              <a:rPr sz="2000" spc="10" dirty="0">
                <a:latin typeface="Times New Roman"/>
                <a:cs typeface="Times New Roman"/>
              </a:rPr>
              <a:t>send</a:t>
            </a:r>
            <a:r>
              <a:rPr sz="2000" spc="5" dirty="0">
                <a:latin typeface="Times New Roman"/>
                <a:cs typeface="Times New Roman"/>
              </a:rPr>
              <a:t> </a:t>
            </a:r>
            <a:r>
              <a:rPr sz="2000" spc="10" dirty="0">
                <a:latin typeface="Times New Roman"/>
                <a:cs typeface="Times New Roman"/>
              </a:rPr>
              <a:t>two</a:t>
            </a:r>
            <a:r>
              <a:rPr sz="2000" spc="5" dirty="0">
                <a:latin typeface="Times New Roman"/>
                <a:cs typeface="Times New Roman"/>
              </a:rPr>
              <a:t> </a:t>
            </a:r>
            <a:r>
              <a:rPr sz="2000" spc="15" dirty="0">
                <a:latin typeface="Times New Roman"/>
                <a:cs typeface="Times New Roman"/>
              </a:rPr>
              <a:t>packets</a:t>
            </a:r>
            <a:r>
              <a:rPr sz="2000" spc="5" dirty="0">
                <a:latin typeface="Times New Roman"/>
                <a:cs typeface="Times New Roman"/>
              </a:rPr>
              <a:t> </a:t>
            </a:r>
            <a:r>
              <a:rPr sz="2000" spc="10" dirty="0">
                <a:latin typeface="Times New Roman"/>
                <a:cs typeface="Times New Roman"/>
              </a:rPr>
              <a:t>(2</a:t>
            </a:r>
            <a:r>
              <a:rPr sz="2000" spc="40" dirty="0">
                <a:latin typeface="Times New Roman"/>
                <a:cs typeface="Times New Roman"/>
              </a:rPr>
              <a:t> </a:t>
            </a:r>
            <a:r>
              <a:rPr sz="2000" b="1" spc="15" dirty="0">
                <a:latin typeface="Times New Roman"/>
                <a:cs typeface="Times New Roman"/>
              </a:rPr>
              <a:t>^</a:t>
            </a:r>
            <a:r>
              <a:rPr sz="2000" spc="15" dirty="0">
                <a:latin typeface="Times New Roman"/>
                <a:cs typeface="Times New Roman"/>
              </a:rPr>
              <a:t>2−1</a:t>
            </a:r>
            <a:endParaRPr sz="2000">
              <a:latin typeface="Times New Roman"/>
              <a:cs typeface="Times New Roman"/>
            </a:endParaRPr>
          </a:p>
          <a:p>
            <a:pPr marL="12700">
              <a:lnSpc>
                <a:spcPts val="1960"/>
              </a:lnSpc>
            </a:pPr>
            <a:r>
              <a:rPr sz="2000" spc="10" dirty="0">
                <a:latin typeface="Times New Roman"/>
                <a:cs typeface="Times New Roman"/>
              </a:rPr>
              <a:t>),</a:t>
            </a:r>
            <a:r>
              <a:rPr sz="2000" spc="5" dirty="0">
                <a:latin typeface="Times New Roman"/>
                <a:cs typeface="Times New Roman"/>
              </a:rPr>
              <a:t> </a:t>
            </a:r>
            <a:r>
              <a:rPr sz="2000" spc="15" dirty="0">
                <a:latin typeface="Times New Roman"/>
                <a:cs typeface="Times New Roman"/>
              </a:rPr>
              <a:t>during</a:t>
            </a:r>
            <a:r>
              <a:rPr sz="2000" spc="5" dirty="0">
                <a:latin typeface="Times New Roman"/>
                <a:cs typeface="Times New Roman"/>
              </a:rPr>
              <a:t> </a:t>
            </a:r>
            <a:r>
              <a:rPr sz="2000" spc="10" dirty="0">
                <a:latin typeface="Times New Roman"/>
                <a:cs typeface="Times New Roman"/>
              </a:rPr>
              <a:t>the</a:t>
            </a:r>
            <a:r>
              <a:rPr sz="2000" spc="5" dirty="0">
                <a:latin typeface="Times New Roman"/>
                <a:cs typeface="Times New Roman"/>
              </a:rPr>
              <a:t> third </a:t>
            </a:r>
            <a:r>
              <a:rPr sz="2000" spc="15" dirty="0">
                <a:latin typeface="Times New Roman"/>
                <a:cs typeface="Times New Roman"/>
              </a:rPr>
              <a:t>we</a:t>
            </a:r>
            <a:r>
              <a:rPr sz="2000" spc="10" dirty="0">
                <a:latin typeface="Times New Roman"/>
                <a:cs typeface="Times New Roman"/>
              </a:rPr>
              <a:t> can</a:t>
            </a:r>
            <a:r>
              <a:rPr sz="2000" spc="5" dirty="0">
                <a:latin typeface="Times New Roman"/>
                <a:cs typeface="Times New Roman"/>
              </a:rPr>
              <a:t> </a:t>
            </a:r>
            <a:r>
              <a:rPr sz="2000" spc="10" dirty="0">
                <a:latin typeface="Times New Roman"/>
                <a:cs typeface="Times New Roman"/>
              </a:rPr>
              <a:t>send</a:t>
            </a:r>
            <a:r>
              <a:rPr sz="2000" spc="5" dirty="0">
                <a:latin typeface="Times New Roman"/>
                <a:cs typeface="Times New Roman"/>
              </a:rPr>
              <a:t> </a:t>
            </a:r>
            <a:r>
              <a:rPr sz="2000" spc="10" dirty="0">
                <a:latin typeface="Times New Roman"/>
                <a:cs typeface="Times New Roman"/>
              </a:rPr>
              <a:t>four</a:t>
            </a:r>
            <a:r>
              <a:rPr sz="2000" spc="5" dirty="0">
                <a:latin typeface="Times New Roman"/>
                <a:cs typeface="Times New Roman"/>
              </a:rPr>
              <a:t> </a:t>
            </a:r>
            <a:r>
              <a:rPr sz="2000" spc="10" dirty="0">
                <a:latin typeface="Times New Roman"/>
                <a:cs typeface="Times New Roman"/>
              </a:rPr>
              <a:t>(2</a:t>
            </a:r>
            <a:r>
              <a:rPr sz="2000" spc="45" dirty="0">
                <a:latin typeface="Times New Roman"/>
                <a:cs typeface="Times New Roman"/>
              </a:rPr>
              <a:t> </a:t>
            </a:r>
            <a:r>
              <a:rPr sz="2000" b="1" spc="15" dirty="0">
                <a:latin typeface="Times New Roman"/>
                <a:cs typeface="Times New Roman"/>
              </a:rPr>
              <a:t>^</a:t>
            </a:r>
            <a:r>
              <a:rPr sz="2000" spc="15" dirty="0">
                <a:latin typeface="Times New Roman"/>
                <a:cs typeface="Times New Roman"/>
              </a:rPr>
              <a:t>3−1</a:t>
            </a:r>
            <a:r>
              <a:rPr sz="2000" spc="5" dirty="0">
                <a:latin typeface="Times New Roman"/>
                <a:cs typeface="Times New Roman"/>
              </a:rPr>
              <a:t> </a:t>
            </a:r>
            <a:r>
              <a:rPr sz="2000" spc="10" dirty="0">
                <a:latin typeface="Times New Roman"/>
                <a:cs typeface="Times New Roman"/>
              </a:rPr>
              <a:t>),</a:t>
            </a:r>
            <a:r>
              <a:rPr sz="2000" spc="5" dirty="0">
                <a:latin typeface="Times New Roman"/>
                <a:cs typeface="Times New Roman"/>
              </a:rPr>
              <a:t> </a:t>
            </a:r>
            <a:r>
              <a:rPr sz="2000" spc="10" dirty="0">
                <a:latin typeface="Times New Roman"/>
                <a:cs typeface="Times New Roman"/>
              </a:rPr>
              <a:t>and</a:t>
            </a:r>
            <a:r>
              <a:rPr sz="2000" spc="5" dirty="0">
                <a:latin typeface="Times New Roman"/>
                <a:cs typeface="Times New Roman"/>
              </a:rPr>
              <a:t> </a:t>
            </a:r>
            <a:r>
              <a:rPr sz="2000" spc="10" dirty="0">
                <a:latin typeface="Times New Roman"/>
                <a:cs typeface="Times New Roman"/>
              </a:rPr>
              <a:t>so on.</a:t>
            </a:r>
            <a:endParaRPr sz="2000">
              <a:latin typeface="Times New Roman"/>
              <a:cs typeface="Times New Roman"/>
            </a:endParaRPr>
          </a:p>
          <a:p>
            <a:pPr>
              <a:lnSpc>
                <a:spcPct val="100000"/>
              </a:lnSpc>
              <a:spcBef>
                <a:spcPts val="50"/>
              </a:spcBef>
            </a:pPr>
            <a:endParaRPr sz="2250">
              <a:latin typeface="Times New Roman"/>
              <a:cs typeface="Times New Roman"/>
            </a:endParaRPr>
          </a:p>
          <a:p>
            <a:pPr marL="506095" marR="37465">
              <a:lnSpc>
                <a:spcPts val="1980"/>
              </a:lnSpc>
            </a:pPr>
            <a:r>
              <a:rPr sz="2000" spc="10" dirty="0">
                <a:latin typeface="Times New Roman"/>
                <a:cs typeface="Times New Roman"/>
              </a:rPr>
              <a:t>Right </a:t>
            </a:r>
            <a:r>
              <a:rPr sz="2000" spc="5" dirty="0">
                <a:latin typeface="Times New Roman"/>
                <a:cs typeface="Times New Roman"/>
              </a:rPr>
              <a:t>after </a:t>
            </a:r>
            <a:r>
              <a:rPr sz="2000" spc="10" dirty="0">
                <a:latin typeface="Times New Roman"/>
                <a:cs typeface="Times New Roman"/>
              </a:rPr>
              <a:t>the </a:t>
            </a:r>
            <a:r>
              <a:rPr sz="2000" spc="15" dirty="0">
                <a:latin typeface="Times New Roman"/>
                <a:cs typeface="Times New Roman"/>
              </a:rPr>
              <a:t>handshaking </a:t>
            </a:r>
            <a:r>
              <a:rPr sz="2000" spc="5" dirty="0">
                <a:latin typeface="Times New Roman"/>
                <a:cs typeface="Times New Roman"/>
              </a:rPr>
              <a:t>is </a:t>
            </a:r>
            <a:r>
              <a:rPr sz="2000" spc="15" dirty="0">
                <a:latin typeface="Times New Roman"/>
                <a:cs typeface="Times New Roman"/>
              </a:rPr>
              <a:t>done we </a:t>
            </a:r>
            <a:r>
              <a:rPr sz="2000" spc="10" dirty="0">
                <a:latin typeface="Times New Roman"/>
                <a:cs typeface="Times New Roman"/>
              </a:rPr>
              <a:t>send </a:t>
            </a:r>
            <a:r>
              <a:rPr sz="2000" spc="15" dirty="0">
                <a:latin typeface="Times New Roman"/>
                <a:cs typeface="Times New Roman"/>
              </a:rPr>
              <a:t>one </a:t>
            </a:r>
            <a:r>
              <a:rPr sz="2000" spc="10" dirty="0">
                <a:latin typeface="Times New Roman"/>
                <a:cs typeface="Times New Roman"/>
              </a:rPr>
              <a:t>packet. </a:t>
            </a:r>
            <a:r>
              <a:rPr sz="2000" spc="15" dirty="0">
                <a:latin typeface="Times New Roman"/>
                <a:cs typeface="Times New Roman"/>
              </a:rPr>
              <a:t>One RTT </a:t>
            </a:r>
            <a:r>
              <a:rPr sz="2000" spc="5" dirty="0">
                <a:latin typeface="Times New Roman"/>
                <a:cs typeface="Times New Roman"/>
              </a:rPr>
              <a:t>after </a:t>
            </a:r>
            <a:r>
              <a:rPr sz="2000" spc="-484" dirty="0">
                <a:latin typeface="Times New Roman"/>
                <a:cs typeface="Times New Roman"/>
              </a:rPr>
              <a:t> </a:t>
            </a:r>
            <a:r>
              <a:rPr sz="2000" spc="10" dirty="0">
                <a:latin typeface="Times New Roman"/>
                <a:cs typeface="Times New Roman"/>
              </a:rPr>
              <a:t>the</a:t>
            </a:r>
            <a:r>
              <a:rPr sz="2000" dirty="0">
                <a:latin typeface="Times New Roman"/>
                <a:cs typeface="Times New Roman"/>
              </a:rPr>
              <a:t> </a:t>
            </a:r>
            <a:r>
              <a:rPr sz="2000" spc="15" dirty="0">
                <a:latin typeface="Times New Roman"/>
                <a:cs typeface="Times New Roman"/>
              </a:rPr>
              <a:t>handshaking</a:t>
            </a:r>
            <a:r>
              <a:rPr sz="2000" spc="5" dirty="0">
                <a:latin typeface="Times New Roman"/>
                <a:cs typeface="Times New Roman"/>
              </a:rPr>
              <a:t> </a:t>
            </a:r>
            <a:r>
              <a:rPr sz="2000" spc="15" dirty="0">
                <a:latin typeface="Times New Roman"/>
                <a:cs typeface="Times New Roman"/>
              </a:rPr>
              <a:t>we</a:t>
            </a:r>
            <a:r>
              <a:rPr sz="2000" spc="5" dirty="0">
                <a:latin typeface="Times New Roman"/>
                <a:cs typeface="Times New Roman"/>
              </a:rPr>
              <a:t> </a:t>
            </a:r>
            <a:r>
              <a:rPr sz="2000" spc="10" dirty="0">
                <a:latin typeface="Times New Roman"/>
                <a:cs typeface="Times New Roman"/>
              </a:rPr>
              <a:t>send</a:t>
            </a:r>
            <a:r>
              <a:rPr sz="2000" spc="5" dirty="0">
                <a:latin typeface="Times New Roman"/>
                <a:cs typeface="Times New Roman"/>
              </a:rPr>
              <a:t> </a:t>
            </a:r>
            <a:r>
              <a:rPr sz="2000" spc="10" dirty="0">
                <a:latin typeface="Times New Roman"/>
                <a:cs typeface="Times New Roman"/>
              </a:rPr>
              <a:t>two</a:t>
            </a:r>
            <a:r>
              <a:rPr sz="2000" spc="5" dirty="0">
                <a:latin typeface="Times New Roman"/>
                <a:cs typeface="Times New Roman"/>
              </a:rPr>
              <a:t> </a:t>
            </a:r>
            <a:r>
              <a:rPr sz="2000" spc="10" dirty="0">
                <a:latin typeface="Times New Roman"/>
                <a:cs typeface="Times New Roman"/>
              </a:rPr>
              <a:t>packets.</a:t>
            </a:r>
            <a:endParaRPr sz="2000">
              <a:latin typeface="Times New Roman"/>
              <a:cs typeface="Times New Roman"/>
            </a:endParaRPr>
          </a:p>
          <a:p>
            <a:pPr marL="506095" marR="154305">
              <a:lnSpc>
                <a:spcPts val="1980"/>
              </a:lnSpc>
              <a:spcBef>
                <a:spcPts val="315"/>
              </a:spcBef>
            </a:pPr>
            <a:r>
              <a:rPr sz="2000" spc="15" dirty="0">
                <a:latin typeface="Times New Roman"/>
                <a:cs typeface="Times New Roman"/>
              </a:rPr>
              <a:t>At</a:t>
            </a:r>
            <a:r>
              <a:rPr sz="2000" spc="5" dirty="0">
                <a:latin typeface="Times New Roman"/>
                <a:cs typeface="Times New Roman"/>
              </a:rPr>
              <a:t> </a:t>
            </a:r>
            <a:r>
              <a:rPr sz="2000" spc="15" dirty="0">
                <a:latin typeface="Times New Roman"/>
                <a:cs typeface="Times New Roman"/>
              </a:rPr>
              <a:t>n</a:t>
            </a:r>
            <a:r>
              <a:rPr sz="2000" spc="5" dirty="0">
                <a:latin typeface="Times New Roman"/>
                <a:cs typeface="Times New Roman"/>
              </a:rPr>
              <a:t> </a:t>
            </a:r>
            <a:r>
              <a:rPr sz="2000" spc="15" dirty="0">
                <a:latin typeface="Times New Roman"/>
                <a:cs typeface="Times New Roman"/>
              </a:rPr>
              <a:t>RTTs</a:t>
            </a:r>
            <a:r>
              <a:rPr sz="2000" spc="-5" dirty="0">
                <a:latin typeface="Times New Roman"/>
                <a:cs typeface="Times New Roman"/>
              </a:rPr>
              <a:t> </a:t>
            </a:r>
            <a:r>
              <a:rPr sz="2000" spc="10" dirty="0">
                <a:latin typeface="Times New Roman"/>
                <a:cs typeface="Times New Roman"/>
              </a:rPr>
              <a:t>past</a:t>
            </a:r>
            <a:r>
              <a:rPr sz="2000" spc="5" dirty="0">
                <a:latin typeface="Times New Roman"/>
                <a:cs typeface="Times New Roman"/>
              </a:rPr>
              <a:t> </a:t>
            </a:r>
            <a:r>
              <a:rPr sz="2000" spc="10" dirty="0">
                <a:latin typeface="Times New Roman"/>
                <a:cs typeface="Times New Roman"/>
              </a:rPr>
              <a:t>the</a:t>
            </a:r>
            <a:r>
              <a:rPr sz="2000" spc="5" dirty="0">
                <a:latin typeface="Times New Roman"/>
                <a:cs typeface="Times New Roman"/>
              </a:rPr>
              <a:t> initial </a:t>
            </a:r>
            <a:r>
              <a:rPr sz="2000" spc="15" dirty="0">
                <a:latin typeface="Times New Roman"/>
                <a:cs typeface="Times New Roman"/>
              </a:rPr>
              <a:t>handshaking</a:t>
            </a:r>
            <a:r>
              <a:rPr sz="2000" spc="5" dirty="0">
                <a:latin typeface="Times New Roman"/>
                <a:cs typeface="Times New Roman"/>
              </a:rPr>
              <a:t> </a:t>
            </a:r>
            <a:r>
              <a:rPr sz="2000" spc="15" dirty="0">
                <a:latin typeface="Times New Roman"/>
                <a:cs typeface="Times New Roman"/>
              </a:rPr>
              <a:t>we</a:t>
            </a:r>
            <a:r>
              <a:rPr sz="2000" spc="5" dirty="0">
                <a:latin typeface="Times New Roman"/>
                <a:cs typeface="Times New Roman"/>
              </a:rPr>
              <a:t> </a:t>
            </a:r>
            <a:r>
              <a:rPr sz="2000" spc="15" dirty="0">
                <a:latin typeface="Times New Roman"/>
                <a:cs typeface="Times New Roman"/>
              </a:rPr>
              <a:t>have</a:t>
            </a:r>
            <a:r>
              <a:rPr sz="2000" spc="5" dirty="0">
                <a:latin typeface="Times New Roman"/>
                <a:cs typeface="Times New Roman"/>
              </a:rPr>
              <a:t> </a:t>
            </a:r>
            <a:r>
              <a:rPr sz="2000" spc="10" dirty="0">
                <a:latin typeface="Times New Roman"/>
                <a:cs typeface="Times New Roman"/>
              </a:rPr>
              <a:t>sent</a:t>
            </a:r>
            <a:r>
              <a:rPr sz="2000" spc="5" dirty="0">
                <a:latin typeface="Times New Roman"/>
                <a:cs typeface="Times New Roman"/>
              </a:rPr>
              <a:t> </a:t>
            </a:r>
            <a:r>
              <a:rPr sz="2000" spc="15" dirty="0">
                <a:latin typeface="Times New Roman"/>
                <a:cs typeface="Times New Roman"/>
              </a:rPr>
              <a:t>1</a:t>
            </a:r>
            <a:r>
              <a:rPr sz="2000" spc="5" dirty="0">
                <a:latin typeface="Times New Roman"/>
                <a:cs typeface="Times New Roman"/>
              </a:rPr>
              <a:t> </a:t>
            </a:r>
            <a:r>
              <a:rPr sz="2000" spc="15" dirty="0">
                <a:latin typeface="Times New Roman"/>
                <a:cs typeface="Times New Roman"/>
              </a:rPr>
              <a:t>+</a:t>
            </a:r>
            <a:r>
              <a:rPr sz="2000" dirty="0">
                <a:latin typeface="Times New Roman"/>
                <a:cs typeface="Times New Roman"/>
              </a:rPr>
              <a:t> </a:t>
            </a:r>
            <a:r>
              <a:rPr sz="2000" spc="15" dirty="0">
                <a:latin typeface="Times New Roman"/>
                <a:cs typeface="Times New Roman"/>
              </a:rPr>
              <a:t>2</a:t>
            </a:r>
            <a:r>
              <a:rPr sz="2000" spc="5" dirty="0">
                <a:latin typeface="Times New Roman"/>
                <a:cs typeface="Times New Roman"/>
              </a:rPr>
              <a:t> </a:t>
            </a:r>
            <a:r>
              <a:rPr sz="2000" spc="15" dirty="0">
                <a:latin typeface="Times New Roman"/>
                <a:cs typeface="Times New Roman"/>
              </a:rPr>
              <a:t>+</a:t>
            </a:r>
            <a:r>
              <a:rPr sz="2000" dirty="0">
                <a:latin typeface="Times New Roman"/>
                <a:cs typeface="Times New Roman"/>
              </a:rPr>
              <a:t> </a:t>
            </a:r>
            <a:r>
              <a:rPr sz="2000" spc="15" dirty="0">
                <a:latin typeface="Times New Roman"/>
                <a:cs typeface="Times New Roman"/>
              </a:rPr>
              <a:t>4</a:t>
            </a:r>
            <a:r>
              <a:rPr sz="2000" spc="5" dirty="0">
                <a:latin typeface="Times New Roman"/>
                <a:cs typeface="Times New Roman"/>
              </a:rPr>
              <a:t> </a:t>
            </a:r>
            <a:r>
              <a:rPr sz="2000" spc="15" dirty="0">
                <a:latin typeface="Times New Roman"/>
                <a:cs typeface="Times New Roman"/>
              </a:rPr>
              <a:t>+</a:t>
            </a:r>
            <a:r>
              <a:rPr sz="2000" dirty="0">
                <a:latin typeface="Times New Roman"/>
                <a:cs typeface="Times New Roman"/>
              </a:rPr>
              <a:t> </a:t>
            </a:r>
            <a:r>
              <a:rPr sz="2000" spc="10" dirty="0">
                <a:latin typeface="Times New Roman"/>
                <a:cs typeface="Times New Roman"/>
              </a:rPr>
              <a:t>·</a:t>
            </a:r>
            <a:r>
              <a:rPr sz="2000" spc="5" dirty="0">
                <a:latin typeface="Times New Roman"/>
                <a:cs typeface="Times New Roman"/>
              </a:rPr>
              <a:t> </a:t>
            </a:r>
            <a:r>
              <a:rPr sz="2000" spc="10" dirty="0">
                <a:latin typeface="Times New Roman"/>
                <a:cs typeface="Times New Roman"/>
              </a:rPr>
              <a:t>·</a:t>
            </a:r>
            <a:r>
              <a:rPr sz="2000" spc="5" dirty="0">
                <a:latin typeface="Times New Roman"/>
                <a:cs typeface="Times New Roman"/>
              </a:rPr>
              <a:t> </a:t>
            </a:r>
            <a:r>
              <a:rPr sz="2000" spc="10" dirty="0">
                <a:latin typeface="Times New Roman"/>
                <a:cs typeface="Times New Roman"/>
              </a:rPr>
              <a:t>·</a:t>
            </a:r>
            <a:r>
              <a:rPr sz="2000" spc="5" dirty="0">
                <a:latin typeface="Times New Roman"/>
                <a:cs typeface="Times New Roman"/>
              </a:rPr>
              <a:t> </a:t>
            </a:r>
            <a:r>
              <a:rPr sz="2000" spc="15" dirty="0">
                <a:latin typeface="Times New Roman"/>
                <a:cs typeface="Times New Roman"/>
              </a:rPr>
              <a:t>+ </a:t>
            </a:r>
            <a:r>
              <a:rPr sz="2000" spc="-484" dirty="0">
                <a:latin typeface="Times New Roman"/>
                <a:cs typeface="Times New Roman"/>
              </a:rPr>
              <a:t> </a:t>
            </a:r>
            <a:r>
              <a:rPr sz="2000" spc="15" dirty="0">
                <a:latin typeface="Times New Roman"/>
                <a:cs typeface="Times New Roman"/>
              </a:rPr>
              <a:t>2^n</a:t>
            </a:r>
            <a:r>
              <a:rPr sz="2000" dirty="0">
                <a:latin typeface="Times New Roman"/>
                <a:cs typeface="Times New Roman"/>
              </a:rPr>
              <a:t> </a:t>
            </a:r>
            <a:r>
              <a:rPr sz="2000" spc="15" dirty="0">
                <a:latin typeface="Times New Roman"/>
                <a:cs typeface="Times New Roman"/>
              </a:rPr>
              <a:t>=</a:t>
            </a:r>
            <a:r>
              <a:rPr sz="2000" dirty="0">
                <a:latin typeface="Times New Roman"/>
                <a:cs typeface="Times New Roman"/>
              </a:rPr>
              <a:t> </a:t>
            </a:r>
            <a:r>
              <a:rPr sz="2000" spc="10" dirty="0">
                <a:latin typeface="Times New Roman"/>
                <a:cs typeface="Times New Roman"/>
              </a:rPr>
              <a:t>2</a:t>
            </a:r>
            <a:r>
              <a:rPr sz="2000" b="1" spc="10" dirty="0">
                <a:latin typeface="Times New Roman"/>
                <a:cs typeface="Times New Roman"/>
              </a:rPr>
              <a:t>^(</a:t>
            </a:r>
            <a:r>
              <a:rPr sz="2000" spc="10" dirty="0">
                <a:latin typeface="Times New Roman"/>
                <a:cs typeface="Times New Roman"/>
              </a:rPr>
              <a:t>n</a:t>
            </a:r>
            <a:r>
              <a:rPr sz="2000" b="1" spc="10" dirty="0">
                <a:latin typeface="Times New Roman"/>
                <a:cs typeface="Times New Roman"/>
              </a:rPr>
              <a:t>+</a:t>
            </a:r>
            <a:r>
              <a:rPr sz="2000" spc="10" dirty="0">
                <a:latin typeface="Times New Roman"/>
                <a:cs typeface="Times New Roman"/>
              </a:rPr>
              <a:t>1)</a:t>
            </a:r>
            <a:r>
              <a:rPr sz="2000" spc="5" dirty="0">
                <a:latin typeface="Times New Roman"/>
                <a:cs typeface="Times New Roman"/>
              </a:rPr>
              <a:t> </a:t>
            </a:r>
            <a:r>
              <a:rPr sz="2000" b="1" spc="15" dirty="0">
                <a:latin typeface="Times New Roman"/>
                <a:cs typeface="Times New Roman"/>
              </a:rPr>
              <a:t>−</a:t>
            </a:r>
            <a:r>
              <a:rPr sz="2000" b="1" spc="5" dirty="0">
                <a:latin typeface="Times New Roman"/>
                <a:cs typeface="Times New Roman"/>
              </a:rPr>
              <a:t> </a:t>
            </a:r>
            <a:r>
              <a:rPr sz="2000" spc="15" dirty="0">
                <a:latin typeface="Times New Roman"/>
                <a:cs typeface="Times New Roman"/>
              </a:rPr>
              <a:t>1</a:t>
            </a:r>
            <a:r>
              <a:rPr sz="2000" spc="5" dirty="0">
                <a:latin typeface="Times New Roman"/>
                <a:cs typeface="Times New Roman"/>
              </a:rPr>
              <a:t> </a:t>
            </a:r>
            <a:r>
              <a:rPr sz="2000" spc="10" dirty="0">
                <a:latin typeface="Times New Roman"/>
                <a:cs typeface="Times New Roman"/>
              </a:rPr>
              <a:t>packets.</a:t>
            </a:r>
            <a:endParaRPr sz="2000">
              <a:latin typeface="Times New Roman"/>
              <a:cs typeface="Times New Roman"/>
            </a:endParaRPr>
          </a:p>
          <a:p>
            <a:pPr marL="506095" marR="5080">
              <a:lnSpc>
                <a:spcPts val="1980"/>
              </a:lnSpc>
              <a:spcBef>
                <a:spcPts val="315"/>
              </a:spcBef>
            </a:pPr>
            <a:r>
              <a:rPr sz="2000" spc="15" dirty="0">
                <a:latin typeface="Times New Roman"/>
                <a:cs typeface="Times New Roman"/>
              </a:rPr>
              <a:t>At</a:t>
            </a:r>
            <a:r>
              <a:rPr sz="2000" spc="5" dirty="0">
                <a:latin typeface="Times New Roman"/>
                <a:cs typeface="Times New Roman"/>
              </a:rPr>
              <a:t> </a:t>
            </a:r>
            <a:r>
              <a:rPr sz="2000" spc="15" dirty="0">
                <a:latin typeface="Times New Roman"/>
                <a:cs typeface="Times New Roman"/>
              </a:rPr>
              <a:t>n</a:t>
            </a:r>
            <a:r>
              <a:rPr sz="2000" spc="5" dirty="0">
                <a:latin typeface="Times New Roman"/>
                <a:cs typeface="Times New Roman"/>
              </a:rPr>
              <a:t> </a:t>
            </a:r>
            <a:r>
              <a:rPr sz="2000" spc="15" dirty="0">
                <a:latin typeface="Times New Roman"/>
                <a:cs typeface="Times New Roman"/>
              </a:rPr>
              <a:t>=</a:t>
            </a:r>
            <a:r>
              <a:rPr sz="2000" dirty="0">
                <a:latin typeface="Times New Roman"/>
                <a:cs typeface="Times New Roman"/>
              </a:rPr>
              <a:t> </a:t>
            </a:r>
            <a:r>
              <a:rPr sz="2000" spc="15" dirty="0">
                <a:latin typeface="Times New Roman"/>
                <a:cs typeface="Times New Roman"/>
              </a:rPr>
              <a:t>9</a:t>
            </a:r>
            <a:r>
              <a:rPr sz="2000" spc="5" dirty="0">
                <a:latin typeface="Times New Roman"/>
                <a:cs typeface="Times New Roman"/>
              </a:rPr>
              <a:t> </a:t>
            </a:r>
            <a:r>
              <a:rPr sz="2000" spc="15" dirty="0">
                <a:latin typeface="Times New Roman"/>
                <a:cs typeface="Times New Roman"/>
              </a:rPr>
              <a:t>we</a:t>
            </a:r>
            <a:r>
              <a:rPr sz="2000" spc="5" dirty="0">
                <a:latin typeface="Times New Roman"/>
                <a:cs typeface="Times New Roman"/>
              </a:rPr>
              <a:t> </a:t>
            </a:r>
            <a:r>
              <a:rPr sz="2000" spc="15" dirty="0">
                <a:latin typeface="Times New Roman"/>
                <a:cs typeface="Times New Roman"/>
              </a:rPr>
              <a:t>have</a:t>
            </a:r>
            <a:r>
              <a:rPr sz="2000" spc="5" dirty="0">
                <a:latin typeface="Times New Roman"/>
                <a:cs typeface="Times New Roman"/>
              </a:rPr>
              <a:t> </a:t>
            </a:r>
            <a:r>
              <a:rPr sz="2000" spc="10" dirty="0">
                <a:latin typeface="Times New Roman"/>
                <a:cs typeface="Times New Roman"/>
              </a:rPr>
              <a:t>thus</a:t>
            </a:r>
            <a:r>
              <a:rPr sz="2000" spc="5" dirty="0">
                <a:latin typeface="Times New Roman"/>
                <a:cs typeface="Times New Roman"/>
              </a:rPr>
              <a:t> </a:t>
            </a:r>
            <a:r>
              <a:rPr sz="2000" spc="15" dirty="0">
                <a:latin typeface="Times New Roman"/>
                <a:cs typeface="Times New Roman"/>
              </a:rPr>
              <a:t>been</a:t>
            </a:r>
            <a:r>
              <a:rPr sz="2000" spc="10" dirty="0">
                <a:latin typeface="Times New Roman"/>
                <a:cs typeface="Times New Roman"/>
              </a:rPr>
              <a:t> able</a:t>
            </a:r>
            <a:r>
              <a:rPr sz="2000" spc="5" dirty="0">
                <a:latin typeface="Times New Roman"/>
                <a:cs typeface="Times New Roman"/>
              </a:rPr>
              <a:t> </a:t>
            </a:r>
            <a:r>
              <a:rPr sz="2000" spc="10" dirty="0">
                <a:latin typeface="Times New Roman"/>
                <a:cs typeface="Times New Roman"/>
              </a:rPr>
              <a:t>to</a:t>
            </a:r>
            <a:r>
              <a:rPr sz="2000" spc="5" dirty="0">
                <a:latin typeface="Times New Roman"/>
                <a:cs typeface="Times New Roman"/>
              </a:rPr>
              <a:t> </a:t>
            </a:r>
            <a:r>
              <a:rPr sz="2000" spc="10" dirty="0">
                <a:latin typeface="Times New Roman"/>
                <a:cs typeface="Times New Roman"/>
              </a:rPr>
              <a:t>send</a:t>
            </a:r>
            <a:r>
              <a:rPr sz="2000" spc="5" dirty="0">
                <a:latin typeface="Times New Roman"/>
                <a:cs typeface="Times New Roman"/>
              </a:rPr>
              <a:t> all </a:t>
            </a:r>
            <a:r>
              <a:rPr sz="2000" spc="15" dirty="0">
                <a:latin typeface="Times New Roman"/>
                <a:cs typeface="Times New Roman"/>
              </a:rPr>
              <a:t>1,000</a:t>
            </a:r>
            <a:r>
              <a:rPr sz="2000" spc="5" dirty="0">
                <a:latin typeface="Times New Roman"/>
                <a:cs typeface="Times New Roman"/>
              </a:rPr>
              <a:t> </a:t>
            </a:r>
            <a:r>
              <a:rPr sz="2000" spc="10" dirty="0">
                <a:latin typeface="Times New Roman"/>
                <a:cs typeface="Times New Roman"/>
              </a:rPr>
              <a:t>packets;</a:t>
            </a:r>
            <a:r>
              <a:rPr sz="2000" spc="5" dirty="0">
                <a:latin typeface="Times New Roman"/>
                <a:cs typeface="Times New Roman"/>
              </a:rPr>
              <a:t> </a:t>
            </a:r>
            <a:r>
              <a:rPr sz="2000" spc="10" dirty="0">
                <a:latin typeface="Times New Roman"/>
                <a:cs typeface="Times New Roman"/>
              </a:rPr>
              <a:t>the </a:t>
            </a:r>
            <a:r>
              <a:rPr sz="2000" spc="5" dirty="0">
                <a:latin typeface="Times New Roman"/>
                <a:cs typeface="Times New Roman"/>
              </a:rPr>
              <a:t>last </a:t>
            </a:r>
            <a:r>
              <a:rPr sz="2000" spc="15" dirty="0">
                <a:latin typeface="Times New Roman"/>
                <a:cs typeface="Times New Roman"/>
              </a:rPr>
              <a:t>batch </a:t>
            </a:r>
            <a:r>
              <a:rPr sz="2000" spc="-484" dirty="0">
                <a:latin typeface="Times New Roman"/>
                <a:cs typeface="Times New Roman"/>
              </a:rPr>
              <a:t> </a:t>
            </a:r>
            <a:r>
              <a:rPr sz="2000" spc="5" dirty="0">
                <a:latin typeface="Times New Roman"/>
                <a:cs typeface="Times New Roman"/>
              </a:rPr>
              <a:t>arrives</a:t>
            </a:r>
            <a:r>
              <a:rPr sz="2000" dirty="0">
                <a:latin typeface="Times New Roman"/>
                <a:cs typeface="Times New Roman"/>
              </a:rPr>
              <a:t> </a:t>
            </a:r>
            <a:r>
              <a:rPr sz="2000" spc="10" dirty="0">
                <a:latin typeface="Times New Roman"/>
                <a:cs typeface="Times New Roman"/>
              </a:rPr>
              <a:t>0.5</a:t>
            </a:r>
            <a:r>
              <a:rPr sz="2000" spc="5" dirty="0">
                <a:latin typeface="Times New Roman"/>
                <a:cs typeface="Times New Roman"/>
              </a:rPr>
              <a:t> </a:t>
            </a:r>
            <a:r>
              <a:rPr sz="2000" spc="15" dirty="0">
                <a:latin typeface="Times New Roman"/>
                <a:cs typeface="Times New Roman"/>
              </a:rPr>
              <a:t>RTT</a:t>
            </a:r>
            <a:r>
              <a:rPr sz="2000" dirty="0">
                <a:latin typeface="Times New Roman"/>
                <a:cs typeface="Times New Roman"/>
              </a:rPr>
              <a:t> </a:t>
            </a:r>
            <a:r>
              <a:rPr sz="2000" spc="5" dirty="0">
                <a:latin typeface="Times New Roman"/>
                <a:cs typeface="Times New Roman"/>
              </a:rPr>
              <a:t>later.</a:t>
            </a:r>
            <a:endParaRPr sz="2000">
              <a:latin typeface="Times New Roman"/>
              <a:cs typeface="Times New Roman"/>
            </a:endParaRPr>
          </a:p>
          <a:p>
            <a:pPr marL="506095">
              <a:lnSpc>
                <a:spcPts val="2300"/>
              </a:lnSpc>
            </a:pPr>
            <a:r>
              <a:rPr sz="2000" spc="10" dirty="0">
                <a:latin typeface="Times New Roman"/>
                <a:cs typeface="Times New Roman"/>
              </a:rPr>
              <a:t>Total</a:t>
            </a:r>
            <a:r>
              <a:rPr sz="2000" dirty="0">
                <a:latin typeface="Times New Roman"/>
                <a:cs typeface="Times New Roman"/>
              </a:rPr>
              <a:t> </a:t>
            </a:r>
            <a:r>
              <a:rPr sz="2000" spc="10" dirty="0">
                <a:latin typeface="Times New Roman"/>
                <a:cs typeface="Times New Roman"/>
              </a:rPr>
              <a:t>time</a:t>
            </a:r>
            <a:r>
              <a:rPr sz="2000" dirty="0">
                <a:latin typeface="Times New Roman"/>
                <a:cs typeface="Times New Roman"/>
              </a:rPr>
              <a:t> </a:t>
            </a:r>
            <a:r>
              <a:rPr sz="2000" spc="5" dirty="0">
                <a:latin typeface="Times New Roman"/>
                <a:cs typeface="Times New Roman"/>
              </a:rPr>
              <a:t>is</a:t>
            </a:r>
            <a:r>
              <a:rPr sz="2000" dirty="0">
                <a:latin typeface="Times New Roman"/>
                <a:cs typeface="Times New Roman"/>
              </a:rPr>
              <a:t> </a:t>
            </a:r>
            <a:r>
              <a:rPr sz="2000" spc="15" dirty="0">
                <a:latin typeface="Times New Roman"/>
                <a:cs typeface="Times New Roman"/>
              </a:rPr>
              <a:t>2+9.5</a:t>
            </a:r>
            <a:r>
              <a:rPr sz="2000" dirty="0">
                <a:latin typeface="Times New Roman"/>
                <a:cs typeface="Times New Roman"/>
              </a:rPr>
              <a:t> </a:t>
            </a:r>
            <a:r>
              <a:rPr sz="2000" spc="10" dirty="0">
                <a:latin typeface="Times New Roman"/>
                <a:cs typeface="Times New Roman"/>
              </a:rPr>
              <a:t>RTTs,</a:t>
            </a:r>
            <a:r>
              <a:rPr sz="2000" dirty="0">
                <a:latin typeface="Times New Roman"/>
                <a:cs typeface="Times New Roman"/>
              </a:rPr>
              <a:t> </a:t>
            </a:r>
            <a:r>
              <a:rPr sz="2000" spc="10" dirty="0">
                <a:latin typeface="Times New Roman"/>
                <a:cs typeface="Times New Roman"/>
              </a:rPr>
              <a:t>or</a:t>
            </a:r>
            <a:r>
              <a:rPr sz="2000" dirty="0">
                <a:latin typeface="Times New Roman"/>
                <a:cs typeface="Times New Roman"/>
              </a:rPr>
              <a:t> </a:t>
            </a:r>
            <a:r>
              <a:rPr sz="2000" spc="15" dirty="0">
                <a:latin typeface="Times New Roman"/>
                <a:cs typeface="Times New Roman"/>
              </a:rPr>
              <a:t>.575</a:t>
            </a:r>
            <a:r>
              <a:rPr sz="2000" dirty="0">
                <a:latin typeface="Times New Roman"/>
                <a:cs typeface="Times New Roman"/>
              </a:rPr>
              <a:t> </a:t>
            </a:r>
            <a:r>
              <a:rPr sz="2000" spc="5" dirty="0">
                <a:latin typeface="Times New Roman"/>
                <a:cs typeface="Times New Roman"/>
              </a:rPr>
              <a:t>sec.</a:t>
            </a:r>
            <a:endParaRPr sz="2000">
              <a:latin typeface="Times New Roman"/>
              <a:cs typeface="Times New Roman"/>
            </a:endParaRPr>
          </a:p>
        </p:txBody>
      </p:sp>
      <p:sp>
        <p:nvSpPr>
          <p:cNvPr id="3" name="object 3"/>
          <p:cNvSpPr txBox="1">
            <a:spLocks noGrp="1"/>
          </p:cNvSpPr>
          <p:nvPr>
            <p:ph type="title"/>
          </p:nvPr>
        </p:nvSpPr>
        <p:spPr>
          <a:xfrm>
            <a:off x="530225" y="320186"/>
            <a:ext cx="2156460" cy="588010"/>
          </a:xfrm>
          <a:prstGeom prst="rect">
            <a:avLst/>
          </a:prstGeom>
        </p:spPr>
        <p:txBody>
          <a:bodyPr vert="horz" wrap="square" lIns="0" tIns="17780" rIns="0" bIns="0" rtlCol="0">
            <a:spAutoFit/>
          </a:bodyPr>
          <a:lstStyle/>
          <a:p>
            <a:pPr marL="12700">
              <a:lnSpc>
                <a:spcPct val="100000"/>
              </a:lnSpc>
              <a:spcBef>
                <a:spcPts val="140"/>
              </a:spcBef>
            </a:pPr>
            <a:r>
              <a:rPr spc="15" dirty="0">
                <a:solidFill>
                  <a:srgbClr val="464646"/>
                </a:solidFill>
              </a:rPr>
              <a:t>Solutions</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82086"/>
            <a:ext cx="6395720" cy="588010"/>
          </a:xfrm>
          <a:prstGeom prst="rect">
            <a:avLst/>
          </a:prstGeom>
        </p:spPr>
        <p:txBody>
          <a:bodyPr vert="horz" wrap="square" lIns="0" tIns="17780" rIns="0" bIns="0" rtlCol="0">
            <a:spAutoFit/>
          </a:bodyPr>
          <a:lstStyle/>
          <a:p>
            <a:pPr marL="12700">
              <a:lnSpc>
                <a:spcPct val="100000"/>
              </a:lnSpc>
              <a:spcBef>
                <a:spcPts val="140"/>
              </a:spcBef>
            </a:pPr>
            <a:r>
              <a:rPr spc="10" dirty="0">
                <a:solidFill>
                  <a:srgbClr val="464646"/>
                </a:solidFill>
              </a:rPr>
              <a:t>Performance</a:t>
            </a:r>
            <a:r>
              <a:rPr spc="-5" dirty="0">
                <a:solidFill>
                  <a:srgbClr val="464646"/>
                </a:solidFill>
              </a:rPr>
              <a:t> </a:t>
            </a:r>
            <a:r>
              <a:rPr spc="10" dirty="0">
                <a:solidFill>
                  <a:srgbClr val="464646"/>
                </a:solidFill>
              </a:rPr>
              <a:t>Characteristics</a:t>
            </a:r>
          </a:p>
        </p:txBody>
      </p:sp>
      <p:sp>
        <p:nvSpPr>
          <p:cNvPr id="3" name="object 3"/>
          <p:cNvSpPr txBox="1"/>
          <p:nvPr/>
        </p:nvSpPr>
        <p:spPr>
          <a:xfrm>
            <a:off x="619263" y="740918"/>
            <a:ext cx="7806690" cy="2882900"/>
          </a:xfrm>
          <a:prstGeom prst="rect">
            <a:avLst/>
          </a:prstGeom>
        </p:spPr>
        <p:txBody>
          <a:bodyPr vert="horz" wrap="square" lIns="0" tIns="12700" rIns="0" bIns="0" rtlCol="0">
            <a:spAutoFit/>
          </a:bodyPr>
          <a:lstStyle/>
          <a:p>
            <a:pPr marL="288925" marR="374015" indent="-276860">
              <a:lnSpc>
                <a:spcPct val="151000"/>
              </a:lnSpc>
              <a:spcBef>
                <a:spcPts val="100"/>
              </a:spcBef>
              <a:buClr>
                <a:srgbClr val="2DA2BE"/>
              </a:buClr>
              <a:buSzPct val="66666"/>
              <a:buFont typeface="Lucida Sans Unicode"/>
              <a:buChar char="□"/>
              <a:tabLst>
                <a:tab pos="288925" algn="l"/>
                <a:tab pos="289560" algn="l"/>
              </a:tabLst>
            </a:pPr>
            <a:r>
              <a:rPr sz="2400" spc="-5" dirty="0">
                <a:latin typeface="Times New Roman"/>
                <a:cs typeface="Times New Roman"/>
              </a:rPr>
              <a:t>Bandwidth</a:t>
            </a:r>
            <a:r>
              <a:rPr sz="2400" spc="-15" dirty="0">
                <a:latin typeface="Times New Roman"/>
                <a:cs typeface="Times New Roman"/>
              </a:rPr>
              <a:t> </a:t>
            </a:r>
            <a:r>
              <a:rPr sz="2400" spc="-5" dirty="0">
                <a:latin typeface="Times New Roman"/>
                <a:cs typeface="Times New Roman"/>
              </a:rPr>
              <a:t>and</a:t>
            </a:r>
            <a:r>
              <a:rPr sz="2400" spc="-15" dirty="0">
                <a:latin typeface="Times New Roman"/>
                <a:cs typeface="Times New Roman"/>
              </a:rPr>
              <a:t> </a:t>
            </a:r>
            <a:r>
              <a:rPr sz="2400" spc="-5" dirty="0">
                <a:latin typeface="Times New Roman"/>
                <a:cs typeface="Times New Roman"/>
              </a:rPr>
              <a:t>latency</a:t>
            </a:r>
            <a:r>
              <a:rPr sz="2400" spc="-15" dirty="0">
                <a:latin typeface="Times New Roman"/>
                <a:cs typeface="Times New Roman"/>
              </a:rPr>
              <a:t> </a:t>
            </a:r>
            <a:r>
              <a:rPr sz="2400" spc="-5" dirty="0">
                <a:latin typeface="Times New Roman"/>
                <a:cs typeface="Times New Roman"/>
              </a:rPr>
              <a:t>combine</a:t>
            </a:r>
            <a:r>
              <a:rPr sz="2400" spc="-15" dirty="0">
                <a:latin typeface="Times New Roman"/>
                <a:cs typeface="Times New Roman"/>
              </a:rPr>
              <a:t> </a:t>
            </a:r>
            <a:r>
              <a:rPr sz="2400" spc="-5" dirty="0">
                <a:latin typeface="Times New Roman"/>
                <a:cs typeface="Times New Roman"/>
              </a:rPr>
              <a:t>to</a:t>
            </a:r>
            <a:r>
              <a:rPr sz="2400" spc="-15" dirty="0">
                <a:latin typeface="Times New Roman"/>
                <a:cs typeface="Times New Roman"/>
              </a:rPr>
              <a:t> </a:t>
            </a:r>
            <a:r>
              <a:rPr sz="2400" dirty="0">
                <a:latin typeface="Times New Roman"/>
                <a:cs typeface="Times New Roman"/>
              </a:rPr>
              <a:t>define</a:t>
            </a:r>
            <a:r>
              <a:rPr sz="2400" spc="-10" dirty="0">
                <a:latin typeface="Times New Roman"/>
                <a:cs typeface="Times New Roman"/>
              </a:rPr>
              <a:t> </a:t>
            </a:r>
            <a:r>
              <a:rPr sz="2400" spc="-5" dirty="0">
                <a:latin typeface="Times New Roman"/>
                <a:cs typeface="Times New Roman"/>
              </a:rPr>
              <a:t>the</a:t>
            </a:r>
            <a:r>
              <a:rPr sz="2400" spc="-15" dirty="0">
                <a:latin typeface="Times New Roman"/>
                <a:cs typeface="Times New Roman"/>
              </a:rPr>
              <a:t> </a:t>
            </a:r>
            <a:r>
              <a:rPr sz="2400" dirty="0">
                <a:latin typeface="Times New Roman"/>
                <a:cs typeface="Times New Roman"/>
              </a:rPr>
              <a:t>performance </a:t>
            </a:r>
            <a:r>
              <a:rPr sz="2400" spc="-585" dirty="0">
                <a:latin typeface="Times New Roman"/>
                <a:cs typeface="Times New Roman"/>
              </a:rPr>
              <a:t> </a:t>
            </a:r>
            <a:r>
              <a:rPr sz="2400" spc="-5" dirty="0">
                <a:latin typeface="Times New Roman"/>
                <a:cs typeface="Times New Roman"/>
              </a:rPr>
              <a:t>characteristics</a:t>
            </a:r>
            <a:r>
              <a:rPr sz="2400" spc="-10"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a</a:t>
            </a:r>
            <a:r>
              <a:rPr sz="2400" spc="-5" dirty="0">
                <a:latin typeface="Times New Roman"/>
                <a:cs typeface="Times New Roman"/>
              </a:rPr>
              <a:t> </a:t>
            </a:r>
            <a:r>
              <a:rPr sz="2400" dirty="0">
                <a:latin typeface="Times New Roman"/>
                <a:cs typeface="Times New Roman"/>
              </a:rPr>
              <a:t>given</a:t>
            </a:r>
            <a:r>
              <a:rPr sz="2400" spc="-5" dirty="0">
                <a:latin typeface="Times New Roman"/>
                <a:cs typeface="Times New Roman"/>
              </a:rPr>
              <a:t> link </a:t>
            </a:r>
            <a:r>
              <a:rPr sz="2400" dirty="0">
                <a:latin typeface="Times New Roman"/>
                <a:cs typeface="Times New Roman"/>
              </a:rPr>
              <a:t>or</a:t>
            </a:r>
            <a:r>
              <a:rPr sz="2400" spc="-5" dirty="0">
                <a:latin typeface="Times New Roman"/>
                <a:cs typeface="Times New Roman"/>
              </a:rPr>
              <a:t> channel.</a:t>
            </a:r>
            <a:endParaRPr sz="2400">
              <a:latin typeface="Times New Roman"/>
              <a:cs typeface="Times New Roman"/>
            </a:endParaRPr>
          </a:p>
          <a:p>
            <a:pPr marL="288925" indent="-276860">
              <a:lnSpc>
                <a:spcPct val="100000"/>
              </a:lnSpc>
              <a:spcBef>
                <a:spcPts val="1870"/>
              </a:spcBef>
              <a:buClr>
                <a:srgbClr val="2DA2BE"/>
              </a:buClr>
              <a:buSzPct val="66666"/>
              <a:buFont typeface="Lucida Sans Unicode"/>
              <a:buChar char="□"/>
              <a:tabLst>
                <a:tab pos="288925" algn="l"/>
                <a:tab pos="289560" algn="l"/>
              </a:tabLst>
            </a:pPr>
            <a:r>
              <a:rPr sz="2400" spc="-5" dirty="0">
                <a:latin typeface="Times New Roman"/>
                <a:cs typeface="Times New Roman"/>
              </a:rPr>
              <a:t>Their</a:t>
            </a:r>
            <a:r>
              <a:rPr sz="2400" spc="-20" dirty="0">
                <a:latin typeface="Times New Roman"/>
                <a:cs typeface="Times New Roman"/>
              </a:rPr>
              <a:t> </a:t>
            </a:r>
            <a:r>
              <a:rPr sz="2400" dirty="0">
                <a:latin typeface="Times New Roman"/>
                <a:cs typeface="Times New Roman"/>
              </a:rPr>
              <a:t>relative</a:t>
            </a:r>
            <a:r>
              <a:rPr sz="2400" spc="-10" dirty="0">
                <a:latin typeface="Times New Roman"/>
                <a:cs typeface="Times New Roman"/>
              </a:rPr>
              <a:t> </a:t>
            </a:r>
            <a:r>
              <a:rPr sz="2400" spc="-5" dirty="0">
                <a:latin typeface="Times New Roman"/>
                <a:cs typeface="Times New Roman"/>
              </a:rPr>
              <a:t>importance,</a:t>
            </a:r>
            <a:r>
              <a:rPr sz="2400" spc="-15" dirty="0">
                <a:latin typeface="Times New Roman"/>
                <a:cs typeface="Times New Roman"/>
              </a:rPr>
              <a:t> </a:t>
            </a:r>
            <a:r>
              <a:rPr sz="2400" dirty="0">
                <a:latin typeface="Times New Roman"/>
                <a:cs typeface="Times New Roman"/>
              </a:rPr>
              <a:t>depends</a:t>
            </a:r>
            <a:r>
              <a:rPr sz="2400" spc="-15" dirty="0">
                <a:latin typeface="Times New Roman"/>
                <a:cs typeface="Times New Roman"/>
              </a:rPr>
              <a:t> </a:t>
            </a:r>
            <a:r>
              <a:rPr sz="2400" dirty="0">
                <a:latin typeface="Times New Roman"/>
                <a:cs typeface="Times New Roman"/>
              </a:rPr>
              <a:t>on</a:t>
            </a:r>
            <a:r>
              <a:rPr sz="2400" spc="-10" dirty="0">
                <a:latin typeface="Times New Roman"/>
                <a:cs typeface="Times New Roman"/>
              </a:rPr>
              <a:t> </a:t>
            </a:r>
            <a:r>
              <a:rPr sz="2400" spc="-5" dirty="0">
                <a:latin typeface="Times New Roman"/>
                <a:cs typeface="Times New Roman"/>
              </a:rPr>
              <a:t>the</a:t>
            </a:r>
            <a:r>
              <a:rPr sz="2400" spc="-15" dirty="0">
                <a:latin typeface="Times New Roman"/>
                <a:cs typeface="Times New Roman"/>
              </a:rPr>
              <a:t> </a:t>
            </a:r>
            <a:r>
              <a:rPr sz="2400" spc="-5" dirty="0">
                <a:latin typeface="Times New Roman"/>
                <a:cs typeface="Times New Roman"/>
              </a:rPr>
              <a:t>application.</a:t>
            </a:r>
            <a:endParaRPr sz="2400">
              <a:latin typeface="Times New Roman"/>
              <a:cs typeface="Times New Roman"/>
            </a:endParaRPr>
          </a:p>
          <a:p>
            <a:pPr marL="288925" marR="5080" indent="-276860">
              <a:lnSpc>
                <a:spcPct val="150200"/>
              </a:lnSpc>
              <a:spcBef>
                <a:spcPts val="400"/>
              </a:spcBef>
              <a:buClr>
                <a:srgbClr val="2DA2BE"/>
              </a:buClr>
              <a:buSzPct val="66666"/>
              <a:buFont typeface="Lucida Sans Unicode"/>
              <a:buChar char="□"/>
              <a:tabLst>
                <a:tab pos="288925" algn="l"/>
                <a:tab pos="289560" algn="l"/>
              </a:tabLst>
            </a:pPr>
            <a:r>
              <a:rPr sz="2400" spc="-5" dirty="0">
                <a:latin typeface="Times New Roman"/>
                <a:cs typeface="Times New Roman"/>
              </a:rPr>
              <a:t>For</a:t>
            </a:r>
            <a:r>
              <a:rPr sz="2400" spc="-20" dirty="0">
                <a:latin typeface="Times New Roman"/>
                <a:cs typeface="Times New Roman"/>
              </a:rPr>
              <a:t> </a:t>
            </a:r>
            <a:r>
              <a:rPr sz="2400" spc="-5" dirty="0">
                <a:latin typeface="Times New Roman"/>
                <a:cs typeface="Times New Roman"/>
              </a:rPr>
              <a:t>some</a:t>
            </a:r>
            <a:r>
              <a:rPr sz="2400" spc="-15" dirty="0">
                <a:latin typeface="Times New Roman"/>
                <a:cs typeface="Times New Roman"/>
              </a:rPr>
              <a:t> </a:t>
            </a:r>
            <a:r>
              <a:rPr sz="2400" spc="-5" dirty="0">
                <a:latin typeface="Times New Roman"/>
                <a:cs typeface="Times New Roman"/>
              </a:rPr>
              <a:t>applications,</a:t>
            </a:r>
            <a:r>
              <a:rPr sz="2400" spc="-15" dirty="0">
                <a:latin typeface="Times New Roman"/>
                <a:cs typeface="Times New Roman"/>
              </a:rPr>
              <a:t> </a:t>
            </a:r>
            <a:r>
              <a:rPr sz="2400" spc="-5" dirty="0">
                <a:latin typeface="Times New Roman"/>
                <a:cs typeface="Times New Roman"/>
              </a:rPr>
              <a:t>latency</a:t>
            </a:r>
            <a:r>
              <a:rPr sz="2400" spc="-15" dirty="0">
                <a:latin typeface="Times New Roman"/>
                <a:cs typeface="Times New Roman"/>
              </a:rPr>
              <a:t> </a:t>
            </a:r>
            <a:r>
              <a:rPr sz="2400" dirty="0">
                <a:latin typeface="Times New Roman"/>
                <a:cs typeface="Times New Roman"/>
              </a:rPr>
              <a:t>dominates</a:t>
            </a:r>
            <a:r>
              <a:rPr sz="2400" spc="-10" dirty="0">
                <a:latin typeface="Times New Roman"/>
                <a:cs typeface="Times New Roman"/>
              </a:rPr>
              <a:t> </a:t>
            </a:r>
            <a:r>
              <a:rPr sz="2400" dirty="0">
                <a:latin typeface="Times New Roman"/>
                <a:cs typeface="Times New Roman"/>
              </a:rPr>
              <a:t>bandwidth</a:t>
            </a:r>
            <a:r>
              <a:rPr sz="2400" spc="-10" dirty="0">
                <a:latin typeface="Times New Roman"/>
                <a:cs typeface="Times New Roman"/>
              </a:rPr>
              <a:t> </a:t>
            </a:r>
            <a:r>
              <a:rPr sz="2400" spc="-5" dirty="0">
                <a:latin typeface="Times New Roman"/>
                <a:cs typeface="Times New Roman"/>
              </a:rPr>
              <a:t>and</a:t>
            </a:r>
            <a:r>
              <a:rPr sz="2400" spc="-15" dirty="0">
                <a:latin typeface="Times New Roman"/>
                <a:cs typeface="Times New Roman"/>
              </a:rPr>
              <a:t> </a:t>
            </a:r>
            <a:r>
              <a:rPr sz="2400" dirty="0">
                <a:latin typeface="Times New Roman"/>
                <a:cs typeface="Times New Roman"/>
              </a:rPr>
              <a:t>vice </a:t>
            </a:r>
            <a:r>
              <a:rPr sz="2400" spc="-585" dirty="0">
                <a:latin typeface="Times New Roman"/>
                <a:cs typeface="Times New Roman"/>
              </a:rPr>
              <a:t> </a:t>
            </a:r>
            <a:r>
              <a:rPr sz="2400" dirty="0">
                <a:latin typeface="Times New Roman"/>
                <a:cs typeface="Times New Roman"/>
              </a:rPr>
              <a:t>versa.</a:t>
            </a:r>
            <a:endParaRPr sz="2400">
              <a:latin typeface="Times New Roman"/>
              <a:cs typeface="Times New Roman"/>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320186"/>
            <a:ext cx="4472305" cy="588010"/>
          </a:xfrm>
          <a:prstGeom prst="rect">
            <a:avLst/>
          </a:prstGeom>
        </p:spPr>
        <p:txBody>
          <a:bodyPr vert="horz" wrap="square" lIns="0" tIns="17780" rIns="0" bIns="0" rtlCol="0">
            <a:spAutoFit/>
          </a:bodyPr>
          <a:lstStyle/>
          <a:p>
            <a:pPr marL="12700">
              <a:lnSpc>
                <a:spcPct val="100000"/>
              </a:lnSpc>
              <a:spcBef>
                <a:spcPts val="140"/>
              </a:spcBef>
            </a:pPr>
            <a:r>
              <a:rPr spc="10" dirty="0">
                <a:solidFill>
                  <a:srgbClr val="464646"/>
                </a:solidFill>
              </a:rPr>
              <a:t>Latency</a:t>
            </a:r>
            <a:r>
              <a:rPr spc="-55" dirty="0">
                <a:solidFill>
                  <a:srgbClr val="464646"/>
                </a:solidFill>
              </a:rPr>
              <a:t> </a:t>
            </a:r>
            <a:r>
              <a:rPr spc="15" dirty="0">
                <a:solidFill>
                  <a:srgbClr val="464646"/>
                </a:solidFill>
              </a:rPr>
              <a:t>Dominates!</a:t>
            </a:r>
          </a:p>
        </p:txBody>
      </p:sp>
      <p:sp>
        <p:nvSpPr>
          <p:cNvPr id="3" name="object 3"/>
          <p:cNvSpPr txBox="1"/>
          <p:nvPr/>
        </p:nvSpPr>
        <p:spPr>
          <a:xfrm>
            <a:off x="620987" y="1203261"/>
            <a:ext cx="7750175" cy="3878579"/>
          </a:xfrm>
          <a:prstGeom prst="rect">
            <a:avLst/>
          </a:prstGeom>
        </p:spPr>
        <p:txBody>
          <a:bodyPr vert="horz" wrap="square" lIns="0" tIns="24765" rIns="0" bIns="0" rtlCol="0">
            <a:spAutoFit/>
          </a:bodyPr>
          <a:lstStyle/>
          <a:p>
            <a:pPr marL="287655" marR="698500" indent="-275590">
              <a:lnSpc>
                <a:spcPts val="2630"/>
              </a:lnSpc>
              <a:spcBef>
                <a:spcPts val="195"/>
              </a:spcBef>
              <a:buClr>
                <a:srgbClr val="2DA2BE"/>
              </a:buClr>
              <a:buSzPct val="68181"/>
              <a:buFont typeface="Lucida Sans Unicode"/>
              <a:buChar char="□"/>
              <a:tabLst>
                <a:tab pos="287020" algn="l"/>
                <a:tab pos="288290" algn="l"/>
              </a:tabLst>
            </a:pPr>
            <a:r>
              <a:rPr sz="2200" spc="-5" dirty="0">
                <a:latin typeface="Times New Roman"/>
                <a:cs typeface="Times New Roman"/>
              </a:rPr>
              <a:t>Consider </a:t>
            </a:r>
            <a:r>
              <a:rPr sz="2200" dirty="0">
                <a:latin typeface="Times New Roman"/>
                <a:cs typeface="Times New Roman"/>
              </a:rPr>
              <a:t>a </a:t>
            </a:r>
            <a:r>
              <a:rPr sz="2200" spc="-5" dirty="0">
                <a:latin typeface="Times New Roman"/>
                <a:cs typeface="Times New Roman"/>
              </a:rPr>
              <a:t>client that sends </a:t>
            </a:r>
            <a:r>
              <a:rPr sz="2200" dirty="0">
                <a:latin typeface="Times New Roman"/>
                <a:cs typeface="Times New Roman"/>
              </a:rPr>
              <a:t>a 1-byte </a:t>
            </a:r>
            <a:r>
              <a:rPr sz="2200" spc="-5" dirty="0">
                <a:latin typeface="Times New Roman"/>
                <a:cs typeface="Times New Roman"/>
              </a:rPr>
              <a:t>message to </a:t>
            </a:r>
            <a:r>
              <a:rPr sz="2200" dirty="0">
                <a:latin typeface="Times New Roman"/>
                <a:cs typeface="Times New Roman"/>
              </a:rPr>
              <a:t>a </a:t>
            </a:r>
            <a:r>
              <a:rPr sz="2200" spc="-5" dirty="0">
                <a:latin typeface="Times New Roman"/>
                <a:cs typeface="Times New Roman"/>
              </a:rPr>
              <a:t>server and </a:t>
            </a:r>
            <a:r>
              <a:rPr sz="2200" spc="-535" dirty="0">
                <a:latin typeface="Times New Roman"/>
                <a:cs typeface="Times New Roman"/>
              </a:rPr>
              <a:t> </a:t>
            </a:r>
            <a:r>
              <a:rPr sz="2200" dirty="0">
                <a:latin typeface="Times New Roman"/>
                <a:cs typeface="Times New Roman"/>
              </a:rPr>
              <a:t>receives</a:t>
            </a:r>
            <a:r>
              <a:rPr sz="2200" spc="-5" dirty="0">
                <a:latin typeface="Times New Roman"/>
                <a:cs typeface="Times New Roman"/>
              </a:rPr>
              <a:t> </a:t>
            </a:r>
            <a:r>
              <a:rPr sz="2200" dirty="0">
                <a:latin typeface="Times New Roman"/>
                <a:cs typeface="Times New Roman"/>
              </a:rPr>
              <a:t>a</a:t>
            </a:r>
            <a:r>
              <a:rPr sz="2200" spc="-5" dirty="0">
                <a:latin typeface="Times New Roman"/>
                <a:cs typeface="Times New Roman"/>
              </a:rPr>
              <a:t> </a:t>
            </a:r>
            <a:r>
              <a:rPr sz="2200" dirty="0">
                <a:latin typeface="Times New Roman"/>
                <a:cs typeface="Times New Roman"/>
              </a:rPr>
              <a:t>1-byte</a:t>
            </a:r>
            <a:r>
              <a:rPr sz="2200" spc="-5" dirty="0">
                <a:latin typeface="Times New Roman"/>
                <a:cs typeface="Times New Roman"/>
              </a:rPr>
              <a:t> message in</a:t>
            </a:r>
            <a:r>
              <a:rPr sz="2200" spc="-10" dirty="0">
                <a:latin typeface="Times New Roman"/>
                <a:cs typeface="Times New Roman"/>
              </a:rPr>
              <a:t> </a:t>
            </a:r>
            <a:r>
              <a:rPr sz="2200" dirty="0">
                <a:latin typeface="Times New Roman"/>
                <a:cs typeface="Times New Roman"/>
              </a:rPr>
              <a:t>return.</a:t>
            </a:r>
            <a:endParaRPr sz="2200">
              <a:latin typeface="Times New Roman"/>
              <a:cs typeface="Times New Roman"/>
            </a:endParaRPr>
          </a:p>
          <a:p>
            <a:pPr marL="543560" marR="5080" lvl="1" indent="-187325">
              <a:lnSpc>
                <a:spcPct val="101400"/>
              </a:lnSpc>
              <a:spcBef>
                <a:spcPts val="180"/>
              </a:spcBef>
              <a:buClr>
                <a:srgbClr val="2DA2BE"/>
              </a:buClr>
              <a:buFont typeface="Arial MT"/>
              <a:buChar char="•"/>
              <a:tabLst>
                <a:tab pos="544195" algn="l"/>
              </a:tabLst>
            </a:pPr>
            <a:r>
              <a:rPr sz="2200" spc="-5" dirty="0">
                <a:latin typeface="Times New Roman"/>
                <a:cs typeface="Times New Roman"/>
              </a:rPr>
              <a:t>Assume that </a:t>
            </a:r>
            <a:r>
              <a:rPr sz="2200" dirty="0">
                <a:latin typeface="Times New Roman"/>
                <a:cs typeface="Times New Roman"/>
              </a:rPr>
              <a:t>no </a:t>
            </a:r>
            <a:r>
              <a:rPr sz="2200" spc="-5" dirty="0">
                <a:latin typeface="Times New Roman"/>
                <a:cs typeface="Times New Roman"/>
              </a:rPr>
              <a:t>serious computation is involved in </a:t>
            </a:r>
            <a:r>
              <a:rPr sz="2200" dirty="0">
                <a:latin typeface="Times New Roman"/>
                <a:cs typeface="Times New Roman"/>
              </a:rPr>
              <a:t>preparing </a:t>
            </a:r>
            <a:r>
              <a:rPr sz="2200" spc="-5" dirty="0">
                <a:latin typeface="Times New Roman"/>
                <a:cs typeface="Times New Roman"/>
              </a:rPr>
              <a:t>the </a:t>
            </a:r>
            <a:r>
              <a:rPr sz="2200" spc="-535" dirty="0">
                <a:latin typeface="Times New Roman"/>
                <a:cs typeface="Times New Roman"/>
              </a:rPr>
              <a:t> </a:t>
            </a:r>
            <a:r>
              <a:rPr sz="2200" dirty="0">
                <a:latin typeface="Times New Roman"/>
                <a:cs typeface="Times New Roman"/>
              </a:rPr>
              <a:t>response.</a:t>
            </a:r>
            <a:endParaRPr sz="2200">
              <a:latin typeface="Times New Roman"/>
              <a:cs typeface="Times New Roman"/>
            </a:endParaRPr>
          </a:p>
          <a:p>
            <a:pPr marL="543560" marR="193675" lvl="1" indent="-187325">
              <a:lnSpc>
                <a:spcPct val="100400"/>
              </a:lnSpc>
              <a:spcBef>
                <a:spcPts val="300"/>
              </a:spcBef>
              <a:buClr>
                <a:srgbClr val="2DA2BE"/>
              </a:buClr>
              <a:buFont typeface="Arial MT"/>
              <a:buChar char="•"/>
              <a:tabLst>
                <a:tab pos="544195" algn="l"/>
                <a:tab pos="5659120" algn="l"/>
              </a:tabLst>
            </a:pPr>
            <a:r>
              <a:rPr sz="2200" spc="-5" dirty="0">
                <a:latin typeface="Times New Roman"/>
                <a:cs typeface="Times New Roman"/>
              </a:rPr>
              <a:t>The application will </a:t>
            </a:r>
            <a:r>
              <a:rPr sz="2200" dirty="0">
                <a:latin typeface="Times New Roman"/>
                <a:cs typeface="Times New Roman"/>
              </a:rPr>
              <a:t>perform </a:t>
            </a:r>
            <a:r>
              <a:rPr sz="2200" spc="-5" dirty="0">
                <a:latin typeface="Times New Roman"/>
                <a:cs typeface="Times New Roman"/>
              </a:rPr>
              <a:t>much </a:t>
            </a:r>
            <a:r>
              <a:rPr sz="2200" dirty="0">
                <a:latin typeface="Times New Roman"/>
                <a:cs typeface="Times New Roman"/>
              </a:rPr>
              <a:t>differently on a </a:t>
            </a:r>
            <a:r>
              <a:rPr sz="2200" spc="5" dirty="0">
                <a:latin typeface="Times New Roman"/>
                <a:cs typeface="Times New Roman"/>
              </a:rPr>
              <a:t> </a:t>
            </a:r>
            <a:r>
              <a:rPr sz="2200" spc="-5" dirty="0">
                <a:latin typeface="Times New Roman"/>
                <a:cs typeface="Times New Roman"/>
              </a:rPr>
              <a:t>transcontinental channel</a:t>
            </a:r>
            <a:r>
              <a:rPr sz="2200" dirty="0">
                <a:latin typeface="Times New Roman"/>
                <a:cs typeface="Times New Roman"/>
              </a:rPr>
              <a:t> </a:t>
            </a:r>
            <a:r>
              <a:rPr sz="2200" spc="-5" dirty="0">
                <a:latin typeface="Times New Roman"/>
                <a:cs typeface="Times New Roman"/>
              </a:rPr>
              <a:t>with </a:t>
            </a:r>
            <a:r>
              <a:rPr sz="2200" dirty="0">
                <a:latin typeface="Times New Roman"/>
                <a:cs typeface="Times New Roman"/>
              </a:rPr>
              <a:t>a 100-ms </a:t>
            </a:r>
            <a:r>
              <a:rPr sz="2200" spc="-5" dirty="0">
                <a:latin typeface="Times New Roman"/>
                <a:cs typeface="Times New Roman"/>
              </a:rPr>
              <a:t>RTT	than</a:t>
            </a:r>
            <a:r>
              <a:rPr sz="2200" spc="-25" dirty="0">
                <a:latin typeface="Times New Roman"/>
                <a:cs typeface="Times New Roman"/>
              </a:rPr>
              <a:t> </a:t>
            </a:r>
            <a:r>
              <a:rPr sz="2200" spc="-5" dirty="0">
                <a:latin typeface="Times New Roman"/>
                <a:cs typeface="Times New Roman"/>
              </a:rPr>
              <a:t>it</a:t>
            </a:r>
            <a:r>
              <a:rPr sz="2200" spc="-25" dirty="0">
                <a:latin typeface="Times New Roman"/>
                <a:cs typeface="Times New Roman"/>
              </a:rPr>
              <a:t> </a:t>
            </a:r>
            <a:r>
              <a:rPr sz="2200" spc="-5" dirty="0">
                <a:latin typeface="Times New Roman"/>
                <a:cs typeface="Times New Roman"/>
              </a:rPr>
              <a:t>will</a:t>
            </a:r>
            <a:r>
              <a:rPr sz="2200" spc="-25" dirty="0">
                <a:latin typeface="Times New Roman"/>
                <a:cs typeface="Times New Roman"/>
              </a:rPr>
              <a:t> </a:t>
            </a:r>
            <a:r>
              <a:rPr sz="2200" dirty="0">
                <a:latin typeface="Times New Roman"/>
                <a:cs typeface="Times New Roman"/>
              </a:rPr>
              <a:t>on</a:t>
            </a:r>
            <a:r>
              <a:rPr sz="2200" spc="-20" dirty="0">
                <a:latin typeface="Times New Roman"/>
                <a:cs typeface="Times New Roman"/>
              </a:rPr>
              <a:t> </a:t>
            </a:r>
            <a:r>
              <a:rPr sz="2200" spc="-5" dirty="0">
                <a:latin typeface="Times New Roman"/>
                <a:cs typeface="Times New Roman"/>
              </a:rPr>
              <a:t>an </a:t>
            </a:r>
            <a:r>
              <a:rPr sz="2200" spc="-535" dirty="0">
                <a:latin typeface="Times New Roman"/>
                <a:cs typeface="Times New Roman"/>
              </a:rPr>
              <a:t> </a:t>
            </a:r>
            <a:r>
              <a:rPr sz="2200" spc="-5" dirty="0">
                <a:latin typeface="Times New Roman"/>
                <a:cs typeface="Times New Roman"/>
              </a:rPr>
              <a:t>across-the-room</a:t>
            </a:r>
            <a:r>
              <a:rPr sz="2200" spc="-10" dirty="0">
                <a:latin typeface="Times New Roman"/>
                <a:cs typeface="Times New Roman"/>
              </a:rPr>
              <a:t> </a:t>
            </a:r>
            <a:r>
              <a:rPr sz="2200" spc="-5" dirty="0">
                <a:latin typeface="Times New Roman"/>
                <a:cs typeface="Times New Roman"/>
              </a:rPr>
              <a:t>channel with</a:t>
            </a:r>
            <a:r>
              <a:rPr sz="2200" spc="-10" dirty="0">
                <a:latin typeface="Times New Roman"/>
                <a:cs typeface="Times New Roman"/>
              </a:rPr>
              <a:t> </a:t>
            </a:r>
            <a:r>
              <a:rPr sz="2200" dirty="0">
                <a:latin typeface="Times New Roman"/>
                <a:cs typeface="Times New Roman"/>
              </a:rPr>
              <a:t>a</a:t>
            </a:r>
            <a:r>
              <a:rPr sz="2200" spc="-5" dirty="0">
                <a:latin typeface="Times New Roman"/>
                <a:cs typeface="Times New Roman"/>
              </a:rPr>
              <a:t> </a:t>
            </a:r>
            <a:r>
              <a:rPr sz="2200" dirty="0">
                <a:latin typeface="Times New Roman"/>
                <a:cs typeface="Times New Roman"/>
              </a:rPr>
              <a:t>1-ms</a:t>
            </a:r>
            <a:r>
              <a:rPr sz="2200" spc="-5" dirty="0">
                <a:latin typeface="Times New Roman"/>
                <a:cs typeface="Times New Roman"/>
              </a:rPr>
              <a:t> RTT.</a:t>
            </a:r>
            <a:endParaRPr sz="2200">
              <a:latin typeface="Times New Roman"/>
              <a:cs typeface="Times New Roman"/>
            </a:endParaRPr>
          </a:p>
          <a:p>
            <a:pPr marL="543560" marR="116839" lvl="1" indent="-187325">
              <a:lnSpc>
                <a:spcPct val="104200"/>
              </a:lnSpc>
              <a:spcBef>
                <a:spcPts val="195"/>
              </a:spcBef>
              <a:buClr>
                <a:srgbClr val="2DA2BE"/>
              </a:buClr>
              <a:buFont typeface="Arial MT"/>
              <a:buChar char="•"/>
              <a:tabLst>
                <a:tab pos="544195" algn="l"/>
              </a:tabLst>
            </a:pPr>
            <a:r>
              <a:rPr sz="2200" spc="-5" dirty="0">
                <a:latin typeface="Times New Roman"/>
                <a:cs typeface="Times New Roman"/>
              </a:rPr>
              <a:t>Whether the channel is </a:t>
            </a:r>
            <a:r>
              <a:rPr sz="2200" dirty="0">
                <a:latin typeface="Times New Roman"/>
                <a:cs typeface="Times New Roman"/>
              </a:rPr>
              <a:t>1 </a:t>
            </a:r>
            <a:r>
              <a:rPr sz="2200" spc="-5" dirty="0">
                <a:latin typeface="Times New Roman"/>
                <a:cs typeface="Times New Roman"/>
              </a:rPr>
              <a:t>Mbps </a:t>
            </a:r>
            <a:r>
              <a:rPr sz="2200" dirty="0">
                <a:latin typeface="Times New Roman"/>
                <a:cs typeface="Times New Roman"/>
              </a:rPr>
              <a:t>or 100 </a:t>
            </a:r>
            <a:r>
              <a:rPr sz="2200" spc="-5" dirty="0">
                <a:latin typeface="Times New Roman"/>
                <a:cs typeface="Times New Roman"/>
              </a:rPr>
              <a:t>Mbps is </a:t>
            </a:r>
            <a:r>
              <a:rPr sz="2200" dirty="0">
                <a:latin typeface="Times New Roman"/>
                <a:cs typeface="Times New Roman"/>
              </a:rPr>
              <a:t>relatively </a:t>
            </a:r>
            <a:r>
              <a:rPr sz="2200" spc="5" dirty="0">
                <a:latin typeface="Times New Roman"/>
                <a:cs typeface="Times New Roman"/>
              </a:rPr>
              <a:t> </a:t>
            </a:r>
            <a:r>
              <a:rPr sz="2200" spc="-5" dirty="0">
                <a:latin typeface="Times New Roman"/>
                <a:cs typeface="Times New Roman"/>
              </a:rPr>
              <a:t>insignificant, </a:t>
            </a:r>
            <a:r>
              <a:rPr sz="2200" dirty="0">
                <a:latin typeface="Times New Roman"/>
                <a:cs typeface="Times New Roman"/>
              </a:rPr>
              <a:t>however, </a:t>
            </a:r>
            <a:r>
              <a:rPr sz="2200" spc="-5" dirty="0">
                <a:latin typeface="Times New Roman"/>
                <a:cs typeface="Times New Roman"/>
              </a:rPr>
              <a:t>since the </a:t>
            </a:r>
            <a:r>
              <a:rPr sz="2200" dirty="0">
                <a:latin typeface="Times New Roman"/>
                <a:cs typeface="Times New Roman"/>
              </a:rPr>
              <a:t>former </a:t>
            </a:r>
            <a:r>
              <a:rPr sz="2200" spc="-5" dirty="0">
                <a:latin typeface="Times New Roman"/>
                <a:cs typeface="Times New Roman"/>
              </a:rPr>
              <a:t>implies that the time to </a:t>
            </a:r>
            <a:r>
              <a:rPr sz="2200" spc="-535" dirty="0">
                <a:latin typeface="Times New Roman"/>
                <a:cs typeface="Times New Roman"/>
              </a:rPr>
              <a:t> </a:t>
            </a:r>
            <a:r>
              <a:rPr sz="2200" spc="-5" dirty="0">
                <a:latin typeface="Times New Roman"/>
                <a:cs typeface="Times New Roman"/>
              </a:rPr>
              <a:t>transmit </a:t>
            </a:r>
            <a:r>
              <a:rPr sz="2200" dirty="0">
                <a:latin typeface="Times New Roman"/>
                <a:cs typeface="Times New Roman"/>
              </a:rPr>
              <a:t>a byte (Transmit) </a:t>
            </a:r>
            <a:r>
              <a:rPr sz="2200" spc="-5" dirty="0">
                <a:latin typeface="Times New Roman"/>
                <a:cs typeface="Times New Roman"/>
              </a:rPr>
              <a:t>is </a:t>
            </a:r>
            <a:r>
              <a:rPr sz="2200" dirty="0">
                <a:latin typeface="Times New Roman"/>
                <a:cs typeface="Times New Roman"/>
              </a:rPr>
              <a:t>8 </a:t>
            </a:r>
            <a:r>
              <a:rPr sz="2200" spc="-5" dirty="0">
                <a:latin typeface="Times New Roman"/>
                <a:cs typeface="Times New Roman"/>
              </a:rPr>
              <a:t>μs and the latter implies </a:t>
            </a:r>
            <a:r>
              <a:rPr sz="2200" dirty="0">
                <a:latin typeface="Times New Roman"/>
                <a:cs typeface="Times New Roman"/>
              </a:rPr>
              <a:t> </a:t>
            </a:r>
            <a:r>
              <a:rPr sz="2200" spc="-5" dirty="0">
                <a:latin typeface="Times New Roman"/>
                <a:cs typeface="Times New Roman"/>
              </a:rPr>
              <a:t>Transmit</a:t>
            </a:r>
            <a:r>
              <a:rPr sz="2200" spc="-10" dirty="0">
                <a:latin typeface="Times New Roman"/>
                <a:cs typeface="Times New Roman"/>
              </a:rPr>
              <a:t> </a:t>
            </a:r>
            <a:r>
              <a:rPr sz="2200" dirty="0">
                <a:latin typeface="Times New Roman"/>
                <a:cs typeface="Times New Roman"/>
              </a:rPr>
              <a:t>=</a:t>
            </a:r>
            <a:r>
              <a:rPr sz="2200" spc="-5" dirty="0">
                <a:latin typeface="Times New Roman"/>
                <a:cs typeface="Times New Roman"/>
              </a:rPr>
              <a:t> </a:t>
            </a:r>
            <a:r>
              <a:rPr sz="2200" dirty="0">
                <a:latin typeface="Times New Roman"/>
                <a:cs typeface="Times New Roman"/>
              </a:rPr>
              <a:t>0.08 </a:t>
            </a:r>
            <a:r>
              <a:rPr sz="2200" spc="-5" dirty="0">
                <a:latin typeface="Times New Roman"/>
                <a:cs typeface="Times New Roman"/>
              </a:rPr>
              <a:t>μs.</a:t>
            </a:r>
            <a:endParaRPr sz="2200">
              <a:latin typeface="Times New Roman"/>
              <a:cs typeface="Times New Roman"/>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360965"/>
            <a:ext cx="5663565" cy="650240"/>
          </a:xfrm>
          <a:prstGeom prst="rect">
            <a:avLst/>
          </a:prstGeom>
        </p:spPr>
        <p:txBody>
          <a:bodyPr vert="horz" wrap="square" lIns="0" tIns="12700" rIns="0" bIns="0" rtlCol="0">
            <a:spAutoFit/>
          </a:bodyPr>
          <a:lstStyle/>
          <a:p>
            <a:pPr marL="12700">
              <a:lnSpc>
                <a:spcPct val="100000"/>
              </a:lnSpc>
              <a:spcBef>
                <a:spcPts val="100"/>
              </a:spcBef>
            </a:pPr>
            <a:r>
              <a:rPr sz="4100" spc="-5" dirty="0">
                <a:solidFill>
                  <a:srgbClr val="464646"/>
                </a:solidFill>
              </a:rPr>
              <a:t>Bandwidth</a:t>
            </a:r>
            <a:r>
              <a:rPr sz="4100" spc="-90" dirty="0">
                <a:solidFill>
                  <a:srgbClr val="464646"/>
                </a:solidFill>
              </a:rPr>
              <a:t> </a:t>
            </a:r>
            <a:r>
              <a:rPr sz="4100" spc="-5" dirty="0">
                <a:solidFill>
                  <a:srgbClr val="464646"/>
                </a:solidFill>
              </a:rPr>
              <a:t>Dominates!</a:t>
            </a:r>
            <a:endParaRPr sz="4100"/>
          </a:p>
        </p:txBody>
      </p:sp>
      <p:sp>
        <p:nvSpPr>
          <p:cNvPr id="3" name="object 3"/>
          <p:cNvSpPr txBox="1"/>
          <p:nvPr/>
        </p:nvSpPr>
        <p:spPr>
          <a:xfrm>
            <a:off x="608287" y="1004823"/>
            <a:ext cx="7825740" cy="3913504"/>
          </a:xfrm>
          <a:prstGeom prst="rect">
            <a:avLst/>
          </a:prstGeom>
        </p:spPr>
        <p:txBody>
          <a:bodyPr vert="horz" wrap="square" lIns="0" tIns="24765" rIns="0" bIns="0" rtlCol="0">
            <a:spAutoFit/>
          </a:bodyPr>
          <a:lstStyle/>
          <a:p>
            <a:pPr marL="300355" marR="462915" indent="-275590" algn="just">
              <a:lnSpc>
                <a:spcPts val="2630"/>
              </a:lnSpc>
              <a:spcBef>
                <a:spcPts val="195"/>
              </a:spcBef>
              <a:buClr>
                <a:srgbClr val="2DA2BE"/>
              </a:buClr>
              <a:buSzPct val="68181"/>
              <a:buFont typeface="Lucida Sans Unicode"/>
              <a:buChar char="□"/>
              <a:tabLst>
                <a:tab pos="300990" algn="l"/>
              </a:tabLst>
            </a:pPr>
            <a:r>
              <a:rPr sz="2200" spc="-5" dirty="0">
                <a:latin typeface="Times New Roman"/>
                <a:cs typeface="Times New Roman"/>
              </a:rPr>
              <a:t>Consider</a:t>
            </a:r>
            <a:r>
              <a:rPr sz="2200" spc="-15" dirty="0">
                <a:latin typeface="Times New Roman"/>
                <a:cs typeface="Times New Roman"/>
              </a:rPr>
              <a:t> </a:t>
            </a:r>
            <a:r>
              <a:rPr sz="2200" dirty="0">
                <a:latin typeface="Times New Roman"/>
                <a:cs typeface="Times New Roman"/>
              </a:rPr>
              <a:t>a</a:t>
            </a:r>
            <a:r>
              <a:rPr sz="2200" spc="-10" dirty="0">
                <a:latin typeface="Times New Roman"/>
                <a:cs typeface="Times New Roman"/>
              </a:rPr>
              <a:t> </a:t>
            </a:r>
            <a:r>
              <a:rPr sz="2200" dirty="0">
                <a:latin typeface="Times New Roman"/>
                <a:cs typeface="Times New Roman"/>
              </a:rPr>
              <a:t>digital</a:t>
            </a:r>
            <a:r>
              <a:rPr sz="2200" spc="-5" dirty="0">
                <a:latin typeface="Times New Roman"/>
                <a:cs typeface="Times New Roman"/>
              </a:rPr>
              <a:t> library</a:t>
            </a:r>
            <a:r>
              <a:rPr sz="2200" spc="-15" dirty="0">
                <a:latin typeface="Times New Roman"/>
                <a:cs typeface="Times New Roman"/>
              </a:rPr>
              <a:t> </a:t>
            </a:r>
            <a:r>
              <a:rPr sz="2200" dirty="0">
                <a:latin typeface="Times New Roman"/>
                <a:cs typeface="Times New Roman"/>
              </a:rPr>
              <a:t>program</a:t>
            </a:r>
            <a:r>
              <a:rPr sz="2200" spc="-5" dirty="0">
                <a:latin typeface="Times New Roman"/>
                <a:cs typeface="Times New Roman"/>
              </a:rPr>
              <a:t> that</a:t>
            </a:r>
            <a:r>
              <a:rPr sz="2200" spc="-10" dirty="0">
                <a:latin typeface="Times New Roman"/>
                <a:cs typeface="Times New Roman"/>
              </a:rPr>
              <a:t> </a:t>
            </a:r>
            <a:r>
              <a:rPr sz="2200" spc="-5" dirty="0">
                <a:latin typeface="Times New Roman"/>
                <a:cs typeface="Times New Roman"/>
              </a:rPr>
              <a:t>is</a:t>
            </a:r>
            <a:r>
              <a:rPr sz="2200" spc="-10" dirty="0">
                <a:latin typeface="Times New Roman"/>
                <a:cs typeface="Times New Roman"/>
              </a:rPr>
              <a:t> </a:t>
            </a:r>
            <a:r>
              <a:rPr sz="2200" dirty="0">
                <a:latin typeface="Times New Roman"/>
                <a:cs typeface="Times New Roman"/>
              </a:rPr>
              <a:t>being</a:t>
            </a:r>
            <a:r>
              <a:rPr sz="2200" spc="-10" dirty="0">
                <a:latin typeface="Times New Roman"/>
                <a:cs typeface="Times New Roman"/>
              </a:rPr>
              <a:t> </a:t>
            </a:r>
            <a:r>
              <a:rPr sz="2200" spc="-5" dirty="0">
                <a:latin typeface="Times New Roman"/>
                <a:cs typeface="Times New Roman"/>
              </a:rPr>
              <a:t>asked</a:t>
            </a:r>
            <a:r>
              <a:rPr sz="2200" spc="-10" dirty="0">
                <a:latin typeface="Times New Roman"/>
                <a:cs typeface="Times New Roman"/>
              </a:rPr>
              <a:t> </a:t>
            </a:r>
            <a:r>
              <a:rPr sz="2200" spc="-5" dirty="0">
                <a:latin typeface="Times New Roman"/>
                <a:cs typeface="Times New Roman"/>
              </a:rPr>
              <a:t>to</a:t>
            </a:r>
            <a:r>
              <a:rPr sz="2200" spc="-10" dirty="0">
                <a:latin typeface="Times New Roman"/>
                <a:cs typeface="Times New Roman"/>
              </a:rPr>
              <a:t> </a:t>
            </a:r>
            <a:r>
              <a:rPr sz="2200" dirty="0">
                <a:latin typeface="Times New Roman"/>
                <a:cs typeface="Times New Roman"/>
              </a:rPr>
              <a:t>fetch</a:t>
            </a:r>
            <a:r>
              <a:rPr sz="2200" spc="-5" dirty="0">
                <a:latin typeface="Times New Roman"/>
                <a:cs typeface="Times New Roman"/>
              </a:rPr>
              <a:t> </a:t>
            </a:r>
            <a:r>
              <a:rPr sz="2200" dirty="0">
                <a:latin typeface="Times New Roman"/>
                <a:cs typeface="Times New Roman"/>
              </a:rPr>
              <a:t>a </a:t>
            </a:r>
            <a:r>
              <a:rPr sz="2200" spc="-540" dirty="0">
                <a:latin typeface="Times New Roman"/>
                <a:cs typeface="Times New Roman"/>
              </a:rPr>
              <a:t> </a:t>
            </a:r>
            <a:r>
              <a:rPr sz="2200" dirty="0">
                <a:latin typeface="Times New Roman"/>
                <a:cs typeface="Times New Roman"/>
              </a:rPr>
              <a:t>25-megabyte</a:t>
            </a:r>
            <a:r>
              <a:rPr sz="2200" spc="-5" dirty="0">
                <a:latin typeface="Times New Roman"/>
                <a:cs typeface="Times New Roman"/>
              </a:rPr>
              <a:t> </a:t>
            </a:r>
            <a:r>
              <a:rPr sz="2200" dirty="0">
                <a:latin typeface="Times New Roman"/>
                <a:cs typeface="Times New Roman"/>
              </a:rPr>
              <a:t>(MB) </a:t>
            </a:r>
            <a:r>
              <a:rPr sz="2200" spc="-5" dirty="0">
                <a:latin typeface="Times New Roman"/>
                <a:cs typeface="Times New Roman"/>
              </a:rPr>
              <a:t>image.</a:t>
            </a:r>
            <a:endParaRPr sz="2200">
              <a:latin typeface="Times New Roman"/>
              <a:cs typeface="Times New Roman"/>
            </a:endParaRPr>
          </a:p>
          <a:p>
            <a:pPr marL="327660" marR="391160" algn="just">
              <a:lnSpc>
                <a:spcPct val="101400"/>
              </a:lnSpc>
              <a:spcBef>
                <a:spcPts val="180"/>
              </a:spcBef>
            </a:pPr>
            <a:r>
              <a:rPr sz="2200" spc="-5" dirty="0">
                <a:latin typeface="Times New Roman"/>
                <a:cs typeface="Times New Roman"/>
              </a:rPr>
              <a:t>the more </a:t>
            </a:r>
            <a:r>
              <a:rPr sz="2200" dirty="0">
                <a:latin typeface="Times New Roman"/>
                <a:cs typeface="Times New Roman"/>
              </a:rPr>
              <a:t>bandwidth </a:t>
            </a:r>
            <a:r>
              <a:rPr sz="2200" spc="-5" dirty="0">
                <a:latin typeface="Times New Roman"/>
                <a:cs typeface="Times New Roman"/>
              </a:rPr>
              <a:t>that is available, the </a:t>
            </a:r>
            <a:r>
              <a:rPr sz="2200" dirty="0">
                <a:latin typeface="Times New Roman"/>
                <a:cs typeface="Times New Roman"/>
              </a:rPr>
              <a:t>faster </a:t>
            </a:r>
            <a:r>
              <a:rPr sz="2200" spc="-5" dirty="0">
                <a:latin typeface="Times New Roman"/>
                <a:cs typeface="Times New Roman"/>
              </a:rPr>
              <a:t>it will </a:t>
            </a:r>
            <a:r>
              <a:rPr sz="2200" dirty="0">
                <a:latin typeface="Times New Roman"/>
                <a:cs typeface="Times New Roman"/>
              </a:rPr>
              <a:t>be </a:t>
            </a:r>
            <a:r>
              <a:rPr sz="2200" spc="-5" dirty="0">
                <a:latin typeface="Times New Roman"/>
                <a:cs typeface="Times New Roman"/>
              </a:rPr>
              <a:t>able to </a:t>
            </a:r>
            <a:r>
              <a:rPr sz="2200" spc="-535" dirty="0">
                <a:latin typeface="Times New Roman"/>
                <a:cs typeface="Times New Roman"/>
              </a:rPr>
              <a:t> </a:t>
            </a:r>
            <a:r>
              <a:rPr sz="2200" dirty="0">
                <a:latin typeface="Times New Roman"/>
                <a:cs typeface="Times New Roman"/>
              </a:rPr>
              <a:t>return</a:t>
            </a:r>
            <a:r>
              <a:rPr sz="2200" spc="-5" dirty="0">
                <a:latin typeface="Times New Roman"/>
                <a:cs typeface="Times New Roman"/>
              </a:rPr>
              <a:t> the image to</a:t>
            </a:r>
            <a:r>
              <a:rPr sz="2200" spc="-10" dirty="0">
                <a:latin typeface="Times New Roman"/>
                <a:cs typeface="Times New Roman"/>
              </a:rPr>
              <a:t> </a:t>
            </a:r>
            <a:r>
              <a:rPr sz="2200" spc="-5" dirty="0">
                <a:latin typeface="Times New Roman"/>
                <a:cs typeface="Times New Roman"/>
              </a:rPr>
              <a:t>the </a:t>
            </a:r>
            <a:r>
              <a:rPr sz="2200" dirty="0">
                <a:latin typeface="Times New Roman"/>
                <a:cs typeface="Times New Roman"/>
              </a:rPr>
              <a:t>user.</a:t>
            </a:r>
            <a:endParaRPr sz="2200">
              <a:latin typeface="Times New Roman"/>
              <a:cs typeface="Times New Roman"/>
            </a:endParaRPr>
          </a:p>
          <a:p>
            <a:pPr marL="300355" indent="-275590" algn="just">
              <a:lnSpc>
                <a:spcPct val="100000"/>
              </a:lnSpc>
              <a:spcBef>
                <a:spcPts val="385"/>
              </a:spcBef>
              <a:buClr>
                <a:srgbClr val="2DA2BE"/>
              </a:buClr>
              <a:buSzPct val="68181"/>
              <a:buFont typeface="Lucida Sans Unicode"/>
              <a:buChar char="□"/>
              <a:tabLst>
                <a:tab pos="300990" algn="l"/>
              </a:tabLst>
            </a:pPr>
            <a:r>
              <a:rPr sz="2200" spc="-5" dirty="0">
                <a:latin typeface="Times New Roman"/>
                <a:cs typeface="Times New Roman"/>
              </a:rPr>
              <a:t>Here,</a:t>
            </a:r>
            <a:r>
              <a:rPr sz="2200" spc="-15" dirty="0">
                <a:latin typeface="Times New Roman"/>
                <a:cs typeface="Times New Roman"/>
              </a:rPr>
              <a:t> </a:t>
            </a:r>
            <a:r>
              <a:rPr sz="2200" spc="-5" dirty="0">
                <a:latin typeface="Times New Roman"/>
                <a:cs typeface="Times New Roman"/>
              </a:rPr>
              <a:t>the</a:t>
            </a:r>
            <a:r>
              <a:rPr sz="2200" spc="-15" dirty="0">
                <a:latin typeface="Times New Roman"/>
                <a:cs typeface="Times New Roman"/>
              </a:rPr>
              <a:t> </a:t>
            </a:r>
            <a:r>
              <a:rPr sz="2200" dirty="0">
                <a:latin typeface="Times New Roman"/>
                <a:cs typeface="Times New Roman"/>
              </a:rPr>
              <a:t>bandwidth</a:t>
            </a:r>
            <a:r>
              <a:rPr sz="2200" spc="-10" dirty="0">
                <a:latin typeface="Times New Roman"/>
                <a:cs typeface="Times New Roman"/>
              </a:rPr>
              <a:t> </a:t>
            </a:r>
            <a:r>
              <a:rPr sz="2200" dirty="0">
                <a:latin typeface="Times New Roman"/>
                <a:cs typeface="Times New Roman"/>
              </a:rPr>
              <a:t>of</a:t>
            </a:r>
            <a:r>
              <a:rPr sz="2200" spc="-10" dirty="0">
                <a:latin typeface="Times New Roman"/>
                <a:cs typeface="Times New Roman"/>
              </a:rPr>
              <a:t> </a:t>
            </a:r>
            <a:r>
              <a:rPr sz="2200" spc="-5" dirty="0">
                <a:latin typeface="Times New Roman"/>
                <a:cs typeface="Times New Roman"/>
              </a:rPr>
              <a:t>the</a:t>
            </a:r>
            <a:r>
              <a:rPr sz="2200" spc="-15" dirty="0">
                <a:latin typeface="Times New Roman"/>
                <a:cs typeface="Times New Roman"/>
              </a:rPr>
              <a:t> </a:t>
            </a:r>
            <a:r>
              <a:rPr sz="2200" spc="-5" dirty="0">
                <a:latin typeface="Times New Roman"/>
                <a:cs typeface="Times New Roman"/>
              </a:rPr>
              <a:t>channel</a:t>
            </a:r>
            <a:r>
              <a:rPr sz="2200" spc="-15" dirty="0">
                <a:latin typeface="Times New Roman"/>
                <a:cs typeface="Times New Roman"/>
              </a:rPr>
              <a:t> </a:t>
            </a:r>
            <a:r>
              <a:rPr sz="2200" dirty="0">
                <a:latin typeface="Times New Roman"/>
                <a:cs typeface="Times New Roman"/>
              </a:rPr>
              <a:t>dominates</a:t>
            </a:r>
            <a:r>
              <a:rPr sz="2200" spc="-10" dirty="0">
                <a:latin typeface="Times New Roman"/>
                <a:cs typeface="Times New Roman"/>
              </a:rPr>
              <a:t> </a:t>
            </a:r>
            <a:r>
              <a:rPr sz="2200" dirty="0">
                <a:latin typeface="Times New Roman"/>
                <a:cs typeface="Times New Roman"/>
              </a:rPr>
              <a:t>performance.</a:t>
            </a:r>
            <a:endParaRPr sz="2200">
              <a:latin typeface="Times New Roman"/>
              <a:cs typeface="Times New Roman"/>
            </a:endParaRPr>
          </a:p>
          <a:p>
            <a:pPr marL="300355" marR="17780" indent="-275590" algn="just">
              <a:lnSpc>
                <a:spcPct val="100099"/>
              </a:lnSpc>
              <a:spcBef>
                <a:spcPts val="434"/>
              </a:spcBef>
              <a:buClr>
                <a:srgbClr val="2DA2BE"/>
              </a:buClr>
              <a:buSzPct val="68181"/>
              <a:buFont typeface="Lucida Sans Unicode"/>
              <a:buChar char="□"/>
              <a:tabLst>
                <a:tab pos="370840" algn="l"/>
              </a:tabLst>
            </a:pPr>
            <a:r>
              <a:rPr dirty="0"/>
              <a:t>	</a:t>
            </a:r>
            <a:r>
              <a:rPr sz="2200" spc="-5" dirty="0">
                <a:latin typeface="Times New Roman"/>
                <a:cs typeface="Times New Roman"/>
              </a:rPr>
              <a:t>Suppose that the channel </a:t>
            </a:r>
            <a:r>
              <a:rPr sz="2200" dirty="0">
                <a:latin typeface="Times New Roman"/>
                <a:cs typeface="Times New Roman"/>
              </a:rPr>
              <a:t>has a bandwidth of 10 </a:t>
            </a:r>
            <a:r>
              <a:rPr sz="2200" spc="-5" dirty="0">
                <a:latin typeface="Times New Roman"/>
                <a:cs typeface="Times New Roman"/>
              </a:rPr>
              <a:t>Mbps. </a:t>
            </a:r>
            <a:r>
              <a:rPr sz="2200" dirty="0">
                <a:latin typeface="Times New Roman"/>
                <a:cs typeface="Times New Roman"/>
              </a:rPr>
              <a:t>It </a:t>
            </a:r>
            <a:r>
              <a:rPr sz="2200" spc="-5" dirty="0">
                <a:latin typeface="Times New Roman"/>
                <a:cs typeface="Times New Roman"/>
              </a:rPr>
              <a:t>will take </a:t>
            </a:r>
            <a:r>
              <a:rPr sz="2200" spc="-535" dirty="0">
                <a:latin typeface="Times New Roman"/>
                <a:cs typeface="Times New Roman"/>
              </a:rPr>
              <a:t> </a:t>
            </a:r>
            <a:r>
              <a:rPr sz="2200" dirty="0">
                <a:latin typeface="Times New Roman"/>
                <a:cs typeface="Times New Roman"/>
              </a:rPr>
              <a:t>20 </a:t>
            </a:r>
            <a:r>
              <a:rPr sz="2200" spc="-5" dirty="0">
                <a:latin typeface="Times New Roman"/>
                <a:cs typeface="Times New Roman"/>
              </a:rPr>
              <a:t>seconds to transmit the image </a:t>
            </a:r>
            <a:r>
              <a:rPr sz="2200" spc="5" dirty="0">
                <a:latin typeface="Times New Roman"/>
                <a:cs typeface="Times New Roman"/>
              </a:rPr>
              <a:t>(25×10</a:t>
            </a:r>
            <a:r>
              <a:rPr sz="2175" spc="7" baseline="30651" dirty="0">
                <a:latin typeface="Times New Roman"/>
                <a:cs typeface="Times New Roman"/>
              </a:rPr>
              <a:t>6 </a:t>
            </a:r>
            <a:r>
              <a:rPr sz="2200" spc="-5" dirty="0">
                <a:latin typeface="Times New Roman"/>
                <a:cs typeface="Times New Roman"/>
              </a:rPr>
              <a:t>×8 </a:t>
            </a:r>
            <a:r>
              <a:rPr sz="2200" dirty="0">
                <a:latin typeface="Times New Roman"/>
                <a:cs typeface="Times New Roman"/>
              </a:rPr>
              <a:t>bits </a:t>
            </a:r>
            <a:r>
              <a:rPr sz="2200" spc="-5" dirty="0">
                <a:latin typeface="Times New Roman"/>
                <a:cs typeface="Times New Roman"/>
              </a:rPr>
              <a:t>÷10×10</a:t>
            </a:r>
            <a:r>
              <a:rPr sz="2175" spc="-7" baseline="30651" dirty="0">
                <a:latin typeface="Times New Roman"/>
                <a:cs typeface="Times New Roman"/>
              </a:rPr>
              <a:t>6 </a:t>
            </a:r>
            <a:r>
              <a:rPr sz="2200" spc="-5" dirty="0">
                <a:latin typeface="Times New Roman"/>
                <a:cs typeface="Times New Roman"/>
              </a:rPr>
              <a:t>Mbps </a:t>
            </a:r>
            <a:r>
              <a:rPr sz="2200" dirty="0">
                <a:latin typeface="Times New Roman"/>
                <a:cs typeface="Times New Roman"/>
              </a:rPr>
              <a:t>= </a:t>
            </a:r>
            <a:r>
              <a:rPr sz="2200" spc="5" dirty="0">
                <a:latin typeface="Times New Roman"/>
                <a:cs typeface="Times New Roman"/>
              </a:rPr>
              <a:t> </a:t>
            </a:r>
            <a:r>
              <a:rPr sz="2200" dirty="0">
                <a:latin typeface="Times New Roman"/>
                <a:cs typeface="Times New Roman"/>
              </a:rPr>
              <a:t>20 </a:t>
            </a:r>
            <a:r>
              <a:rPr sz="2200" spc="-5" dirty="0">
                <a:latin typeface="Times New Roman"/>
                <a:cs typeface="Times New Roman"/>
              </a:rPr>
              <a:t>seconds), making it </a:t>
            </a:r>
            <a:r>
              <a:rPr sz="2200" dirty="0">
                <a:latin typeface="Times New Roman"/>
                <a:cs typeface="Times New Roman"/>
              </a:rPr>
              <a:t>relatively unimportant </a:t>
            </a:r>
            <a:r>
              <a:rPr sz="2200" spc="-5" dirty="0">
                <a:latin typeface="Times New Roman"/>
                <a:cs typeface="Times New Roman"/>
              </a:rPr>
              <a:t>if the image is </a:t>
            </a:r>
            <a:r>
              <a:rPr sz="2200" dirty="0">
                <a:latin typeface="Times New Roman"/>
                <a:cs typeface="Times New Roman"/>
              </a:rPr>
              <a:t>on </a:t>
            </a:r>
            <a:r>
              <a:rPr sz="2200" spc="-5" dirty="0">
                <a:latin typeface="Times New Roman"/>
                <a:cs typeface="Times New Roman"/>
              </a:rPr>
              <a:t>the </a:t>
            </a:r>
            <a:r>
              <a:rPr sz="2200" spc="-535" dirty="0">
                <a:latin typeface="Times New Roman"/>
                <a:cs typeface="Times New Roman"/>
              </a:rPr>
              <a:t> </a:t>
            </a:r>
            <a:r>
              <a:rPr sz="2200" dirty="0">
                <a:latin typeface="Times New Roman"/>
                <a:cs typeface="Times New Roman"/>
              </a:rPr>
              <a:t>other</a:t>
            </a:r>
            <a:r>
              <a:rPr sz="2200" spc="-5" dirty="0">
                <a:latin typeface="Times New Roman"/>
                <a:cs typeface="Times New Roman"/>
              </a:rPr>
              <a:t> side </a:t>
            </a:r>
            <a:r>
              <a:rPr sz="2200" dirty="0">
                <a:latin typeface="Times New Roman"/>
                <a:cs typeface="Times New Roman"/>
              </a:rPr>
              <a:t>of</a:t>
            </a:r>
            <a:r>
              <a:rPr sz="2200" spc="-5" dirty="0">
                <a:latin typeface="Times New Roman"/>
                <a:cs typeface="Times New Roman"/>
              </a:rPr>
              <a:t> </a:t>
            </a:r>
            <a:r>
              <a:rPr sz="2200" dirty="0">
                <a:latin typeface="Times New Roman"/>
                <a:cs typeface="Times New Roman"/>
              </a:rPr>
              <a:t>a</a:t>
            </a:r>
            <a:r>
              <a:rPr sz="2200" spc="-5" dirty="0">
                <a:latin typeface="Times New Roman"/>
                <a:cs typeface="Times New Roman"/>
              </a:rPr>
              <a:t> </a:t>
            </a:r>
            <a:r>
              <a:rPr sz="2200" dirty="0">
                <a:latin typeface="Times New Roman"/>
                <a:cs typeface="Times New Roman"/>
              </a:rPr>
              <a:t>1-ms</a:t>
            </a:r>
            <a:r>
              <a:rPr sz="2200" spc="-5" dirty="0">
                <a:latin typeface="Times New Roman"/>
                <a:cs typeface="Times New Roman"/>
              </a:rPr>
              <a:t> channel </a:t>
            </a:r>
            <a:r>
              <a:rPr sz="2200" dirty="0">
                <a:latin typeface="Times New Roman"/>
                <a:cs typeface="Times New Roman"/>
              </a:rPr>
              <a:t>or</a:t>
            </a:r>
            <a:r>
              <a:rPr sz="2200" spc="-5" dirty="0">
                <a:latin typeface="Times New Roman"/>
                <a:cs typeface="Times New Roman"/>
              </a:rPr>
              <a:t> </a:t>
            </a:r>
            <a:r>
              <a:rPr sz="2200" dirty="0">
                <a:latin typeface="Times New Roman"/>
                <a:cs typeface="Times New Roman"/>
              </a:rPr>
              <a:t>a</a:t>
            </a:r>
            <a:r>
              <a:rPr sz="2200" spc="-5" dirty="0">
                <a:latin typeface="Times New Roman"/>
                <a:cs typeface="Times New Roman"/>
              </a:rPr>
              <a:t> </a:t>
            </a:r>
            <a:r>
              <a:rPr sz="2200" dirty="0">
                <a:latin typeface="Times New Roman"/>
                <a:cs typeface="Times New Roman"/>
              </a:rPr>
              <a:t>100-ms</a:t>
            </a:r>
            <a:r>
              <a:rPr sz="2200" spc="-5" dirty="0">
                <a:latin typeface="Times New Roman"/>
                <a:cs typeface="Times New Roman"/>
              </a:rPr>
              <a:t> channel;</a:t>
            </a:r>
            <a:endParaRPr sz="2200">
              <a:latin typeface="Times New Roman"/>
              <a:cs typeface="Times New Roman"/>
            </a:endParaRPr>
          </a:p>
          <a:p>
            <a:pPr marL="300355" marR="702945" indent="-275590" algn="just">
              <a:lnSpc>
                <a:spcPct val="101299"/>
              </a:lnSpc>
              <a:spcBef>
                <a:spcPts val="350"/>
              </a:spcBef>
              <a:buClr>
                <a:srgbClr val="2DA2BE"/>
              </a:buClr>
              <a:buSzPct val="68181"/>
              <a:buFont typeface="Lucida Sans Unicode"/>
              <a:buChar char="□"/>
              <a:tabLst>
                <a:tab pos="300990" algn="l"/>
              </a:tabLst>
            </a:pPr>
            <a:r>
              <a:rPr sz="2200" spc="-5" dirty="0">
                <a:latin typeface="Times New Roman"/>
                <a:cs typeface="Times New Roman"/>
              </a:rPr>
              <a:t>The</a:t>
            </a:r>
            <a:r>
              <a:rPr sz="2200" spc="-20" dirty="0">
                <a:latin typeface="Times New Roman"/>
                <a:cs typeface="Times New Roman"/>
              </a:rPr>
              <a:t> </a:t>
            </a:r>
            <a:r>
              <a:rPr sz="2200" dirty="0">
                <a:latin typeface="Times New Roman"/>
                <a:cs typeface="Times New Roman"/>
              </a:rPr>
              <a:t>difference</a:t>
            </a:r>
            <a:r>
              <a:rPr sz="2200" spc="-10" dirty="0">
                <a:latin typeface="Times New Roman"/>
                <a:cs typeface="Times New Roman"/>
              </a:rPr>
              <a:t> </a:t>
            </a:r>
            <a:r>
              <a:rPr sz="2200" dirty="0">
                <a:latin typeface="Times New Roman"/>
                <a:cs typeface="Times New Roman"/>
              </a:rPr>
              <a:t>between</a:t>
            </a:r>
            <a:r>
              <a:rPr sz="2200" spc="-10" dirty="0">
                <a:latin typeface="Times New Roman"/>
                <a:cs typeface="Times New Roman"/>
              </a:rPr>
              <a:t> </a:t>
            </a:r>
            <a:r>
              <a:rPr sz="2200" dirty="0">
                <a:latin typeface="Times New Roman"/>
                <a:cs typeface="Times New Roman"/>
              </a:rPr>
              <a:t>a</a:t>
            </a:r>
            <a:r>
              <a:rPr sz="2200" spc="-15" dirty="0">
                <a:latin typeface="Times New Roman"/>
                <a:cs typeface="Times New Roman"/>
              </a:rPr>
              <a:t> </a:t>
            </a:r>
            <a:r>
              <a:rPr sz="2200" dirty="0">
                <a:latin typeface="Times New Roman"/>
                <a:cs typeface="Times New Roman"/>
              </a:rPr>
              <a:t>20.001-second</a:t>
            </a:r>
            <a:r>
              <a:rPr sz="2200" spc="-10" dirty="0">
                <a:latin typeface="Times New Roman"/>
                <a:cs typeface="Times New Roman"/>
              </a:rPr>
              <a:t> </a:t>
            </a:r>
            <a:r>
              <a:rPr sz="2200" dirty="0">
                <a:latin typeface="Times New Roman"/>
                <a:cs typeface="Times New Roman"/>
              </a:rPr>
              <a:t>response</a:t>
            </a:r>
            <a:r>
              <a:rPr sz="2200" spc="-10" dirty="0">
                <a:latin typeface="Times New Roman"/>
                <a:cs typeface="Times New Roman"/>
              </a:rPr>
              <a:t> </a:t>
            </a:r>
            <a:r>
              <a:rPr sz="2200" spc="-5" dirty="0">
                <a:latin typeface="Times New Roman"/>
                <a:cs typeface="Times New Roman"/>
              </a:rPr>
              <a:t>time</a:t>
            </a:r>
            <a:r>
              <a:rPr sz="2200" spc="-15" dirty="0">
                <a:latin typeface="Times New Roman"/>
                <a:cs typeface="Times New Roman"/>
              </a:rPr>
              <a:t> </a:t>
            </a:r>
            <a:r>
              <a:rPr sz="2200" spc="-5" dirty="0">
                <a:latin typeface="Times New Roman"/>
                <a:cs typeface="Times New Roman"/>
              </a:rPr>
              <a:t>and</a:t>
            </a:r>
            <a:r>
              <a:rPr sz="2200" spc="-15" dirty="0">
                <a:latin typeface="Times New Roman"/>
                <a:cs typeface="Times New Roman"/>
              </a:rPr>
              <a:t> </a:t>
            </a:r>
            <a:r>
              <a:rPr sz="2200" dirty="0">
                <a:latin typeface="Times New Roman"/>
                <a:cs typeface="Times New Roman"/>
              </a:rPr>
              <a:t>a </a:t>
            </a:r>
            <a:r>
              <a:rPr sz="2200" spc="-540" dirty="0">
                <a:latin typeface="Times New Roman"/>
                <a:cs typeface="Times New Roman"/>
              </a:rPr>
              <a:t> </a:t>
            </a:r>
            <a:r>
              <a:rPr sz="2200" dirty="0">
                <a:latin typeface="Times New Roman"/>
                <a:cs typeface="Times New Roman"/>
              </a:rPr>
              <a:t>20.1-second</a:t>
            </a:r>
            <a:r>
              <a:rPr sz="2200" spc="-5" dirty="0">
                <a:latin typeface="Times New Roman"/>
                <a:cs typeface="Times New Roman"/>
              </a:rPr>
              <a:t> </a:t>
            </a:r>
            <a:r>
              <a:rPr sz="2200" dirty="0">
                <a:latin typeface="Times New Roman"/>
                <a:cs typeface="Times New Roman"/>
              </a:rPr>
              <a:t>response </a:t>
            </a:r>
            <a:r>
              <a:rPr sz="2200" spc="-5" dirty="0">
                <a:latin typeface="Times New Roman"/>
                <a:cs typeface="Times New Roman"/>
              </a:rPr>
              <a:t>time</a:t>
            </a:r>
            <a:r>
              <a:rPr sz="2200" spc="-10" dirty="0">
                <a:latin typeface="Times New Roman"/>
                <a:cs typeface="Times New Roman"/>
              </a:rPr>
              <a:t> </a:t>
            </a:r>
            <a:r>
              <a:rPr sz="2200" spc="-5" dirty="0">
                <a:latin typeface="Times New Roman"/>
                <a:cs typeface="Times New Roman"/>
              </a:rPr>
              <a:t>is </a:t>
            </a:r>
            <a:r>
              <a:rPr sz="2200" dirty="0">
                <a:latin typeface="Times New Roman"/>
                <a:cs typeface="Times New Roman"/>
              </a:rPr>
              <a:t>negligible.</a:t>
            </a:r>
            <a:endParaRPr sz="2200">
              <a:latin typeface="Times New Roman"/>
              <a:cs typeface="Times New Roman"/>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97167"/>
            <a:ext cx="1870710" cy="588010"/>
          </a:xfrm>
          <a:prstGeom prst="rect">
            <a:avLst/>
          </a:prstGeom>
        </p:spPr>
        <p:txBody>
          <a:bodyPr vert="horz" wrap="square" lIns="0" tIns="17780" rIns="0" bIns="0" rtlCol="0">
            <a:spAutoFit/>
          </a:bodyPr>
          <a:lstStyle/>
          <a:p>
            <a:pPr marL="12700">
              <a:lnSpc>
                <a:spcPct val="100000"/>
              </a:lnSpc>
              <a:spcBef>
                <a:spcPts val="140"/>
              </a:spcBef>
            </a:pPr>
            <a:r>
              <a:rPr spc="10" dirty="0">
                <a:solidFill>
                  <a:srgbClr val="464646"/>
                </a:solidFill>
              </a:rPr>
              <a:t>Pause!!!</a:t>
            </a:r>
          </a:p>
        </p:txBody>
      </p:sp>
      <p:sp>
        <p:nvSpPr>
          <p:cNvPr id="3" name="object 3"/>
          <p:cNvSpPr txBox="1"/>
          <p:nvPr/>
        </p:nvSpPr>
        <p:spPr>
          <a:xfrm>
            <a:off x="616677" y="926084"/>
            <a:ext cx="7909559" cy="3116580"/>
          </a:xfrm>
          <a:prstGeom prst="rect">
            <a:avLst/>
          </a:prstGeom>
        </p:spPr>
        <p:txBody>
          <a:bodyPr vert="horz" wrap="square" lIns="0" tIns="27305" rIns="0" bIns="0" rtlCol="0">
            <a:spAutoFit/>
          </a:bodyPr>
          <a:lstStyle/>
          <a:p>
            <a:pPr marL="291465" marR="5080" indent="-279400">
              <a:lnSpc>
                <a:spcPts val="3229"/>
              </a:lnSpc>
              <a:spcBef>
                <a:spcPts val="215"/>
              </a:spcBef>
              <a:buClr>
                <a:srgbClr val="2DA2BE"/>
              </a:buClr>
              <a:buSzPct val="66666"/>
              <a:buFont typeface="Lucida Sans Unicode"/>
              <a:buChar char="□"/>
              <a:tabLst>
                <a:tab pos="291465" algn="l"/>
                <a:tab pos="292100" algn="l"/>
              </a:tabLst>
            </a:pPr>
            <a:r>
              <a:rPr sz="2700" spc="-5" dirty="0">
                <a:latin typeface="Times New Roman"/>
                <a:cs typeface="Times New Roman"/>
              </a:rPr>
              <a:t>For each </a:t>
            </a:r>
            <a:r>
              <a:rPr sz="2700" dirty="0">
                <a:latin typeface="Times New Roman"/>
                <a:cs typeface="Times New Roman"/>
              </a:rPr>
              <a:t>of </a:t>
            </a:r>
            <a:r>
              <a:rPr sz="2700" spc="-5" dirty="0">
                <a:latin typeface="Times New Roman"/>
                <a:cs typeface="Times New Roman"/>
              </a:rPr>
              <a:t>the </a:t>
            </a:r>
            <a:r>
              <a:rPr sz="2700" dirty="0">
                <a:latin typeface="Times New Roman"/>
                <a:cs typeface="Times New Roman"/>
              </a:rPr>
              <a:t>following operations on a remote file </a:t>
            </a:r>
            <a:r>
              <a:rPr sz="2700" spc="5" dirty="0">
                <a:latin typeface="Times New Roman"/>
                <a:cs typeface="Times New Roman"/>
              </a:rPr>
              <a:t> </a:t>
            </a:r>
            <a:r>
              <a:rPr sz="2700" spc="-5" dirty="0">
                <a:latin typeface="Times New Roman"/>
                <a:cs typeface="Times New Roman"/>
              </a:rPr>
              <a:t>server, </a:t>
            </a:r>
            <a:r>
              <a:rPr sz="2700" dirty="0">
                <a:latin typeface="Times New Roman"/>
                <a:cs typeface="Times New Roman"/>
              </a:rPr>
              <a:t>discuss </a:t>
            </a:r>
            <a:r>
              <a:rPr sz="2700" spc="-5" dirty="0">
                <a:latin typeface="Times New Roman"/>
                <a:cs typeface="Times New Roman"/>
              </a:rPr>
              <a:t>whether they are more likely to </a:t>
            </a:r>
            <a:r>
              <a:rPr sz="2700" dirty="0">
                <a:latin typeface="Times New Roman"/>
                <a:cs typeface="Times New Roman"/>
              </a:rPr>
              <a:t>be delay </a:t>
            </a:r>
            <a:r>
              <a:rPr sz="2700" spc="-660" dirty="0">
                <a:latin typeface="Times New Roman"/>
                <a:cs typeface="Times New Roman"/>
              </a:rPr>
              <a:t> </a:t>
            </a:r>
            <a:r>
              <a:rPr sz="2700" spc="-5" dirty="0">
                <a:latin typeface="Times New Roman"/>
                <a:cs typeface="Times New Roman"/>
              </a:rPr>
              <a:t>sensitive</a:t>
            </a:r>
            <a:r>
              <a:rPr sz="2700" spc="-10" dirty="0">
                <a:latin typeface="Times New Roman"/>
                <a:cs typeface="Times New Roman"/>
              </a:rPr>
              <a:t> </a:t>
            </a:r>
            <a:r>
              <a:rPr sz="2700" dirty="0">
                <a:latin typeface="Times New Roman"/>
                <a:cs typeface="Times New Roman"/>
              </a:rPr>
              <a:t>or bandwidth</a:t>
            </a:r>
            <a:r>
              <a:rPr sz="2700" spc="-5" dirty="0">
                <a:latin typeface="Times New Roman"/>
                <a:cs typeface="Times New Roman"/>
              </a:rPr>
              <a:t> sensitive:</a:t>
            </a:r>
            <a:endParaRPr sz="2700">
              <a:latin typeface="Times New Roman"/>
              <a:cs typeface="Times New Roman"/>
            </a:endParaRPr>
          </a:p>
          <a:p>
            <a:pPr marL="868680" lvl="1" indent="-486409">
              <a:lnSpc>
                <a:spcPct val="100000"/>
              </a:lnSpc>
              <a:spcBef>
                <a:spcPts val="270"/>
              </a:spcBef>
              <a:buFont typeface="Times New Roman"/>
              <a:buAutoNum type="alphaLcParenBoth"/>
              <a:tabLst>
                <a:tab pos="869315" algn="l"/>
              </a:tabLst>
            </a:pPr>
            <a:r>
              <a:rPr sz="2700" spc="-5" dirty="0">
                <a:latin typeface="Times New Roman"/>
                <a:cs typeface="Times New Roman"/>
              </a:rPr>
              <a:t>Open</a:t>
            </a:r>
            <a:r>
              <a:rPr sz="2700" spc="-35" dirty="0">
                <a:latin typeface="Times New Roman"/>
                <a:cs typeface="Times New Roman"/>
              </a:rPr>
              <a:t> </a:t>
            </a:r>
            <a:r>
              <a:rPr sz="2700" dirty="0">
                <a:latin typeface="Times New Roman"/>
                <a:cs typeface="Times New Roman"/>
              </a:rPr>
              <a:t>a</a:t>
            </a:r>
            <a:r>
              <a:rPr sz="2700" spc="-35" dirty="0">
                <a:latin typeface="Times New Roman"/>
                <a:cs typeface="Times New Roman"/>
              </a:rPr>
              <a:t> </a:t>
            </a:r>
            <a:r>
              <a:rPr sz="2700" dirty="0">
                <a:latin typeface="Times New Roman"/>
                <a:cs typeface="Times New Roman"/>
              </a:rPr>
              <a:t>file.</a:t>
            </a:r>
            <a:endParaRPr sz="2700">
              <a:latin typeface="Times New Roman"/>
              <a:cs typeface="Times New Roman"/>
            </a:endParaRPr>
          </a:p>
          <a:p>
            <a:pPr marL="887730" lvl="1" indent="-505459">
              <a:lnSpc>
                <a:spcPct val="100000"/>
              </a:lnSpc>
              <a:spcBef>
                <a:spcPts val="434"/>
              </a:spcBef>
              <a:buFont typeface="Times New Roman"/>
              <a:buAutoNum type="alphaLcParenBoth"/>
              <a:tabLst>
                <a:tab pos="888365" algn="l"/>
              </a:tabLst>
            </a:pPr>
            <a:r>
              <a:rPr sz="2700" spc="-10" dirty="0">
                <a:latin typeface="Times New Roman"/>
                <a:cs typeface="Times New Roman"/>
              </a:rPr>
              <a:t>Read</a:t>
            </a:r>
            <a:r>
              <a:rPr sz="2700" spc="-25" dirty="0">
                <a:latin typeface="Times New Roman"/>
                <a:cs typeface="Times New Roman"/>
              </a:rPr>
              <a:t> </a:t>
            </a:r>
            <a:r>
              <a:rPr sz="2700" spc="-5" dirty="0">
                <a:latin typeface="Times New Roman"/>
                <a:cs typeface="Times New Roman"/>
              </a:rPr>
              <a:t>the</a:t>
            </a:r>
            <a:r>
              <a:rPr sz="2700" spc="-20" dirty="0">
                <a:latin typeface="Times New Roman"/>
                <a:cs typeface="Times New Roman"/>
              </a:rPr>
              <a:t> </a:t>
            </a:r>
            <a:r>
              <a:rPr sz="2700" spc="-5" dirty="0">
                <a:latin typeface="Times New Roman"/>
                <a:cs typeface="Times New Roman"/>
              </a:rPr>
              <a:t>contents</a:t>
            </a:r>
            <a:r>
              <a:rPr sz="2700" spc="-15" dirty="0">
                <a:latin typeface="Times New Roman"/>
                <a:cs typeface="Times New Roman"/>
              </a:rPr>
              <a:t> </a:t>
            </a:r>
            <a:r>
              <a:rPr sz="2700" dirty="0">
                <a:latin typeface="Times New Roman"/>
                <a:cs typeface="Times New Roman"/>
              </a:rPr>
              <a:t>of</a:t>
            </a:r>
            <a:r>
              <a:rPr sz="2700" spc="-15" dirty="0">
                <a:latin typeface="Times New Roman"/>
                <a:cs typeface="Times New Roman"/>
              </a:rPr>
              <a:t> </a:t>
            </a:r>
            <a:r>
              <a:rPr sz="2700" dirty="0">
                <a:latin typeface="Times New Roman"/>
                <a:cs typeface="Times New Roman"/>
              </a:rPr>
              <a:t>a</a:t>
            </a:r>
            <a:r>
              <a:rPr sz="2700" spc="-15" dirty="0">
                <a:latin typeface="Times New Roman"/>
                <a:cs typeface="Times New Roman"/>
              </a:rPr>
              <a:t> </a:t>
            </a:r>
            <a:r>
              <a:rPr sz="2700" dirty="0">
                <a:latin typeface="Times New Roman"/>
                <a:cs typeface="Times New Roman"/>
              </a:rPr>
              <a:t>file.</a:t>
            </a:r>
            <a:endParaRPr sz="2700">
              <a:latin typeface="Times New Roman"/>
              <a:cs typeface="Times New Roman"/>
            </a:endParaRPr>
          </a:p>
          <a:p>
            <a:pPr marL="849630" lvl="1" indent="-467359">
              <a:lnSpc>
                <a:spcPct val="100000"/>
              </a:lnSpc>
              <a:spcBef>
                <a:spcPts val="434"/>
              </a:spcBef>
              <a:buFont typeface="Times New Roman"/>
              <a:buAutoNum type="alphaLcParenBoth"/>
              <a:tabLst>
                <a:tab pos="850265" algn="l"/>
              </a:tabLst>
            </a:pPr>
            <a:r>
              <a:rPr sz="2700" spc="-5" dirty="0">
                <a:latin typeface="Times New Roman"/>
                <a:cs typeface="Times New Roman"/>
              </a:rPr>
              <a:t>List</a:t>
            </a:r>
            <a:r>
              <a:rPr sz="2700" spc="-20" dirty="0">
                <a:latin typeface="Times New Roman"/>
                <a:cs typeface="Times New Roman"/>
              </a:rPr>
              <a:t> </a:t>
            </a:r>
            <a:r>
              <a:rPr sz="2700" spc="-5" dirty="0">
                <a:latin typeface="Times New Roman"/>
                <a:cs typeface="Times New Roman"/>
              </a:rPr>
              <a:t>the</a:t>
            </a:r>
            <a:r>
              <a:rPr sz="2700" spc="-20" dirty="0">
                <a:latin typeface="Times New Roman"/>
                <a:cs typeface="Times New Roman"/>
              </a:rPr>
              <a:t> </a:t>
            </a:r>
            <a:r>
              <a:rPr sz="2700" spc="-5" dirty="0">
                <a:latin typeface="Times New Roman"/>
                <a:cs typeface="Times New Roman"/>
              </a:rPr>
              <a:t>contents</a:t>
            </a:r>
            <a:r>
              <a:rPr sz="2700" spc="-20" dirty="0">
                <a:latin typeface="Times New Roman"/>
                <a:cs typeface="Times New Roman"/>
              </a:rPr>
              <a:t> </a:t>
            </a:r>
            <a:r>
              <a:rPr sz="2700" dirty="0">
                <a:latin typeface="Times New Roman"/>
                <a:cs typeface="Times New Roman"/>
              </a:rPr>
              <a:t>of</a:t>
            </a:r>
            <a:r>
              <a:rPr sz="2700" spc="-10" dirty="0">
                <a:latin typeface="Times New Roman"/>
                <a:cs typeface="Times New Roman"/>
              </a:rPr>
              <a:t> </a:t>
            </a:r>
            <a:r>
              <a:rPr sz="2700" dirty="0">
                <a:latin typeface="Times New Roman"/>
                <a:cs typeface="Times New Roman"/>
              </a:rPr>
              <a:t>a</a:t>
            </a:r>
            <a:r>
              <a:rPr sz="2700" spc="-20" dirty="0">
                <a:latin typeface="Times New Roman"/>
                <a:cs typeface="Times New Roman"/>
              </a:rPr>
              <a:t> </a:t>
            </a:r>
            <a:r>
              <a:rPr sz="2700" dirty="0">
                <a:latin typeface="Times New Roman"/>
                <a:cs typeface="Times New Roman"/>
              </a:rPr>
              <a:t>directory.</a:t>
            </a:r>
            <a:endParaRPr sz="2700">
              <a:latin typeface="Times New Roman"/>
              <a:cs typeface="Times New Roman"/>
            </a:endParaRPr>
          </a:p>
          <a:p>
            <a:pPr marL="887730" lvl="1" indent="-505459">
              <a:lnSpc>
                <a:spcPct val="100000"/>
              </a:lnSpc>
              <a:spcBef>
                <a:spcPts val="434"/>
              </a:spcBef>
              <a:buFont typeface="Times New Roman"/>
              <a:buAutoNum type="alphaLcParenBoth"/>
              <a:tabLst>
                <a:tab pos="888365" algn="l"/>
              </a:tabLst>
            </a:pPr>
            <a:r>
              <a:rPr sz="2700" spc="-5" dirty="0">
                <a:latin typeface="Times New Roman"/>
                <a:cs typeface="Times New Roman"/>
              </a:rPr>
              <a:t>Display</a:t>
            </a:r>
            <a:r>
              <a:rPr sz="2700" spc="-20" dirty="0">
                <a:latin typeface="Times New Roman"/>
                <a:cs typeface="Times New Roman"/>
              </a:rPr>
              <a:t> </a:t>
            </a:r>
            <a:r>
              <a:rPr sz="2700" spc="-5" dirty="0">
                <a:latin typeface="Times New Roman"/>
                <a:cs typeface="Times New Roman"/>
              </a:rPr>
              <a:t>the</a:t>
            </a:r>
            <a:r>
              <a:rPr sz="2700" spc="-20" dirty="0">
                <a:latin typeface="Times New Roman"/>
                <a:cs typeface="Times New Roman"/>
              </a:rPr>
              <a:t> </a:t>
            </a:r>
            <a:r>
              <a:rPr sz="2700" spc="-5" dirty="0">
                <a:latin typeface="Times New Roman"/>
                <a:cs typeface="Times New Roman"/>
              </a:rPr>
              <a:t>attributes</a:t>
            </a:r>
            <a:r>
              <a:rPr sz="2700" spc="-20" dirty="0">
                <a:latin typeface="Times New Roman"/>
                <a:cs typeface="Times New Roman"/>
              </a:rPr>
              <a:t> </a:t>
            </a:r>
            <a:r>
              <a:rPr sz="2700" dirty="0">
                <a:latin typeface="Times New Roman"/>
                <a:cs typeface="Times New Roman"/>
              </a:rPr>
              <a:t>of</a:t>
            </a:r>
            <a:r>
              <a:rPr sz="2700" spc="-10" dirty="0">
                <a:latin typeface="Times New Roman"/>
                <a:cs typeface="Times New Roman"/>
              </a:rPr>
              <a:t> </a:t>
            </a:r>
            <a:r>
              <a:rPr sz="2700" dirty="0">
                <a:latin typeface="Times New Roman"/>
                <a:cs typeface="Times New Roman"/>
              </a:rPr>
              <a:t>a</a:t>
            </a:r>
            <a:r>
              <a:rPr sz="2700" spc="-20" dirty="0">
                <a:latin typeface="Times New Roman"/>
                <a:cs typeface="Times New Roman"/>
              </a:rPr>
              <a:t> </a:t>
            </a:r>
            <a:r>
              <a:rPr sz="2700" dirty="0">
                <a:latin typeface="Times New Roman"/>
                <a:cs typeface="Times New Roman"/>
              </a:rPr>
              <a:t>file.</a:t>
            </a:r>
            <a:endParaRPr sz="2700">
              <a:latin typeface="Times New Roman"/>
              <a:cs typeface="Times New Roman"/>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2097" y="1791826"/>
            <a:ext cx="7880984" cy="3213100"/>
          </a:xfrm>
          <a:prstGeom prst="rect">
            <a:avLst/>
          </a:prstGeom>
        </p:spPr>
        <p:txBody>
          <a:bodyPr vert="horz" wrap="square" lIns="0" tIns="66040" rIns="0" bIns="0" rtlCol="0">
            <a:spAutoFit/>
          </a:bodyPr>
          <a:lstStyle/>
          <a:p>
            <a:pPr marL="490220" indent="-457834">
              <a:lnSpc>
                <a:spcPct val="100000"/>
              </a:lnSpc>
              <a:spcBef>
                <a:spcPts val="520"/>
              </a:spcBef>
              <a:buFont typeface="Arial MT"/>
              <a:buAutoNum type="alphaLcParenBoth"/>
              <a:tabLst>
                <a:tab pos="490855" algn="l"/>
              </a:tabLst>
            </a:pPr>
            <a:r>
              <a:rPr sz="2400" b="1" spc="-5" dirty="0">
                <a:latin typeface="Arial"/>
                <a:cs typeface="Arial"/>
              </a:rPr>
              <a:t>Delay-sensitive</a:t>
            </a:r>
            <a:r>
              <a:rPr sz="2400" spc="-5" dirty="0">
                <a:latin typeface="Arial MT"/>
                <a:cs typeface="Arial MT"/>
              </a:rPr>
              <a:t>;</a:t>
            </a:r>
            <a:r>
              <a:rPr sz="2400" spc="-25" dirty="0">
                <a:latin typeface="Arial MT"/>
                <a:cs typeface="Arial MT"/>
              </a:rPr>
              <a:t> </a:t>
            </a:r>
            <a:r>
              <a:rPr sz="2400" spc="-5" dirty="0">
                <a:latin typeface="Arial MT"/>
                <a:cs typeface="Arial MT"/>
              </a:rPr>
              <a:t>the</a:t>
            </a:r>
            <a:r>
              <a:rPr sz="2400" spc="-20" dirty="0">
                <a:latin typeface="Arial MT"/>
                <a:cs typeface="Arial MT"/>
              </a:rPr>
              <a:t> </a:t>
            </a:r>
            <a:r>
              <a:rPr sz="2400" dirty="0">
                <a:latin typeface="Arial MT"/>
                <a:cs typeface="Arial MT"/>
              </a:rPr>
              <a:t>messages</a:t>
            </a:r>
            <a:r>
              <a:rPr sz="2400" spc="-15" dirty="0">
                <a:latin typeface="Arial MT"/>
                <a:cs typeface="Arial MT"/>
              </a:rPr>
              <a:t> </a:t>
            </a:r>
            <a:r>
              <a:rPr sz="2400" spc="-5" dirty="0">
                <a:latin typeface="Arial MT"/>
                <a:cs typeface="Arial MT"/>
              </a:rPr>
              <a:t>exchanged</a:t>
            </a:r>
            <a:r>
              <a:rPr sz="2400" spc="-15" dirty="0">
                <a:latin typeface="Arial MT"/>
                <a:cs typeface="Arial MT"/>
              </a:rPr>
              <a:t> </a:t>
            </a:r>
            <a:r>
              <a:rPr sz="2400" spc="-5" dirty="0">
                <a:latin typeface="Arial MT"/>
                <a:cs typeface="Arial MT"/>
              </a:rPr>
              <a:t>are</a:t>
            </a:r>
            <a:r>
              <a:rPr sz="2400" spc="-20" dirty="0">
                <a:latin typeface="Arial MT"/>
                <a:cs typeface="Arial MT"/>
              </a:rPr>
              <a:t> </a:t>
            </a:r>
            <a:r>
              <a:rPr sz="2400" dirty="0">
                <a:latin typeface="Arial MT"/>
                <a:cs typeface="Arial MT"/>
              </a:rPr>
              <a:t>short.</a:t>
            </a:r>
            <a:endParaRPr sz="2400">
              <a:latin typeface="Arial MT"/>
              <a:cs typeface="Arial MT"/>
            </a:endParaRPr>
          </a:p>
          <a:p>
            <a:pPr marL="288925" marR="130175" indent="91440">
              <a:lnSpc>
                <a:spcPct val="107600"/>
              </a:lnSpc>
              <a:spcBef>
                <a:spcPts val="200"/>
              </a:spcBef>
              <a:buFont typeface="Arial MT"/>
              <a:buAutoNum type="alphaLcParenBoth"/>
              <a:tabLst>
                <a:tab pos="838200" algn="l"/>
              </a:tabLst>
            </a:pPr>
            <a:r>
              <a:rPr sz="2400" b="1" spc="-5" dirty="0">
                <a:latin typeface="Arial"/>
                <a:cs typeface="Arial"/>
              </a:rPr>
              <a:t>Bandwidth-sensitive</a:t>
            </a:r>
            <a:r>
              <a:rPr sz="2400" spc="-5" dirty="0">
                <a:latin typeface="Arial MT"/>
                <a:cs typeface="Arial MT"/>
              </a:rPr>
              <a:t>, particularly for large files. </a:t>
            </a:r>
            <a:r>
              <a:rPr sz="2400" dirty="0">
                <a:latin typeface="Arial MT"/>
                <a:cs typeface="Arial MT"/>
              </a:rPr>
              <a:t> </a:t>
            </a:r>
            <a:r>
              <a:rPr sz="2400" spc="-5" dirty="0">
                <a:latin typeface="Arial MT"/>
                <a:cs typeface="Arial MT"/>
              </a:rPr>
              <a:t>that the underlying protocol uses </a:t>
            </a:r>
            <a:r>
              <a:rPr sz="2400" dirty="0">
                <a:latin typeface="Arial MT"/>
                <a:cs typeface="Arial MT"/>
              </a:rPr>
              <a:t>a </a:t>
            </a:r>
            <a:r>
              <a:rPr sz="2400" spc="-5" dirty="0">
                <a:latin typeface="Arial MT"/>
                <a:cs typeface="Arial MT"/>
              </a:rPr>
              <a:t>large </a:t>
            </a:r>
            <a:r>
              <a:rPr sz="2400" dirty="0">
                <a:latin typeface="Arial MT"/>
                <a:cs typeface="Arial MT"/>
              </a:rPr>
              <a:t>message size </a:t>
            </a:r>
            <a:r>
              <a:rPr sz="2400" spc="5" dirty="0">
                <a:latin typeface="Arial MT"/>
                <a:cs typeface="Arial MT"/>
              </a:rPr>
              <a:t> </a:t>
            </a:r>
            <a:r>
              <a:rPr sz="2400" spc="-5" dirty="0">
                <a:latin typeface="Arial MT"/>
                <a:cs typeface="Arial MT"/>
              </a:rPr>
              <a:t>or</a:t>
            </a:r>
            <a:r>
              <a:rPr sz="2400" spc="-10" dirty="0">
                <a:latin typeface="Arial MT"/>
                <a:cs typeface="Arial MT"/>
              </a:rPr>
              <a:t> </a:t>
            </a:r>
            <a:r>
              <a:rPr sz="2400" spc="-5" dirty="0">
                <a:latin typeface="Arial MT"/>
                <a:cs typeface="Arial MT"/>
              </a:rPr>
              <a:t>window </a:t>
            </a:r>
            <a:r>
              <a:rPr sz="2400" dirty="0">
                <a:latin typeface="Arial MT"/>
                <a:cs typeface="Arial MT"/>
              </a:rPr>
              <a:t>size.</a:t>
            </a:r>
            <a:endParaRPr sz="2400">
              <a:latin typeface="Arial MT"/>
              <a:cs typeface="Arial MT"/>
            </a:endParaRPr>
          </a:p>
          <a:p>
            <a:pPr marL="288925" marR="222250" indent="-276860">
              <a:lnSpc>
                <a:spcPct val="100699"/>
              </a:lnSpc>
              <a:spcBef>
                <a:spcPts val="350"/>
              </a:spcBef>
              <a:buClr>
                <a:srgbClr val="2DA2BE"/>
              </a:buClr>
              <a:buSzPct val="66666"/>
              <a:buFont typeface="Lucida Sans Unicode"/>
              <a:buChar char="□"/>
              <a:tabLst>
                <a:tab pos="288925" algn="l"/>
                <a:tab pos="289560" algn="l"/>
              </a:tabLst>
            </a:pPr>
            <a:r>
              <a:rPr sz="2400" dirty="0">
                <a:latin typeface="Arial MT"/>
                <a:cs typeface="Arial MT"/>
              </a:rPr>
              <a:t>(c) </a:t>
            </a:r>
            <a:r>
              <a:rPr sz="2400" b="1" spc="-5" dirty="0">
                <a:latin typeface="Arial"/>
                <a:cs typeface="Arial"/>
              </a:rPr>
              <a:t>Delay-sensitive; </a:t>
            </a:r>
            <a:r>
              <a:rPr sz="2400" spc="-5" dirty="0">
                <a:latin typeface="Arial MT"/>
                <a:cs typeface="Arial MT"/>
              </a:rPr>
              <a:t>directories are typically of </a:t>
            </a:r>
            <a:r>
              <a:rPr sz="2400" dirty="0">
                <a:latin typeface="Arial MT"/>
                <a:cs typeface="Arial MT"/>
              </a:rPr>
              <a:t>modest </a:t>
            </a:r>
            <a:r>
              <a:rPr sz="2400" spc="-655" dirty="0">
                <a:latin typeface="Arial MT"/>
                <a:cs typeface="Arial MT"/>
              </a:rPr>
              <a:t> </a:t>
            </a:r>
            <a:r>
              <a:rPr sz="2400" dirty="0">
                <a:latin typeface="Arial MT"/>
                <a:cs typeface="Arial MT"/>
              </a:rPr>
              <a:t>size.</a:t>
            </a:r>
            <a:endParaRPr sz="2400">
              <a:latin typeface="Arial MT"/>
              <a:cs typeface="Arial MT"/>
            </a:endParaRPr>
          </a:p>
          <a:p>
            <a:pPr marL="288925" marR="5080" indent="-276860">
              <a:lnSpc>
                <a:spcPct val="100699"/>
              </a:lnSpc>
              <a:spcBef>
                <a:spcPts val="350"/>
              </a:spcBef>
              <a:buClr>
                <a:srgbClr val="2DA2BE"/>
              </a:buClr>
              <a:buSzPct val="66666"/>
              <a:buFont typeface="Lucida Sans Unicode"/>
              <a:buChar char="□"/>
              <a:tabLst>
                <a:tab pos="288925" algn="l"/>
                <a:tab pos="289560" algn="l"/>
              </a:tabLst>
            </a:pPr>
            <a:r>
              <a:rPr sz="2400" dirty="0">
                <a:latin typeface="Arial MT"/>
                <a:cs typeface="Arial MT"/>
              </a:rPr>
              <a:t>(d) </a:t>
            </a:r>
            <a:r>
              <a:rPr sz="2400" b="1" spc="-5" dirty="0">
                <a:latin typeface="Arial"/>
                <a:cs typeface="Arial"/>
              </a:rPr>
              <a:t>Delay-sensitive; </a:t>
            </a:r>
            <a:r>
              <a:rPr sz="2400" dirty="0">
                <a:latin typeface="Arial MT"/>
                <a:cs typeface="Arial MT"/>
              </a:rPr>
              <a:t>a </a:t>
            </a:r>
            <a:r>
              <a:rPr sz="2400" spc="-5" dirty="0">
                <a:latin typeface="Arial MT"/>
                <a:cs typeface="Arial MT"/>
              </a:rPr>
              <a:t>file’s attributes are typically </a:t>
            </a:r>
            <a:r>
              <a:rPr sz="2400" dirty="0">
                <a:latin typeface="Arial MT"/>
                <a:cs typeface="Arial MT"/>
              </a:rPr>
              <a:t>much </a:t>
            </a:r>
            <a:r>
              <a:rPr sz="2400" spc="-655" dirty="0">
                <a:latin typeface="Arial MT"/>
                <a:cs typeface="Arial MT"/>
              </a:rPr>
              <a:t> </a:t>
            </a:r>
            <a:r>
              <a:rPr sz="2400" dirty="0">
                <a:latin typeface="Arial MT"/>
                <a:cs typeface="Arial MT"/>
              </a:rPr>
              <a:t>smaller</a:t>
            </a:r>
            <a:r>
              <a:rPr sz="2400" spc="-10" dirty="0">
                <a:latin typeface="Arial MT"/>
                <a:cs typeface="Arial MT"/>
              </a:rPr>
              <a:t> </a:t>
            </a:r>
            <a:r>
              <a:rPr sz="2400" spc="-5" dirty="0">
                <a:latin typeface="Arial MT"/>
                <a:cs typeface="Arial MT"/>
              </a:rPr>
              <a:t>than</a:t>
            </a:r>
            <a:r>
              <a:rPr sz="2400" spc="-10" dirty="0">
                <a:latin typeface="Arial MT"/>
                <a:cs typeface="Arial MT"/>
              </a:rPr>
              <a:t> </a:t>
            </a:r>
            <a:r>
              <a:rPr sz="2400" spc="-5" dirty="0">
                <a:latin typeface="Arial MT"/>
                <a:cs typeface="Arial MT"/>
              </a:rPr>
              <a:t>the</a:t>
            </a:r>
            <a:r>
              <a:rPr sz="2400" spc="-10" dirty="0">
                <a:latin typeface="Arial MT"/>
                <a:cs typeface="Arial MT"/>
              </a:rPr>
              <a:t> </a:t>
            </a:r>
            <a:r>
              <a:rPr sz="2400" spc="-5" dirty="0">
                <a:latin typeface="Arial MT"/>
                <a:cs typeface="Arial MT"/>
              </a:rPr>
              <a:t>file</a:t>
            </a:r>
            <a:r>
              <a:rPr sz="2400" spc="-15" dirty="0">
                <a:latin typeface="Arial MT"/>
                <a:cs typeface="Arial MT"/>
              </a:rPr>
              <a:t> </a:t>
            </a:r>
            <a:r>
              <a:rPr sz="2400" spc="-5" dirty="0">
                <a:latin typeface="Arial MT"/>
                <a:cs typeface="Arial MT"/>
              </a:rPr>
              <a:t>itself.</a:t>
            </a:r>
            <a:endParaRPr sz="2400">
              <a:latin typeface="Arial MT"/>
              <a:cs typeface="Arial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32" y="0"/>
            <a:ext cx="9150350" cy="6864350"/>
            <a:chOff x="-6032" y="0"/>
            <a:chExt cx="9150350" cy="6864350"/>
          </a:xfrm>
        </p:grpSpPr>
        <p:pic>
          <p:nvPicPr>
            <p:cNvPr id="3" name="object 3"/>
            <p:cNvPicPr/>
            <p:nvPr/>
          </p:nvPicPr>
          <p:blipFill>
            <a:blip r:embed="rId2" cstate="print"/>
            <a:stretch>
              <a:fillRect/>
            </a:stretch>
          </p:blipFill>
          <p:spPr>
            <a:xfrm>
              <a:off x="0" y="0"/>
              <a:ext cx="9143999" cy="6857999"/>
            </a:xfrm>
            <a:prstGeom prst="rect">
              <a:avLst/>
            </a:prstGeom>
          </p:spPr>
        </p:pic>
        <p:sp>
          <p:nvSpPr>
            <p:cNvPr id="4" name="object 4"/>
            <p:cNvSpPr/>
            <p:nvPr/>
          </p:nvSpPr>
          <p:spPr>
            <a:xfrm>
              <a:off x="499272" y="5944935"/>
              <a:ext cx="4897755" cy="913130"/>
            </a:xfrm>
            <a:custGeom>
              <a:avLst/>
              <a:gdLst/>
              <a:ahLst/>
              <a:cxnLst/>
              <a:rect l="l" t="t" r="r" b="b"/>
              <a:pathLst>
                <a:path w="4897755" h="913129">
                  <a:moveTo>
                    <a:pt x="85612" y="21332"/>
                  </a:moveTo>
                  <a:lnTo>
                    <a:pt x="0" y="5466"/>
                  </a:lnTo>
                  <a:lnTo>
                    <a:pt x="660" y="0"/>
                  </a:lnTo>
                  <a:lnTo>
                    <a:pt x="85612" y="21332"/>
                  </a:lnTo>
                  <a:close/>
                </a:path>
                <a:path w="4897755" h="913129">
                  <a:moveTo>
                    <a:pt x="4897392" y="913063"/>
                  </a:moveTo>
                  <a:lnTo>
                    <a:pt x="3636763" y="913063"/>
                  </a:lnTo>
                  <a:lnTo>
                    <a:pt x="85612" y="21332"/>
                  </a:lnTo>
                  <a:lnTo>
                    <a:pt x="4897392" y="913063"/>
                  </a:lnTo>
                  <a:close/>
                </a:path>
              </a:pathLst>
            </a:custGeom>
            <a:solidFill>
              <a:srgbClr val="9BCADC">
                <a:alpha val="39999"/>
              </a:srgbClr>
            </a:solidFill>
          </p:spPr>
          <p:txBody>
            <a:bodyPr wrap="square" lIns="0" tIns="0" rIns="0" bIns="0" rtlCol="0"/>
            <a:lstStyle/>
            <a:p>
              <a:endParaRPr/>
            </a:p>
          </p:txBody>
        </p:sp>
        <p:sp>
          <p:nvSpPr>
            <p:cNvPr id="5" name="object 5"/>
            <p:cNvSpPr/>
            <p:nvPr/>
          </p:nvSpPr>
          <p:spPr>
            <a:xfrm>
              <a:off x="485716" y="5939011"/>
              <a:ext cx="3652520" cy="919480"/>
            </a:xfrm>
            <a:custGeom>
              <a:avLst/>
              <a:gdLst/>
              <a:ahLst/>
              <a:cxnLst/>
              <a:rect l="l" t="t" r="r" b="b"/>
              <a:pathLst>
                <a:path w="3652520" h="919479">
                  <a:moveTo>
                    <a:pt x="3651910" y="918988"/>
                  </a:moveTo>
                  <a:lnTo>
                    <a:pt x="2868875" y="918988"/>
                  </a:lnTo>
                  <a:lnTo>
                    <a:pt x="7920" y="6349"/>
                  </a:lnTo>
                  <a:lnTo>
                    <a:pt x="0" y="0"/>
                  </a:lnTo>
                  <a:lnTo>
                    <a:pt x="3651910" y="918988"/>
                  </a:lnTo>
                  <a:close/>
                </a:path>
              </a:pathLst>
            </a:custGeom>
            <a:solidFill>
              <a:srgbClr val="000000"/>
            </a:solidFill>
          </p:spPr>
          <p:txBody>
            <a:bodyPr wrap="square" lIns="0" tIns="0" rIns="0" bIns="0" rtlCol="0"/>
            <a:lstStyle/>
            <a:p>
              <a:endParaRPr/>
            </a:p>
          </p:txBody>
        </p:sp>
        <p:pic>
          <p:nvPicPr>
            <p:cNvPr id="6" name="object 6"/>
            <p:cNvPicPr/>
            <p:nvPr/>
          </p:nvPicPr>
          <p:blipFill>
            <a:blip r:embed="rId3" cstate="print"/>
            <a:stretch>
              <a:fillRect/>
            </a:stretch>
          </p:blipFill>
          <p:spPr>
            <a:xfrm>
              <a:off x="0" y="5793172"/>
              <a:ext cx="3351821" cy="1064827"/>
            </a:xfrm>
            <a:prstGeom prst="rect">
              <a:avLst/>
            </a:prstGeom>
          </p:spPr>
        </p:pic>
        <p:sp>
          <p:nvSpPr>
            <p:cNvPr id="7" name="object 7"/>
            <p:cNvSpPr/>
            <p:nvPr/>
          </p:nvSpPr>
          <p:spPr>
            <a:xfrm>
              <a:off x="0" y="5790679"/>
              <a:ext cx="3352165" cy="1067435"/>
            </a:xfrm>
            <a:custGeom>
              <a:avLst/>
              <a:gdLst/>
              <a:ahLst/>
              <a:cxnLst/>
              <a:rect l="l" t="t" r="r" b="b"/>
              <a:pathLst>
                <a:path w="3352165" h="1067434">
                  <a:moveTo>
                    <a:pt x="0" y="0"/>
                  </a:moveTo>
                  <a:lnTo>
                    <a:pt x="3351924" y="1067320"/>
                  </a:lnTo>
                </a:path>
              </a:pathLst>
            </a:custGeom>
            <a:ln w="12049">
              <a:solidFill>
                <a:srgbClr val="93C5D8"/>
              </a:solidFill>
            </a:ln>
          </p:spPr>
          <p:txBody>
            <a:bodyPr wrap="square" lIns="0" tIns="0" rIns="0" bIns="0" rtlCol="0"/>
            <a:lstStyle/>
            <a:p>
              <a:endParaRPr/>
            </a:p>
          </p:txBody>
        </p:sp>
      </p:grpSp>
      <p:sp>
        <p:nvSpPr>
          <p:cNvPr id="8" name="object 8"/>
          <p:cNvSpPr txBox="1">
            <a:spLocks noGrp="1"/>
          </p:cNvSpPr>
          <p:nvPr>
            <p:ph type="title"/>
          </p:nvPr>
        </p:nvSpPr>
        <p:spPr>
          <a:xfrm>
            <a:off x="2359837" y="106667"/>
            <a:ext cx="4418330" cy="588010"/>
          </a:xfrm>
          <a:prstGeom prst="rect">
            <a:avLst/>
          </a:prstGeom>
        </p:spPr>
        <p:txBody>
          <a:bodyPr vert="horz" wrap="square" lIns="0" tIns="17780" rIns="0" bIns="0" rtlCol="0">
            <a:spAutoFit/>
          </a:bodyPr>
          <a:lstStyle/>
          <a:p>
            <a:pPr marL="12700">
              <a:lnSpc>
                <a:spcPct val="100000"/>
              </a:lnSpc>
              <a:spcBef>
                <a:spcPts val="140"/>
              </a:spcBef>
            </a:pPr>
            <a:r>
              <a:rPr spc="5" dirty="0"/>
              <a:t>Indirect</a:t>
            </a:r>
            <a:r>
              <a:rPr spc="-40" dirty="0"/>
              <a:t> </a:t>
            </a:r>
            <a:r>
              <a:rPr spc="15" dirty="0"/>
              <a:t>Connection</a:t>
            </a:r>
          </a:p>
        </p:txBody>
      </p:sp>
      <p:sp>
        <p:nvSpPr>
          <p:cNvPr id="9" name="object 9"/>
          <p:cNvSpPr txBox="1"/>
          <p:nvPr/>
        </p:nvSpPr>
        <p:spPr>
          <a:xfrm>
            <a:off x="571271" y="749056"/>
            <a:ext cx="4076930" cy="4206280"/>
          </a:xfrm>
          <a:prstGeom prst="rect">
            <a:avLst/>
          </a:prstGeom>
        </p:spPr>
        <p:txBody>
          <a:bodyPr vert="horz" wrap="square" lIns="0" tIns="50800" rIns="0" bIns="0" rtlCol="0">
            <a:spAutoFit/>
          </a:bodyPr>
          <a:lstStyle/>
          <a:p>
            <a:pPr marL="200025" indent="-187960">
              <a:lnSpc>
                <a:spcPct val="100000"/>
              </a:lnSpc>
              <a:spcBef>
                <a:spcPts val="720"/>
              </a:spcBef>
              <a:buClr>
                <a:srgbClr val="2DA2BE"/>
              </a:buClr>
              <a:buFont typeface="Verdana"/>
              <a:buChar char="◦"/>
              <a:tabLst>
                <a:tab pos="200660" algn="l"/>
              </a:tabLst>
            </a:pPr>
            <a:r>
              <a:rPr sz="2200" spc="5" smtClean="0">
                <a:solidFill>
                  <a:srgbClr val="FFFFFF"/>
                </a:solidFill>
                <a:latin typeface="Arial MT"/>
                <a:cs typeface="Arial MT"/>
              </a:rPr>
              <a:t>Switched</a:t>
            </a:r>
            <a:r>
              <a:rPr sz="2200" spc="-50" smtClean="0">
                <a:solidFill>
                  <a:srgbClr val="FFFFFF"/>
                </a:solidFill>
                <a:latin typeface="Arial MT"/>
                <a:cs typeface="Arial MT"/>
              </a:rPr>
              <a:t> </a:t>
            </a:r>
            <a:r>
              <a:rPr sz="2200" spc="5" dirty="0">
                <a:solidFill>
                  <a:srgbClr val="FFFFFF"/>
                </a:solidFill>
                <a:latin typeface="Arial MT"/>
                <a:cs typeface="Arial MT"/>
              </a:rPr>
              <a:t>Network</a:t>
            </a:r>
            <a:endParaRPr sz="2200">
              <a:latin typeface="Arial MT"/>
              <a:cs typeface="Arial MT"/>
            </a:endParaRPr>
          </a:p>
          <a:p>
            <a:pPr marL="657225" marR="184150" lvl="1" indent="-253365">
              <a:lnSpc>
                <a:spcPts val="2000"/>
              </a:lnSpc>
              <a:spcBef>
                <a:spcPts val="1015"/>
              </a:spcBef>
              <a:buClr>
                <a:srgbClr val="DA1F28"/>
              </a:buClr>
              <a:buChar char="●"/>
              <a:tabLst>
                <a:tab pos="657860" algn="l"/>
              </a:tabLst>
            </a:pPr>
            <a:r>
              <a:rPr sz="1850" spc="-5" dirty="0">
                <a:solidFill>
                  <a:srgbClr val="FFFFFF"/>
                </a:solidFill>
                <a:latin typeface="Arial MT"/>
                <a:cs typeface="Arial MT"/>
              </a:rPr>
              <a:t>Each nodes are attached to one or </a:t>
            </a:r>
            <a:r>
              <a:rPr sz="1850" spc="-500" dirty="0">
                <a:solidFill>
                  <a:srgbClr val="FFFFFF"/>
                </a:solidFill>
                <a:latin typeface="Arial MT"/>
                <a:cs typeface="Arial MT"/>
              </a:rPr>
              <a:t> </a:t>
            </a:r>
            <a:r>
              <a:rPr sz="1850" dirty="0">
                <a:solidFill>
                  <a:srgbClr val="FFFFFF"/>
                </a:solidFill>
                <a:latin typeface="Arial MT"/>
                <a:cs typeface="Arial MT"/>
              </a:rPr>
              <a:t>more</a:t>
            </a:r>
            <a:r>
              <a:rPr sz="1850" spc="-15" dirty="0">
                <a:solidFill>
                  <a:srgbClr val="FFFFFF"/>
                </a:solidFill>
                <a:latin typeface="Arial MT"/>
                <a:cs typeface="Arial MT"/>
              </a:rPr>
              <a:t> </a:t>
            </a:r>
            <a:r>
              <a:rPr sz="1850" spc="-5" dirty="0">
                <a:solidFill>
                  <a:srgbClr val="FFFFFF"/>
                </a:solidFill>
                <a:latin typeface="Arial MT"/>
                <a:cs typeface="Arial MT"/>
              </a:rPr>
              <a:t>point-to-point</a:t>
            </a:r>
            <a:r>
              <a:rPr sz="1850" spc="-10" dirty="0">
                <a:solidFill>
                  <a:srgbClr val="FFFFFF"/>
                </a:solidFill>
                <a:latin typeface="Arial MT"/>
                <a:cs typeface="Arial MT"/>
              </a:rPr>
              <a:t> </a:t>
            </a:r>
            <a:r>
              <a:rPr sz="1850" spc="-5" dirty="0">
                <a:solidFill>
                  <a:srgbClr val="FFFFFF"/>
                </a:solidFill>
                <a:latin typeface="Arial MT"/>
                <a:cs typeface="Arial MT"/>
              </a:rPr>
              <a:t>links.</a:t>
            </a:r>
            <a:endParaRPr sz="1850">
              <a:latin typeface="Arial MT"/>
              <a:cs typeface="Arial MT"/>
            </a:endParaRPr>
          </a:p>
          <a:p>
            <a:pPr marL="657225" marR="109220" lvl="1" indent="-253365">
              <a:lnSpc>
                <a:spcPct val="90800"/>
              </a:lnSpc>
              <a:spcBef>
                <a:spcPts val="980"/>
              </a:spcBef>
              <a:buClr>
                <a:srgbClr val="DA1F28"/>
              </a:buClr>
              <a:buChar char="●"/>
              <a:tabLst>
                <a:tab pos="657860" algn="l"/>
              </a:tabLst>
            </a:pPr>
            <a:r>
              <a:rPr sz="1850" spc="-5" dirty="0">
                <a:solidFill>
                  <a:srgbClr val="FFFFFF"/>
                </a:solidFill>
                <a:latin typeface="Arial MT"/>
                <a:cs typeface="Arial MT"/>
              </a:rPr>
              <a:t>Nodes that are attached to atleast </a:t>
            </a:r>
            <a:r>
              <a:rPr sz="1850" dirty="0">
                <a:solidFill>
                  <a:srgbClr val="FFFFFF"/>
                </a:solidFill>
                <a:latin typeface="Arial MT"/>
                <a:cs typeface="Arial MT"/>
              </a:rPr>
              <a:t> </a:t>
            </a:r>
            <a:r>
              <a:rPr sz="1850" spc="-5" dirty="0">
                <a:solidFill>
                  <a:srgbClr val="FFFFFF"/>
                </a:solidFill>
                <a:latin typeface="Arial MT"/>
                <a:cs typeface="Arial MT"/>
              </a:rPr>
              <a:t>two</a:t>
            </a:r>
            <a:r>
              <a:rPr sz="1850" spc="-25" dirty="0">
                <a:solidFill>
                  <a:srgbClr val="FFFFFF"/>
                </a:solidFill>
                <a:latin typeface="Arial MT"/>
                <a:cs typeface="Arial MT"/>
              </a:rPr>
              <a:t> </a:t>
            </a:r>
            <a:r>
              <a:rPr sz="1850" spc="-5" dirty="0">
                <a:solidFill>
                  <a:srgbClr val="FFFFFF"/>
                </a:solidFill>
                <a:latin typeface="Arial MT"/>
                <a:cs typeface="Arial MT"/>
              </a:rPr>
              <a:t>links</a:t>
            </a:r>
            <a:r>
              <a:rPr sz="1850" spc="-20" dirty="0">
                <a:solidFill>
                  <a:srgbClr val="FFFFFF"/>
                </a:solidFill>
                <a:latin typeface="Arial MT"/>
                <a:cs typeface="Arial MT"/>
              </a:rPr>
              <a:t> </a:t>
            </a:r>
            <a:r>
              <a:rPr sz="1850" dirty="0">
                <a:solidFill>
                  <a:srgbClr val="FFFFFF"/>
                </a:solidFill>
                <a:latin typeface="Arial MT"/>
                <a:cs typeface="Arial MT"/>
              </a:rPr>
              <a:t>run</a:t>
            </a:r>
            <a:r>
              <a:rPr sz="1850" spc="-20" dirty="0">
                <a:solidFill>
                  <a:srgbClr val="FFFFFF"/>
                </a:solidFill>
                <a:latin typeface="Arial MT"/>
                <a:cs typeface="Arial MT"/>
              </a:rPr>
              <a:t> </a:t>
            </a:r>
            <a:r>
              <a:rPr sz="1850" dirty="0">
                <a:solidFill>
                  <a:srgbClr val="FFFFFF"/>
                </a:solidFill>
                <a:latin typeface="Arial MT"/>
                <a:cs typeface="Arial MT"/>
              </a:rPr>
              <a:t>software</a:t>
            </a:r>
            <a:r>
              <a:rPr sz="1850" spc="-25" dirty="0">
                <a:solidFill>
                  <a:srgbClr val="FFFFFF"/>
                </a:solidFill>
                <a:latin typeface="Arial MT"/>
                <a:cs typeface="Arial MT"/>
              </a:rPr>
              <a:t> </a:t>
            </a:r>
            <a:r>
              <a:rPr sz="1850" spc="-5" dirty="0">
                <a:solidFill>
                  <a:srgbClr val="FFFFFF"/>
                </a:solidFill>
                <a:latin typeface="Arial MT"/>
                <a:cs typeface="Arial MT"/>
              </a:rPr>
              <a:t>that</a:t>
            </a:r>
            <a:r>
              <a:rPr sz="1850" spc="-20" dirty="0">
                <a:solidFill>
                  <a:srgbClr val="FFFFFF"/>
                </a:solidFill>
                <a:latin typeface="Arial MT"/>
                <a:cs typeface="Arial MT"/>
              </a:rPr>
              <a:t> </a:t>
            </a:r>
            <a:r>
              <a:rPr sz="1850" spc="-5" dirty="0">
                <a:solidFill>
                  <a:srgbClr val="FFFFFF"/>
                </a:solidFill>
                <a:latin typeface="Arial MT"/>
                <a:cs typeface="Arial MT"/>
              </a:rPr>
              <a:t>forwards </a:t>
            </a:r>
            <a:r>
              <a:rPr sz="1850" spc="-500" dirty="0">
                <a:solidFill>
                  <a:srgbClr val="FFFFFF"/>
                </a:solidFill>
                <a:latin typeface="Arial MT"/>
                <a:cs typeface="Arial MT"/>
              </a:rPr>
              <a:t> </a:t>
            </a:r>
            <a:r>
              <a:rPr sz="1850" spc="-5" dirty="0">
                <a:solidFill>
                  <a:srgbClr val="FFFFFF"/>
                </a:solidFill>
                <a:latin typeface="Arial MT"/>
                <a:cs typeface="Arial MT"/>
              </a:rPr>
              <a:t>data </a:t>
            </a:r>
            <a:r>
              <a:rPr sz="1850" dirty="0">
                <a:solidFill>
                  <a:srgbClr val="FFFFFF"/>
                </a:solidFill>
                <a:latin typeface="Arial MT"/>
                <a:cs typeface="Arial MT"/>
              </a:rPr>
              <a:t>received </a:t>
            </a:r>
            <a:r>
              <a:rPr sz="1850" spc="-5" dirty="0">
                <a:solidFill>
                  <a:srgbClr val="FFFFFF"/>
                </a:solidFill>
                <a:latin typeface="Arial MT"/>
                <a:cs typeface="Arial MT"/>
              </a:rPr>
              <a:t>from one link to </a:t>
            </a:r>
            <a:r>
              <a:rPr sz="1850" dirty="0">
                <a:solidFill>
                  <a:srgbClr val="FFFFFF"/>
                </a:solidFill>
                <a:latin typeface="Arial MT"/>
                <a:cs typeface="Arial MT"/>
              </a:rPr>
              <a:t> </a:t>
            </a:r>
            <a:r>
              <a:rPr sz="1850" spc="-5" dirty="0">
                <a:solidFill>
                  <a:srgbClr val="FFFFFF"/>
                </a:solidFill>
                <a:latin typeface="Arial MT"/>
                <a:cs typeface="Arial MT"/>
              </a:rPr>
              <a:t>another.</a:t>
            </a:r>
            <a:endParaRPr sz="1850">
              <a:latin typeface="Arial MT"/>
              <a:cs typeface="Arial MT"/>
            </a:endParaRPr>
          </a:p>
          <a:p>
            <a:pPr marL="657225" marR="5080" lvl="1" indent="-253365">
              <a:lnSpc>
                <a:spcPts val="2000"/>
              </a:lnSpc>
              <a:spcBef>
                <a:spcPts val="1055"/>
              </a:spcBef>
              <a:buClr>
                <a:srgbClr val="DA1F28"/>
              </a:buClr>
              <a:buChar char="●"/>
              <a:tabLst>
                <a:tab pos="657860" algn="l"/>
              </a:tabLst>
            </a:pPr>
            <a:r>
              <a:rPr sz="1850" spc="-5" dirty="0">
                <a:solidFill>
                  <a:srgbClr val="FFFFFF"/>
                </a:solidFill>
                <a:latin typeface="Arial MT"/>
                <a:cs typeface="Arial MT"/>
              </a:rPr>
              <a:t>The</a:t>
            </a:r>
            <a:r>
              <a:rPr sz="1850" spc="-25" dirty="0">
                <a:solidFill>
                  <a:srgbClr val="FFFFFF"/>
                </a:solidFill>
                <a:latin typeface="Arial MT"/>
                <a:cs typeface="Arial MT"/>
              </a:rPr>
              <a:t> </a:t>
            </a:r>
            <a:r>
              <a:rPr sz="1850" spc="-5" dirty="0">
                <a:solidFill>
                  <a:srgbClr val="FFFFFF"/>
                </a:solidFill>
                <a:latin typeface="Arial MT"/>
                <a:cs typeface="Arial MT"/>
              </a:rPr>
              <a:t>forwarding</a:t>
            </a:r>
            <a:r>
              <a:rPr sz="1850" spc="-25" dirty="0">
                <a:solidFill>
                  <a:srgbClr val="FFFFFF"/>
                </a:solidFill>
                <a:latin typeface="Arial MT"/>
                <a:cs typeface="Arial MT"/>
              </a:rPr>
              <a:t> </a:t>
            </a:r>
            <a:r>
              <a:rPr sz="1850" spc="-5" dirty="0">
                <a:solidFill>
                  <a:srgbClr val="FFFFFF"/>
                </a:solidFill>
                <a:latin typeface="Arial MT"/>
                <a:cs typeface="Arial MT"/>
              </a:rPr>
              <a:t>nodes</a:t>
            </a:r>
            <a:r>
              <a:rPr sz="1850" spc="-25" dirty="0">
                <a:solidFill>
                  <a:srgbClr val="FFFFFF"/>
                </a:solidFill>
                <a:latin typeface="Arial MT"/>
                <a:cs typeface="Arial MT"/>
              </a:rPr>
              <a:t> </a:t>
            </a:r>
            <a:r>
              <a:rPr sz="1850" spc="-5" dirty="0">
                <a:solidFill>
                  <a:srgbClr val="FFFFFF"/>
                </a:solidFill>
                <a:latin typeface="Arial MT"/>
                <a:cs typeface="Arial MT"/>
              </a:rPr>
              <a:t>form</a:t>
            </a:r>
            <a:r>
              <a:rPr sz="1850" spc="-25" dirty="0">
                <a:solidFill>
                  <a:srgbClr val="FFFFFF"/>
                </a:solidFill>
                <a:latin typeface="Arial MT"/>
                <a:cs typeface="Arial MT"/>
              </a:rPr>
              <a:t> </a:t>
            </a:r>
            <a:r>
              <a:rPr sz="1850" dirty="0">
                <a:solidFill>
                  <a:srgbClr val="FFFFFF"/>
                </a:solidFill>
                <a:latin typeface="Arial MT"/>
                <a:cs typeface="Arial MT"/>
              </a:rPr>
              <a:t>switched </a:t>
            </a:r>
            <a:r>
              <a:rPr sz="1850" spc="-500" dirty="0">
                <a:solidFill>
                  <a:srgbClr val="FFFFFF"/>
                </a:solidFill>
                <a:latin typeface="Arial MT"/>
                <a:cs typeface="Arial MT"/>
              </a:rPr>
              <a:t> </a:t>
            </a:r>
            <a:r>
              <a:rPr sz="1850" spc="-5" dirty="0">
                <a:solidFill>
                  <a:srgbClr val="FFFFFF"/>
                </a:solidFill>
                <a:latin typeface="Arial MT"/>
                <a:cs typeface="Arial MT"/>
              </a:rPr>
              <a:t>network.</a:t>
            </a:r>
            <a:endParaRPr sz="1850">
              <a:latin typeface="Arial MT"/>
              <a:cs typeface="Arial MT"/>
            </a:endParaRPr>
          </a:p>
          <a:p>
            <a:pPr marL="657225" lvl="1" indent="-254000">
              <a:lnSpc>
                <a:spcPct val="100000"/>
              </a:lnSpc>
              <a:spcBef>
                <a:spcPts val="775"/>
              </a:spcBef>
              <a:buClr>
                <a:srgbClr val="DA1F28"/>
              </a:buClr>
              <a:buChar char="●"/>
              <a:tabLst>
                <a:tab pos="657860" algn="l"/>
              </a:tabLst>
            </a:pPr>
            <a:r>
              <a:rPr sz="1850" spc="-5" dirty="0">
                <a:solidFill>
                  <a:srgbClr val="FFFFFF"/>
                </a:solidFill>
                <a:latin typeface="Arial MT"/>
                <a:cs typeface="Arial MT"/>
              </a:rPr>
              <a:t>Types</a:t>
            </a:r>
            <a:endParaRPr sz="1850">
              <a:latin typeface="Arial MT"/>
              <a:cs typeface="Arial MT"/>
            </a:endParaRPr>
          </a:p>
          <a:p>
            <a:pPr marL="1114425" lvl="2" indent="-251460">
              <a:lnSpc>
                <a:spcPct val="100000"/>
              </a:lnSpc>
              <a:spcBef>
                <a:spcPts val="820"/>
              </a:spcBef>
              <a:buClr>
                <a:srgbClr val="DA1F28"/>
              </a:buClr>
              <a:buChar char="●"/>
              <a:tabLst>
                <a:tab pos="1115060" algn="l"/>
              </a:tabLst>
            </a:pPr>
            <a:r>
              <a:rPr sz="1650" dirty="0">
                <a:solidFill>
                  <a:srgbClr val="FFFFFF"/>
                </a:solidFill>
                <a:latin typeface="Arial MT"/>
                <a:cs typeface="Arial MT"/>
              </a:rPr>
              <a:t>Circuit</a:t>
            </a:r>
            <a:r>
              <a:rPr sz="1650" spc="-35" dirty="0">
                <a:solidFill>
                  <a:srgbClr val="FFFFFF"/>
                </a:solidFill>
                <a:latin typeface="Arial MT"/>
                <a:cs typeface="Arial MT"/>
              </a:rPr>
              <a:t> </a:t>
            </a:r>
            <a:r>
              <a:rPr sz="1650" spc="5" dirty="0">
                <a:solidFill>
                  <a:srgbClr val="FFFFFF"/>
                </a:solidFill>
                <a:latin typeface="Arial MT"/>
                <a:cs typeface="Arial MT"/>
              </a:rPr>
              <a:t>switched</a:t>
            </a:r>
            <a:endParaRPr sz="1650">
              <a:latin typeface="Arial MT"/>
              <a:cs typeface="Arial MT"/>
            </a:endParaRPr>
          </a:p>
          <a:p>
            <a:pPr marL="1114425" lvl="2" indent="-251460">
              <a:lnSpc>
                <a:spcPct val="100000"/>
              </a:lnSpc>
              <a:spcBef>
                <a:spcPts val="795"/>
              </a:spcBef>
              <a:buClr>
                <a:srgbClr val="DA1F28"/>
              </a:buClr>
              <a:buChar char="●"/>
              <a:tabLst>
                <a:tab pos="1115060" algn="l"/>
              </a:tabLst>
            </a:pPr>
            <a:r>
              <a:rPr sz="1650" dirty="0">
                <a:solidFill>
                  <a:srgbClr val="FFFFFF"/>
                </a:solidFill>
                <a:latin typeface="Arial MT"/>
                <a:cs typeface="Arial MT"/>
              </a:rPr>
              <a:t>Packet</a:t>
            </a:r>
            <a:r>
              <a:rPr sz="1650" spc="-35" dirty="0">
                <a:solidFill>
                  <a:srgbClr val="FFFFFF"/>
                </a:solidFill>
                <a:latin typeface="Arial MT"/>
                <a:cs typeface="Arial MT"/>
              </a:rPr>
              <a:t> </a:t>
            </a:r>
            <a:r>
              <a:rPr sz="1650" spc="5" dirty="0">
                <a:solidFill>
                  <a:srgbClr val="FFFFFF"/>
                </a:solidFill>
                <a:latin typeface="Arial MT"/>
                <a:cs typeface="Arial MT"/>
              </a:rPr>
              <a:t>switched</a:t>
            </a:r>
            <a:endParaRPr sz="1650">
              <a:latin typeface="Arial MT"/>
              <a:cs typeface="Arial MT"/>
            </a:endParaRPr>
          </a:p>
        </p:txBody>
      </p:sp>
      <p:pic>
        <p:nvPicPr>
          <p:cNvPr id="10" name="object 10"/>
          <p:cNvPicPr/>
          <p:nvPr/>
        </p:nvPicPr>
        <p:blipFill>
          <a:blip r:embed="rId4" cstate="print"/>
          <a:stretch>
            <a:fillRect/>
          </a:stretch>
        </p:blipFill>
        <p:spPr>
          <a:xfrm>
            <a:off x="5181600" y="1524000"/>
            <a:ext cx="3326642" cy="3769956"/>
          </a:xfrm>
          <a:prstGeom prst="rect">
            <a:avLst/>
          </a:prstGeom>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32" y="0"/>
            <a:ext cx="9150350" cy="6864350"/>
            <a:chOff x="-6032" y="0"/>
            <a:chExt cx="9150350" cy="6864350"/>
          </a:xfrm>
        </p:grpSpPr>
        <p:pic>
          <p:nvPicPr>
            <p:cNvPr id="3" name="object 3"/>
            <p:cNvPicPr/>
            <p:nvPr/>
          </p:nvPicPr>
          <p:blipFill>
            <a:blip r:embed="rId2" cstate="print"/>
            <a:stretch>
              <a:fillRect/>
            </a:stretch>
          </p:blipFill>
          <p:spPr>
            <a:xfrm>
              <a:off x="0" y="0"/>
              <a:ext cx="9143999" cy="6857999"/>
            </a:xfrm>
            <a:prstGeom prst="rect">
              <a:avLst/>
            </a:prstGeom>
          </p:spPr>
        </p:pic>
        <p:sp>
          <p:nvSpPr>
            <p:cNvPr id="4" name="object 4"/>
            <p:cNvSpPr/>
            <p:nvPr/>
          </p:nvSpPr>
          <p:spPr>
            <a:xfrm>
              <a:off x="499272" y="5944935"/>
              <a:ext cx="4897755" cy="913130"/>
            </a:xfrm>
            <a:custGeom>
              <a:avLst/>
              <a:gdLst/>
              <a:ahLst/>
              <a:cxnLst/>
              <a:rect l="l" t="t" r="r" b="b"/>
              <a:pathLst>
                <a:path w="4897755" h="913129">
                  <a:moveTo>
                    <a:pt x="85612" y="21332"/>
                  </a:moveTo>
                  <a:lnTo>
                    <a:pt x="0" y="5466"/>
                  </a:lnTo>
                  <a:lnTo>
                    <a:pt x="660" y="0"/>
                  </a:lnTo>
                  <a:lnTo>
                    <a:pt x="85612" y="21332"/>
                  </a:lnTo>
                  <a:close/>
                </a:path>
                <a:path w="4897755" h="913129">
                  <a:moveTo>
                    <a:pt x="4897392" y="913063"/>
                  </a:moveTo>
                  <a:lnTo>
                    <a:pt x="3636763" y="913063"/>
                  </a:lnTo>
                  <a:lnTo>
                    <a:pt x="85612" y="21332"/>
                  </a:lnTo>
                  <a:lnTo>
                    <a:pt x="4897392" y="913063"/>
                  </a:lnTo>
                  <a:close/>
                </a:path>
              </a:pathLst>
            </a:custGeom>
            <a:solidFill>
              <a:srgbClr val="9BCADC">
                <a:alpha val="39999"/>
              </a:srgbClr>
            </a:solidFill>
          </p:spPr>
          <p:txBody>
            <a:bodyPr wrap="square" lIns="0" tIns="0" rIns="0" bIns="0" rtlCol="0"/>
            <a:lstStyle/>
            <a:p>
              <a:endParaRPr/>
            </a:p>
          </p:txBody>
        </p:sp>
        <p:sp>
          <p:nvSpPr>
            <p:cNvPr id="5" name="object 5"/>
            <p:cNvSpPr/>
            <p:nvPr/>
          </p:nvSpPr>
          <p:spPr>
            <a:xfrm>
              <a:off x="485716" y="5939011"/>
              <a:ext cx="3652520" cy="919480"/>
            </a:xfrm>
            <a:custGeom>
              <a:avLst/>
              <a:gdLst/>
              <a:ahLst/>
              <a:cxnLst/>
              <a:rect l="l" t="t" r="r" b="b"/>
              <a:pathLst>
                <a:path w="3652520" h="919479">
                  <a:moveTo>
                    <a:pt x="3651910" y="918988"/>
                  </a:moveTo>
                  <a:lnTo>
                    <a:pt x="2868875" y="918988"/>
                  </a:lnTo>
                  <a:lnTo>
                    <a:pt x="7920" y="6349"/>
                  </a:lnTo>
                  <a:lnTo>
                    <a:pt x="0" y="0"/>
                  </a:lnTo>
                  <a:lnTo>
                    <a:pt x="3651910" y="918988"/>
                  </a:lnTo>
                  <a:close/>
                </a:path>
              </a:pathLst>
            </a:custGeom>
            <a:solidFill>
              <a:srgbClr val="000000"/>
            </a:solidFill>
          </p:spPr>
          <p:txBody>
            <a:bodyPr wrap="square" lIns="0" tIns="0" rIns="0" bIns="0" rtlCol="0"/>
            <a:lstStyle/>
            <a:p>
              <a:endParaRPr/>
            </a:p>
          </p:txBody>
        </p:sp>
        <p:pic>
          <p:nvPicPr>
            <p:cNvPr id="6" name="object 6"/>
            <p:cNvPicPr/>
            <p:nvPr/>
          </p:nvPicPr>
          <p:blipFill>
            <a:blip r:embed="rId3" cstate="print"/>
            <a:stretch>
              <a:fillRect/>
            </a:stretch>
          </p:blipFill>
          <p:spPr>
            <a:xfrm>
              <a:off x="0" y="5793172"/>
              <a:ext cx="3351821" cy="1064827"/>
            </a:xfrm>
            <a:prstGeom prst="rect">
              <a:avLst/>
            </a:prstGeom>
          </p:spPr>
        </p:pic>
        <p:sp>
          <p:nvSpPr>
            <p:cNvPr id="7" name="object 7"/>
            <p:cNvSpPr/>
            <p:nvPr/>
          </p:nvSpPr>
          <p:spPr>
            <a:xfrm>
              <a:off x="0" y="5790679"/>
              <a:ext cx="3352165" cy="1067435"/>
            </a:xfrm>
            <a:custGeom>
              <a:avLst/>
              <a:gdLst/>
              <a:ahLst/>
              <a:cxnLst/>
              <a:rect l="l" t="t" r="r" b="b"/>
              <a:pathLst>
                <a:path w="3352165" h="1067434">
                  <a:moveTo>
                    <a:pt x="0" y="0"/>
                  </a:moveTo>
                  <a:lnTo>
                    <a:pt x="3351924" y="1067320"/>
                  </a:lnTo>
                </a:path>
              </a:pathLst>
            </a:custGeom>
            <a:ln w="12049">
              <a:solidFill>
                <a:srgbClr val="93C5D8"/>
              </a:solidFill>
            </a:ln>
          </p:spPr>
          <p:txBody>
            <a:bodyPr wrap="square" lIns="0" tIns="0" rIns="0" bIns="0" rtlCol="0"/>
            <a:lstStyle/>
            <a:p>
              <a:endParaRPr/>
            </a:p>
          </p:txBody>
        </p:sp>
      </p:grpSp>
      <p:sp>
        <p:nvSpPr>
          <p:cNvPr id="8" name="object 8"/>
          <p:cNvSpPr txBox="1">
            <a:spLocks noGrp="1"/>
          </p:cNvSpPr>
          <p:nvPr>
            <p:ph type="title"/>
          </p:nvPr>
        </p:nvSpPr>
        <p:spPr>
          <a:xfrm>
            <a:off x="530225" y="498285"/>
            <a:ext cx="6816090" cy="650240"/>
          </a:xfrm>
          <a:prstGeom prst="rect">
            <a:avLst/>
          </a:prstGeom>
        </p:spPr>
        <p:txBody>
          <a:bodyPr vert="horz" wrap="square" lIns="0" tIns="12700" rIns="0" bIns="0" rtlCol="0">
            <a:spAutoFit/>
          </a:bodyPr>
          <a:lstStyle/>
          <a:p>
            <a:pPr marL="12700">
              <a:lnSpc>
                <a:spcPct val="100000"/>
              </a:lnSpc>
              <a:spcBef>
                <a:spcPts val="100"/>
              </a:spcBef>
            </a:pPr>
            <a:r>
              <a:rPr sz="4100" spc="-5" dirty="0"/>
              <a:t>Delay</a:t>
            </a:r>
            <a:r>
              <a:rPr sz="4100" spc="-35" dirty="0"/>
              <a:t> </a:t>
            </a:r>
            <a:r>
              <a:rPr sz="4100" dirty="0"/>
              <a:t>X</a:t>
            </a:r>
            <a:r>
              <a:rPr sz="4100" spc="-45" dirty="0"/>
              <a:t> </a:t>
            </a:r>
            <a:r>
              <a:rPr sz="4100" spc="-5" dirty="0"/>
              <a:t>Bandwidth</a:t>
            </a:r>
            <a:r>
              <a:rPr sz="4100" spc="-35" dirty="0"/>
              <a:t> </a:t>
            </a:r>
            <a:r>
              <a:rPr sz="4100" spc="-5" dirty="0"/>
              <a:t>Product</a:t>
            </a:r>
            <a:endParaRPr sz="4100"/>
          </a:p>
        </p:txBody>
      </p:sp>
      <p:sp>
        <p:nvSpPr>
          <p:cNvPr id="9" name="object 9"/>
          <p:cNvSpPr txBox="1"/>
          <p:nvPr/>
        </p:nvSpPr>
        <p:spPr>
          <a:xfrm>
            <a:off x="545010" y="1226700"/>
            <a:ext cx="3791585" cy="3613785"/>
          </a:xfrm>
          <a:prstGeom prst="rect">
            <a:avLst/>
          </a:prstGeom>
        </p:spPr>
        <p:txBody>
          <a:bodyPr vert="horz" wrap="square" lIns="0" tIns="74930" rIns="0" bIns="0" rtlCol="0">
            <a:spAutoFit/>
          </a:bodyPr>
          <a:lstStyle/>
          <a:p>
            <a:pPr marL="287020" marR="5080" indent="-274955">
              <a:lnSpc>
                <a:spcPts val="2100"/>
              </a:lnSpc>
              <a:spcBef>
                <a:spcPts val="590"/>
              </a:spcBef>
              <a:buClr>
                <a:srgbClr val="2DA2BE"/>
              </a:buClr>
              <a:buSzPct val="67441"/>
              <a:buFont typeface="Lucida Sans Unicode"/>
              <a:buChar char="□"/>
              <a:tabLst>
                <a:tab pos="287020" algn="l"/>
                <a:tab pos="287655" algn="l"/>
              </a:tabLst>
            </a:pPr>
            <a:r>
              <a:rPr sz="2150" spc="5" dirty="0">
                <a:solidFill>
                  <a:srgbClr val="FFFFFF"/>
                </a:solidFill>
                <a:latin typeface="Arial MT"/>
                <a:cs typeface="Arial MT"/>
              </a:rPr>
              <a:t>Consider</a:t>
            </a:r>
            <a:r>
              <a:rPr sz="2150" spc="-30" dirty="0">
                <a:solidFill>
                  <a:srgbClr val="FFFFFF"/>
                </a:solidFill>
                <a:latin typeface="Arial MT"/>
                <a:cs typeface="Arial MT"/>
              </a:rPr>
              <a:t> </a:t>
            </a:r>
            <a:r>
              <a:rPr sz="2150" spc="10" dirty="0">
                <a:solidFill>
                  <a:srgbClr val="FFFFFF"/>
                </a:solidFill>
                <a:latin typeface="Arial MT"/>
                <a:cs typeface="Arial MT"/>
              </a:rPr>
              <a:t>a</a:t>
            </a:r>
            <a:r>
              <a:rPr sz="2150" spc="-30" dirty="0">
                <a:solidFill>
                  <a:srgbClr val="FFFFFF"/>
                </a:solidFill>
                <a:latin typeface="Arial MT"/>
                <a:cs typeface="Arial MT"/>
              </a:rPr>
              <a:t> </a:t>
            </a:r>
            <a:r>
              <a:rPr sz="2150" spc="10" dirty="0">
                <a:solidFill>
                  <a:srgbClr val="FFFFFF"/>
                </a:solidFill>
                <a:latin typeface="Arial MT"/>
                <a:cs typeface="Arial MT"/>
              </a:rPr>
              <a:t>channel</a:t>
            </a:r>
            <a:r>
              <a:rPr sz="2150" spc="-25" dirty="0">
                <a:solidFill>
                  <a:srgbClr val="FFFFFF"/>
                </a:solidFill>
                <a:latin typeface="Arial MT"/>
                <a:cs typeface="Arial MT"/>
              </a:rPr>
              <a:t> </a:t>
            </a:r>
            <a:r>
              <a:rPr sz="2150" spc="5" dirty="0">
                <a:solidFill>
                  <a:srgbClr val="FFFFFF"/>
                </a:solidFill>
                <a:latin typeface="Arial MT"/>
                <a:cs typeface="Arial MT"/>
              </a:rPr>
              <a:t>between </a:t>
            </a:r>
            <a:r>
              <a:rPr sz="2150" spc="-585" dirty="0">
                <a:solidFill>
                  <a:srgbClr val="FFFFFF"/>
                </a:solidFill>
                <a:latin typeface="Arial MT"/>
                <a:cs typeface="Arial MT"/>
              </a:rPr>
              <a:t> </a:t>
            </a:r>
            <a:r>
              <a:rPr sz="2150" spc="10" dirty="0">
                <a:solidFill>
                  <a:srgbClr val="FFFFFF"/>
                </a:solidFill>
                <a:latin typeface="Arial MT"/>
                <a:cs typeface="Arial MT"/>
              </a:rPr>
              <a:t>a </a:t>
            </a:r>
            <a:r>
              <a:rPr sz="2150" dirty="0">
                <a:solidFill>
                  <a:srgbClr val="FFFFFF"/>
                </a:solidFill>
                <a:latin typeface="Arial MT"/>
                <a:cs typeface="Arial MT"/>
              </a:rPr>
              <a:t>pair </a:t>
            </a:r>
            <a:r>
              <a:rPr sz="2150" spc="5" dirty="0">
                <a:solidFill>
                  <a:srgbClr val="FFFFFF"/>
                </a:solidFill>
                <a:latin typeface="Arial MT"/>
                <a:cs typeface="Arial MT"/>
              </a:rPr>
              <a:t>of processes as </a:t>
            </a:r>
            <a:r>
              <a:rPr sz="2150" spc="10" dirty="0">
                <a:solidFill>
                  <a:srgbClr val="FFFFFF"/>
                </a:solidFill>
                <a:latin typeface="Arial MT"/>
                <a:cs typeface="Arial MT"/>
              </a:rPr>
              <a:t>a </a:t>
            </a:r>
            <a:r>
              <a:rPr sz="2150" spc="15" dirty="0">
                <a:solidFill>
                  <a:srgbClr val="FFFFFF"/>
                </a:solidFill>
                <a:latin typeface="Arial MT"/>
                <a:cs typeface="Arial MT"/>
              </a:rPr>
              <a:t> </a:t>
            </a:r>
            <a:r>
              <a:rPr sz="2150" spc="5" dirty="0">
                <a:solidFill>
                  <a:srgbClr val="FFFFFF"/>
                </a:solidFill>
                <a:latin typeface="Arial MT"/>
                <a:cs typeface="Arial MT"/>
              </a:rPr>
              <a:t>hollow</a:t>
            </a:r>
            <a:r>
              <a:rPr sz="2150" spc="-10" dirty="0">
                <a:solidFill>
                  <a:srgbClr val="FFFFFF"/>
                </a:solidFill>
                <a:latin typeface="Arial MT"/>
                <a:cs typeface="Arial MT"/>
              </a:rPr>
              <a:t> </a:t>
            </a:r>
            <a:r>
              <a:rPr sz="2150" spc="5" dirty="0">
                <a:solidFill>
                  <a:srgbClr val="FFFFFF"/>
                </a:solidFill>
                <a:latin typeface="Arial MT"/>
                <a:cs typeface="Arial MT"/>
              </a:rPr>
              <a:t>pipe</a:t>
            </a:r>
            <a:r>
              <a:rPr sz="2150" spc="-5" dirty="0">
                <a:solidFill>
                  <a:srgbClr val="FFFFFF"/>
                </a:solidFill>
                <a:latin typeface="Arial MT"/>
                <a:cs typeface="Arial MT"/>
              </a:rPr>
              <a:t> </a:t>
            </a:r>
            <a:r>
              <a:rPr sz="2150" spc="5" dirty="0">
                <a:solidFill>
                  <a:srgbClr val="FFFFFF"/>
                </a:solidFill>
                <a:latin typeface="Arial MT"/>
                <a:cs typeface="Arial MT"/>
              </a:rPr>
              <a:t>where,</a:t>
            </a:r>
            <a:endParaRPr sz="2150">
              <a:latin typeface="Arial MT"/>
              <a:cs typeface="Arial MT"/>
            </a:endParaRPr>
          </a:p>
          <a:p>
            <a:pPr marL="542925" lvl="1" indent="-194310">
              <a:lnSpc>
                <a:spcPts val="2075"/>
              </a:lnSpc>
              <a:buClr>
                <a:srgbClr val="2DA2BE"/>
              </a:buClr>
              <a:buFont typeface="Verdana"/>
              <a:buChar char="◦"/>
              <a:tabLst>
                <a:tab pos="543560" algn="l"/>
              </a:tabLst>
            </a:pPr>
            <a:r>
              <a:rPr sz="1850" dirty="0">
                <a:solidFill>
                  <a:srgbClr val="FFFFFF"/>
                </a:solidFill>
                <a:latin typeface="Arial MT"/>
                <a:cs typeface="Arial MT"/>
              </a:rPr>
              <a:t>latency</a:t>
            </a:r>
            <a:r>
              <a:rPr sz="1850" spc="-10" dirty="0">
                <a:solidFill>
                  <a:srgbClr val="FFFFFF"/>
                </a:solidFill>
                <a:latin typeface="Arial MT"/>
                <a:cs typeface="Arial MT"/>
              </a:rPr>
              <a:t> </a:t>
            </a:r>
            <a:r>
              <a:rPr sz="1850" dirty="0">
                <a:solidFill>
                  <a:srgbClr val="FFFFFF"/>
                </a:solidFill>
                <a:latin typeface="Arial MT"/>
                <a:cs typeface="Arial MT"/>
              </a:rPr>
              <a:t>-</a:t>
            </a:r>
            <a:r>
              <a:rPr sz="1850" spc="-10" dirty="0">
                <a:solidFill>
                  <a:srgbClr val="FFFFFF"/>
                </a:solidFill>
                <a:latin typeface="Arial MT"/>
                <a:cs typeface="Arial MT"/>
              </a:rPr>
              <a:t> </a:t>
            </a:r>
            <a:r>
              <a:rPr sz="1850" dirty="0">
                <a:solidFill>
                  <a:srgbClr val="FFFFFF"/>
                </a:solidFill>
                <a:latin typeface="Arial MT"/>
                <a:cs typeface="Arial MT"/>
              </a:rPr>
              <a:t>the</a:t>
            </a:r>
            <a:r>
              <a:rPr sz="1850" spc="-15" dirty="0">
                <a:solidFill>
                  <a:srgbClr val="FFFFFF"/>
                </a:solidFill>
                <a:latin typeface="Arial MT"/>
                <a:cs typeface="Arial MT"/>
              </a:rPr>
              <a:t> </a:t>
            </a:r>
            <a:r>
              <a:rPr sz="1850" dirty="0">
                <a:solidFill>
                  <a:srgbClr val="FFFFFF"/>
                </a:solidFill>
                <a:latin typeface="Arial MT"/>
                <a:cs typeface="Arial MT"/>
              </a:rPr>
              <a:t>length</a:t>
            </a:r>
            <a:r>
              <a:rPr sz="1850" spc="-5" dirty="0">
                <a:solidFill>
                  <a:srgbClr val="FFFFFF"/>
                </a:solidFill>
                <a:latin typeface="Arial MT"/>
                <a:cs typeface="Arial MT"/>
              </a:rPr>
              <a:t> </a:t>
            </a:r>
            <a:r>
              <a:rPr sz="1850" dirty="0">
                <a:solidFill>
                  <a:srgbClr val="FFFFFF"/>
                </a:solidFill>
                <a:latin typeface="Arial MT"/>
                <a:cs typeface="Arial MT"/>
              </a:rPr>
              <a:t>of</a:t>
            </a:r>
            <a:r>
              <a:rPr sz="1850" spc="-10" dirty="0">
                <a:solidFill>
                  <a:srgbClr val="FFFFFF"/>
                </a:solidFill>
                <a:latin typeface="Arial MT"/>
                <a:cs typeface="Arial MT"/>
              </a:rPr>
              <a:t> </a:t>
            </a:r>
            <a:r>
              <a:rPr sz="1850" dirty="0">
                <a:solidFill>
                  <a:srgbClr val="FFFFFF"/>
                </a:solidFill>
                <a:latin typeface="Arial MT"/>
                <a:cs typeface="Arial MT"/>
              </a:rPr>
              <a:t>the</a:t>
            </a:r>
            <a:r>
              <a:rPr sz="1850" spc="-15" dirty="0">
                <a:solidFill>
                  <a:srgbClr val="FFFFFF"/>
                </a:solidFill>
                <a:latin typeface="Arial MT"/>
                <a:cs typeface="Arial MT"/>
              </a:rPr>
              <a:t> </a:t>
            </a:r>
            <a:r>
              <a:rPr sz="1850" spc="-5" dirty="0">
                <a:solidFill>
                  <a:srgbClr val="FFFFFF"/>
                </a:solidFill>
                <a:latin typeface="Arial MT"/>
                <a:cs typeface="Arial MT"/>
              </a:rPr>
              <a:t>pipe</a:t>
            </a:r>
            <a:endParaRPr sz="1850">
              <a:latin typeface="Arial MT"/>
              <a:cs typeface="Arial MT"/>
            </a:endParaRPr>
          </a:p>
          <a:p>
            <a:pPr marL="542925" marR="380365" lvl="1" indent="-194310">
              <a:lnSpc>
                <a:spcPct val="80000"/>
              </a:lnSpc>
              <a:spcBef>
                <a:spcPts val="384"/>
              </a:spcBef>
              <a:buClr>
                <a:srgbClr val="2DA2BE"/>
              </a:buClr>
              <a:buFont typeface="Verdana"/>
              <a:buChar char="◦"/>
              <a:tabLst>
                <a:tab pos="543560" algn="l"/>
              </a:tabLst>
            </a:pPr>
            <a:r>
              <a:rPr sz="1850" dirty="0">
                <a:solidFill>
                  <a:srgbClr val="FFFFFF"/>
                </a:solidFill>
                <a:latin typeface="Arial MT"/>
                <a:cs typeface="Arial MT"/>
              </a:rPr>
              <a:t>bandwidth - the diameter </a:t>
            </a:r>
            <a:r>
              <a:rPr sz="1850" spc="-5" dirty="0">
                <a:solidFill>
                  <a:srgbClr val="FFFFFF"/>
                </a:solidFill>
                <a:latin typeface="Arial MT"/>
                <a:cs typeface="Arial MT"/>
              </a:rPr>
              <a:t>of </a:t>
            </a:r>
            <a:r>
              <a:rPr sz="1850" spc="-500" dirty="0">
                <a:solidFill>
                  <a:srgbClr val="FFFFFF"/>
                </a:solidFill>
                <a:latin typeface="Arial MT"/>
                <a:cs typeface="Arial MT"/>
              </a:rPr>
              <a:t> </a:t>
            </a:r>
            <a:r>
              <a:rPr sz="1850" dirty="0">
                <a:solidFill>
                  <a:srgbClr val="FFFFFF"/>
                </a:solidFill>
                <a:latin typeface="Arial MT"/>
                <a:cs typeface="Arial MT"/>
              </a:rPr>
              <a:t>the</a:t>
            </a:r>
            <a:r>
              <a:rPr sz="1850" spc="-10" dirty="0">
                <a:solidFill>
                  <a:srgbClr val="FFFFFF"/>
                </a:solidFill>
                <a:latin typeface="Arial MT"/>
                <a:cs typeface="Arial MT"/>
              </a:rPr>
              <a:t> </a:t>
            </a:r>
            <a:r>
              <a:rPr sz="1850" spc="-5" dirty="0">
                <a:solidFill>
                  <a:srgbClr val="FFFFFF"/>
                </a:solidFill>
                <a:latin typeface="Arial MT"/>
                <a:cs typeface="Arial MT"/>
              </a:rPr>
              <a:t>pipe,</a:t>
            </a:r>
            <a:endParaRPr sz="1850">
              <a:latin typeface="Arial MT"/>
              <a:cs typeface="Arial MT"/>
            </a:endParaRPr>
          </a:p>
          <a:p>
            <a:pPr marL="287020" marR="107950" indent="-274955" algn="just">
              <a:lnSpc>
                <a:spcPct val="80900"/>
              </a:lnSpc>
              <a:spcBef>
                <a:spcPts val="409"/>
              </a:spcBef>
              <a:buClr>
                <a:srgbClr val="2DA2BE"/>
              </a:buClr>
              <a:buSzPct val="67441"/>
              <a:buFont typeface="Lucida Sans Unicode"/>
              <a:buChar char="□"/>
              <a:tabLst>
                <a:tab pos="287655" algn="l"/>
              </a:tabLst>
            </a:pPr>
            <a:r>
              <a:rPr sz="2150" spc="5" dirty="0">
                <a:solidFill>
                  <a:srgbClr val="FFFFFF"/>
                </a:solidFill>
                <a:latin typeface="Arial MT"/>
                <a:cs typeface="Arial MT"/>
              </a:rPr>
              <a:t>Then</a:t>
            </a:r>
            <a:r>
              <a:rPr sz="2150" spc="-20" dirty="0">
                <a:solidFill>
                  <a:srgbClr val="FFFFFF"/>
                </a:solidFill>
                <a:latin typeface="Arial MT"/>
                <a:cs typeface="Arial MT"/>
              </a:rPr>
              <a:t> </a:t>
            </a:r>
            <a:r>
              <a:rPr sz="2150" spc="5" dirty="0">
                <a:solidFill>
                  <a:srgbClr val="FFFFFF"/>
                </a:solidFill>
                <a:latin typeface="Arial MT"/>
                <a:cs typeface="Arial MT"/>
              </a:rPr>
              <a:t>the</a:t>
            </a:r>
            <a:r>
              <a:rPr sz="2150" spc="-20" dirty="0">
                <a:solidFill>
                  <a:srgbClr val="FFFFFF"/>
                </a:solidFill>
                <a:latin typeface="Arial MT"/>
                <a:cs typeface="Arial MT"/>
              </a:rPr>
              <a:t> </a:t>
            </a:r>
            <a:r>
              <a:rPr sz="2150" spc="5" dirty="0">
                <a:solidFill>
                  <a:srgbClr val="FFFFFF"/>
                </a:solidFill>
                <a:latin typeface="Arial MT"/>
                <a:cs typeface="Arial MT"/>
              </a:rPr>
              <a:t>delay</a:t>
            </a:r>
            <a:r>
              <a:rPr sz="2150" spc="-20" dirty="0">
                <a:solidFill>
                  <a:srgbClr val="FFFFFF"/>
                </a:solidFill>
                <a:latin typeface="Arial MT"/>
                <a:cs typeface="Arial MT"/>
              </a:rPr>
              <a:t> </a:t>
            </a:r>
            <a:r>
              <a:rPr sz="2150" spc="10" dirty="0">
                <a:solidFill>
                  <a:srgbClr val="FFFFFF"/>
                </a:solidFill>
                <a:latin typeface="Arial MT"/>
                <a:cs typeface="Arial MT"/>
              </a:rPr>
              <a:t>×</a:t>
            </a:r>
            <a:r>
              <a:rPr sz="2150" spc="-25" dirty="0">
                <a:solidFill>
                  <a:srgbClr val="FFFFFF"/>
                </a:solidFill>
                <a:latin typeface="Arial MT"/>
                <a:cs typeface="Arial MT"/>
              </a:rPr>
              <a:t> </a:t>
            </a:r>
            <a:r>
              <a:rPr sz="2150" spc="5" dirty="0">
                <a:solidFill>
                  <a:srgbClr val="FFFFFF"/>
                </a:solidFill>
                <a:latin typeface="Arial MT"/>
                <a:cs typeface="Arial MT"/>
              </a:rPr>
              <a:t>bandwidth </a:t>
            </a:r>
            <a:r>
              <a:rPr sz="2150" spc="-585" dirty="0">
                <a:solidFill>
                  <a:srgbClr val="FFFFFF"/>
                </a:solidFill>
                <a:latin typeface="Arial MT"/>
                <a:cs typeface="Arial MT"/>
              </a:rPr>
              <a:t> </a:t>
            </a:r>
            <a:r>
              <a:rPr sz="2150" spc="5" dirty="0">
                <a:solidFill>
                  <a:srgbClr val="FFFFFF"/>
                </a:solidFill>
                <a:latin typeface="Arial MT"/>
                <a:cs typeface="Arial MT"/>
              </a:rPr>
              <a:t>product gives the </a:t>
            </a:r>
            <a:r>
              <a:rPr sz="2150" spc="10" dirty="0">
                <a:solidFill>
                  <a:srgbClr val="FFFFFF"/>
                </a:solidFill>
                <a:latin typeface="Arial MT"/>
                <a:cs typeface="Arial MT"/>
              </a:rPr>
              <a:t>volume </a:t>
            </a:r>
            <a:r>
              <a:rPr sz="2150" dirty="0">
                <a:solidFill>
                  <a:srgbClr val="FFFFFF"/>
                </a:solidFill>
                <a:latin typeface="Arial MT"/>
                <a:cs typeface="Arial MT"/>
              </a:rPr>
              <a:t>of </a:t>
            </a:r>
            <a:r>
              <a:rPr sz="2150" spc="-585" dirty="0">
                <a:solidFill>
                  <a:srgbClr val="FFFFFF"/>
                </a:solidFill>
                <a:latin typeface="Arial MT"/>
                <a:cs typeface="Arial MT"/>
              </a:rPr>
              <a:t> </a:t>
            </a:r>
            <a:r>
              <a:rPr sz="2150" spc="5" dirty="0">
                <a:solidFill>
                  <a:srgbClr val="FFFFFF"/>
                </a:solidFill>
                <a:latin typeface="Arial MT"/>
                <a:cs typeface="Arial MT"/>
              </a:rPr>
              <a:t>the</a:t>
            </a:r>
            <a:r>
              <a:rPr sz="2150" spc="-5" dirty="0">
                <a:solidFill>
                  <a:srgbClr val="FFFFFF"/>
                </a:solidFill>
                <a:latin typeface="Arial MT"/>
                <a:cs typeface="Arial MT"/>
              </a:rPr>
              <a:t> </a:t>
            </a:r>
            <a:r>
              <a:rPr sz="2150" dirty="0">
                <a:solidFill>
                  <a:srgbClr val="FFFFFF"/>
                </a:solidFill>
                <a:latin typeface="Arial MT"/>
                <a:cs typeface="Arial MT"/>
              </a:rPr>
              <a:t>pipe.</a:t>
            </a:r>
            <a:endParaRPr sz="2150">
              <a:latin typeface="Arial MT"/>
              <a:cs typeface="Arial MT"/>
            </a:endParaRPr>
          </a:p>
          <a:p>
            <a:pPr marL="287020" marR="23495" indent="-274955">
              <a:lnSpc>
                <a:spcPct val="81100"/>
              </a:lnSpc>
              <a:spcBef>
                <a:spcPts val="405"/>
              </a:spcBef>
              <a:buClr>
                <a:srgbClr val="2DA2BE"/>
              </a:buClr>
              <a:buSzPct val="67441"/>
              <a:buFont typeface="Lucida Sans Unicode"/>
              <a:buChar char="□"/>
              <a:tabLst>
                <a:tab pos="287020" algn="l"/>
                <a:tab pos="287655" algn="l"/>
              </a:tabLst>
            </a:pPr>
            <a:r>
              <a:rPr sz="2150" dirty="0">
                <a:solidFill>
                  <a:srgbClr val="FFFFFF"/>
                </a:solidFill>
                <a:latin typeface="Arial MT"/>
                <a:cs typeface="Arial MT"/>
              </a:rPr>
              <a:t>It</a:t>
            </a:r>
            <a:r>
              <a:rPr sz="2150" spc="-10" dirty="0">
                <a:solidFill>
                  <a:srgbClr val="FFFFFF"/>
                </a:solidFill>
                <a:latin typeface="Arial MT"/>
                <a:cs typeface="Arial MT"/>
              </a:rPr>
              <a:t> </a:t>
            </a:r>
            <a:r>
              <a:rPr sz="2150" dirty="0">
                <a:solidFill>
                  <a:srgbClr val="FFFFFF"/>
                </a:solidFill>
                <a:latin typeface="Arial MT"/>
                <a:cs typeface="Arial MT"/>
              </a:rPr>
              <a:t>is</a:t>
            </a:r>
            <a:r>
              <a:rPr sz="2150" spc="-10" dirty="0">
                <a:solidFill>
                  <a:srgbClr val="FFFFFF"/>
                </a:solidFill>
                <a:latin typeface="Arial MT"/>
                <a:cs typeface="Arial MT"/>
              </a:rPr>
              <a:t> </a:t>
            </a:r>
            <a:r>
              <a:rPr sz="2150" spc="5" dirty="0">
                <a:solidFill>
                  <a:srgbClr val="FFFFFF"/>
                </a:solidFill>
                <a:latin typeface="Arial MT"/>
                <a:cs typeface="Arial MT"/>
              </a:rPr>
              <a:t>the</a:t>
            </a:r>
            <a:r>
              <a:rPr sz="2150" spc="-10" dirty="0">
                <a:solidFill>
                  <a:srgbClr val="FFFFFF"/>
                </a:solidFill>
                <a:latin typeface="Arial MT"/>
                <a:cs typeface="Arial MT"/>
              </a:rPr>
              <a:t> </a:t>
            </a:r>
            <a:r>
              <a:rPr sz="2150" spc="10" dirty="0">
                <a:solidFill>
                  <a:srgbClr val="FFFFFF"/>
                </a:solidFill>
                <a:latin typeface="Arial MT"/>
                <a:cs typeface="Arial MT"/>
              </a:rPr>
              <a:t>maximum</a:t>
            </a:r>
            <a:r>
              <a:rPr sz="2150" spc="-10" dirty="0">
                <a:solidFill>
                  <a:srgbClr val="FFFFFF"/>
                </a:solidFill>
                <a:latin typeface="Arial MT"/>
                <a:cs typeface="Arial MT"/>
              </a:rPr>
              <a:t> </a:t>
            </a:r>
            <a:r>
              <a:rPr sz="2150" spc="5" dirty="0">
                <a:solidFill>
                  <a:srgbClr val="FFFFFF"/>
                </a:solidFill>
                <a:latin typeface="Arial MT"/>
                <a:cs typeface="Arial MT"/>
              </a:rPr>
              <a:t>number</a:t>
            </a:r>
            <a:r>
              <a:rPr sz="2150" spc="-5" dirty="0">
                <a:solidFill>
                  <a:srgbClr val="FFFFFF"/>
                </a:solidFill>
                <a:latin typeface="Arial MT"/>
                <a:cs typeface="Arial MT"/>
              </a:rPr>
              <a:t> </a:t>
            </a:r>
            <a:r>
              <a:rPr sz="2150" dirty="0">
                <a:solidFill>
                  <a:srgbClr val="FFFFFF"/>
                </a:solidFill>
                <a:latin typeface="Arial MT"/>
                <a:cs typeface="Arial MT"/>
              </a:rPr>
              <a:t>of </a:t>
            </a:r>
            <a:r>
              <a:rPr sz="2150" spc="-585" dirty="0">
                <a:solidFill>
                  <a:srgbClr val="FFFFFF"/>
                </a:solidFill>
                <a:latin typeface="Arial MT"/>
                <a:cs typeface="Arial MT"/>
              </a:rPr>
              <a:t> </a:t>
            </a:r>
            <a:r>
              <a:rPr sz="2150" dirty="0">
                <a:solidFill>
                  <a:srgbClr val="FFFFFF"/>
                </a:solidFill>
                <a:latin typeface="Arial MT"/>
                <a:cs typeface="Arial MT"/>
              </a:rPr>
              <a:t>bits that </a:t>
            </a:r>
            <a:r>
              <a:rPr sz="2150" spc="5" dirty="0">
                <a:solidFill>
                  <a:srgbClr val="FFFFFF"/>
                </a:solidFill>
                <a:latin typeface="Arial MT"/>
                <a:cs typeface="Arial MT"/>
              </a:rPr>
              <a:t>could be in </a:t>
            </a:r>
            <a:r>
              <a:rPr sz="2150" dirty="0">
                <a:solidFill>
                  <a:srgbClr val="FFFFFF"/>
                </a:solidFill>
                <a:latin typeface="Arial MT"/>
                <a:cs typeface="Arial MT"/>
              </a:rPr>
              <a:t>transit </a:t>
            </a:r>
            <a:r>
              <a:rPr sz="2150" spc="5" dirty="0">
                <a:solidFill>
                  <a:srgbClr val="FFFFFF"/>
                </a:solidFill>
                <a:latin typeface="Arial MT"/>
                <a:cs typeface="Arial MT"/>
              </a:rPr>
              <a:t> through</a:t>
            </a:r>
            <a:r>
              <a:rPr sz="2150" spc="25" dirty="0">
                <a:solidFill>
                  <a:srgbClr val="FFFFFF"/>
                </a:solidFill>
                <a:latin typeface="Arial MT"/>
                <a:cs typeface="Arial MT"/>
              </a:rPr>
              <a:t> </a:t>
            </a:r>
            <a:r>
              <a:rPr sz="2150" spc="5" dirty="0">
                <a:solidFill>
                  <a:srgbClr val="FFFFFF"/>
                </a:solidFill>
                <a:latin typeface="Arial MT"/>
                <a:cs typeface="Arial MT"/>
              </a:rPr>
              <a:t>the</a:t>
            </a:r>
            <a:r>
              <a:rPr sz="2150" spc="25" dirty="0">
                <a:solidFill>
                  <a:srgbClr val="FFFFFF"/>
                </a:solidFill>
                <a:latin typeface="Arial MT"/>
                <a:cs typeface="Arial MT"/>
              </a:rPr>
              <a:t> </a:t>
            </a:r>
            <a:r>
              <a:rPr sz="2150" spc="5" dirty="0">
                <a:solidFill>
                  <a:srgbClr val="FFFFFF"/>
                </a:solidFill>
                <a:latin typeface="Arial MT"/>
                <a:cs typeface="Arial MT"/>
              </a:rPr>
              <a:t>pipe</a:t>
            </a:r>
            <a:r>
              <a:rPr sz="2150" spc="30" dirty="0">
                <a:solidFill>
                  <a:srgbClr val="FFFFFF"/>
                </a:solidFill>
                <a:latin typeface="Arial MT"/>
                <a:cs typeface="Arial MT"/>
              </a:rPr>
              <a:t> </a:t>
            </a:r>
            <a:r>
              <a:rPr sz="2150" spc="5" dirty="0">
                <a:solidFill>
                  <a:srgbClr val="FFFFFF"/>
                </a:solidFill>
                <a:latin typeface="Arial MT"/>
                <a:cs typeface="Arial MT"/>
              </a:rPr>
              <a:t>at</a:t>
            </a:r>
            <a:r>
              <a:rPr sz="2150" spc="25" dirty="0">
                <a:solidFill>
                  <a:srgbClr val="FFFFFF"/>
                </a:solidFill>
                <a:latin typeface="Arial MT"/>
                <a:cs typeface="Arial MT"/>
              </a:rPr>
              <a:t> </a:t>
            </a:r>
            <a:r>
              <a:rPr sz="2150" spc="5" dirty="0">
                <a:solidFill>
                  <a:srgbClr val="FFFFFF"/>
                </a:solidFill>
                <a:latin typeface="Arial MT"/>
                <a:cs typeface="Arial MT"/>
              </a:rPr>
              <a:t>any </a:t>
            </a:r>
            <a:r>
              <a:rPr sz="2150" spc="10" dirty="0">
                <a:solidFill>
                  <a:srgbClr val="FFFFFF"/>
                </a:solidFill>
                <a:latin typeface="Arial MT"/>
                <a:cs typeface="Arial MT"/>
              </a:rPr>
              <a:t> </a:t>
            </a:r>
            <a:r>
              <a:rPr sz="2150" spc="5" dirty="0">
                <a:solidFill>
                  <a:srgbClr val="FFFFFF"/>
                </a:solidFill>
                <a:latin typeface="Arial MT"/>
                <a:cs typeface="Arial MT"/>
              </a:rPr>
              <a:t>given</a:t>
            </a:r>
            <a:r>
              <a:rPr sz="2150" spc="-5" dirty="0">
                <a:solidFill>
                  <a:srgbClr val="FFFFFF"/>
                </a:solidFill>
                <a:latin typeface="Arial MT"/>
                <a:cs typeface="Arial MT"/>
              </a:rPr>
              <a:t> </a:t>
            </a:r>
            <a:r>
              <a:rPr sz="2150" dirty="0">
                <a:solidFill>
                  <a:srgbClr val="FFFFFF"/>
                </a:solidFill>
                <a:latin typeface="Arial MT"/>
                <a:cs typeface="Arial MT"/>
              </a:rPr>
              <a:t>instant.</a:t>
            </a:r>
            <a:endParaRPr sz="2150">
              <a:latin typeface="Arial MT"/>
              <a:cs typeface="Arial MT"/>
            </a:endParaRPr>
          </a:p>
        </p:txBody>
      </p:sp>
      <p:pic>
        <p:nvPicPr>
          <p:cNvPr id="10" name="object 10"/>
          <p:cNvPicPr/>
          <p:nvPr/>
        </p:nvPicPr>
        <p:blipFill>
          <a:blip r:embed="rId4" cstate="print"/>
          <a:stretch>
            <a:fillRect/>
          </a:stretch>
        </p:blipFill>
        <p:spPr>
          <a:xfrm>
            <a:off x="4534467" y="2661313"/>
            <a:ext cx="4517471" cy="1542196"/>
          </a:xfrm>
          <a:prstGeom prst="rect">
            <a:avLst/>
          </a:prstGeom>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82086"/>
            <a:ext cx="6134100" cy="588010"/>
          </a:xfrm>
          <a:prstGeom prst="rect">
            <a:avLst/>
          </a:prstGeom>
        </p:spPr>
        <p:txBody>
          <a:bodyPr vert="horz" wrap="square" lIns="0" tIns="17780" rIns="0" bIns="0" rtlCol="0">
            <a:spAutoFit/>
          </a:bodyPr>
          <a:lstStyle/>
          <a:p>
            <a:pPr marL="12700">
              <a:lnSpc>
                <a:spcPct val="100000"/>
              </a:lnSpc>
              <a:spcBef>
                <a:spcPts val="140"/>
              </a:spcBef>
            </a:pPr>
            <a:r>
              <a:rPr spc="15" dirty="0">
                <a:solidFill>
                  <a:srgbClr val="464646"/>
                </a:solidFill>
              </a:rPr>
              <a:t>Delay</a:t>
            </a:r>
            <a:r>
              <a:rPr spc="-10" dirty="0">
                <a:solidFill>
                  <a:srgbClr val="464646"/>
                </a:solidFill>
              </a:rPr>
              <a:t> </a:t>
            </a:r>
            <a:r>
              <a:rPr spc="25" dirty="0">
                <a:solidFill>
                  <a:srgbClr val="464646"/>
                </a:solidFill>
              </a:rPr>
              <a:t>X</a:t>
            </a:r>
            <a:r>
              <a:rPr spc="-15" dirty="0">
                <a:solidFill>
                  <a:srgbClr val="464646"/>
                </a:solidFill>
              </a:rPr>
              <a:t> </a:t>
            </a:r>
            <a:r>
              <a:rPr spc="15" dirty="0">
                <a:solidFill>
                  <a:srgbClr val="464646"/>
                </a:solidFill>
              </a:rPr>
              <a:t>Bandwidth</a:t>
            </a:r>
            <a:r>
              <a:rPr spc="-10" dirty="0">
                <a:solidFill>
                  <a:srgbClr val="464646"/>
                </a:solidFill>
              </a:rPr>
              <a:t> </a:t>
            </a:r>
            <a:r>
              <a:rPr spc="10" dirty="0">
                <a:solidFill>
                  <a:srgbClr val="464646"/>
                </a:solidFill>
              </a:rPr>
              <a:t>Product</a:t>
            </a:r>
          </a:p>
        </p:txBody>
      </p:sp>
      <p:sp>
        <p:nvSpPr>
          <p:cNvPr id="3" name="object 3"/>
          <p:cNvSpPr txBox="1"/>
          <p:nvPr/>
        </p:nvSpPr>
        <p:spPr>
          <a:xfrm>
            <a:off x="592961" y="896663"/>
            <a:ext cx="7728584" cy="3778250"/>
          </a:xfrm>
          <a:prstGeom prst="rect">
            <a:avLst/>
          </a:prstGeom>
        </p:spPr>
        <p:txBody>
          <a:bodyPr vert="horz" wrap="square" lIns="0" tIns="12065" rIns="0" bIns="0" rtlCol="0">
            <a:spAutoFit/>
          </a:bodyPr>
          <a:lstStyle/>
          <a:p>
            <a:pPr marL="59690">
              <a:lnSpc>
                <a:spcPct val="100000"/>
              </a:lnSpc>
              <a:spcBef>
                <a:spcPts val="95"/>
              </a:spcBef>
            </a:pPr>
            <a:r>
              <a:rPr sz="2500" spc="-10" dirty="0">
                <a:latin typeface="Arial MT"/>
                <a:cs typeface="Arial MT"/>
              </a:rPr>
              <a:t>Example</a:t>
            </a:r>
            <a:endParaRPr sz="2500">
              <a:latin typeface="Arial MT"/>
              <a:cs typeface="Arial MT"/>
            </a:endParaRPr>
          </a:p>
          <a:p>
            <a:pPr marL="315595" marR="30480" indent="-278130">
              <a:lnSpc>
                <a:spcPts val="2680"/>
              </a:lnSpc>
              <a:spcBef>
                <a:spcPts val="455"/>
              </a:spcBef>
              <a:buClr>
                <a:srgbClr val="2DA2BE"/>
              </a:buClr>
              <a:buSzPct val="68000"/>
              <a:buFont typeface="Lucida Sans Unicode"/>
              <a:buChar char="□"/>
              <a:tabLst>
                <a:tab pos="315595" algn="l"/>
                <a:tab pos="316230" algn="l"/>
              </a:tabLst>
            </a:pPr>
            <a:r>
              <a:rPr sz="2500" spc="-5" dirty="0">
                <a:latin typeface="Arial MT"/>
                <a:cs typeface="Arial MT"/>
              </a:rPr>
              <a:t>A</a:t>
            </a:r>
            <a:r>
              <a:rPr sz="2500" dirty="0">
                <a:latin typeface="Arial MT"/>
                <a:cs typeface="Arial MT"/>
              </a:rPr>
              <a:t> </a:t>
            </a:r>
            <a:r>
              <a:rPr sz="2500" spc="-10" dirty="0">
                <a:latin typeface="Arial MT"/>
                <a:cs typeface="Arial MT"/>
              </a:rPr>
              <a:t>transcontinental</a:t>
            </a:r>
            <a:r>
              <a:rPr sz="2500" spc="-5" dirty="0">
                <a:latin typeface="Arial MT"/>
                <a:cs typeface="Arial MT"/>
              </a:rPr>
              <a:t> channel</a:t>
            </a:r>
            <a:r>
              <a:rPr sz="2500" spc="5" dirty="0">
                <a:latin typeface="Arial MT"/>
                <a:cs typeface="Arial MT"/>
              </a:rPr>
              <a:t> </a:t>
            </a:r>
            <a:r>
              <a:rPr sz="2500" spc="-5" dirty="0">
                <a:latin typeface="Arial MT"/>
                <a:cs typeface="Arial MT"/>
              </a:rPr>
              <a:t>with</a:t>
            </a:r>
            <a:r>
              <a:rPr sz="2500" spc="10" dirty="0">
                <a:latin typeface="Arial MT"/>
                <a:cs typeface="Arial MT"/>
              </a:rPr>
              <a:t> </a:t>
            </a:r>
            <a:r>
              <a:rPr sz="2500" spc="-5" dirty="0">
                <a:latin typeface="Arial MT"/>
                <a:cs typeface="Arial MT"/>
              </a:rPr>
              <a:t>a</a:t>
            </a:r>
            <a:r>
              <a:rPr sz="2500" spc="5" dirty="0">
                <a:latin typeface="Arial MT"/>
                <a:cs typeface="Arial MT"/>
              </a:rPr>
              <a:t> </a:t>
            </a:r>
            <a:r>
              <a:rPr sz="2500" spc="-10" dirty="0">
                <a:latin typeface="Arial MT"/>
                <a:cs typeface="Arial MT"/>
              </a:rPr>
              <a:t>one-way</a:t>
            </a:r>
            <a:r>
              <a:rPr sz="2500" spc="5" dirty="0">
                <a:latin typeface="Arial MT"/>
                <a:cs typeface="Arial MT"/>
              </a:rPr>
              <a:t> </a:t>
            </a:r>
            <a:r>
              <a:rPr sz="2500" spc="-10" dirty="0">
                <a:latin typeface="Arial MT"/>
                <a:cs typeface="Arial MT"/>
              </a:rPr>
              <a:t>latency</a:t>
            </a:r>
            <a:r>
              <a:rPr sz="2500" spc="5" dirty="0">
                <a:latin typeface="Arial MT"/>
                <a:cs typeface="Arial MT"/>
              </a:rPr>
              <a:t> </a:t>
            </a:r>
            <a:r>
              <a:rPr sz="2500" spc="-10" dirty="0">
                <a:latin typeface="Arial MT"/>
                <a:cs typeface="Arial MT"/>
              </a:rPr>
              <a:t>of </a:t>
            </a:r>
            <a:r>
              <a:rPr sz="2500" spc="-680" dirty="0">
                <a:latin typeface="Arial MT"/>
                <a:cs typeface="Arial MT"/>
              </a:rPr>
              <a:t> </a:t>
            </a:r>
            <a:r>
              <a:rPr sz="2500" spc="-5" dirty="0">
                <a:latin typeface="Arial MT"/>
                <a:cs typeface="Arial MT"/>
              </a:rPr>
              <a:t>50</a:t>
            </a:r>
            <a:r>
              <a:rPr sz="2500" spc="-10" dirty="0">
                <a:latin typeface="Arial MT"/>
                <a:cs typeface="Arial MT"/>
              </a:rPr>
              <a:t> </a:t>
            </a:r>
            <a:r>
              <a:rPr sz="2500" spc="-5" dirty="0">
                <a:latin typeface="Arial MT"/>
                <a:cs typeface="Arial MT"/>
              </a:rPr>
              <a:t>ms and a </a:t>
            </a:r>
            <a:r>
              <a:rPr sz="2500" spc="-10" dirty="0">
                <a:latin typeface="Arial MT"/>
                <a:cs typeface="Arial MT"/>
              </a:rPr>
              <a:t>bandwidth</a:t>
            </a:r>
            <a:r>
              <a:rPr sz="2500" spc="-5" dirty="0">
                <a:latin typeface="Arial MT"/>
                <a:cs typeface="Arial MT"/>
              </a:rPr>
              <a:t> of 45 Mbps is able to</a:t>
            </a:r>
            <a:r>
              <a:rPr sz="2500" spc="-10" dirty="0">
                <a:latin typeface="Arial MT"/>
                <a:cs typeface="Arial MT"/>
              </a:rPr>
              <a:t> hold,</a:t>
            </a:r>
            <a:endParaRPr sz="2500">
              <a:latin typeface="Arial MT"/>
              <a:cs typeface="Arial MT"/>
            </a:endParaRPr>
          </a:p>
          <a:p>
            <a:pPr marL="864235">
              <a:lnSpc>
                <a:spcPct val="100000"/>
              </a:lnSpc>
              <a:spcBef>
                <a:spcPts val="60"/>
              </a:spcBef>
            </a:pPr>
            <a:r>
              <a:rPr sz="2500" dirty="0">
                <a:latin typeface="Arial MT"/>
                <a:cs typeface="Arial MT"/>
              </a:rPr>
              <a:t>50×10</a:t>
            </a:r>
            <a:r>
              <a:rPr sz="2475" baseline="31986" dirty="0">
                <a:latin typeface="Arial MT"/>
                <a:cs typeface="Arial MT"/>
              </a:rPr>
              <a:t>-3</a:t>
            </a:r>
            <a:r>
              <a:rPr sz="2500" dirty="0">
                <a:latin typeface="Arial MT"/>
                <a:cs typeface="Arial MT"/>
              </a:rPr>
              <a:t>s×45×10</a:t>
            </a:r>
            <a:r>
              <a:rPr sz="2475" baseline="31986" dirty="0">
                <a:latin typeface="Arial MT"/>
                <a:cs typeface="Arial MT"/>
              </a:rPr>
              <a:t>6</a:t>
            </a:r>
            <a:r>
              <a:rPr sz="2500" dirty="0">
                <a:latin typeface="Arial MT"/>
                <a:cs typeface="Arial MT"/>
              </a:rPr>
              <a:t>bits/s</a:t>
            </a:r>
            <a:endParaRPr sz="2500">
              <a:latin typeface="Arial MT"/>
              <a:cs typeface="Arial MT"/>
            </a:endParaRPr>
          </a:p>
          <a:p>
            <a:pPr marL="864235">
              <a:lnSpc>
                <a:spcPct val="100000"/>
              </a:lnSpc>
              <a:spcBef>
                <a:spcPts val="75"/>
              </a:spcBef>
            </a:pPr>
            <a:r>
              <a:rPr sz="2500" spc="-5" dirty="0">
                <a:latin typeface="Arial MT"/>
                <a:cs typeface="Arial MT"/>
              </a:rPr>
              <a:t>=</a:t>
            </a:r>
            <a:r>
              <a:rPr sz="2500" spc="-55" dirty="0">
                <a:latin typeface="Arial MT"/>
                <a:cs typeface="Arial MT"/>
              </a:rPr>
              <a:t> </a:t>
            </a:r>
            <a:r>
              <a:rPr sz="2500" spc="-5" dirty="0">
                <a:latin typeface="Arial MT"/>
                <a:cs typeface="Arial MT"/>
              </a:rPr>
              <a:t>2.25×10</a:t>
            </a:r>
            <a:r>
              <a:rPr sz="2475" spc="-7" baseline="31986" dirty="0">
                <a:latin typeface="Arial MT"/>
                <a:cs typeface="Arial MT"/>
              </a:rPr>
              <a:t>6</a:t>
            </a:r>
            <a:r>
              <a:rPr sz="2500" spc="-5" dirty="0">
                <a:latin typeface="Arial MT"/>
                <a:cs typeface="Arial MT"/>
              </a:rPr>
              <a:t>bits</a:t>
            </a:r>
            <a:endParaRPr sz="2500">
              <a:latin typeface="Arial MT"/>
              <a:cs typeface="Arial MT"/>
            </a:endParaRPr>
          </a:p>
          <a:p>
            <a:pPr marL="864235">
              <a:lnSpc>
                <a:spcPct val="100000"/>
              </a:lnSpc>
              <a:spcBef>
                <a:spcPts val="75"/>
              </a:spcBef>
            </a:pPr>
            <a:r>
              <a:rPr sz="2500" spc="-5" dirty="0">
                <a:latin typeface="Arial MT"/>
                <a:cs typeface="Arial MT"/>
              </a:rPr>
              <a:t>or</a:t>
            </a:r>
            <a:r>
              <a:rPr sz="2500" spc="-10" dirty="0">
                <a:latin typeface="Arial MT"/>
                <a:cs typeface="Arial MT"/>
              </a:rPr>
              <a:t> approximately </a:t>
            </a:r>
            <a:r>
              <a:rPr sz="2500" spc="-5" dirty="0">
                <a:latin typeface="Arial MT"/>
                <a:cs typeface="Arial MT"/>
              </a:rPr>
              <a:t>280 KB</a:t>
            </a:r>
            <a:r>
              <a:rPr sz="2500" spc="-15" dirty="0">
                <a:latin typeface="Arial MT"/>
                <a:cs typeface="Arial MT"/>
              </a:rPr>
              <a:t> </a:t>
            </a:r>
            <a:r>
              <a:rPr sz="2500" spc="-5" dirty="0">
                <a:latin typeface="Arial MT"/>
                <a:cs typeface="Arial MT"/>
              </a:rPr>
              <a:t>of </a:t>
            </a:r>
            <a:r>
              <a:rPr sz="2500" spc="-10" dirty="0">
                <a:latin typeface="Arial MT"/>
                <a:cs typeface="Arial MT"/>
              </a:rPr>
              <a:t>data.</a:t>
            </a:r>
            <a:endParaRPr sz="2500">
              <a:latin typeface="Arial MT"/>
              <a:cs typeface="Arial MT"/>
            </a:endParaRPr>
          </a:p>
          <a:p>
            <a:pPr>
              <a:lnSpc>
                <a:spcPct val="100000"/>
              </a:lnSpc>
              <a:spcBef>
                <a:spcPts val="10"/>
              </a:spcBef>
            </a:pPr>
            <a:endParaRPr sz="3000">
              <a:latin typeface="Arial MT"/>
              <a:cs typeface="Arial MT"/>
            </a:endParaRPr>
          </a:p>
          <a:p>
            <a:pPr marL="315595" marR="77470" indent="-278130">
              <a:lnSpc>
                <a:spcPct val="89600"/>
              </a:lnSpc>
              <a:spcBef>
                <a:spcPts val="5"/>
              </a:spcBef>
              <a:buClr>
                <a:srgbClr val="2DA2BE"/>
              </a:buClr>
              <a:buSzPct val="68000"/>
              <a:buFont typeface="Lucida Sans Unicode"/>
              <a:buChar char="□"/>
              <a:tabLst>
                <a:tab pos="315595" algn="l"/>
                <a:tab pos="316230" algn="l"/>
              </a:tabLst>
            </a:pPr>
            <a:r>
              <a:rPr sz="2500" spc="-10" dirty="0">
                <a:latin typeface="Arial MT"/>
                <a:cs typeface="Arial MT"/>
              </a:rPr>
              <a:t>Usually,</a:t>
            </a:r>
            <a:r>
              <a:rPr sz="2500" dirty="0">
                <a:latin typeface="Arial MT"/>
                <a:cs typeface="Arial MT"/>
              </a:rPr>
              <a:t> </a:t>
            </a:r>
            <a:r>
              <a:rPr sz="2500" spc="-10" dirty="0">
                <a:latin typeface="Arial MT"/>
                <a:cs typeface="Arial MT"/>
              </a:rPr>
              <a:t>whether</a:t>
            </a:r>
            <a:r>
              <a:rPr sz="2500" dirty="0">
                <a:latin typeface="Arial MT"/>
                <a:cs typeface="Arial MT"/>
              </a:rPr>
              <a:t> </a:t>
            </a:r>
            <a:r>
              <a:rPr sz="2500" spc="-5" dirty="0">
                <a:latin typeface="Arial MT"/>
                <a:cs typeface="Arial MT"/>
              </a:rPr>
              <a:t>the</a:t>
            </a:r>
            <a:r>
              <a:rPr sz="2500" dirty="0">
                <a:latin typeface="Arial MT"/>
                <a:cs typeface="Arial MT"/>
              </a:rPr>
              <a:t> </a:t>
            </a:r>
            <a:r>
              <a:rPr sz="2500" spc="-5" dirty="0">
                <a:latin typeface="Arial MT"/>
                <a:cs typeface="Arial MT"/>
              </a:rPr>
              <a:t>“delay”</a:t>
            </a:r>
            <a:r>
              <a:rPr sz="2500" dirty="0">
                <a:latin typeface="Arial MT"/>
                <a:cs typeface="Arial MT"/>
              </a:rPr>
              <a:t> </a:t>
            </a:r>
            <a:r>
              <a:rPr sz="2500" spc="-5" dirty="0">
                <a:latin typeface="Arial MT"/>
                <a:cs typeface="Arial MT"/>
              </a:rPr>
              <a:t>in</a:t>
            </a:r>
            <a:r>
              <a:rPr sz="2500" dirty="0">
                <a:latin typeface="Arial MT"/>
                <a:cs typeface="Arial MT"/>
              </a:rPr>
              <a:t> </a:t>
            </a:r>
            <a:r>
              <a:rPr sz="2500" spc="-5" dirty="0">
                <a:latin typeface="Arial MT"/>
                <a:cs typeface="Arial MT"/>
              </a:rPr>
              <a:t>“delay</a:t>
            </a:r>
            <a:r>
              <a:rPr sz="2500" spc="5" dirty="0">
                <a:latin typeface="Arial MT"/>
                <a:cs typeface="Arial MT"/>
              </a:rPr>
              <a:t> </a:t>
            </a:r>
            <a:r>
              <a:rPr sz="2500" spc="-5" dirty="0">
                <a:latin typeface="Arial MT"/>
                <a:cs typeface="Arial MT"/>
              </a:rPr>
              <a:t>× </a:t>
            </a:r>
            <a:r>
              <a:rPr sz="2500" spc="-10" dirty="0">
                <a:latin typeface="Arial MT"/>
                <a:cs typeface="Arial MT"/>
              </a:rPr>
              <a:t>bandwidth” </a:t>
            </a:r>
            <a:r>
              <a:rPr sz="2500" spc="-5" dirty="0">
                <a:latin typeface="Arial MT"/>
                <a:cs typeface="Arial MT"/>
              </a:rPr>
              <a:t> means </a:t>
            </a:r>
            <a:r>
              <a:rPr sz="2500" spc="-10" dirty="0">
                <a:latin typeface="Arial MT"/>
                <a:cs typeface="Arial MT"/>
              </a:rPr>
              <a:t>one-way</a:t>
            </a:r>
            <a:r>
              <a:rPr sz="2500" dirty="0">
                <a:latin typeface="Arial MT"/>
                <a:cs typeface="Arial MT"/>
              </a:rPr>
              <a:t> </a:t>
            </a:r>
            <a:r>
              <a:rPr sz="2500" spc="-10" dirty="0">
                <a:latin typeface="Arial MT"/>
                <a:cs typeface="Arial MT"/>
              </a:rPr>
              <a:t>latency</a:t>
            </a:r>
            <a:r>
              <a:rPr sz="2500" dirty="0">
                <a:latin typeface="Arial MT"/>
                <a:cs typeface="Arial MT"/>
              </a:rPr>
              <a:t> </a:t>
            </a:r>
            <a:r>
              <a:rPr sz="2500" spc="-5" dirty="0">
                <a:latin typeface="Arial MT"/>
                <a:cs typeface="Arial MT"/>
              </a:rPr>
              <a:t>or RTT</a:t>
            </a:r>
            <a:r>
              <a:rPr sz="2500" dirty="0">
                <a:latin typeface="Arial MT"/>
                <a:cs typeface="Arial MT"/>
              </a:rPr>
              <a:t> </a:t>
            </a:r>
            <a:r>
              <a:rPr sz="2500" spc="-5" dirty="0">
                <a:latin typeface="Arial MT"/>
                <a:cs typeface="Arial MT"/>
              </a:rPr>
              <a:t>is</a:t>
            </a:r>
            <a:r>
              <a:rPr sz="2500" dirty="0">
                <a:latin typeface="Arial MT"/>
                <a:cs typeface="Arial MT"/>
              </a:rPr>
              <a:t> </a:t>
            </a:r>
            <a:r>
              <a:rPr sz="2500" spc="-5" dirty="0">
                <a:latin typeface="Arial MT"/>
                <a:cs typeface="Arial MT"/>
              </a:rPr>
              <a:t>made</a:t>
            </a:r>
            <a:r>
              <a:rPr sz="2500" dirty="0">
                <a:latin typeface="Arial MT"/>
                <a:cs typeface="Arial MT"/>
              </a:rPr>
              <a:t> </a:t>
            </a:r>
            <a:r>
              <a:rPr sz="2500" spc="-5" dirty="0">
                <a:latin typeface="Arial MT"/>
                <a:cs typeface="Arial MT"/>
              </a:rPr>
              <a:t>clear by</a:t>
            </a:r>
            <a:r>
              <a:rPr sz="2500" dirty="0">
                <a:latin typeface="Arial MT"/>
                <a:cs typeface="Arial MT"/>
              </a:rPr>
              <a:t> </a:t>
            </a:r>
            <a:r>
              <a:rPr sz="2500" spc="-10" dirty="0">
                <a:latin typeface="Arial MT"/>
                <a:cs typeface="Arial MT"/>
              </a:rPr>
              <a:t>the </a:t>
            </a:r>
            <a:r>
              <a:rPr sz="2500" spc="-680" dirty="0">
                <a:latin typeface="Arial MT"/>
                <a:cs typeface="Arial MT"/>
              </a:rPr>
              <a:t> </a:t>
            </a:r>
            <a:r>
              <a:rPr sz="2500" spc="-5" dirty="0">
                <a:latin typeface="Arial MT"/>
                <a:cs typeface="Arial MT"/>
              </a:rPr>
              <a:t>context</a:t>
            </a:r>
            <a:endParaRPr sz="2500">
              <a:latin typeface="Arial MT"/>
              <a:cs typeface="Arial MT"/>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82086"/>
            <a:ext cx="6137275" cy="588010"/>
          </a:xfrm>
          <a:prstGeom prst="rect">
            <a:avLst/>
          </a:prstGeom>
        </p:spPr>
        <p:txBody>
          <a:bodyPr vert="horz" wrap="square" lIns="0" tIns="17780" rIns="0" bIns="0" rtlCol="0">
            <a:spAutoFit/>
          </a:bodyPr>
          <a:lstStyle/>
          <a:p>
            <a:pPr marL="12700">
              <a:lnSpc>
                <a:spcPct val="100000"/>
              </a:lnSpc>
              <a:spcBef>
                <a:spcPts val="140"/>
              </a:spcBef>
            </a:pPr>
            <a:r>
              <a:rPr spc="15" dirty="0">
                <a:solidFill>
                  <a:srgbClr val="464646"/>
                </a:solidFill>
              </a:rPr>
              <a:t>Delay</a:t>
            </a:r>
            <a:r>
              <a:rPr spc="-10" dirty="0">
                <a:solidFill>
                  <a:srgbClr val="464646"/>
                </a:solidFill>
              </a:rPr>
              <a:t> </a:t>
            </a:r>
            <a:r>
              <a:rPr spc="25" dirty="0">
                <a:solidFill>
                  <a:srgbClr val="464646"/>
                </a:solidFill>
              </a:rPr>
              <a:t>X</a:t>
            </a:r>
            <a:r>
              <a:rPr spc="-15" dirty="0">
                <a:solidFill>
                  <a:srgbClr val="464646"/>
                </a:solidFill>
              </a:rPr>
              <a:t> </a:t>
            </a:r>
            <a:r>
              <a:rPr spc="15" dirty="0">
                <a:solidFill>
                  <a:srgbClr val="464646"/>
                </a:solidFill>
              </a:rPr>
              <a:t>Bandwidth</a:t>
            </a:r>
            <a:r>
              <a:rPr spc="-10" dirty="0">
                <a:solidFill>
                  <a:srgbClr val="464646"/>
                </a:solidFill>
              </a:rPr>
              <a:t> </a:t>
            </a:r>
            <a:r>
              <a:rPr spc="15" dirty="0">
                <a:solidFill>
                  <a:srgbClr val="464646"/>
                </a:solidFill>
              </a:rPr>
              <a:t>Product</a:t>
            </a:r>
          </a:p>
        </p:txBody>
      </p:sp>
      <p:sp>
        <p:nvSpPr>
          <p:cNvPr id="3" name="object 3"/>
          <p:cNvSpPr txBox="1"/>
          <p:nvPr/>
        </p:nvSpPr>
        <p:spPr>
          <a:xfrm>
            <a:off x="792437" y="1004823"/>
            <a:ext cx="7558405" cy="4551680"/>
          </a:xfrm>
          <a:prstGeom prst="rect">
            <a:avLst/>
          </a:prstGeom>
        </p:spPr>
        <p:txBody>
          <a:bodyPr vert="horz" wrap="square" lIns="0" tIns="24765" rIns="0" bIns="0" rtlCol="0">
            <a:spAutoFit/>
          </a:bodyPr>
          <a:lstStyle/>
          <a:p>
            <a:pPr marL="287655" marR="692785" indent="-275590" algn="just">
              <a:lnSpc>
                <a:spcPts val="2630"/>
              </a:lnSpc>
              <a:spcBef>
                <a:spcPts val="195"/>
              </a:spcBef>
              <a:buClr>
                <a:srgbClr val="2DA2BE"/>
              </a:buClr>
              <a:buSzPct val="68181"/>
              <a:buFont typeface="Lucida Sans Unicode"/>
              <a:buChar char="□"/>
              <a:tabLst>
                <a:tab pos="288290" algn="l"/>
              </a:tabLst>
            </a:pPr>
            <a:r>
              <a:rPr sz="2200" spc="-5" dirty="0">
                <a:latin typeface="Times New Roman"/>
                <a:cs typeface="Times New Roman"/>
              </a:rPr>
              <a:t>The</a:t>
            </a:r>
            <a:r>
              <a:rPr sz="2200" spc="-15" dirty="0">
                <a:latin typeface="Times New Roman"/>
                <a:cs typeface="Times New Roman"/>
              </a:rPr>
              <a:t> </a:t>
            </a:r>
            <a:r>
              <a:rPr sz="2200" dirty="0">
                <a:latin typeface="Times New Roman"/>
                <a:cs typeface="Times New Roman"/>
              </a:rPr>
              <a:t>delay</a:t>
            </a:r>
            <a:r>
              <a:rPr sz="2200" spc="-5" dirty="0">
                <a:latin typeface="Times New Roman"/>
                <a:cs typeface="Times New Roman"/>
              </a:rPr>
              <a:t> </a:t>
            </a:r>
            <a:r>
              <a:rPr sz="2200" b="1" dirty="0">
                <a:latin typeface="Times New Roman"/>
                <a:cs typeface="Times New Roman"/>
              </a:rPr>
              <a:t>×</a:t>
            </a:r>
            <a:r>
              <a:rPr sz="2200" b="1" spc="-15" dirty="0">
                <a:latin typeface="Times New Roman"/>
                <a:cs typeface="Times New Roman"/>
              </a:rPr>
              <a:t> </a:t>
            </a:r>
            <a:r>
              <a:rPr sz="2200" dirty="0">
                <a:latin typeface="Times New Roman"/>
                <a:cs typeface="Times New Roman"/>
              </a:rPr>
              <a:t>bandwidth</a:t>
            </a:r>
            <a:r>
              <a:rPr sz="2200" spc="-10" dirty="0">
                <a:latin typeface="Times New Roman"/>
                <a:cs typeface="Times New Roman"/>
              </a:rPr>
              <a:t> </a:t>
            </a:r>
            <a:r>
              <a:rPr sz="2200" dirty="0">
                <a:latin typeface="Times New Roman"/>
                <a:cs typeface="Times New Roman"/>
              </a:rPr>
              <a:t>product</a:t>
            </a:r>
            <a:r>
              <a:rPr sz="2200" spc="-5" dirty="0">
                <a:latin typeface="Times New Roman"/>
                <a:cs typeface="Times New Roman"/>
              </a:rPr>
              <a:t> is</a:t>
            </a:r>
            <a:r>
              <a:rPr sz="2200" spc="-15" dirty="0">
                <a:latin typeface="Times New Roman"/>
                <a:cs typeface="Times New Roman"/>
              </a:rPr>
              <a:t> </a:t>
            </a:r>
            <a:r>
              <a:rPr sz="2200" spc="-5" dirty="0">
                <a:latin typeface="Times New Roman"/>
                <a:cs typeface="Times New Roman"/>
              </a:rPr>
              <a:t>important</a:t>
            </a:r>
            <a:r>
              <a:rPr sz="2200" spc="-15" dirty="0">
                <a:latin typeface="Times New Roman"/>
                <a:cs typeface="Times New Roman"/>
              </a:rPr>
              <a:t> </a:t>
            </a:r>
            <a:r>
              <a:rPr sz="2200" spc="-5" dirty="0">
                <a:latin typeface="Times New Roman"/>
                <a:cs typeface="Times New Roman"/>
              </a:rPr>
              <a:t>to</a:t>
            </a:r>
            <a:r>
              <a:rPr sz="2200" spc="-15" dirty="0">
                <a:latin typeface="Times New Roman"/>
                <a:cs typeface="Times New Roman"/>
              </a:rPr>
              <a:t> </a:t>
            </a:r>
            <a:r>
              <a:rPr sz="2200" dirty="0">
                <a:latin typeface="Times New Roman"/>
                <a:cs typeface="Times New Roman"/>
              </a:rPr>
              <a:t>know</a:t>
            </a:r>
            <a:r>
              <a:rPr sz="2200" spc="-5" dirty="0">
                <a:latin typeface="Times New Roman"/>
                <a:cs typeface="Times New Roman"/>
              </a:rPr>
              <a:t> when </a:t>
            </a:r>
            <a:r>
              <a:rPr sz="2200" spc="-540" dirty="0">
                <a:latin typeface="Times New Roman"/>
                <a:cs typeface="Times New Roman"/>
              </a:rPr>
              <a:t> </a:t>
            </a:r>
            <a:r>
              <a:rPr sz="2200" spc="-5" dirty="0">
                <a:latin typeface="Times New Roman"/>
                <a:cs typeface="Times New Roman"/>
              </a:rPr>
              <a:t>constructing</a:t>
            </a:r>
            <a:r>
              <a:rPr sz="2200" spc="-15" dirty="0">
                <a:latin typeface="Times New Roman"/>
                <a:cs typeface="Times New Roman"/>
              </a:rPr>
              <a:t> </a:t>
            </a:r>
            <a:r>
              <a:rPr sz="2200" dirty="0">
                <a:latin typeface="Times New Roman"/>
                <a:cs typeface="Times New Roman"/>
              </a:rPr>
              <a:t>high-performance</a:t>
            </a:r>
            <a:r>
              <a:rPr sz="2200" spc="-5" dirty="0">
                <a:latin typeface="Times New Roman"/>
                <a:cs typeface="Times New Roman"/>
              </a:rPr>
              <a:t> </a:t>
            </a:r>
            <a:r>
              <a:rPr sz="2200" dirty="0">
                <a:latin typeface="Times New Roman"/>
                <a:cs typeface="Times New Roman"/>
              </a:rPr>
              <a:t>networks</a:t>
            </a:r>
            <a:r>
              <a:rPr sz="2200" spc="-5" dirty="0">
                <a:latin typeface="Times New Roman"/>
                <a:cs typeface="Times New Roman"/>
              </a:rPr>
              <a:t> </a:t>
            </a:r>
            <a:r>
              <a:rPr sz="2200" dirty="0">
                <a:latin typeface="Times New Roman"/>
                <a:cs typeface="Times New Roman"/>
              </a:rPr>
              <a:t>because</a:t>
            </a:r>
            <a:endParaRPr sz="2200">
              <a:latin typeface="Times New Roman"/>
              <a:cs typeface="Times New Roman"/>
            </a:endParaRPr>
          </a:p>
          <a:p>
            <a:pPr marL="543560" marR="566420" lvl="1" indent="-187325" algn="just">
              <a:lnSpc>
                <a:spcPct val="101400"/>
              </a:lnSpc>
              <a:spcBef>
                <a:spcPts val="180"/>
              </a:spcBef>
              <a:buClr>
                <a:srgbClr val="2DA2BE"/>
              </a:buClr>
              <a:buFont typeface="Arial MT"/>
              <a:buChar char="•"/>
              <a:tabLst>
                <a:tab pos="614045" algn="l"/>
              </a:tabLst>
            </a:pPr>
            <a:r>
              <a:rPr dirty="0"/>
              <a:t>	</a:t>
            </a:r>
            <a:r>
              <a:rPr sz="2200" spc="-5" dirty="0">
                <a:latin typeface="Times New Roman"/>
                <a:cs typeface="Times New Roman"/>
              </a:rPr>
              <a:t>it corresponds to </a:t>
            </a:r>
            <a:r>
              <a:rPr sz="2200" dirty="0">
                <a:latin typeface="Times New Roman"/>
                <a:cs typeface="Times New Roman"/>
              </a:rPr>
              <a:t>how </a:t>
            </a:r>
            <a:r>
              <a:rPr sz="2200" spc="-5" dirty="0">
                <a:latin typeface="Times New Roman"/>
                <a:cs typeface="Times New Roman"/>
              </a:rPr>
              <a:t>many </a:t>
            </a:r>
            <a:r>
              <a:rPr sz="2200" dirty="0">
                <a:latin typeface="Times New Roman"/>
                <a:cs typeface="Times New Roman"/>
              </a:rPr>
              <a:t>bits </a:t>
            </a:r>
            <a:r>
              <a:rPr sz="2200" spc="-5" dirty="0">
                <a:latin typeface="Times New Roman"/>
                <a:cs typeface="Times New Roman"/>
              </a:rPr>
              <a:t>the sender must transmit </a:t>
            </a:r>
            <a:r>
              <a:rPr sz="2200" spc="-535" dirty="0">
                <a:latin typeface="Times New Roman"/>
                <a:cs typeface="Times New Roman"/>
              </a:rPr>
              <a:t> </a:t>
            </a:r>
            <a:r>
              <a:rPr sz="2200" dirty="0">
                <a:latin typeface="Times New Roman"/>
                <a:cs typeface="Times New Roman"/>
              </a:rPr>
              <a:t>before</a:t>
            </a:r>
            <a:r>
              <a:rPr sz="2200" spc="-5" dirty="0">
                <a:latin typeface="Times New Roman"/>
                <a:cs typeface="Times New Roman"/>
              </a:rPr>
              <a:t> the </a:t>
            </a:r>
            <a:r>
              <a:rPr sz="2200" dirty="0">
                <a:latin typeface="Times New Roman"/>
                <a:cs typeface="Times New Roman"/>
              </a:rPr>
              <a:t>first</a:t>
            </a:r>
            <a:r>
              <a:rPr sz="2200" spc="-5" dirty="0">
                <a:latin typeface="Times New Roman"/>
                <a:cs typeface="Times New Roman"/>
              </a:rPr>
              <a:t> </a:t>
            </a:r>
            <a:r>
              <a:rPr sz="2200" dirty="0">
                <a:latin typeface="Times New Roman"/>
                <a:cs typeface="Times New Roman"/>
              </a:rPr>
              <a:t>bit </a:t>
            </a:r>
            <a:r>
              <a:rPr sz="2200" spc="-5" dirty="0">
                <a:latin typeface="Times New Roman"/>
                <a:cs typeface="Times New Roman"/>
              </a:rPr>
              <a:t>arrives</a:t>
            </a:r>
            <a:r>
              <a:rPr sz="2200" spc="-10" dirty="0">
                <a:latin typeface="Times New Roman"/>
                <a:cs typeface="Times New Roman"/>
              </a:rPr>
              <a:t> </a:t>
            </a:r>
            <a:r>
              <a:rPr sz="2200" spc="-5" dirty="0">
                <a:latin typeface="Times New Roman"/>
                <a:cs typeface="Times New Roman"/>
              </a:rPr>
              <a:t>at the</a:t>
            </a:r>
            <a:r>
              <a:rPr sz="2200" spc="-10" dirty="0">
                <a:latin typeface="Times New Roman"/>
                <a:cs typeface="Times New Roman"/>
              </a:rPr>
              <a:t> </a:t>
            </a:r>
            <a:r>
              <a:rPr sz="2200" dirty="0">
                <a:latin typeface="Times New Roman"/>
                <a:cs typeface="Times New Roman"/>
              </a:rPr>
              <a:t>receiver.</a:t>
            </a:r>
            <a:endParaRPr sz="2200">
              <a:latin typeface="Times New Roman"/>
              <a:cs typeface="Times New Roman"/>
            </a:endParaRPr>
          </a:p>
          <a:p>
            <a:pPr marL="543560" marR="161290" lvl="1" indent="-187325" algn="just">
              <a:lnSpc>
                <a:spcPct val="100400"/>
              </a:lnSpc>
              <a:spcBef>
                <a:spcPts val="300"/>
              </a:spcBef>
              <a:buClr>
                <a:srgbClr val="2DA2BE"/>
              </a:buClr>
              <a:buFont typeface="Arial MT"/>
              <a:buChar char="•"/>
              <a:tabLst>
                <a:tab pos="544195" algn="l"/>
              </a:tabLst>
            </a:pPr>
            <a:r>
              <a:rPr sz="2200" dirty="0">
                <a:latin typeface="Times New Roman"/>
                <a:cs typeface="Times New Roman"/>
              </a:rPr>
              <a:t>If </a:t>
            </a:r>
            <a:r>
              <a:rPr sz="2200" spc="-5" dirty="0">
                <a:latin typeface="Times New Roman"/>
                <a:cs typeface="Times New Roman"/>
              </a:rPr>
              <a:t>the sender is expecting the </a:t>
            </a:r>
            <a:r>
              <a:rPr sz="2200" dirty="0">
                <a:latin typeface="Times New Roman"/>
                <a:cs typeface="Times New Roman"/>
              </a:rPr>
              <a:t>receiver </a:t>
            </a:r>
            <a:r>
              <a:rPr sz="2200" spc="-5" dirty="0">
                <a:latin typeface="Times New Roman"/>
                <a:cs typeface="Times New Roman"/>
              </a:rPr>
              <a:t>to somehow signal that </a:t>
            </a:r>
            <a:r>
              <a:rPr sz="2200" spc="-535" dirty="0">
                <a:latin typeface="Times New Roman"/>
                <a:cs typeface="Times New Roman"/>
              </a:rPr>
              <a:t> </a:t>
            </a:r>
            <a:r>
              <a:rPr sz="2200" dirty="0">
                <a:latin typeface="Times New Roman"/>
                <a:cs typeface="Times New Roman"/>
              </a:rPr>
              <a:t>bits </a:t>
            </a:r>
            <a:r>
              <a:rPr sz="2200" spc="-5" dirty="0">
                <a:latin typeface="Times New Roman"/>
                <a:cs typeface="Times New Roman"/>
              </a:rPr>
              <a:t>are starting to arrive, and it takes another channel latency </a:t>
            </a:r>
            <a:r>
              <a:rPr sz="2200" spc="-535" dirty="0">
                <a:latin typeface="Times New Roman"/>
                <a:cs typeface="Times New Roman"/>
              </a:rPr>
              <a:t> </a:t>
            </a:r>
            <a:r>
              <a:rPr sz="2200" dirty="0">
                <a:latin typeface="Times New Roman"/>
                <a:cs typeface="Times New Roman"/>
              </a:rPr>
              <a:t>for</a:t>
            </a:r>
            <a:r>
              <a:rPr sz="2200" spc="-5" dirty="0">
                <a:latin typeface="Times New Roman"/>
                <a:cs typeface="Times New Roman"/>
              </a:rPr>
              <a:t> this signal</a:t>
            </a:r>
            <a:r>
              <a:rPr sz="2200" spc="-10" dirty="0">
                <a:latin typeface="Times New Roman"/>
                <a:cs typeface="Times New Roman"/>
              </a:rPr>
              <a:t> </a:t>
            </a:r>
            <a:r>
              <a:rPr sz="2200" spc="-5" dirty="0">
                <a:latin typeface="Times New Roman"/>
                <a:cs typeface="Times New Roman"/>
              </a:rPr>
              <a:t>to </a:t>
            </a:r>
            <a:r>
              <a:rPr sz="2200" dirty="0">
                <a:latin typeface="Times New Roman"/>
                <a:cs typeface="Times New Roman"/>
              </a:rPr>
              <a:t>propagate</a:t>
            </a:r>
            <a:r>
              <a:rPr sz="2200" spc="-5" dirty="0">
                <a:latin typeface="Times New Roman"/>
                <a:cs typeface="Times New Roman"/>
              </a:rPr>
              <a:t> </a:t>
            </a:r>
            <a:r>
              <a:rPr sz="2200" dirty="0">
                <a:latin typeface="Times New Roman"/>
                <a:cs typeface="Times New Roman"/>
              </a:rPr>
              <a:t>back </a:t>
            </a:r>
            <a:r>
              <a:rPr sz="2200" spc="-5" dirty="0">
                <a:latin typeface="Times New Roman"/>
                <a:cs typeface="Times New Roman"/>
              </a:rPr>
              <a:t>to</a:t>
            </a:r>
            <a:r>
              <a:rPr sz="2200" spc="-10" dirty="0">
                <a:latin typeface="Times New Roman"/>
                <a:cs typeface="Times New Roman"/>
              </a:rPr>
              <a:t> </a:t>
            </a:r>
            <a:r>
              <a:rPr sz="2200" spc="-5" dirty="0">
                <a:latin typeface="Times New Roman"/>
                <a:cs typeface="Times New Roman"/>
              </a:rPr>
              <a:t>the sender,</a:t>
            </a:r>
            <a:endParaRPr sz="2200">
              <a:latin typeface="Times New Roman"/>
              <a:cs typeface="Times New Roman"/>
            </a:endParaRPr>
          </a:p>
          <a:p>
            <a:pPr marL="543560" marR="353695" lvl="1" indent="-187325">
              <a:lnSpc>
                <a:spcPct val="101400"/>
              </a:lnSpc>
              <a:spcBef>
                <a:spcPts val="270"/>
              </a:spcBef>
              <a:buClr>
                <a:srgbClr val="2DA2BE"/>
              </a:buClr>
              <a:buFont typeface="Arial MT"/>
              <a:buChar char="•"/>
              <a:tabLst>
                <a:tab pos="613410" algn="l"/>
                <a:tab pos="614045" algn="l"/>
              </a:tabLst>
            </a:pPr>
            <a:r>
              <a:rPr dirty="0"/>
              <a:t>	</a:t>
            </a:r>
            <a:r>
              <a:rPr sz="2200" spc="-5" dirty="0">
                <a:latin typeface="Times New Roman"/>
                <a:cs typeface="Times New Roman"/>
              </a:rPr>
              <a:t>then the sender can send </a:t>
            </a:r>
            <a:r>
              <a:rPr sz="2200" dirty="0">
                <a:latin typeface="Times New Roman"/>
                <a:cs typeface="Times New Roman"/>
              </a:rPr>
              <a:t>up one </a:t>
            </a:r>
            <a:r>
              <a:rPr sz="2200" spc="5" dirty="0">
                <a:latin typeface="Times New Roman"/>
                <a:cs typeface="Times New Roman"/>
              </a:rPr>
              <a:t>RTT</a:t>
            </a:r>
            <a:r>
              <a:rPr sz="2200" b="1" spc="5" dirty="0">
                <a:latin typeface="Times New Roman"/>
                <a:cs typeface="Times New Roman"/>
              </a:rPr>
              <a:t>× </a:t>
            </a:r>
            <a:r>
              <a:rPr sz="2200" dirty="0">
                <a:latin typeface="Times New Roman"/>
                <a:cs typeface="Times New Roman"/>
              </a:rPr>
              <a:t>bandwidth </a:t>
            </a:r>
            <a:r>
              <a:rPr sz="2200" spc="-5" dirty="0">
                <a:latin typeface="Times New Roman"/>
                <a:cs typeface="Times New Roman"/>
              </a:rPr>
              <a:t>worth </a:t>
            </a:r>
            <a:r>
              <a:rPr sz="2200" dirty="0">
                <a:latin typeface="Times New Roman"/>
                <a:cs typeface="Times New Roman"/>
              </a:rPr>
              <a:t>of </a:t>
            </a:r>
            <a:r>
              <a:rPr sz="2200" spc="-535" dirty="0">
                <a:latin typeface="Times New Roman"/>
                <a:cs typeface="Times New Roman"/>
              </a:rPr>
              <a:t> </a:t>
            </a:r>
            <a:r>
              <a:rPr sz="2200" dirty="0">
                <a:latin typeface="Times New Roman"/>
                <a:cs typeface="Times New Roman"/>
              </a:rPr>
              <a:t>data</a:t>
            </a:r>
            <a:r>
              <a:rPr sz="2200" spc="-5" dirty="0">
                <a:latin typeface="Times New Roman"/>
                <a:cs typeface="Times New Roman"/>
              </a:rPr>
              <a:t> </a:t>
            </a:r>
            <a:r>
              <a:rPr sz="2200" dirty="0">
                <a:latin typeface="Times New Roman"/>
                <a:cs typeface="Times New Roman"/>
              </a:rPr>
              <a:t>before</a:t>
            </a:r>
            <a:r>
              <a:rPr sz="2200" spc="-5" dirty="0">
                <a:latin typeface="Times New Roman"/>
                <a:cs typeface="Times New Roman"/>
              </a:rPr>
              <a:t> </a:t>
            </a:r>
            <a:r>
              <a:rPr sz="2200" dirty="0">
                <a:latin typeface="Times New Roman"/>
                <a:cs typeface="Times New Roman"/>
              </a:rPr>
              <a:t>hearing</a:t>
            </a:r>
            <a:r>
              <a:rPr sz="2200" spc="-5" dirty="0">
                <a:latin typeface="Times New Roman"/>
                <a:cs typeface="Times New Roman"/>
              </a:rPr>
              <a:t> </a:t>
            </a:r>
            <a:r>
              <a:rPr sz="2200" dirty="0">
                <a:latin typeface="Times New Roman"/>
                <a:cs typeface="Times New Roman"/>
              </a:rPr>
              <a:t>from</a:t>
            </a:r>
            <a:r>
              <a:rPr sz="2200" spc="-5" dirty="0">
                <a:latin typeface="Times New Roman"/>
                <a:cs typeface="Times New Roman"/>
              </a:rPr>
              <a:t> the </a:t>
            </a:r>
            <a:r>
              <a:rPr sz="2200" dirty="0">
                <a:latin typeface="Times New Roman"/>
                <a:cs typeface="Times New Roman"/>
              </a:rPr>
              <a:t>receiver</a:t>
            </a:r>
            <a:r>
              <a:rPr sz="2200" spc="-5" dirty="0">
                <a:latin typeface="Times New Roman"/>
                <a:cs typeface="Times New Roman"/>
              </a:rPr>
              <a:t> that</a:t>
            </a:r>
            <a:r>
              <a:rPr sz="2200" spc="-10" dirty="0">
                <a:latin typeface="Times New Roman"/>
                <a:cs typeface="Times New Roman"/>
              </a:rPr>
              <a:t> </a:t>
            </a:r>
            <a:r>
              <a:rPr sz="2200" spc="-5" dirty="0">
                <a:latin typeface="Times New Roman"/>
                <a:cs typeface="Times New Roman"/>
              </a:rPr>
              <a:t>all</a:t>
            </a:r>
            <a:r>
              <a:rPr sz="2200" spc="-10" dirty="0">
                <a:latin typeface="Times New Roman"/>
                <a:cs typeface="Times New Roman"/>
              </a:rPr>
              <a:t> </a:t>
            </a:r>
            <a:r>
              <a:rPr sz="2200" spc="-5" dirty="0">
                <a:latin typeface="Times New Roman"/>
                <a:cs typeface="Times New Roman"/>
              </a:rPr>
              <a:t>is</a:t>
            </a:r>
            <a:r>
              <a:rPr sz="2200" spc="-10" dirty="0">
                <a:latin typeface="Times New Roman"/>
                <a:cs typeface="Times New Roman"/>
              </a:rPr>
              <a:t> </a:t>
            </a:r>
            <a:r>
              <a:rPr sz="2200" spc="-5" dirty="0">
                <a:latin typeface="Times New Roman"/>
                <a:cs typeface="Times New Roman"/>
              </a:rPr>
              <a:t>well.</a:t>
            </a:r>
            <a:endParaRPr sz="2200">
              <a:latin typeface="Times New Roman"/>
              <a:cs typeface="Times New Roman"/>
            </a:endParaRPr>
          </a:p>
          <a:p>
            <a:pPr marL="543560" marR="5080" lvl="1" indent="-187325">
              <a:lnSpc>
                <a:spcPct val="100099"/>
              </a:lnSpc>
              <a:spcBef>
                <a:spcPts val="305"/>
              </a:spcBef>
              <a:buClr>
                <a:srgbClr val="2DA2BE"/>
              </a:buClr>
              <a:buFont typeface="Arial MT"/>
              <a:buChar char="•"/>
              <a:tabLst>
                <a:tab pos="544195" algn="l"/>
              </a:tabLst>
            </a:pPr>
            <a:r>
              <a:rPr sz="2200" spc="-5" dirty="0">
                <a:latin typeface="Times New Roman"/>
                <a:cs typeface="Times New Roman"/>
              </a:rPr>
              <a:t>The </a:t>
            </a:r>
            <a:r>
              <a:rPr sz="2200" dirty="0">
                <a:latin typeface="Times New Roman"/>
                <a:cs typeface="Times New Roman"/>
              </a:rPr>
              <a:t>bits </a:t>
            </a:r>
            <a:r>
              <a:rPr sz="2200" spc="-5" dirty="0">
                <a:latin typeface="Times New Roman"/>
                <a:cs typeface="Times New Roman"/>
              </a:rPr>
              <a:t>in the </a:t>
            </a:r>
            <a:r>
              <a:rPr sz="2200" dirty="0">
                <a:latin typeface="Times New Roman"/>
                <a:cs typeface="Times New Roman"/>
              </a:rPr>
              <a:t>pipe </a:t>
            </a:r>
            <a:r>
              <a:rPr sz="2200" spc="-5" dirty="0">
                <a:latin typeface="Times New Roman"/>
                <a:cs typeface="Times New Roman"/>
              </a:rPr>
              <a:t>are said to </a:t>
            </a:r>
            <a:r>
              <a:rPr sz="2200" dirty="0">
                <a:latin typeface="Times New Roman"/>
                <a:cs typeface="Times New Roman"/>
              </a:rPr>
              <a:t>be </a:t>
            </a:r>
            <a:r>
              <a:rPr sz="2200" spc="-5" dirty="0">
                <a:latin typeface="Times New Roman"/>
                <a:cs typeface="Times New Roman"/>
              </a:rPr>
              <a:t>“in </a:t>
            </a:r>
            <a:r>
              <a:rPr sz="2200" dirty="0">
                <a:latin typeface="Times New Roman"/>
                <a:cs typeface="Times New Roman"/>
              </a:rPr>
              <a:t>flight,” </a:t>
            </a:r>
            <a:r>
              <a:rPr sz="2200" spc="-5" dirty="0">
                <a:latin typeface="Times New Roman"/>
                <a:cs typeface="Times New Roman"/>
              </a:rPr>
              <a:t>which means that </a:t>
            </a:r>
            <a:r>
              <a:rPr sz="2200" spc="-535" dirty="0">
                <a:latin typeface="Times New Roman"/>
                <a:cs typeface="Times New Roman"/>
              </a:rPr>
              <a:t> </a:t>
            </a:r>
            <a:r>
              <a:rPr sz="2200" spc="-5" dirty="0">
                <a:latin typeface="Times New Roman"/>
                <a:cs typeface="Times New Roman"/>
              </a:rPr>
              <a:t>if the </a:t>
            </a:r>
            <a:r>
              <a:rPr sz="2200" dirty="0">
                <a:latin typeface="Times New Roman"/>
                <a:cs typeface="Times New Roman"/>
              </a:rPr>
              <a:t>receiver </a:t>
            </a:r>
            <a:r>
              <a:rPr sz="2200" spc="-5" dirty="0">
                <a:latin typeface="Times New Roman"/>
                <a:cs typeface="Times New Roman"/>
              </a:rPr>
              <a:t>tells the sender to stop transmitting it might </a:t>
            </a:r>
            <a:r>
              <a:rPr sz="2200" dirty="0">
                <a:latin typeface="Times New Roman"/>
                <a:cs typeface="Times New Roman"/>
              </a:rPr>
              <a:t> receive up </a:t>
            </a:r>
            <a:r>
              <a:rPr sz="2200" spc="-5" dirty="0">
                <a:latin typeface="Times New Roman"/>
                <a:cs typeface="Times New Roman"/>
              </a:rPr>
              <a:t>to </a:t>
            </a:r>
            <a:r>
              <a:rPr sz="2200" dirty="0">
                <a:latin typeface="Times New Roman"/>
                <a:cs typeface="Times New Roman"/>
              </a:rPr>
              <a:t>one </a:t>
            </a:r>
            <a:r>
              <a:rPr sz="2200" spc="-5" dirty="0">
                <a:latin typeface="Times New Roman"/>
                <a:cs typeface="Times New Roman"/>
              </a:rPr>
              <a:t>RTT</a:t>
            </a:r>
            <a:r>
              <a:rPr sz="2200" b="1" spc="-5" dirty="0">
                <a:latin typeface="Times New Roman"/>
                <a:cs typeface="Times New Roman"/>
              </a:rPr>
              <a:t>×</a:t>
            </a:r>
            <a:r>
              <a:rPr sz="2200" spc="-5" dirty="0">
                <a:latin typeface="Times New Roman"/>
                <a:cs typeface="Times New Roman"/>
              </a:rPr>
              <a:t>bandwidth’s worth </a:t>
            </a:r>
            <a:r>
              <a:rPr sz="2200" dirty="0">
                <a:latin typeface="Times New Roman"/>
                <a:cs typeface="Times New Roman"/>
              </a:rPr>
              <a:t>of data before </a:t>
            </a:r>
            <a:r>
              <a:rPr sz="2200" spc="-5" dirty="0">
                <a:latin typeface="Times New Roman"/>
                <a:cs typeface="Times New Roman"/>
              </a:rPr>
              <a:t>the </a:t>
            </a:r>
            <a:r>
              <a:rPr sz="2200" dirty="0">
                <a:latin typeface="Times New Roman"/>
                <a:cs typeface="Times New Roman"/>
              </a:rPr>
              <a:t> </a:t>
            </a:r>
            <a:r>
              <a:rPr sz="2200" spc="-5" dirty="0">
                <a:latin typeface="Times New Roman"/>
                <a:cs typeface="Times New Roman"/>
              </a:rPr>
              <a:t>sender</a:t>
            </a:r>
            <a:r>
              <a:rPr sz="2200" spc="-10" dirty="0">
                <a:latin typeface="Times New Roman"/>
                <a:cs typeface="Times New Roman"/>
              </a:rPr>
              <a:t> </a:t>
            </a:r>
            <a:r>
              <a:rPr sz="2200" spc="-5" dirty="0">
                <a:latin typeface="Times New Roman"/>
                <a:cs typeface="Times New Roman"/>
              </a:rPr>
              <a:t>manages to </a:t>
            </a:r>
            <a:r>
              <a:rPr sz="2200" dirty="0">
                <a:latin typeface="Times New Roman"/>
                <a:cs typeface="Times New Roman"/>
              </a:rPr>
              <a:t>respond.</a:t>
            </a:r>
            <a:endParaRPr sz="2200">
              <a:latin typeface="Times New Roman"/>
              <a:cs typeface="Times New Roman"/>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536" rIns="0" bIns="0" rtlCol="0">
            <a:spAutoFit/>
          </a:bodyPr>
          <a:lstStyle/>
          <a:p>
            <a:pPr marL="12700" marR="5080">
              <a:lnSpc>
                <a:spcPct val="101000"/>
              </a:lnSpc>
              <a:spcBef>
                <a:spcPts val="95"/>
              </a:spcBef>
            </a:pPr>
            <a:r>
              <a:rPr spc="15" dirty="0">
                <a:solidFill>
                  <a:srgbClr val="464646"/>
                </a:solidFill>
              </a:rPr>
              <a:t>Sample</a:t>
            </a:r>
            <a:r>
              <a:rPr spc="-20" dirty="0">
                <a:solidFill>
                  <a:srgbClr val="464646"/>
                </a:solidFill>
              </a:rPr>
              <a:t> </a:t>
            </a:r>
            <a:r>
              <a:rPr spc="15" dirty="0">
                <a:solidFill>
                  <a:srgbClr val="464646"/>
                </a:solidFill>
              </a:rPr>
              <a:t>Delay</a:t>
            </a:r>
            <a:r>
              <a:rPr spc="-15" dirty="0">
                <a:solidFill>
                  <a:srgbClr val="464646"/>
                </a:solidFill>
              </a:rPr>
              <a:t> </a:t>
            </a:r>
            <a:r>
              <a:rPr spc="25" dirty="0">
                <a:solidFill>
                  <a:srgbClr val="464646"/>
                </a:solidFill>
              </a:rPr>
              <a:t>X</a:t>
            </a:r>
            <a:r>
              <a:rPr spc="-20" dirty="0">
                <a:solidFill>
                  <a:srgbClr val="464646"/>
                </a:solidFill>
              </a:rPr>
              <a:t> </a:t>
            </a:r>
            <a:r>
              <a:rPr spc="15" dirty="0">
                <a:solidFill>
                  <a:srgbClr val="464646"/>
                </a:solidFill>
              </a:rPr>
              <a:t>Bandwidth </a:t>
            </a:r>
            <a:r>
              <a:rPr spc="-1000" dirty="0">
                <a:solidFill>
                  <a:srgbClr val="464646"/>
                </a:solidFill>
              </a:rPr>
              <a:t> </a:t>
            </a:r>
            <a:r>
              <a:rPr spc="15" dirty="0">
                <a:solidFill>
                  <a:srgbClr val="464646"/>
                </a:solidFill>
              </a:rPr>
              <a:t>Products</a:t>
            </a:r>
          </a:p>
        </p:txBody>
      </p:sp>
      <p:pic>
        <p:nvPicPr>
          <p:cNvPr id="3" name="object 3"/>
          <p:cNvPicPr/>
          <p:nvPr/>
        </p:nvPicPr>
        <p:blipFill>
          <a:blip r:embed="rId2" cstate="print"/>
          <a:stretch>
            <a:fillRect/>
          </a:stretch>
        </p:blipFill>
        <p:spPr>
          <a:xfrm>
            <a:off x="779728" y="1801504"/>
            <a:ext cx="7864121" cy="3376765"/>
          </a:xfrm>
          <a:prstGeom prst="rect">
            <a:avLst/>
          </a:prstGeom>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06838"/>
            <a:ext cx="6581775" cy="1092200"/>
          </a:xfrm>
          <a:prstGeom prst="rect">
            <a:avLst/>
          </a:prstGeom>
        </p:spPr>
        <p:txBody>
          <a:bodyPr vert="horz" wrap="square" lIns="0" tIns="12700" rIns="0" bIns="0" rtlCol="0">
            <a:spAutoFit/>
          </a:bodyPr>
          <a:lstStyle/>
          <a:p>
            <a:pPr marL="12700" marR="5080">
              <a:lnSpc>
                <a:spcPct val="100000"/>
              </a:lnSpc>
              <a:spcBef>
                <a:spcPts val="100"/>
              </a:spcBef>
            </a:pPr>
            <a:r>
              <a:rPr sz="3500" spc="-10" dirty="0">
                <a:solidFill>
                  <a:srgbClr val="464646"/>
                </a:solidFill>
              </a:rPr>
              <a:t>Significance </a:t>
            </a:r>
            <a:r>
              <a:rPr sz="3500" spc="-5" dirty="0">
                <a:solidFill>
                  <a:srgbClr val="464646"/>
                </a:solidFill>
              </a:rPr>
              <a:t>of ever-increasing </a:t>
            </a:r>
            <a:r>
              <a:rPr sz="3500" spc="-960" dirty="0">
                <a:solidFill>
                  <a:srgbClr val="464646"/>
                </a:solidFill>
              </a:rPr>
              <a:t> </a:t>
            </a:r>
            <a:r>
              <a:rPr sz="3500" spc="-5" dirty="0">
                <a:solidFill>
                  <a:srgbClr val="464646"/>
                </a:solidFill>
              </a:rPr>
              <a:t>bandwidth</a:t>
            </a:r>
            <a:endParaRPr sz="3500"/>
          </a:p>
        </p:txBody>
      </p:sp>
      <p:sp>
        <p:nvSpPr>
          <p:cNvPr id="3" name="object 3"/>
          <p:cNvSpPr txBox="1"/>
          <p:nvPr/>
        </p:nvSpPr>
        <p:spPr>
          <a:xfrm>
            <a:off x="572763" y="1230884"/>
            <a:ext cx="7950834" cy="4026535"/>
          </a:xfrm>
          <a:prstGeom prst="rect">
            <a:avLst/>
          </a:prstGeom>
        </p:spPr>
        <p:txBody>
          <a:bodyPr vert="horz" wrap="square" lIns="0" tIns="27305" rIns="0" bIns="0" rtlCol="0">
            <a:spAutoFit/>
          </a:bodyPr>
          <a:lstStyle/>
          <a:p>
            <a:pPr marL="335915" marR="300990" indent="-279400">
              <a:lnSpc>
                <a:spcPts val="3229"/>
              </a:lnSpc>
              <a:spcBef>
                <a:spcPts val="215"/>
              </a:spcBef>
              <a:buClr>
                <a:srgbClr val="2DA2BE"/>
              </a:buClr>
              <a:buSzPct val="66666"/>
              <a:buFont typeface="Lucida Sans Unicode"/>
              <a:buChar char="□"/>
              <a:tabLst>
                <a:tab pos="335280" algn="l"/>
                <a:tab pos="336550" algn="l"/>
              </a:tabLst>
            </a:pPr>
            <a:r>
              <a:rPr sz="2700" spc="-5" dirty="0">
                <a:latin typeface="Arial MT"/>
                <a:cs typeface="Arial MT"/>
              </a:rPr>
              <a:t>Consider transmit of </a:t>
            </a:r>
            <a:r>
              <a:rPr sz="2700" dirty="0">
                <a:latin typeface="Arial MT"/>
                <a:cs typeface="Arial MT"/>
              </a:rPr>
              <a:t>a </a:t>
            </a:r>
            <a:r>
              <a:rPr sz="2700" spc="-5" dirty="0">
                <a:latin typeface="Arial MT"/>
                <a:cs typeface="Arial MT"/>
              </a:rPr>
              <a:t>1-MB file with RTT of 100 </a:t>
            </a:r>
            <a:r>
              <a:rPr sz="2700" spc="-740" dirty="0">
                <a:latin typeface="Arial MT"/>
                <a:cs typeface="Arial MT"/>
              </a:rPr>
              <a:t> </a:t>
            </a:r>
            <a:r>
              <a:rPr sz="2700" dirty="0">
                <a:latin typeface="Arial MT"/>
                <a:cs typeface="Arial MT"/>
              </a:rPr>
              <a:t>ms</a:t>
            </a:r>
            <a:endParaRPr sz="2700">
              <a:latin typeface="Arial MT"/>
              <a:cs typeface="Arial MT"/>
            </a:endParaRPr>
          </a:p>
          <a:p>
            <a:pPr marL="591820" lvl="1" indent="-186690">
              <a:lnSpc>
                <a:spcPct val="100000"/>
              </a:lnSpc>
              <a:spcBef>
                <a:spcPts val="215"/>
              </a:spcBef>
              <a:buClr>
                <a:srgbClr val="2DA2BE"/>
              </a:buClr>
              <a:buFont typeface="Verdana"/>
              <a:buChar char="◦"/>
              <a:tabLst>
                <a:tab pos="592455" algn="l"/>
              </a:tabLst>
            </a:pPr>
            <a:r>
              <a:rPr sz="2300" spc="-5" dirty="0">
                <a:latin typeface="Arial MT"/>
                <a:cs typeface="Arial MT"/>
              </a:rPr>
              <a:t>If</a:t>
            </a:r>
            <a:r>
              <a:rPr sz="2300" spc="-40" dirty="0">
                <a:latin typeface="Arial MT"/>
                <a:cs typeface="Arial MT"/>
              </a:rPr>
              <a:t> </a:t>
            </a:r>
            <a:r>
              <a:rPr sz="2300" spc="-5" dirty="0">
                <a:latin typeface="Arial MT"/>
                <a:cs typeface="Arial MT"/>
              </a:rPr>
              <a:t>Bandwidth</a:t>
            </a:r>
            <a:r>
              <a:rPr sz="2300" spc="-40" dirty="0">
                <a:latin typeface="Arial MT"/>
                <a:cs typeface="Arial MT"/>
              </a:rPr>
              <a:t> </a:t>
            </a:r>
            <a:r>
              <a:rPr sz="2300" dirty="0">
                <a:latin typeface="Arial MT"/>
                <a:cs typeface="Arial MT"/>
              </a:rPr>
              <a:t>=</a:t>
            </a:r>
            <a:r>
              <a:rPr sz="2300" spc="-40" dirty="0">
                <a:latin typeface="Arial MT"/>
                <a:cs typeface="Arial MT"/>
              </a:rPr>
              <a:t> </a:t>
            </a:r>
            <a:r>
              <a:rPr sz="2300" spc="-5" dirty="0">
                <a:latin typeface="Arial MT"/>
                <a:cs typeface="Arial MT"/>
              </a:rPr>
              <a:t>1-Mbps</a:t>
            </a:r>
            <a:endParaRPr sz="2300">
              <a:latin typeface="Arial MT"/>
              <a:cs typeface="Arial MT"/>
            </a:endParaRPr>
          </a:p>
          <a:p>
            <a:pPr marL="591820" lvl="1" indent="-186690">
              <a:lnSpc>
                <a:spcPct val="100000"/>
              </a:lnSpc>
              <a:spcBef>
                <a:spcPts val="315"/>
              </a:spcBef>
              <a:buClr>
                <a:srgbClr val="2DA2BE"/>
              </a:buClr>
              <a:buFont typeface="Verdana"/>
              <a:buChar char="◦"/>
              <a:tabLst>
                <a:tab pos="592455" algn="l"/>
              </a:tabLst>
            </a:pPr>
            <a:r>
              <a:rPr sz="2300" spc="-5" dirty="0">
                <a:latin typeface="Arial MT"/>
                <a:cs typeface="Arial MT"/>
              </a:rPr>
              <a:t>If</a:t>
            </a:r>
            <a:r>
              <a:rPr sz="2300" spc="-40" dirty="0">
                <a:latin typeface="Arial MT"/>
                <a:cs typeface="Arial MT"/>
              </a:rPr>
              <a:t> </a:t>
            </a:r>
            <a:r>
              <a:rPr sz="2300" spc="-5" dirty="0">
                <a:latin typeface="Arial MT"/>
                <a:cs typeface="Arial MT"/>
              </a:rPr>
              <a:t>Bandwidth</a:t>
            </a:r>
            <a:r>
              <a:rPr sz="2300" spc="-40" dirty="0">
                <a:latin typeface="Arial MT"/>
                <a:cs typeface="Arial MT"/>
              </a:rPr>
              <a:t> </a:t>
            </a:r>
            <a:r>
              <a:rPr sz="2300" dirty="0">
                <a:latin typeface="Arial MT"/>
                <a:cs typeface="Arial MT"/>
              </a:rPr>
              <a:t>=</a:t>
            </a:r>
            <a:r>
              <a:rPr sz="2300" spc="-40" dirty="0">
                <a:latin typeface="Arial MT"/>
                <a:cs typeface="Arial MT"/>
              </a:rPr>
              <a:t> </a:t>
            </a:r>
            <a:r>
              <a:rPr sz="2300" spc="-5" dirty="0">
                <a:latin typeface="Arial MT"/>
                <a:cs typeface="Arial MT"/>
              </a:rPr>
              <a:t>1-Gbps</a:t>
            </a:r>
            <a:endParaRPr sz="2300">
              <a:latin typeface="Arial MT"/>
              <a:cs typeface="Arial MT"/>
            </a:endParaRPr>
          </a:p>
          <a:p>
            <a:pPr>
              <a:lnSpc>
                <a:spcPct val="100000"/>
              </a:lnSpc>
              <a:spcBef>
                <a:spcPts val="40"/>
              </a:spcBef>
            </a:pPr>
            <a:endParaRPr sz="3500">
              <a:latin typeface="Arial MT"/>
              <a:cs typeface="Arial MT"/>
            </a:endParaRPr>
          </a:p>
          <a:p>
            <a:pPr marL="198755" marR="177800" indent="-186690">
              <a:lnSpc>
                <a:spcPct val="100000"/>
              </a:lnSpc>
              <a:buClr>
                <a:srgbClr val="2DA2BE"/>
              </a:buClr>
              <a:buFont typeface="Verdana"/>
              <a:buChar char="◦"/>
              <a:tabLst>
                <a:tab pos="199390" algn="l"/>
              </a:tabLst>
            </a:pPr>
            <a:r>
              <a:rPr sz="2300" spc="-5" dirty="0">
                <a:latin typeface="Arial MT"/>
                <a:cs typeface="Arial MT"/>
              </a:rPr>
              <a:t>If Bandwidth </a:t>
            </a:r>
            <a:r>
              <a:rPr sz="2300" dirty="0">
                <a:latin typeface="Arial MT"/>
                <a:cs typeface="Arial MT"/>
              </a:rPr>
              <a:t>= </a:t>
            </a:r>
            <a:r>
              <a:rPr sz="2300" spc="-5" dirty="0">
                <a:latin typeface="Arial MT"/>
                <a:cs typeface="Arial MT"/>
              </a:rPr>
              <a:t>1-Mbps, it takes 80 </a:t>
            </a:r>
            <a:r>
              <a:rPr sz="2300" dirty="0">
                <a:latin typeface="Arial MT"/>
                <a:cs typeface="Arial MT"/>
              </a:rPr>
              <a:t>round-trip </a:t>
            </a:r>
            <a:r>
              <a:rPr sz="2300" spc="-5" dirty="0">
                <a:latin typeface="Arial MT"/>
                <a:cs typeface="Arial MT"/>
              </a:rPr>
              <a:t>times to </a:t>
            </a:r>
            <a:r>
              <a:rPr sz="2300" dirty="0">
                <a:latin typeface="Arial MT"/>
                <a:cs typeface="Arial MT"/>
              </a:rPr>
              <a:t> </a:t>
            </a:r>
            <a:r>
              <a:rPr sz="2300" spc="-5" dirty="0">
                <a:latin typeface="Arial MT"/>
                <a:cs typeface="Arial MT"/>
              </a:rPr>
              <a:t>transmit</a:t>
            </a:r>
            <a:r>
              <a:rPr sz="2300" spc="-15" dirty="0">
                <a:latin typeface="Arial MT"/>
                <a:cs typeface="Arial MT"/>
              </a:rPr>
              <a:t> </a:t>
            </a:r>
            <a:r>
              <a:rPr sz="2300" spc="-5" dirty="0">
                <a:latin typeface="Arial MT"/>
                <a:cs typeface="Arial MT"/>
              </a:rPr>
              <a:t>the</a:t>
            </a:r>
            <a:r>
              <a:rPr sz="2300" spc="-15" dirty="0">
                <a:latin typeface="Arial MT"/>
                <a:cs typeface="Arial MT"/>
              </a:rPr>
              <a:t> </a:t>
            </a:r>
            <a:r>
              <a:rPr sz="2300" spc="-5" dirty="0">
                <a:latin typeface="Arial MT"/>
                <a:cs typeface="Arial MT"/>
              </a:rPr>
              <a:t>file;</a:t>
            </a:r>
            <a:r>
              <a:rPr sz="2300" spc="-15" dirty="0">
                <a:latin typeface="Arial MT"/>
                <a:cs typeface="Arial MT"/>
              </a:rPr>
              <a:t> </a:t>
            </a:r>
            <a:r>
              <a:rPr sz="2300" spc="-5" dirty="0">
                <a:latin typeface="Arial MT"/>
                <a:cs typeface="Arial MT"/>
              </a:rPr>
              <a:t>during</a:t>
            </a:r>
            <a:r>
              <a:rPr sz="2300" spc="-10" dirty="0">
                <a:latin typeface="Arial MT"/>
                <a:cs typeface="Arial MT"/>
              </a:rPr>
              <a:t> </a:t>
            </a:r>
            <a:r>
              <a:rPr sz="2300" spc="-5" dirty="0">
                <a:latin typeface="Arial MT"/>
                <a:cs typeface="Arial MT"/>
              </a:rPr>
              <a:t>each RTT,</a:t>
            </a:r>
            <a:r>
              <a:rPr sz="2300" spc="-10" dirty="0">
                <a:latin typeface="Arial MT"/>
                <a:cs typeface="Arial MT"/>
              </a:rPr>
              <a:t> </a:t>
            </a:r>
            <a:r>
              <a:rPr sz="2300" spc="-5" dirty="0">
                <a:latin typeface="Arial MT"/>
                <a:cs typeface="Arial MT"/>
              </a:rPr>
              <a:t>1.25%</a:t>
            </a:r>
            <a:r>
              <a:rPr sz="2300" spc="-10" dirty="0">
                <a:latin typeface="Arial MT"/>
                <a:cs typeface="Arial MT"/>
              </a:rPr>
              <a:t> </a:t>
            </a:r>
            <a:r>
              <a:rPr sz="2300" spc="-5" dirty="0">
                <a:latin typeface="Arial MT"/>
                <a:cs typeface="Arial MT"/>
              </a:rPr>
              <a:t>of</a:t>
            </a:r>
            <a:r>
              <a:rPr sz="2300" spc="-10" dirty="0">
                <a:latin typeface="Arial MT"/>
                <a:cs typeface="Arial MT"/>
              </a:rPr>
              <a:t> </a:t>
            </a:r>
            <a:r>
              <a:rPr sz="2300" spc="-5" dirty="0">
                <a:latin typeface="Arial MT"/>
                <a:cs typeface="Arial MT"/>
              </a:rPr>
              <a:t>the</a:t>
            </a:r>
            <a:r>
              <a:rPr sz="2300" spc="-15" dirty="0">
                <a:latin typeface="Arial MT"/>
                <a:cs typeface="Arial MT"/>
              </a:rPr>
              <a:t> </a:t>
            </a:r>
            <a:r>
              <a:rPr sz="2300" spc="-5" dirty="0">
                <a:latin typeface="Arial MT"/>
                <a:cs typeface="Arial MT"/>
              </a:rPr>
              <a:t>file</a:t>
            </a:r>
            <a:r>
              <a:rPr sz="2300" spc="-15" dirty="0">
                <a:latin typeface="Arial MT"/>
                <a:cs typeface="Arial MT"/>
              </a:rPr>
              <a:t> </a:t>
            </a:r>
            <a:r>
              <a:rPr sz="2300" spc="-5" dirty="0">
                <a:latin typeface="Arial MT"/>
                <a:cs typeface="Arial MT"/>
              </a:rPr>
              <a:t>is </a:t>
            </a:r>
            <a:r>
              <a:rPr sz="2300" dirty="0">
                <a:latin typeface="Arial MT"/>
                <a:cs typeface="Arial MT"/>
              </a:rPr>
              <a:t>sent.</a:t>
            </a:r>
            <a:endParaRPr sz="2300">
              <a:latin typeface="Arial MT"/>
              <a:cs typeface="Arial MT"/>
            </a:endParaRPr>
          </a:p>
          <a:p>
            <a:pPr marL="198755" marR="5080" indent="-186690">
              <a:lnSpc>
                <a:spcPct val="100099"/>
              </a:lnSpc>
              <a:spcBef>
                <a:spcPts val="1000"/>
              </a:spcBef>
              <a:buClr>
                <a:srgbClr val="2DA2BE"/>
              </a:buClr>
              <a:buFont typeface="Verdana"/>
              <a:buChar char="◦"/>
              <a:tabLst>
                <a:tab pos="199390" algn="l"/>
              </a:tabLst>
            </a:pPr>
            <a:r>
              <a:rPr sz="2300" spc="-5" dirty="0">
                <a:latin typeface="Arial MT"/>
                <a:cs typeface="Arial MT"/>
              </a:rPr>
              <a:t>If Bandwidth </a:t>
            </a:r>
            <a:r>
              <a:rPr sz="2300" dirty="0">
                <a:latin typeface="Arial MT"/>
                <a:cs typeface="Arial MT"/>
              </a:rPr>
              <a:t>= </a:t>
            </a:r>
            <a:r>
              <a:rPr sz="2300" spc="-5" dirty="0">
                <a:latin typeface="Arial MT"/>
                <a:cs typeface="Arial MT"/>
              </a:rPr>
              <a:t>1-Gbps 1-MB file doesn’t even </a:t>
            </a:r>
            <a:r>
              <a:rPr sz="2300" dirty="0">
                <a:latin typeface="Arial MT"/>
                <a:cs typeface="Arial MT"/>
              </a:rPr>
              <a:t>come close </a:t>
            </a:r>
            <a:r>
              <a:rPr sz="2300" spc="-5" dirty="0">
                <a:latin typeface="Arial MT"/>
                <a:cs typeface="Arial MT"/>
              </a:rPr>
              <a:t>to </a:t>
            </a:r>
            <a:r>
              <a:rPr sz="2300" spc="-625" dirty="0">
                <a:latin typeface="Arial MT"/>
                <a:cs typeface="Arial MT"/>
              </a:rPr>
              <a:t> </a:t>
            </a:r>
            <a:r>
              <a:rPr sz="2300" spc="-5" dirty="0">
                <a:latin typeface="Arial MT"/>
                <a:cs typeface="Arial MT"/>
              </a:rPr>
              <a:t>filling </a:t>
            </a:r>
            <a:r>
              <a:rPr sz="2300" dirty="0">
                <a:latin typeface="Arial MT"/>
                <a:cs typeface="Arial MT"/>
              </a:rPr>
              <a:t>1 </a:t>
            </a:r>
            <a:r>
              <a:rPr sz="2300" spc="-5" dirty="0">
                <a:latin typeface="Arial MT"/>
                <a:cs typeface="Arial MT"/>
              </a:rPr>
              <a:t>RTT’s worth of the 1-Gbps link, which has </a:t>
            </a:r>
            <a:r>
              <a:rPr sz="2300" dirty="0">
                <a:latin typeface="Arial MT"/>
                <a:cs typeface="Arial MT"/>
              </a:rPr>
              <a:t>a </a:t>
            </a:r>
            <a:r>
              <a:rPr sz="2300" spc="5" dirty="0">
                <a:latin typeface="Arial MT"/>
                <a:cs typeface="Arial MT"/>
              </a:rPr>
              <a:t> </a:t>
            </a:r>
            <a:r>
              <a:rPr sz="2300" spc="-5" dirty="0">
                <a:latin typeface="Arial MT"/>
                <a:cs typeface="Arial MT"/>
              </a:rPr>
              <a:t>delay×bandwidth</a:t>
            </a:r>
            <a:r>
              <a:rPr sz="2300" spc="-10" dirty="0">
                <a:latin typeface="Arial MT"/>
                <a:cs typeface="Arial MT"/>
              </a:rPr>
              <a:t> </a:t>
            </a:r>
            <a:r>
              <a:rPr sz="2300" spc="-5" dirty="0">
                <a:latin typeface="Arial MT"/>
                <a:cs typeface="Arial MT"/>
              </a:rPr>
              <a:t>product of</a:t>
            </a:r>
            <a:r>
              <a:rPr sz="2300" spc="-10" dirty="0">
                <a:latin typeface="Arial MT"/>
                <a:cs typeface="Arial MT"/>
              </a:rPr>
              <a:t> </a:t>
            </a:r>
            <a:r>
              <a:rPr sz="2300" spc="-5" dirty="0">
                <a:latin typeface="Arial MT"/>
                <a:cs typeface="Arial MT"/>
              </a:rPr>
              <a:t>12.5 </a:t>
            </a:r>
            <a:r>
              <a:rPr sz="2300" dirty="0">
                <a:latin typeface="Arial MT"/>
                <a:cs typeface="Arial MT"/>
              </a:rPr>
              <a:t>MB</a:t>
            </a:r>
            <a:endParaRPr sz="2300">
              <a:latin typeface="Arial MT"/>
              <a:cs typeface="Arial MT"/>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32" y="0"/>
            <a:ext cx="9150350" cy="6864350"/>
            <a:chOff x="-6032" y="0"/>
            <a:chExt cx="9150350" cy="6864350"/>
          </a:xfrm>
        </p:grpSpPr>
        <p:pic>
          <p:nvPicPr>
            <p:cNvPr id="3" name="object 3"/>
            <p:cNvPicPr/>
            <p:nvPr/>
          </p:nvPicPr>
          <p:blipFill>
            <a:blip r:embed="rId2" cstate="print"/>
            <a:stretch>
              <a:fillRect/>
            </a:stretch>
          </p:blipFill>
          <p:spPr>
            <a:xfrm>
              <a:off x="0" y="0"/>
              <a:ext cx="9143999" cy="6857999"/>
            </a:xfrm>
            <a:prstGeom prst="rect">
              <a:avLst/>
            </a:prstGeom>
          </p:spPr>
        </p:pic>
        <p:sp>
          <p:nvSpPr>
            <p:cNvPr id="4" name="object 4"/>
            <p:cNvSpPr/>
            <p:nvPr/>
          </p:nvSpPr>
          <p:spPr>
            <a:xfrm>
              <a:off x="499272" y="5944935"/>
              <a:ext cx="4897755" cy="913130"/>
            </a:xfrm>
            <a:custGeom>
              <a:avLst/>
              <a:gdLst/>
              <a:ahLst/>
              <a:cxnLst/>
              <a:rect l="l" t="t" r="r" b="b"/>
              <a:pathLst>
                <a:path w="4897755" h="913129">
                  <a:moveTo>
                    <a:pt x="85612" y="21332"/>
                  </a:moveTo>
                  <a:lnTo>
                    <a:pt x="0" y="5466"/>
                  </a:lnTo>
                  <a:lnTo>
                    <a:pt x="660" y="0"/>
                  </a:lnTo>
                  <a:lnTo>
                    <a:pt x="85612" y="21332"/>
                  </a:lnTo>
                  <a:close/>
                </a:path>
                <a:path w="4897755" h="913129">
                  <a:moveTo>
                    <a:pt x="4897392" y="913063"/>
                  </a:moveTo>
                  <a:lnTo>
                    <a:pt x="3636763" y="913063"/>
                  </a:lnTo>
                  <a:lnTo>
                    <a:pt x="85612" y="21332"/>
                  </a:lnTo>
                  <a:lnTo>
                    <a:pt x="4897392" y="913063"/>
                  </a:lnTo>
                  <a:close/>
                </a:path>
              </a:pathLst>
            </a:custGeom>
            <a:solidFill>
              <a:srgbClr val="9BCADC">
                <a:alpha val="39999"/>
              </a:srgbClr>
            </a:solidFill>
          </p:spPr>
          <p:txBody>
            <a:bodyPr wrap="square" lIns="0" tIns="0" rIns="0" bIns="0" rtlCol="0"/>
            <a:lstStyle/>
            <a:p>
              <a:endParaRPr/>
            </a:p>
          </p:txBody>
        </p:sp>
        <p:sp>
          <p:nvSpPr>
            <p:cNvPr id="5" name="object 5"/>
            <p:cNvSpPr/>
            <p:nvPr/>
          </p:nvSpPr>
          <p:spPr>
            <a:xfrm>
              <a:off x="485716" y="5939011"/>
              <a:ext cx="3652520" cy="919480"/>
            </a:xfrm>
            <a:custGeom>
              <a:avLst/>
              <a:gdLst/>
              <a:ahLst/>
              <a:cxnLst/>
              <a:rect l="l" t="t" r="r" b="b"/>
              <a:pathLst>
                <a:path w="3652520" h="919479">
                  <a:moveTo>
                    <a:pt x="3651910" y="918988"/>
                  </a:moveTo>
                  <a:lnTo>
                    <a:pt x="2868875" y="918988"/>
                  </a:lnTo>
                  <a:lnTo>
                    <a:pt x="7920" y="6349"/>
                  </a:lnTo>
                  <a:lnTo>
                    <a:pt x="0" y="0"/>
                  </a:lnTo>
                  <a:lnTo>
                    <a:pt x="3651910" y="918988"/>
                  </a:lnTo>
                  <a:close/>
                </a:path>
              </a:pathLst>
            </a:custGeom>
            <a:solidFill>
              <a:srgbClr val="000000"/>
            </a:solidFill>
          </p:spPr>
          <p:txBody>
            <a:bodyPr wrap="square" lIns="0" tIns="0" rIns="0" bIns="0" rtlCol="0"/>
            <a:lstStyle/>
            <a:p>
              <a:endParaRPr/>
            </a:p>
          </p:txBody>
        </p:sp>
        <p:pic>
          <p:nvPicPr>
            <p:cNvPr id="6" name="object 6"/>
            <p:cNvPicPr/>
            <p:nvPr/>
          </p:nvPicPr>
          <p:blipFill>
            <a:blip r:embed="rId3" cstate="print"/>
            <a:stretch>
              <a:fillRect/>
            </a:stretch>
          </p:blipFill>
          <p:spPr>
            <a:xfrm>
              <a:off x="0" y="5793172"/>
              <a:ext cx="3351821" cy="1064827"/>
            </a:xfrm>
            <a:prstGeom prst="rect">
              <a:avLst/>
            </a:prstGeom>
          </p:spPr>
        </p:pic>
        <p:sp>
          <p:nvSpPr>
            <p:cNvPr id="7" name="object 7"/>
            <p:cNvSpPr/>
            <p:nvPr/>
          </p:nvSpPr>
          <p:spPr>
            <a:xfrm>
              <a:off x="0" y="5790679"/>
              <a:ext cx="3352165" cy="1067435"/>
            </a:xfrm>
            <a:custGeom>
              <a:avLst/>
              <a:gdLst/>
              <a:ahLst/>
              <a:cxnLst/>
              <a:rect l="l" t="t" r="r" b="b"/>
              <a:pathLst>
                <a:path w="3352165" h="1067434">
                  <a:moveTo>
                    <a:pt x="0" y="0"/>
                  </a:moveTo>
                  <a:lnTo>
                    <a:pt x="3351924" y="1067320"/>
                  </a:lnTo>
                </a:path>
              </a:pathLst>
            </a:custGeom>
            <a:ln w="12049">
              <a:solidFill>
                <a:srgbClr val="93C5D8"/>
              </a:solidFill>
            </a:ln>
          </p:spPr>
          <p:txBody>
            <a:bodyPr wrap="square" lIns="0" tIns="0" rIns="0" bIns="0" rtlCol="0"/>
            <a:lstStyle/>
            <a:p>
              <a:endParaRPr/>
            </a:p>
          </p:txBody>
        </p:sp>
      </p:grpSp>
      <p:sp>
        <p:nvSpPr>
          <p:cNvPr id="8" name="object 8"/>
          <p:cNvSpPr txBox="1">
            <a:spLocks noGrp="1"/>
          </p:cNvSpPr>
          <p:nvPr>
            <p:ph type="title"/>
          </p:nvPr>
        </p:nvSpPr>
        <p:spPr>
          <a:prstGeom prst="rect">
            <a:avLst/>
          </a:prstGeom>
        </p:spPr>
        <p:txBody>
          <a:bodyPr vert="horz" wrap="square" lIns="0" tIns="51536" rIns="0" bIns="0" rtlCol="0">
            <a:spAutoFit/>
          </a:bodyPr>
          <a:lstStyle/>
          <a:p>
            <a:pPr marL="12700" marR="5080">
              <a:lnSpc>
                <a:spcPct val="101000"/>
              </a:lnSpc>
              <a:spcBef>
                <a:spcPts val="95"/>
              </a:spcBef>
            </a:pPr>
            <a:r>
              <a:rPr spc="10" dirty="0"/>
              <a:t>Significance of ever-increasing </a:t>
            </a:r>
            <a:r>
              <a:rPr spc="-1000" dirty="0"/>
              <a:t> </a:t>
            </a:r>
            <a:r>
              <a:rPr spc="15" dirty="0"/>
              <a:t>bandwidth</a:t>
            </a:r>
          </a:p>
        </p:txBody>
      </p:sp>
      <p:sp>
        <p:nvSpPr>
          <p:cNvPr id="9" name="object 9"/>
          <p:cNvSpPr txBox="1"/>
          <p:nvPr/>
        </p:nvSpPr>
        <p:spPr>
          <a:xfrm>
            <a:off x="615815" y="1492503"/>
            <a:ext cx="3505200" cy="3500120"/>
          </a:xfrm>
          <a:prstGeom prst="rect">
            <a:avLst/>
          </a:prstGeom>
        </p:spPr>
        <p:txBody>
          <a:bodyPr vert="horz" wrap="square" lIns="0" tIns="10795" rIns="0" bIns="0" rtlCol="0">
            <a:spAutoFit/>
          </a:bodyPr>
          <a:lstStyle/>
          <a:p>
            <a:pPr marL="292735" marR="5080" indent="-280670">
              <a:lnSpc>
                <a:spcPct val="100400"/>
              </a:lnSpc>
              <a:spcBef>
                <a:spcPts val="85"/>
              </a:spcBef>
              <a:buClr>
                <a:srgbClr val="2DA2BE"/>
              </a:buClr>
              <a:buSzPct val="67857"/>
              <a:buFont typeface="Lucida Sans Unicode"/>
              <a:buChar char="□"/>
              <a:tabLst>
                <a:tab pos="292735" algn="l"/>
                <a:tab pos="293370" algn="l"/>
              </a:tabLst>
            </a:pPr>
            <a:r>
              <a:rPr sz="2800" spc="-5" dirty="0">
                <a:solidFill>
                  <a:srgbClr val="FFFFFF"/>
                </a:solidFill>
                <a:latin typeface="Arial MT"/>
                <a:cs typeface="Arial MT"/>
              </a:rPr>
              <a:t>the 1-MB file looks </a:t>
            </a:r>
            <a:r>
              <a:rPr sz="2800" dirty="0">
                <a:solidFill>
                  <a:srgbClr val="FFFFFF"/>
                </a:solidFill>
                <a:latin typeface="Arial MT"/>
                <a:cs typeface="Arial MT"/>
              </a:rPr>
              <a:t> </a:t>
            </a:r>
            <a:r>
              <a:rPr sz="2800" spc="-5" dirty="0">
                <a:solidFill>
                  <a:srgbClr val="FFFFFF"/>
                </a:solidFill>
                <a:latin typeface="Arial MT"/>
                <a:cs typeface="Arial MT"/>
              </a:rPr>
              <a:t>like</a:t>
            </a:r>
            <a:r>
              <a:rPr sz="2800" spc="-30" dirty="0">
                <a:solidFill>
                  <a:srgbClr val="FFFFFF"/>
                </a:solidFill>
                <a:latin typeface="Arial MT"/>
                <a:cs typeface="Arial MT"/>
              </a:rPr>
              <a:t> </a:t>
            </a:r>
            <a:r>
              <a:rPr sz="2800" dirty="0">
                <a:solidFill>
                  <a:srgbClr val="FFFFFF"/>
                </a:solidFill>
                <a:latin typeface="Arial MT"/>
                <a:cs typeface="Arial MT"/>
              </a:rPr>
              <a:t>a</a:t>
            </a:r>
            <a:r>
              <a:rPr sz="2800" spc="-25" dirty="0">
                <a:solidFill>
                  <a:srgbClr val="FFFFFF"/>
                </a:solidFill>
                <a:latin typeface="Arial MT"/>
                <a:cs typeface="Arial MT"/>
              </a:rPr>
              <a:t> </a:t>
            </a:r>
            <a:r>
              <a:rPr sz="2800" dirty="0">
                <a:solidFill>
                  <a:srgbClr val="FFFFFF"/>
                </a:solidFill>
                <a:latin typeface="Arial MT"/>
                <a:cs typeface="Arial MT"/>
              </a:rPr>
              <a:t>stream</a:t>
            </a:r>
            <a:r>
              <a:rPr sz="2800" spc="-30" dirty="0">
                <a:solidFill>
                  <a:srgbClr val="FFFFFF"/>
                </a:solidFill>
                <a:latin typeface="Arial MT"/>
                <a:cs typeface="Arial MT"/>
              </a:rPr>
              <a:t> </a:t>
            </a:r>
            <a:r>
              <a:rPr sz="2800" spc="-5" dirty="0">
                <a:solidFill>
                  <a:srgbClr val="FFFFFF"/>
                </a:solidFill>
                <a:latin typeface="Arial MT"/>
                <a:cs typeface="Arial MT"/>
              </a:rPr>
              <a:t>of</a:t>
            </a:r>
            <a:r>
              <a:rPr sz="2800" spc="-25" dirty="0">
                <a:solidFill>
                  <a:srgbClr val="FFFFFF"/>
                </a:solidFill>
                <a:latin typeface="Arial MT"/>
                <a:cs typeface="Arial MT"/>
              </a:rPr>
              <a:t> </a:t>
            </a:r>
            <a:r>
              <a:rPr sz="2800" spc="-5" dirty="0">
                <a:solidFill>
                  <a:srgbClr val="FFFFFF"/>
                </a:solidFill>
                <a:latin typeface="Arial MT"/>
                <a:cs typeface="Arial MT"/>
              </a:rPr>
              <a:t>data </a:t>
            </a:r>
            <a:r>
              <a:rPr sz="2800" spc="-765" dirty="0">
                <a:solidFill>
                  <a:srgbClr val="FFFFFF"/>
                </a:solidFill>
                <a:latin typeface="Arial MT"/>
                <a:cs typeface="Arial MT"/>
              </a:rPr>
              <a:t> </a:t>
            </a:r>
            <a:r>
              <a:rPr sz="2800" spc="-5" dirty="0">
                <a:solidFill>
                  <a:srgbClr val="FFFFFF"/>
                </a:solidFill>
                <a:latin typeface="Arial MT"/>
                <a:cs typeface="Arial MT"/>
              </a:rPr>
              <a:t>that needs to be </a:t>
            </a:r>
            <a:r>
              <a:rPr sz="2800" dirty="0">
                <a:solidFill>
                  <a:srgbClr val="FFFFFF"/>
                </a:solidFill>
                <a:latin typeface="Arial MT"/>
                <a:cs typeface="Arial MT"/>
              </a:rPr>
              <a:t> </a:t>
            </a:r>
            <a:r>
              <a:rPr sz="2800" spc="-5" dirty="0">
                <a:solidFill>
                  <a:srgbClr val="FFFFFF"/>
                </a:solidFill>
                <a:latin typeface="Arial MT"/>
                <a:cs typeface="Arial MT"/>
              </a:rPr>
              <a:t>transmitted</a:t>
            </a:r>
            <a:r>
              <a:rPr sz="2800" spc="-55" dirty="0">
                <a:solidFill>
                  <a:srgbClr val="FFFFFF"/>
                </a:solidFill>
                <a:latin typeface="Arial MT"/>
                <a:cs typeface="Arial MT"/>
              </a:rPr>
              <a:t> </a:t>
            </a:r>
            <a:r>
              <a:rPr sz="2800" spc="-5" dirty="0">
                <a:solidFill>
                  <a:srgbClr val="FFFFFF"/>
                </a:solidFill>
                <a:latin typeface="Arial MT"/>
                <a:cs typeface="Arial MT"/>
              </a:rPr>
              <a:t>across</a:t>
            </a:r>
            <a:r>
              <a:rPr sz="2800" spc="-50" dirty="0">
                <a:solidFill>
                  <a:srgbClr val="FFFFFF"/>
                </a:solidFill>
                <a:latin typeface="Arial MT"/>
                <a:cs typeface="Arial MT"/>
              </a:rPr>
              <a:t> </a:t>
            </a:r>
            <a:r>
              <a:rPr sz="2800" dirty="0">
                <a:solidFill>
                  <a:srgbClr val="FFFFFF"/>
                </a:solidFill>
                <a:latin typeface="Arial MT"/>
                <a:cs typeface="Arial MT"/>
              </a:rPr>
              <a:t>a </a:t>
            </a:r>
            <a:r>
              <a:rPr sz="2800" spc="-760" dirty="0">
                <a:solidFill>
                  <a:srgbClr val="FFFFFF"/>
                </a:solidFill>
                <a:latin typeface="Arial MT"/>
                <a:cs typeface="Arial MT"/>
              </a:rPr>
              <a:t> </a:t>
            </a:r>
            <a:r>
              <a:rPr sz="2800" spc="-5" dirty="0">
                <a:solidFill>
                  <a:srgbClr val="FFFFFF"/>
                </a:solidFill>
                <a:latin typeface="Arial MT"/>
                <a:cs typeface="Arial MT"/>
              </a:rPr>
              <a:t>1-Mbps</a:t>
            </a:r>
            <a:r>
              <a:rPr sz="2800" spc="-20" dirty="0">
                <a:solidFill>
                  <a:srgbClr val="FFFFFF"/>
                </a:solidFill>
                <a:latin typeface="Arial MT"/>
                <a:cs typeface="Arial MT"/>
              </a:rPr>
              <a:t> </a:t>
            </a:r>
            <a:r>
              <a:rPr sz="2800" spc="-5" dirty="0">
                <a:solidFill>
                  <a:srgbClr val="FFFFFF"/>
                </a:solidFill>
                <a:latin typeface="Arial MT"/>
                <a:cs typeface="Arial MT"/>
              </a:rPr>
              <a:t>network,</a:t>
            </a:r>
            <a:endParaRPr sz="2800">
              <a:latin typeface="Arial MT"/>
              <a:cs typeface="Arial MT"/>
            </a:endParaRPr>
          </a:p>
          <a:p>
            <a:pPr marL="292735" marR="262890" indent="-280670" algn="just">
              <a:lnSpc>
                <a:spcPct val="100099"/>
              </a:lnSpc>
              <a:spcBef>
                <a:spcPts val="409"/>
              </a:spcBef>
              <a:buClr>
                <a:srgbClr val="2DA2BE"/>
              </a:buClr>
              <a:buSzPct val="67857"/>
              <a:buFont typeface="Lucida Sans Unicode"/>
              <a:buChar char="□"/>
              <a:tabLst>
                <a:tab pos="293370" algn="l"/>
              </a:tabLst>
            </a:pPr>
            <a:r>
              <a:rPr sz="2800" spc="-5" dirty="0">
                <a:solidFill>
                  <a:srgbClr val="FFFFFF"/>
                </a:solidFill>
                <a:latin typeface="Arial MT"/>
                <a:cs typeface="Arial MT"/>
              </a:rPr>
              <a:t>while</a:t>
            </a:r>
            <a:r>
              <a:rPr sz="2800" spc="-25" dirty="0">
                <a:solidFill>
                  <a:srgbClr val="FFFFFF"/>
                </a:solidFill>
                <a:latin typeface="Arial MT"/>
                <a:cs typeface="Arial MT"/>
              </a:rPr>
              <a:t> </a:t>
            </a:r>
            <a:r>
              <a:rPr sz="2800" spc="-5" dirty="0">
                <a:solidFill>
                  <a:srgbClr val="FFFFFF"/>
                </a:solidFill>
                <a:latin typeface="Arial MT"/>
                <a:cs typeface="Arial MT"/>
              </a:rPr>
              <a:t>it</a:t>
            </a:r>
            <a:r>
              <a:rPr sz="2800" spc="-25" dirty="0">
                <a:solidFill>
                  <a:srgbClr val="FFFFFF"/>
                </a:solidFill>
                <a:latin typeface="Arial MT"/>
                <a:cs typeface="Arial MT"/>
              </a:rPr>
              <a:t> </a:t>
            </a:r>
            <a:r>
              <a:rPr sz="2800" spc="-5" dirty="0">
                <a:solidFill>
                  <a:srgbClr val="FFFFFF"/>
                </a:solidFill>
                <a:latin typeface="Arial MT"/>
                <a:cs typeface="Arial MT"/>
              </a:rPr>
              <a:t>looks</a:t>
            </a:r>
            <a:r>
              <a:rPr sz="2800" spc="-25" dirty="0">
                <a:solidFill>
                  <a:srgbClr val="FFFFFF"/>
                </a:solidFill>
                <a:latin typeface="Arial MT"/>
                <a:cs typeface="Arial MT"/>
              </a:rPr>
              <a:t> </a:t>
            </a:r>
            <a:r>
              <a:rPr sz="2800" spc="-5" dirty="0">
                <a:solidFill>
                  <a:srgbClr val="FFFFFF"/>
                </a:solidFill>
                <a:latin typeface="Arial MT"/>
                <a:cs typeface="Arial MT"/>
              </a:rPr>
              <a:t>like</a:t>
            </a:r>
            <a:r>
              <a:rPr sz="2800" spc="-25" dirty="0">
                <a:solidFill>
                  <a:srgbClr val="FFFFFF"/>
                </a:solidFill>
                <a:latin typeface="Arial MT"/>
                <a:cs typeface="Arial MT"/>
              </a:rPr>
              <a:t> </a:t>
            </a:r>
            <a:r>
              <a:rPr sz="2800" dirty="0">
                <a:solidFill>
                  <a:srgbClr val="FFFFFF"/>
                </a:solidFill>
                <a:latin typeface="Arial MT"/>
                <a:cs typeface="Arial MT"/>
              </a:rPr>
              <a:t>a </a:t>
            </a:r>
            <a:r>
              <a:rPr sz="2800" spc="-765" dirty="0">
                <a:solidFill>
                  <a:srgbClr val="FFFFFF"/>
                </a:solidFill>
                <a:latin typeface="Arial MT"/>
                <a:cs typeface="Arial MT"/>
              </a:rPr>
              <a:t> </a:t>
            </a:r>
            <a:r>
              <a:rPr sz="2800" dirty="0">
                <a:solidFill>
                  <a:srgbClr val="FFFFFF"/>
                </a:solidFill>
                <a:latin typeface="Arial MT"/>
                <a:cs typeface="Arial MT"/>
              </a:rPr>
              <a:t>single </a:t>
            </a:r>
            <a:r>
              <a:rPr sz="2800" spc="-5" dirty="0">
                <a:solidFill>
                  <a:srgbClr val="FFFFFF"/>
                </a:solidFill>
                <a:latin typeface="Arial MT"/>
                <a:cs typeface="Arial MT"/>
              </a:rPr>
              <a:t>packet on </a:t>
            </a:r>
            <a:r>
              <a:rPr sz="2800" dirty="0">
                <a:solidFill>
                  <a:srgbClr val="FFFFFF"/>
                </a:solidFill>
                <a:latin typeface="Arial MT"/>
                <a:cs typeface="Arial MT"/>
              </a:rPr>
              <a:t>a </a:t>
            </a:r>
            <a:r>
              <a:rPr sz="2800" spc="-765" dirty="0">
                <a:solidFill>
                  <a:srgbClr val="FFFFFF"/>
                </a:solidFill>
                <a:latin typeface="Arial MT"/>
                <a:cs typeface="Arial MT"/>
              </a:rPr>
              <a:t> </a:t>
            </a:r>
            <a:r>
              <a:rPr sz="2800" spc="-5" dirty="0">
                <a:solidFill>
                  <a:srgbClr val="FFFFFF"/>
                </a:solidFill>
                <a:latin typeface="Arial MT"/>
                <a:cs typeface="Arial MT"/>
              </a:rPr>
              <a:t>1-Gbps</a:t>
            </a:r>
            <a:r>
              <a:rPr sz="2800" spc="-30" dirty="0">
                <a:solidFill>
                  <a:srgbClr val="FFFFFF"/>
                </a:solidFill>
                <a:latin typeface="Arial MT"/>
                <a:cs typeface="Arial MT"/>
              </a:rPr>
              <a:t> </a:t>
            </a:r>
            <a:r>
              <a:rPr sz="2800" spc="-5" dirty="0">
                <a:solidFill>
                  <a:srgbClr val="FFFFFF"/>
                </a:solidFill>
                <a:latin typeface="Arial MT"/>
                <a:cs typeface="Arial MT"/>
              </a:rPr>
              <a:t>network.</a:t>
            </a:r>
            <a:endParaRPr sz="2800">
              <a:latin typeface="Arial MT"/>
              <a:cs typeface="Arial MT"/>
            </a:endParaRPr>
          </a:p>
        </p:txBody>
      </p:sp>
      <p:pic>
        <p:nvPicPr>
          <p:cNvPr id="10" name="object 10"/>
          <p:cNvPicPr/>
          <p:nvPr/>
        </p:nvPicPr>
        <p:blipFill>
          <a:blip r:embed="rId4" cstate="print"/>
          <a:stretch>
            <a:fillRect/>
          </a:stretch>
        </p:blipFill>
        <p:spPr>
          <a:xfrm>
            <a:off x="4572000" y="1825625"/>
            <a:ext cx="4259984" cy="3442410"/>
          </a:xfrm>
          <a:prstGeom prst="rect">
            <a:avLst/>
          </a:prstGeom>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0987" y="978001"/>
            <a:ext cx="7950200" cy="4513580"/>
          </a:xfrm>
          <a:prstGeom prst="rect">
            <a:avLst/>
          </a:prstGeom>
        </p:spPr>
        <p:txBody>
          <a:bodyPr vert="horz" wrap="square" lIns="0" tIns="48260" rIns="0" bIns="0" rtlCol="0">
            <a:spAutoFit/>
          </a:bodyPr>
          <a:lstStyle/>
          <a:p>
            <a:pPr marL="287655" marR="76835" indent="-275590">
              <a:lnSpc>
                <a:spcPts val="2400"/>
              </a:lnSpc>
              <a:spcBef>
                <a:spcPts val="380"/>
              </a:spcBef>
              <a:buClr>
                <a:srgbClr val="2DA2BE"/>
              </a:buClr>
              <a:buSzPct val="68181"/>
              <a:buFont typeface="Lucida Sans Unicode"/>
              <a:buChar char="□"/>
              <a:tabLst>
                <a:tab pos="287020" algn="l"/>
                <a:tab pos="288290" algn="l"/>
              </a:tabLst>
            </a:pPr>
            <a:r>
              <a:rPr sz="2200" spc="-5" dirty="0">
                <a:latin typeface="Times New Roman"/>
                <a:cs typeface="Times New Roman"/>
              </a:rPr>
              <a:t>Suppose </a:t>
            </a:r>
            <a:r>
              <a:rPr sz="2200" dirty="0">
                <a:latin typeface="Times New Roman"/>
                <a:cs typeface="Times New Roman"/>
              </a:rPr>
              <a:t>a 1-Gbps point-to-point </a:t>
            </a:r>
            <a:r>
              <a:rPr sz="2200" spc="-5" dirty="0">
                <a:latin typeface="Times New Roman"/>
                <a:cs typeface="Times New Roman"/>
              </a:rPr>
              <a:t>link is </a:t>
            </a:r>
            <a:r>
              <a:rPr sz="2200" dirty="0">
                <a:latin typeface="Times New Roman"/>
                <a:cs typeface="Times New Roman"/>
              </a:rPr>
              <a:t>being </a:t>
            </a:r>
            <a:r>
              <a:rPr sz="2200" spc="-5" dirty="0">
                <a:latin typeface="Times New Roman"/>
                <a:cs typeface="Times New Roman"/>
              </a:rPr>
              <a:t>set </a:t>
            </a:r>
            <a:r>
              <a:rPr sz="2200" dirty="0">
                <a:latin typeface="Times New Roman"/>
                <a:cs typeface="Times New Roman"/>
              </a:rPr>
              <a:t>up between </a:t>
            </a:r>
            <a:r>
              <a:rPr sz="2200" spc="-5" dirty="0">
                <a:latin typeface="Times New Roman"/>
                <a:cs typeface="Times New Roman"/>
              </a:rPr>
              <a:t>the </a:t>
            </a:r>
            <a:r>
              <a:rPr sz="2200" dirty="0">
                <a:latin typeface="Times New Roman"/>
                <a:cs typeface="Times New Roman"/>
              </a:rPr>
              <a:t> </a:t>
            </a:r>
            <a:r>
              <a:rPr sz="2200" spc="-5" dirty="0">
                <a:latin typeface="Times New Roman"/>
                <a:cs typeface="Times New Roman"/>
              </a:rPr>
              <a:t>Earth and </a:t>
            </a:r>
            <a:r>
              <a:rPr sz="2200" dirty="0">
                <a:latin typeface="Times New Roman"/>
                <a:cs typeface="Times New Roman"/>
              </a:rPr>
              <a:t>a new </a:t>
            </a:r>
            <a:r>
              <a:rPr sz="2200" spc="-5" dirty="0">
                <a:latin typeface="Times New Roman"/>
                <a:cs typeface="Times New Roman"/>
              </a:rPr>
              <a:t>lunar colony. The </a:t>
            </a:r>
            <a:r>
              <a:rPr sz="2200" dirty="0">
                <a:latin typeface="Times New Roman"/>
                <a:cs typeface="Times New Roman"/>
              </a:rPr>
              <a:t>distance from </a:t>
            </a:r>
            <a:r>
              <a:rPr sz="2200" spc="-5" dirty="0">
                <a:latin typeface="Times New Roman"/>
                <a:cs typeface="Times New Roman"/>
              </a:rPr>
              <a:t>the moon to the </a:t>
            </a:r>
            <a:r>
              <a:rPr sz="2200" dirty="0">
                <a:latin typeface="Times New Roman"/>
                <a:cs typeface="Times New Roman"/>
              </a:rPr>
              <a:t> </a:t>
            </a:r>
            <a:r>
              <a:rPr sz="2200" spc="-5" dirty="0">
                <a:latin typeface="Times New Roman"/>
                <a:cs typeface="Times New Roman"/>
              </a:rPr>
              <a:t>Earth</a:t>
            </a:r>
            <a:r>
              <a:rPr sz="2200" spc="-15" dirty="0">
                <a:latin typeface="Times New Roman"/>
                <a:cs typeface="Times New Roman"/>
              </a:rPr>
              <a:t> </a:t>
            </a:r>
            <a:r>
              <a:rPr sz="2200" spc="-5" dirty="0">
                <a:latin typeface="Times New Roman"/>
                <a:cs typeface="Times New Roman"/>
              </a:rPr>
              <a:t>is</a:t>
            </a:r>
            <a:r>
              <a:rPr sz="2200" spc="-10" dirty="0">
                <a:latin typeface="Times New Roman"/>
                <a:cs typeface="Times New Roman"/>
              </a:rPr>
              <a:t> </a:t>
            </a:r>
            <a:r>
              <a:rPr sz="2200" spc="-5" dirty="0">
                <a:latin typeface="Times New Roman"/>
                <a:cs typeface="Times New Roman"/>
              </a:rPr>
              <a:t>approximately</a:t>
            </a:r>
            <a:r>
              <a:rPr sz="2200" spc="-10" dirty="0">
                <a:latin typeface="Times New Roman"/>
                <a:cs typeface="Times New Roman"/>
              </a:rPr>
              <a:t> </a:t>
            </a:r>
            <a:r>
              <a:rPr sz="2200" dirty="0">
                <a:latin typeface="Times New Roman"/>
                <a:cs typeface="Times New Roman"/>
              </a:rPr>
              <a:t>385,000</a:t>
            </a:r>
            <a:r>
              <a:rPr sz="2200" spc="-5" dirty="0">
                <a:latin typeface="Times New Roman"/>
                <a:cs typeface="Times New Roman"/>
              </a:rPr>
              <a:t> </a:t>
            </a:r>
            <a:r>
              <a:rPr sz="2200" dirty="0">
                <a:latin typeface="Times New Roman"/>
                <a:cs typeface="Times New Roman"/>
              </a:rPr>
              <a:t>km,</a:t>
            </a:r>
            <a:r>
              <a:rPr sz="2200" spc="-5" dirty="0">
                <a:latin typeface="Times New Roman"/>
                <a:cs typeface="Times New Roman"/>
              </a:rPr>
              <a:t> and</a:t>
            </a:r>
            <a:r>
              <a:rPr sz="2200" spc="-15" dirty="0">
                <a:latin typeface="Times New Roman"/>
                <a:cs typeface="Times New Roman"/>
              </a:rPr>
              <a:t> </a:t>
            </a:r>
            <a:r>
              <a:rPr sz="2200" dirty="0">
                <a:latin typeface="Times New Roman"/>
                <a:cs typeface="Times New Roman"/>
              </a:rPr>
              <a:t>data</a:t>
            </a:r>
            <a:r>
              <a:rPr sz="2200" spc="-5" dirty="0">
                <a:latin typeface="Times New Roman"/>
                <a:cs typeface="Times New Roman"/>
              </a:rPr>
              <a:t> travels</a:t>
            </a:r>
            <a:r>
              <a:rPr sz="2200" spc="-10" dirty="0">
                <a:latin typeface="Times New Roman"/>
                <a:cs typeface="Times New Roman"/>
              </a:rPr>
              <a:t> </a:t>
            </a:r>
            <a:r>
              <a:rPr sz="2200" dirty="0">
                <a:latin typeface="Times New Roman"/>
                <a:cs typeface="Times New Roman"/>
              </a:rPr>
              <a:t>over</a:t>
            </a:r>
            <a:r>
              <a:rPr sz="2200" spc="-5" dirty="0">
                <a:latin typeface="Times New Roman"/>
                <a:cs typeface="Times New Roman"/>
              </a:rPr>
              <a:t> the</a:t>
            </a:r>
            <a:r>
              <a:rPr sz="2200" spc="-10" dirty="0">
                <a:latin typeface="Times New Roman"/>
                <a:cs typeface="Times New Roman"/>
              </a:rPr>
              <a:t> </a:t>
            </a:r>
            <a:r>
              <a:rPr sz="2200" spc="-5" dirty="0">
                <a:latin typeface="Times New Roman"/>
                <a:cs typeface="Times New Roman"/>
              </a:rPr>
              <a:t>link</a:t>
            </a:r>
            <a:r>
              <a:rPr sz="2200" spc="-10" dirty="0">
                <a:latin typeface="Times New Roman"/>
                <a:cs typeface="Times New Roman"/>
              </a:rPr>
              <a:t> </a:t>
            </a:r>
            <a:r>
              <a:rPr sz="2200" spc="-5" dirty="0">
                <a:latin typeface="Times New Roman"/>
                <a:cs typeface="Times New Roman"/>
              </a:rPr>
              <a:t>at </a:t>
            </a:r>
            <a:r>
              <a:rPr sz="2200" spc="-535" dirty="0">
                <a:latin typeface="Times New Roman"/>
                <a:cs typeface="Times New Roman"/>
              </a:rPr>
              <a:t> </a:t>
            </a:r>
            <a:r>
              <a:rPr sz="2200" spc="-5" dirty="0">
                <a:latin typeface="Times New Roman"/>
                <a:cs typeface="Times New Roman"/>
              </a:rPr>
              <a:t>the</a:t>
            </a:r>
            <a:r>
              <a:rPr sz="2200" spc="-10" dirty="0">
                <a:latin typeface="Times New Roman"/>
                <a:cs typeface="Times New Roman"/>
              </a:rPr>
              <a:t> </a:t>
            </a:r>
            <a:r>
              <a:rPr sz="2200" spc="-5" dirty="0">
                <a:latin typeface="Times New Roman"/>
                <a:cs typeface="Times New Roman"/>
              </a:rPr>
              <a:t>speed </a:t>
            </a:r>
            <a:r>
              <a:rPr sz="2200" dirty="0">
                <a:latin typeface="Times New Roman"/>
                <a:cs typeface="Times New Roman"/>
              </a:rPr>
              <a:t>of </a:t>
            </a:r>
            <a:r>
              <a:rPr sz="2200" spc="-5" dirty="0">
                <a:latin typeface="Times New Roman"/>
                <a:cs typeface="Times New Roman"/>
              </a:rPr>
              <a:t>light </a:t>
            </a:r>
            <a:r>
              <a:rPr sz="2200" dirty="0">
                <a:latin typeface="Times New Roman"/>
                <a:cs typeface="Times New Roman"/>
              </a:rPr>
              <a:t>3</a:t>
            </a:r>
            <a:r>
              <a:rPr sz="2200" spc="20" dirty="0">
                <a:latin typeface="Times New Roman"/>
                <a:cs typeface="Times New Roman"/>
              </a:rPr>
              <a:t> </a:t>
            </a:r>
            <a:r>
              <a:rPr sz="2200" b="1" dirty="0">
                <a:latin typeface="Times New Roman"/>
                <a:cs typeface="Times New Roman"/>
              </a:rPr>
              <a:t>×</a:t>
            </a:r>
            <a:r>
              <a:rPr sz="2200" b="1" spc="-5" dirty="0">
                <a:latin typeface="Times New Roman"/>
                <a:cs typeface="Times New Roman"/>
              </a:rPr>
              <a:t> </a:t>
            </a:r>
            <a:r>
              <a:rPr sz="2200" spc="-5" dirty="0">
                <a:latin typeface="Times New Roman"/>
                <a:cs typeface="Times New Roman"/>
              </a:rPr>
              <a:t>10</a:t>
            </a:r>
            <a:r>
              <a:rPr sz="2200" b="1" spc="-5" dirty="0">
                <a:latin typeface="Times New Roman"/>
                <a:cs typeface="Times New Roman"/>
              </a:rPr>
              <a:t>^</a:t>
            </a:r>
            <a:r>
              <a:rPr sz="2200" spc="-5" dirty="0">
                <a:latin typeface="Times New Roman"/>
                <a:cs typeface="Times New Roman"/>
              </a:rPr>
              <a:t>8</a:t>
            </a:r>
            <a:r>
              <a:rPr sz="2200" dirty="0">
                <a:latin typeface="Times New Roman"/>
                <a:cs typeface="Times New Roman"/>
              </a:rPr>
              <a:t> </a:t>
            </a:r>
            <a:r>
              <a:rPr sz="2200" spc="-5" dirty="0">
                <a:latin typeface="Times New Roman"/>
                <a:cs typeface="Times New Roman"/>
              </a:rPr>
              <a:t>m/s.</a:t>
            </a:r>
            <a:endParaRPr sz="2200">
              <a:latin typeface="Times New Roman"/>
              <a:cs typeface="Times New Roman"/>
            </a:endParaRPr>
          </a:p>
          <a:p>
            <a:pPr marL="287655" indent="-275590">
              <a:lnSpc>
                <a:spcPct val="100000"/>
              </a:lnSpc>
              <a:spcBef>
                <a:spcPts val="120"/>
              </a:spcBef>
              <a:buClr>
                <a:srgbClr val="2DA2BE"/>
              </a:buClr>
              <a:buSzPct val="68181"/>
              <a:buFont typeface="Lucida Sans Unicode"/>
              <a:buChar char="□"/>
              <a:tabLst>
                <a:tab pos="287020" algn="l"/>
                <a:tab pos="288290" algn="l"/>
              </a:tabLst>
            </a:pPr>
            <a:r>
              <a:rPr sz="2200" dirty="0">
                <a:latin typeface="Times New Roman"/>
                <a:cs typeface="Times New Roman"/>
              </a:rPr>
              <a:t>(a)</a:t>
            </a:r>
            <a:r>
              <a:rPr sz="2200" spc="-10" dirty="0">
                <a:latin typeface="Times New Roman"/>
                <a:cs typeface="Times New Roman"/>
              </a:rPr>
              <a:t> </a:t>
            </a:r>
            <a:r>
              <a:rPr sz="2200" spc="-5" dirty="0">
                <a:latin typeface="Times New Roman"/>
                <a:cs typeface="Times New Roman"/>
              </a:rPr>
              <a:t>Calculate</a:t>
            </a:r>
            <a:r>
              <a:rPr sz="2200" spc="-15" dirty="0">
                <a:latin typeface="Times New Roman"/>
                <a:cs typeface="Times New Roman"/>
              </a:rPr>
              <a:t> </a:t>
            </a:r>
            <a:r>
              <a:rPr sz="2200" spc="-5" dirty="0">
                <a:latin typeface="Times New Roman"/>
                <a:cs typeface="Times New Roman"/>
              </a:rPr>
              <a:t>the</a:t>
            </a:r>
            <a:r>
              <a:rPr sz="2200" spc="-15" dirty="0">
                <a:latin typeface="Times New Roman"/>
                <a:cs typeface="Times New Roman"/>
              </a:rPr>
              <a:t> </a:t>
            </a:r>
            <a:r>
              <a:rPr sz="2200" spc="-5" dirty="0">
                <a:latin typeface="Times New Roman"/>
                <a:cs typeface="Times New Roman"/>
              </a:rPr>
              <a:t>minimum</a:t>
            </a:r>
            <a:r>
              <a:rPr sz="2200" spc="-15" dirty="0">
                <a:latin typeface="Times New Roman"/>
                <a:cs typeface="Times New Roman"/>
              </a:rPr>
              <a:t> </a:t>
            </a:r>
            <a:r>
              <a:rPr sz="2200" spc="-5" dirty="0">
                <a:latin typeface="Times New Roman"/>
                <a:cs typeface="Times New Roman"/>
              </a:rPr>
              <a:t>RTT</a:t>
            </a:r>
            <a:r>
              <a:rPr sz="2200" spc="-10" dirty="0">
                <a:latin typeface="Times New Roman"/>
                <a:cs typeface="Times New Roman"/>
              </a:rPr>
              <a:t> </a:t>
            </a:r>
            <a:r>
              <a:rPr sz="2200" dirty="0">
                <a:latin typeface="Times New Roman"/>
                <a:cs typeface="Times New Roman"/>
              </a:rPr>
              <a:t>for</a:t>
            </a:r>
            <a:r>
              <a:rPr sz="2200" spc="-10" dirty="0">
                <a:latin typeface="Times New Roman"/>
                <a:cs typeface="Times New Roman"/>
              </a:rPr>
              <a:t> </a:t>
            </a:r>
            <a:r>
              <a:rPr sz="2200" spc="-5" dirty="0">
                <a:latin typeface="Times New Roman"/>
                <a:cs typeface="Times New Roman"/>
              </a:rPr>
              <a:t>the</a:t>
            </a:r>
            <a:r>
              <a:rPr sz="2200" spc="-15" dirty="0">
                <a:latin typeface="Times New Roman"/>
                <a:cs typeface="Times New Roman"/>
              </a:rPr>
              <a:t> </a:t>
            </a:r>
            <a:r>
              <a:rPr sz="2200" spc="-5" dirty="0">
                <a:latin typeface="Times New Roman"/>
                <a:cs typeface="Times New Roman"/>
              </a:rPr>
              <a:t>link.</a:t>
            </a:r>
            <a:endParaRPr sz="2200">
              <a:latin typeface="Times New Roman"/>
              <a:cs typeface="Times New Roman"/>
            </a:endParaRPr>
          </a:p>
          <a:p>
            <a:pPr marL="287655" marR="497840" indent="-275590">
              <a:lnSpc>
                <a:spcPts val="2370"/>
              </a:lnSpc>
              <a:spcBef>
                <a:spcPts val="439"/>
              </a:spcBef>
              <a:buClr>
                <a:srgbClr val="2DA2BE"/>
              </a:buClr>
              <a:buSzPct val="68181"/>
              <a:buFont typeface="Lucida Sans Unicode"/>
              <a:buChar char="□"/>
              <a:tabLst>
                <a:tab pos="287020" algn="l"/>
                <a:tab pos="288290" algn="l"/>
              </a:tabLst>
            </a:pPr>
            <a:r>
              <a:rPr sz="2200" dirty="0">
                <a:latin typeface="Times New Roman"/>
                <a:cs typeface="Times New Roman"/>
              </a:rPr>
              <a:t>(b)</a:t>
            </a:r>
            <a:r>
              <a:rPr sz="2200" spc="-10" dirty="0">
                <a:latin typeface="Times New Roman"/>
                <a:cs typeface="Times New Roman"/>
              </a:rPr>
              <a:t> </a:t>
            </a:r>
            <a:r>
              <a:rPr sz="2200" spc="-5" dirty="0">
                <a:latin typeface="Times New Roman"/>
                <a:cs typeface="Times New Roman"/>
              </a:rPr>
              <a:t>Using</a:t>
            </a:r>
            <a:r>
              <a:rPr sz="2200" spc="-10" dirty="0">
                <a:latin typeface="Times New Roman"/>
                <a:cs typeface="Times New Roman"/>
              </a:rPr>
              <a:t> </a:t>
            </a:r>
            <a:r>
              <a:rPr sz="2200" spc="-5" dirty="0">
                <a:latin typeface="Times New Roman"/>
                <a:cs typeface="Times New Roman"/>
              </a:rPr>
              <a:t>the</a:t>
            </a:r>
            <a:r>
              <a:rPr sz="2200" spc="-10" dirty="0">
                <a:latin typeface="Times New Roman"/>
                <a:cs typeface="Times New Roman"/>
              </a:rPr>
              <a:t> </a:t>
            </a:r>
            <a:r>
              <a:rPr sz="2200" spc="-5" dirty="0">
                <a:latin typeface="Times New Roman"/>
                <a:cs typeface="Times New Roman"/>
              </a:rPr>
              <a:t>RTT</a:t>
            </a:r>
            <a:r>
              <a:rPr sz="2200" spc="-10" dirty="0">
                <a:latin typeface="Times New Roman"/>
                <a:cs typeface="Times New Roman"/>
              </a:rPr>
              <a:t> </a:t>
            </a:r>
            <a:r>
              <a:rPr sz="2200" spc="-5" dirty="0">
                <a:latin typeface="Times New Roman"/>
                <a:cs typeface="Times New Roman"/>
              </a:rPr>
              <a:t>as</a:t>
            </a:r>
            <a:r>
              <a:rPr sz="2200" spc="-10" dirty="0">
                <a:latin typeface="Times New Roman"/>
                <a:cs typeface="Times New Roman"/>
              </a:rPr>
              <a:t> </a:t>
            </a:r>
            <a:r>
              <a:rPr sz="2200" spc="-5" dirty="0">
                <a:latin typeface="Times New Roman"/>
                <a:cs typeface="Times New Roman"/>
              </a:rPr>
              <a:t>the</a:t>
            </a:r>
            <a:r>
              <a:rPr sz="2200" spc="-10" dirty="0">
                <a:latin typeface="Times New Roman"/>
                <a:cs typeface="Times New Roman"/>
              </a:rPr>
              <a:t> </a:t>
            </a:r>
            <a:r>
              <a:rPr sz="2200" dirty="0">
                <a:latin typeface="Times New Roman"/>
                <a:cs typeface="Times New Roman"/>
              </a:rPr>
              <a:t>delay,</a:t>
            </a:r>
            <a:r>
              <a:rPr sz="2200" spc="-10" dirty="0">
                <a:latin typeface="Times New Roman"/>
                <a:cs typeface="Times New Roman"/>
              </a:rPr>
              <a:t> </a:t>
            </a:r>
            <a:r>
              <a:rPr sz="2200" spc="-5" dirty="0">
                <a:latin typeface="Times New Roman"/>
                <a:cs typeface="Times New Roman"/>
              </a:rPr>
              <a:t>calculate</a:t>
            </a:r>
            <a:r>
              <a:rPr sz="2200" spc="-10" dirty="0">
                <a:latin typeface="Times New Roman"/>
                <a:cs typeface="Times New Roman"/>
              </a:rPr>
              <a:t> </a:t>
            </a:r>
            <a:r>
              <a:rPr sz="2200" spc="-5" dirty="0">
                <a:latin typeface="Times New Roman"/>
                <a:cs typeface="Times New Roman"/>
              </a:rPr>
              <a:t>the</a:t>
            </a:r>
            <a:r>
              <a:rPr sz="2200" spc="-10" dirty="0">
                <a:latin typeface="Times New Roman"/>
                <a:cs typeface="Times New Roman"/>
              </a:rPr>
              <a:t> </a:t>
            </a:r>
            <a:r>
              <a:rPr sz="2200" dirty="0">
                <a:latin typeface="Times New Roman"/>
                <a:cs typeface="Times New Roman"/>
              </a:rPr>
              <a:t>delay</a:t>
            </a:r>
            <a:r>
              <a:rPr sz="2200" spc="75" dirty="0">
                <a:latin typeface="Times New Roman"/>
                <a:cs typeface="Times New Roman"/>
              </a:rPr>
              <a:t> </a:t>
            </a:r>
            <a:r>
              <a:rPr sz="2200" b="1" dirty="0">
                <a:latin typeface="Times New Roman"/>
                <a:cs typeface="Times New Roman"/>
              </a:rPr>
              <a:t>×</a:t>
            </a:r>
            <a:r>
              <a:rPr sz="2200" b="1" spc="-10" dirty="0">
                <a:latin typeface="Times New Roman"/>
                <a:cs typeface="Times New Roman"/>
              </a:rPr>
              <a:t> </a:t>
            </a:r>
            <a:r>
              <a:rPr sz="2200" dirty="0">
                <a:latin typeface="Times New Roman"/>
                <a:cs typeface="Times New Roman"/>
              </a:rPr>
              <a:t>bandwidth </a:t>
            </a:r>
            <a:r>
              <a:rPr sz="2200" spc="-535" dirty="0">
                <a:latin typeface="Times New Roman"/>
                <a:cs typeface="Times New Roman"/>
              </a:rPr>
              <a:t> </a:t>
            </a:r>
            <a:r>
              <a:rPr sz="2200" dirty="0">
                <a:latin typeface="Times New Roman"/>
                <a:cs typeface="Times New Roman"/>
              </a:rPr>
              <a:t>product</a:t>
            </a:r>
            <a:r>
              <a:rPr sz="2200" spc="-5" dirty="0">
                <a:latin typeface="Times New Roman"/>
                <a:cs typeface="Times New Roman"/>
              </a:rPr>
              <a:t> </a:t>
            </a:r>
            <a:r>
              <a:rPr sz="2200" dirty="0">
                <a:latin typeface="Times New Roman"/>
                <a:cs typeface="Times New Roman"/>
              </a:rPr>
              <a:t>for </a:t>
            </a:r>
            <a:r>
              <a:rPr sz="2200" spc="-5" dirty="0">
                <a:latin typeface="Times New Roman"/>
                <a:cs typeface="Times New Roman"/>
              </a:rPr>
              <a:t>the link.</a:t>
            </a:r>
            <a:endParaRPr sz="2200">
              <a:latin typeface="Times New Roman"/>
              <a:cs typeface="Times New Roman"/>
            </a:endParaRPr>
          </a:p>
          <a:p>
            <a:pPr marL="287655" marR="5080" indent="-275590">
              <a:lnSpc>
                <a:spcPts val="2370"/>
              </a:lnSpc>
              <a:spcBef>
                <a:spcPts val="434"/>
              </a:spcBef>
              <a:buClr>
                <a:srgbClr val="2DA2BE"/>
              </a:buClr>
              <a:buSzPct val="68181"/>
              <a:buFont typeface="Lucida Sans Unicode"/>
              <a:buChar char="□"/>
              <a:tabLst>
                <a:tab pos="287020" algn="l"/>
                <a:tab pos="288290" algn="l"/>
              </a:tabLst>
            </a:pPr>
            <a:r>
              <a:rPr sz="2200" spc="-5" dirty="0">
                <a:latin typeface="Times New Roman"/>
                <a:cs typeface="Times New Roman"/>
              </a:rPr>
              <a:t>What is the significance </a:t>
            </a:r>
            <a:r>
              <a:rPr sz="2200" dirty="0">
                <a:latin typeface="Times New Roman"/>
                <a:cs typeface="Times New Roman"/>
              </a:rPr>
              <a:t>of </a:t>
            </a:r>
            <a:r>
              <a:rPr sz="2200" spc="-5" dirty="0">
                <a:latin typeface="Times New Roman"/>
                <a:cs typeface="Times New Roman"/>
              </a:rPr>
              <a:t>the </a:t>
            </a:r>
            <a:r>
              <a:rPr sz="2200" dirty="0">
                <a:latin typeface="Times New Roman"/>
                <a:cs typeface="Times New Roman"/>
              </a:rPr>
              <a:t>delay </a:t>
            </a:r>
            <a:r>
              <a:rPr sz="2200" b="1" dirty="0">
                <a:latin typeface="Times New Roman"/>
                <a:cs typeface="Times New Roman"/>
              </a:rPr>
              <a:t>× </a:t>
            </a:r>
            <a:r>
              <a:rPr sz="2200" dirty="0">
                <a:latin typeface="Times New Roman"/>
                <a:cs typeface="Times New Roman"/>
              </a:rPr>
              <a:t>bandwidth product </a:t>
            </a:r>
            <a:r>
              <a:rPr sz="2200" spc="-5" dirty="0">
                <a:latin typeface="Times New Roman"/>
                <a:cs typeface="Times New Roman"/>
              </a:rPr>
              <a:t>computed </a:t>
            </a:r>
            <a:r>
              <a:rPr sz="2200" spc="-535" dirty="0">
                <a:latin typeface="Times New Roman"/>
                <a:cs typeface="Times New Roman"/>
              </a:rPr>
              <a:t> </a:t>
            </a:r>
            <a:r>
              <a:rPr sz="2200" spc="-5" dirty="0">
                <a:latin typeface="Times New Roman"/>
                <a:cs typeface="Times New Roman"/>
              </a:rPr>
              <a:t>in</a:t>
            </a:r>
            <a:r>
              <a:rPr sz="2200" spc="-10" dirty="0">
                <a:latin typeface="Times New Roman"/>
                <a:cs typeface="Times New Roman"/>
              </a:rPr>
              <a:t> </a:t>
            </a:r>
            <a:r>
              <a:rPr sz="2200" dirty="0">
                <a:latin typeface="Times New Roman"/>
                <a:cs typeface="Times New Roman"/>
              </a:rPr>
              <a:t>(b)?</a:t>
            </a:r>
            <a:endParaRPr sz="2200">
              <a:latin typeface="Times New Roman"/>
              <a:cs typeface="Times New Roman"/>
            </a:endParaRPr>
          </a:p>
          <a:p>
            <a:pPr marL="287655" marR="89535" indent="-275590">
              <a:lnSpc>
                <a:spcPct val="90700"/>
              </a:lnSpc>
              <a:spcBef>
                <a:spcPts val="375"/>
              </a:spcBef>
              <a:buClr>
                <a:srgbClr val="2DA2BE"/>
              </a:buClr>
              <a:buSzPct val="68181"/>
              <a:buFont typeface="Lucida Sans Unicode"/>
              <a:buChar char="□"/>
              <a:tabLst>
                <a:tab pos="287020" algn="l"/>
                <a:tab pos="288290" algn="l"/>
              </a:tabLst>
            </a:pPr>
            <a:r>
              <a:rPr sz="2200" dirty="0">
                <a:latin typeface="Times New Roman"/>
                <a:cs typeface="Times New Roman"/>
              </a:rPr>
              <a:t>(d)</a:t>
            </a:r>
            <a:r>
              <a:rPr sz="2200" spc="-5" dirty="0">
                <a:latin typeface="Times New Roman"/>
                <a:cs typeface="Times New Roman"/>
              </a:rPr>
              <a:t> </a:t>
            </a:r>
            <a:r>
              <a:rPr sz="2200" dirty="0">
                <a:latin typeface="Times New Roman"/>
                <a:cs typeface="Times New Roman"/>
              </a:rPr>
              <a:t>A</a:t>
            </a:r>
            <a:r>
              <a:rPr sz="2200" spc="-10" dirty="0">
                <a:latin typeface="Times New Roman"/>
                <a:cs typeface="Times New Roman"/>
              </a:rPr>
              <a:t> </a:t>
            </a:r>
            <a:r>
              <a:rPr sz="2200" spc="-5" dirty="0">
                <a:latin typeface="Times New Roman"/>
                <a:cs typeface="Times New Roman"/>
              </a:rPr>
              <a:t>camera</a:t>
            </a:r>
            <a:r>
              <a:rPr sz="2200" spc="-10" dirty="0">
                <a:latin typeface="Times New Roman"/>
                <a:cs typeface="Times New Roman"/>
              </a:rPr>
              <a:t> </a:t>
            </a:r>
            <a:r>
              <a:rPr sz="2200" dirty="0">
                <a:latin typeface="Times New Roman"/>
                <a:cs typeface="Times New Roman"/>
              </a:rPr>
              <a:t>on</a:t>
            </a:r>
            <a:r>
              <a:rPr sz="2200" spc="-5" dirty="0">
                <a:latin typeface="Times New Roman"/>
                <a:cs typeface="Times New Roman"/>
              </a:rPr>
              <a:t> the</a:t>
            </a:r>
            <a:r>
              <a:rPr sz="2200" spc="-10" dirty="0">
                <a:latin typeface="Times New Roman"/>
                <a:cs typeface="Times New Roman"/>
              </a:rPr>
              <a:t> </a:t>
            </a:r>
            <a:r>
              <a:rPr sz="2200" spc="-5" dirty="0">
                <a:latin typeface="Times New Roman"/>
                <a:cs typeface="Times New Roman"/>
              </a:rPr>
              <a:t>lunar</a:t>
            </a:r>
            <a:r>
              <a:rPr sz="2200" spc="-10" dirty="0">
                <a:latin typeface="Times New Roman"/>
                <a:cs typeface="Times New Roman"/>
              </a:rPr>
              <a:t> </a:t>
            </a:r>
            <a:r>
              <a:rPr sz="2200" dirty="0">
                <a:latin typeface="Times New Roman"/>
                <a:cs typeface="Times New Roman"/>
              </a:rPr>
              <a:t>base</a:t>
            </a:r>
            <a:r>
              <a:rPr sz="2200" spc="-5" dirty="0">
                <a:latin typeface="Times New Roman"/>
                <a:cs typeface="Times New Roman"/>
              </a:rPr>
              <a:t> takes</a:t>
            </a:r>
            <a:r>
              <a:rPr sz="2200" spc="-10" dirty="0">
                <a:latin typeface="Times New Roman"/>
                <a:cs typeface="Times New Roman"/>
              </a:rPr>
              <a:t> </a:t>
            </a:r>
            <a:r>
              <a:rPr sz="2200" dirty="0">
                <a:latin typeface="Times New Roman"/>
                <a:cs typeface="Times New Roman"/>
              </a:rPr>
              <a:t>pictures</a:t>
            </a:r>
            <a:r>
              <a:rPr sz="2200" spc="-5" dirty="0">
                <a:latin typeface="Times New Roman"/>
                <a:cs typeface="Times New Roman"/>
              </a:rPr>
              <a:t> </a:t>
            </a:r>
            <a:r>
              <a:rPr sz="2200" dirty="0">
                <a:latin typeface="Times New Roman"/>
                <a:cs typeface="Times New Roman"/>
              </a:rPr>
              <a:t>of</a:t>
            </a:r>
            <a:r>
              <a:rPr sz="2200" spc="-5" dirty="0">
                <a:latin typeface="Times New Roman"/>
                <a:cs typeface="Times New Roman"/>
              </a:rPr>
              <a:t> the</a:t>
            </a:r>
            <a:r>
              <a:rPr sz="2200" spc="-10" dirty="0">
                <a:latin typeface="Times New Roman"/>
                <a:cs typeface="Times New Roman"/>
              </a:rPr>
              <a:t> </a:t>
            </a:r>
            <a:r>
              <a:rPr sz="2200" spc="-5" dirty="0">
                <a:latin typeface="Times New Roman"/>
                <a:cs typeface="Times New Roman"/>
              </a:rPr>
              <a:t>Earth</a:t>
            </a:r>
            <a:r>
              <a:rPr sz="2200" spc="-10" dirty="0">
                <a:latin typeface="Times New Roman"/>
                <a:cs typeface="Times New Roman"/>
              </a:rPr>
              <a:t> </a:t>
            </a:r>
            <a:r>
              <a:rPr sz="2200" spc="-5" dirty="0">
                <a:latin typeface="Times New Roman"/>
                <a:cs typeface="Times New Roman"/>
              </a:rPr>
              <a:t>and</a:t>
            </a:r>
            <a:r>
              <a:rPr sz="2200" spc="-10" dirty="0">
                <a:latin typeface="Times New Roman"/>
                <a:cs typeface="Times New Roman"/>
              </a:rPr>
              <a:t> </a:t>
            </a:r>
            <a:r>
              <a:rPr sz="2200" spc="-5" dirty="0">
                <a:latin typeface="Times New Roman"/>
                <a:cs typeface="Times New Roman"/>
              </a:rPr>
              <a:t>saves </a:t>
            </a:r>
            <a:r>
              <a:rPr sz="2200" spc="-535" dirty="0">
                <a:latin typeface="Times New Roman"/>
                <a:cs typeface="Times New Roman"/>
              </a:rPr>
              <a:t> </a:t>
            </a:r>
            <a:r>
              <a:rPr sz="2200" spc="-5" dirty="0">
                <a:latin typeface="Times New Roman"/>
                <a:cs typeface="Times New Roman"/>
              </a:rPr>
              <a:t>them in </a:t>
            </a:r>
            <a:r>
              <a:rPr sz="2200" dirty="0">
                <a:latin typeface="Times New Roman"/>
                <a:cs typeface="Times New Roman"/>
              </a:rPr>
              <a:t>digital format </a:t>
            </a:r>
            <a:r>
              <a:rPr sz="2200" spc="-5" dirty="0">
                <a:latin typeface="Times New Roman"/>
                <a:cs typeface="Times New Roman"/>
              </a:rPr>
              <a:t>to </a:t>
            </a:r>
            <a:r>
              <a:rPr sz="2200" dirty="0">
                <a:latin typeface="Times New Roman"/>
                <a:cs typeface="Times New Roman"/>
              </a:rPr>
              <a:t>disk. </a:t>
            </a:r>
            <a:r>
              <a:rPr sz="2200" spc="-5" dirty="0">
                <a:latin typeface="Times New Roman"/>
                <a:cs typeface="Times New Roman"/>
              </a:rPr>
              <a:t>Suppose Mission Control </a:t>
            </a:r>
            <a:r>
              <a:rPr sz="2200" dirty="0">
                <a:latin typeface="Times New Roman"/>
                <a:cs typeface="Times New Roman"/>
              </a:rPr>
              <a:t>on </a:t>
            </a:r>
            <a:r>
              <a:rPr sz="2200" spc="-5" dirty="0">
                <a:latin typeface="Times New Roman"/>
                <a:cs typeface="Times New Roman"/>
              </a:rPr>
              <a:t>Earth </a:t>
            </a:r>
            <a:r>
              <a:rPr sz="2200" dirty="0">
                <a:latin typeface="Times New Roman"/>
                <a:cs typeface="Times New Roman"/>
              </a:rPr>
              <a:t> </a:t>
            </a:r>
            <a:r>
              <a:rPr sz="2200" spc="-5" dirty="0">
                <a:latin typeface="Times New Roman"/>
                <a:cs typeface="Times New Roman"/>
              </a:rPr>
              <a:t>wishes to </a:t>
            </a:r>
            <a:r>
              <a:rPr sz="2200" dirty="0">
                <a:latin typeface="Times New Roman"/>
                <a:cs typeface="Times New Roman"/>
              </a:rPr>
              <a:t>download </a:t>
            </a:r>
            <a:r>
              <a:rPr sz="2200" spc="-5" dirty="0">
                <a:latin typeface="Times New Roman"/>
                <a:cs typeface="Times New Roman"/>
              </a:rPr>
              <a:t>the most current image, which is </a:t>
            </a:r>
            <a:r>
              <a:rPr sz="2200" dirty="0">
                <a:latin typeface="Times New Roman"/>
                <a:cs typeface="Times New Roman"/>
              </a:rPr>
              <a:t>25 </a:t>
            </a:r>
            <a:r>
              <a:rPr sz="2200" spc="-5" dirty="0">
                <a:latin typeface="Times New Roman"/>
                <a:cs typeface="Times New Roman"/>
              </a:rPr>
              <a:t>MB. What </a:t>
            </a:r>
            <a:r>
              <a:rPr sz="2200" spc="-535" dirty="0">
                <a:latin typeface="Times New Roman"/>
                <a:cs typeface="Times New Roman"/>
              </a:rPr>
              <a:t> </a:t>
            </a:r>
            <a:r>
              <a:rPr sz="2200" spc="-5" dirty="0">
                <a:latin typeface="Times New Roman"/>
                <a:cs typeface="Times New Roman"/>
              </a:rPr>
              <a:t>is the minimum amount </a:t>
            </a:r>
            <a:r>
              <a:rPr sz="2200" dirty="0">
                <a:latin typeface="Times New Roman"/>
                <a:cs typeface="Times New Roman"/>
              </a:rPr>
              <a:t>of </a:t>
            </a:r>
            <a:r>
              <a:rPr sz="2200" spc="-5" dirty="0">
                <a:latin typeface="Times New Roman"/>
                <a:cs typeface="Times New Roman"/>
              </a:rPr>
              <a:t>time that will elapse </a:t>
            </a:r>
            <a:r>
              <a:rPr sz="2200" dirty="0">
                <a:latin typeface="Times New Roman"/>
                <a:cs typeface="Times New Roman"/>
              </a:rPr>
              <a:t>between </a:t>
            </a:r>
            <a:r>
              <a:rPr sz="2200" spc="-5" dirty="0">
                <a:latin typeface="Times New Roman"/>
                <a:cs typeface="Times New Roman"/>
              </a:rPr>
              <a:t>when the </a:t>
            </a:r>
            <a:r>
              <a:rPr sz="2200" dirty="0">
                <a:latin typeface="Times New Roman"/>
                <a:cs typeface="Times New Roman"/>
              </a:rPr>
              <a:t> request</a:t>
            </a:r>
            <a:r>
              <a:rPr sz="2200" spc="-5" dirty="0">
                <a:latin typeface="Times New Roman"/>
                <a:cs typeface="Times New Roman"/>
              </a:rPr>
              <a:t> </a:t>
            </a:r>
            <a:r>
              <a:rPr sz="2200" dirty="0">
                <a:latin typeface="Times New Roman"/>
                <a:cs typeface="Times New Roman"/>
              </a:rPr>
              <a:t>for</a:t>
            </a:r>
            <a:r>
              <a:rPr sz="2200" spc="-5" dirty="0">
                <a:latin typeface="Times New Roman"/>
                <a:cs typeface="Times New Roman"/>
              </a:rPr>
              <a:t> the </a:t>
            </a:r>
            <a:r>
              <a:rPr sz="2200" dirty="0">
                <a:latin typeface="Times New Roman"/>
                <a:cs typeface="Times New Roman"/>
              </a:rPr>
              <a:t>data</a:t>
            </a:r>
            <a:r>
              <a:rPr sz="2200" spc="-5" dirty="0">
                <a:latin typeface="Times New Roman"/>
                <a:cs typeface="Times New Roman"/>
              </a:rPr>
              <a:t> </a:t>
            </a:r>
            <a:r>
              <a:rPr sz="2200" dirty="0">
                <a:latin typeface="Times New Roman"/>
                <a:cs typeface="Times New Roman"/>
              </a:rPr>
              <a:t>goes out</a:t>
            </a:r>
            <a:r>
              <a:rPr sz="2200" spc="-5" dirty="0">
                <a:latin typeface="Times New Roman"/>
                <a:cs typeface="Times New Roman"/>
              </a:rPr>
              <a:t> and the</a:t>
            </a:r>
            <a:r>
              <a:rPr sz="2200" spc="-10" dirty="0">
                <a:latin typeface="Times New Roman"/>
                <a:cs typeface="Times New Roman"/>
              </a:rPr>
              <a:t> </a:t>
            </a:r>
            <a:r>
              <a:rPr sz="2200" spc="-5" dirty="0">
                <a:latin typeface="Times New Roman"/>
                <a:cs typeface="Times New Roman"/>
              </a:rPr>
              <a:t>transfer is</a:t>
            </a:r>
            <a:r>
              <a:rPr sz="2200" spc="-10" dirty="0">
                <a:latin typeface="Times New Roman"/>
                <a:cs typeface="Times New Roman"/>
              </a:rPr>
              <a:t> </a:t>
            </a:r>
            <a:r>
              <a:rPr sz="2200" dirty="0">
                <a:latin typeface="Times New Roman"/>
                <a:cs typeface="Times New Roman"/>
              </a:rPr>
              <a:t>finished?</a:t>
            </a:r>
            <a:endParaRPr sz="2200">
              <a:latin typeface="Times New Roman"/>
              <a:cs typeface="Times New Roman"/>
            </a:endParaRPr>
          </a:p>
        </p:txBody>
      </p:sp>
      <p:sp>
        <p:nvSpPr>
          <p:cNvPr id="3" name="object 3"/>
          <p:cNvSpPr txBox="1">
            <a:spLocks noGrp="1"/>
          </p:cNvSpPr>
          <p:nvPr>
            <p:ph type="title"/>
          </p:nvPr>
        </p:nvSpPr>
        <p:spPr>
          <a:xfrm>
            <a:off x="530225" y="320186"/>
            <a:ext cx="2157730" cy="588010"/>
          </a:xfrm>
          <a:prstGeom prst="rect">
            <a:avLst/>
          </a:prstGeom>
        </p:spPr>
        <p:txBody>
          <a:bodyPr vert="horz" wrap="square" lIns="0" tIns="17780" rIns="0" bIns="0" rtlCol="0">
            <a:spAutoFit/>
          </a:bodyPr>
          <a:lstStyle/>
          <a:p>
            <a:pPr marL="12700">
              <a:lnSpc>
                <a:spcPct val="100000"/>
              </a:lnSpc>
              <a:spcBef>
                <a:spcPts val="140"/>
              </a:spcBef>
            </a:pPr>
            <a:r>
              <a:rPr spc="15" dirty="0">
                <a:solidFill>
                  <a:srgbClr val="464646"/>
                </a:solidFill>
              </a:rPr>
              <a:t>Problems</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9953" y="1428643"/>
            <a:ext cx="7945120" cy="4238625"/>
          </a:xfrm>
          <a:prstGeom prst="rect">
            <a:avLst/>
          </a:prstGeom>
        </p:spPr>
        <p:txBody>
          <a:bodyPr vert="horz" wrap="square" lIns="0" tIns="76200" rIns="0" bIns="0" rtlCol="0">
            <a:spAutoFit/>
          </a:bodyPr>
          <a:lstStyle/>
          <a:p>
            <a:pPr marL="584835" indent="-572770">
              <a:lnSpc>
                <a:spcPct val="100000"/>
              </a:lnSpc>
              <a:spcBef>
                <a:spcPts val="600"/>
              </a:spcBef>
              <a:buAutoNum type="alphaLcParenBoth"/>
              <a:tabLst>
                <a:tab pos="584835" algn="l"/>
                <a:tab pos="585470" algn="l"/>
              </a:tabLst>
            </a:pPr>
            <a:r>
              <a:rPr sz="2800" spc="-5" dirty="0">
                <a:latin typeface="Times New Roman"/>
                <a:cs typeface="Times New Roman"/>
              </a:rPr>
              <a:t>minimum</a:t>
            </a:r>
            <a:r>
              <a:rPr sz="2800" spc="-20" dirty="0">
                <a:latin typeface="Times New Roman"/>
                <a:cs typeface="Times New Roman"/>
              </a:rPr>
              <a:t> </a:t>
            </a:r>
            <a:r>
              <a:rPr sz="2800" spc="-10" dirty="0">
                <a:latin typeface="Times New Roman"/>
                <a:cs typeface="Times New Roman"/>
              </a:rPr>
              <a:t>RTT</a:t>
            </a:r>
            <a:r>
              <a:rPr sz="2800" spc="-25" dirty="0">
                <a:latin typeface="Times New Roman"/>
                <a:cs typeface="Times New Roman"/>
              </a:rPr>
              <a:t> </a:t>
            </a:r>
            <a:r>
              <a:rPr sz="2800" dirty="0">
                <a:latin typeface="Times New Roman"/>
                <a:cs typeface="Times New Roman"/>
              </a:rPr>
              <a:t>for</a:t>
            </a:r>
            <a:r>
              <a:rPr sz="2800" spc="-15" dirty="0">
                <a:latin typeface="Times New Roman"/>
                <a:cs typeface="Times New Roman"/>
              </a:rPr>
              <a:t> </a:t>
            </a:r>
            <a:r>
              <a:rPr sz="2800" spc="-5" dirty="0">
                <a:latin typeface="Times New Roman"/>
                <a:cs typeface="Times New Roman"/>
              </a:rPr>
              <a:t>the</a:t>
            </a:r>
            <a:r>
              <a:rPr sz="2800" spc="-20" dirty="0">
                <a:latin typeface="Times New Roman"/>
                <a:cs typeface="Times New Roman"/>
              </a:rPr>
              <a:t> </a:t>
            </a:r>
            <a:r>
              <a:rPr sz="2800" spc="-5" dirty="0">
                <a:latin typeface="Times New Roman"/>
                <a:cs typeface="Times New Roman"/>
              </a:rPr>
              <a:t>link.</a:t>
            </a:r>
            <a:endParaRPr sz="2800">
              <a:latin typeface="Times New Roman"/>
              <a:cs typeface="Times New Roman"/>
            </a:endParaRPr>
          </a:p>
          <a:p>
            <a:pPr marL="12700">
              <a:lnSpc>
                <a:spcPct val="100000"/>
              </a:lnSpc>
              <a:spcBef>
                <a:spcPts val="430"/>
              </a:spcBef>
              <a:tabLst>
                <a:tab pos="2545080" algn="l"/>
              </a:tabLst>
            </a:pPr>
            <a:r>
              <a:rPr sz="2400" spc="-5" dirty="0">
                <a:latin typeface="Times New Roman"/>
                <a:cs typeface="Times New Roman"/>
              </a:rPr>
              <a:t>The minimum</a:t>
            </a:r>
            <a:r>
              <a:rPr sz="2400" dirty="0">
                <a:latin typeface="Times New Roman"/>
                <a:cs typeface="Times New Roman"/>
              </a:rPr>
              <a:t> </a:t>
            </a:r>
            <a:r>
              <a:rPr sz="2400" spc="-5" dirty="0">
                <a:latin typeface="Times New Roman"/>
                <a:cs typeface="Times New Roman"/>
              </a:rPr>
              <a:t>RTT	</a:t>
            </a:r>
            <a:r>
              <a:rPr sz="2400" dirty="0">
                <a:latin typeface="Times New Roman"/>
                <a:cs typeface="Times New Roman"/>
              </a:rPr>
              <a:t>=</a:t>
            </a:r>
            <a:r>
              <a:rPr sz="2400" spc="-30" dirty="0">
                <a:latin typeface="Times New Roman"/>
                <a:cs typeface="Times New Roman"/>
              </a:rPr>
              <a:t> </a:t>
            </a:r>
            <a:r>
              <a:rPr sz="2400" dirty="0">
                <a:latin typeface="Times New Roman"/>
                <a:cs typeface="Times New Roman"/>
              </a:rPr>
              <a:t>2x</a:t>
            </a:r>
            <a:r>
              <a:rPr sz="2400" spc="-20" dirty="0">
                <a:latin typeface="Times New Roman"/>
                <a:cs typeface="Times New Roman"/>
              </a:rPr>
              <a:t> </a:t>
            </a:r>
            <a:r>
              <a:rPr sz="2400" dirty="0">
                <a:latin typeface="Times New Roman"/>
                <a:cs typeface="Times New Roman"/>
              </a:rPr>
              <a:t>propagation</a:t>
            </a:r>
            <a:r>
              <a:rPr sz="2400" spc="-25" dirty="0">
                <a:latin typeface="Times New Roman"/>
                <a:cs typeface="Times New Roman"/>
              </a:rPr>
              <a:t> </a:t>
            </a:r>
            <a:r>
              <a:rPr sz="2400" dirty="0">
                <a:latin typeface="Times New Roman"/>
                <a:cs typeface="Times New Roman"/>
              </a:rPr>
              <a:t>delay</a:t>
            </a:r>
            <a:endParaRPr sz="2400">
              <a:latin typeface="Times New Roman"/>
              <a:cs typeface="Times New Roman"/>
            </a:endParaRPr>
          </a:p>
          <a:p>
            <a:pPr marL="1841500">
              <a:lnSpc>
                <a:spcPct val="100000"/>
              </a:lnSpc>
              <a:spcBef>
                <a:spcPts val="420"/>
              </a:spcBef>
            </a:pPr>
            <a:r>
              <a:rPr sz="2400" dirty="0">
                <a:latin typeface="Times New Roman"/>
                <a:cs typeface="Times New Roman"/>
              </a:rPr>
              <a:t>2</a:t>
            </a:r>
            <a:r>
              <a:rPr sz="2400" spc="-15" dirty="0">
                <a:latin typeface="Times New Roman"/>
                <a:cs typeface="Times New Roman"/>
              </a:rPr>
              <a:t> </a:t>
            </a:r>
            <a:r>
              <a:rPr sz="2400" b="1" dirty="0">
                <a:latin typeface="Times New Roman"/>
                <a:cs typeface="Times New Roman"/>
              </a:rPr>
              <a:t>×</a:t>
            </a:r>
            <a:r>
              <a:rPr sz="2400" b="1" spc="-10" dirty="0">
                <a:latin typeface="Times New Roman"/>
                <a:cs typeface="Times New Roman"/>
              </a:rPr>
              <a:t> </a:t>
            </a:r>
            <a:r>
              <a:rPr sz="2400" dirty="0">
                <a:latin typeface="Times New Roman"/>
                <a:cs typeface="Times New Roman"/>
              </a:rPr>
              <a:t>385,</a:t>
            </a:r>
            <a:r>
              <a:rPr sz="2400" spc="-10" dirty="0">
                <a:latin typeface="Times New Roman"/>
                <a:cs typeface="Times New Roman"/>
              </a:rPr>
              <a:t> </a:t>
            </a:r>
            <a:r>
              <a:rPr sz="2400" dirty="0">
                <a:latin typeface="Times New Roman"/>
                <a:cs typeface="Times New Roman"/>
              </a:rPr>
              <a:t>000,</a:t>
            </a:r>
            <a:r>
              <a:rPr sz="2400" spc="-10" dirty="0">
                <a:latin typeface="Times New Roman"/>
                <a:cs typeface="Times New Roman"/>
              </a:rPr>
              <a:t> </a:t>
            </a:r>
            <a:r>
              <a:rPr sz="2400" dirty="0">
                <a:latin typeface="Times New Roman"/>
                <a:cs typeface="Times New Roman"/>
              </a:rPr>
              <a:t>000</a:t>
            </a:r>
            <a:r>
              <a:rPr sz="2400" spc="-10" dirty="0">
                <a:latin typeface="Times New Roman"/>
                <a:cs typeface="Times New Roman"/>
              </a:rPr>
              <a:t> </a:t>
            </a:r>
            <a:r>
              <a:rPr sz="2400" dirty="0">
                <a:latin typeface="Times New Roman"/>
                <a:cs typeface="Times New Roman"/>
              </a:rPr>
              <a:t>m</a:t>
            </a:r>
            <a:r>
              <a:rPr sz="2400" spc="-10" dirty="0">
                <a:latin typeface="Times New Roman"/>
                <a:cs typeface="Times New Roman"/>
              </a:rPr>
              <a:t> </a:t>
            </a:r>
            <a:r>
              <a:rPr sz="2400" b="1" dirty="0">
                <a:latin typeface="Times New Roman"/>
                <a:cs typeface="Times New Roman"/>
              </a:rPr>
              <a:t>/</a:t>
            </a:r>
            <a:r>
              <a:rPr sz="2400" b="1" spc="-10" dirty="0">
                <a:latin typeface="Times New Roman"/>
                <a:cs typeface="Times New Roman"/>
              </a:rPr>
              <a:t> </a:t>
            </a:r>
            <a:r>
              <a:rPr sz="2400" dirty="0">
                <a:latin typeface="Times New Roman"/>
                <a:cs typeface="Times New Roman"/>
              </a:rPr>
              <a:t>3</a:t>
            </a:r>
            <a:r>
              <a:rPr sz="2400" b="1" dirty="0">
                <a:latin typeface="Times New Roman"/>
                <a:cs typeface="Times New Roman"/>
              </a:rPr>
              <a:t>×</a:t>
            </a:r>
            <a:r>
              <a:rPr sz="2400" dirty="0">
                <a:latin typeface="Times New Roman"/>
                <a:cs typeface="Times New Roman"/>
              </a:rPr>
              <a:t>10^8</a:t>
            </a:r>
            <a:r>
              <a:rPr sz="2400" spc="-15" dirty="0">
                <a:latin typeface="Times New Roman"/>
                <a:cs typeface="Times New Roman"/>
              </a:rPr>
              <a:t> </a:t>
            </a:r>
            <a:r>
              <a:rPr sz="2400" spc="-5" dirty="0">
                <a:latin typeface="Times New Roman"/>
                <a:cs typeface="Times New Roman"/>
              </a:rPr>
              <a:t>m/s</a:t>
            </a:r>
            <a:endParaRPr sz="2400">
              <a:latin typeface="Times New Roman"/>
              <a:cs typeface="Times New Roman"/>
            </a:endParaRPr>
          </a:p>
          <a:p>
            <a:pPr marL="1765300">
              <a:lnSpc>
                <a:spcPct val="100000"/>
              </a:lnSpc>
              <a:spcBef>
                <a:spcPts val="420"/>
              </a:spcBef>
            </a:pPr>
            <a:r>
              <a:rPr sz="2400" dirty="0">
                <a:latin typeface="Times New Roman"/>
                <a:cs typeface="Times New Roman"/>
              </a:rPr>
              <a:t>=</a:t>
            </a:r>
            <a:r>
              <a:rPr sz="2400" spc="-35" dirty="0">
                <a:latin typeface="Times New Roman"/>
                <a:cs typeface="Times New Roman"/>
              </a:rPr>
              <a:t> </a:t>
            </a:r>
            <a:r>
              <a:rPr sz="2400" dirty="0">
                <a:latin typeface="Times New Roman"/>
                <a:cs typeface="Times New Roman"/>
              </a:rPr>
              <a:t>2.57</a:t>
            </a:r>
            <a:r>
              <a:rPr sz="2400" spc="-30" dirty="0">
                <a:latin typeface="Times New Roman"/>
                <a:cs typeface="Times New Roman"/>
              </a:rPr>
              <a:t> </a:t>
            </a:r>
            <a:r>
              <a:rPr sz="2400" spc="-5" dirty="0">
                <a:latin typeface="Times New Roman"/>
                <a:cs typeface="Times New Roman"/>
              </a:rPr>
              <a:t>seconds.</a:t>
            </a:r>
            <a:endParaRPr sz="2400">
              <a:latin typeface="Times New Roman"/>
              <a:cs typeface="Times New Roman"/>
            </a:endParaRPr>
          </a:p>
          <a:p>
            <a:pPr>
              <a:lnSpc>
                <a:spcPct val="100000"/>
              </a:lnSpc>
              <a:spcBef>
                <a:spcPts val="40"/>
              </a:spcBef>
            </a:pPr>
            <a:endParaRPr sz="3200">
              <a:latin typeface="Times New Roman"/>
              <a:cs typeface="Times New Roman"/>
            </a:endParaRPr>
          </a:p>
          <a:p>
            <a:pPr marL="443865" indent="-431800">
              <a:lnSpc>
                <a:spcPct val="100000"/>
              </a:lnSpc>
              <a:spcBef>
                <a:spcPts val="5"/>
              </a:spcBef>
              <a:buAutoNum type="alphaLcParenBoth" startAt="2"/>
              <a:tabLst>
                <a:tab pos="444500" algn="l"/>
              </a:tabLst>
            </a:pPr>
            <a:r>
              <a:rPr sz="2400" spc="-5" dirty="0">
                <a:latin typeface="Times New Roman"/>
                <a:cs typeface="Times New Roman"/>
              </a:rPr>
              <a:t>The</a:t>
            </a:r>
            <a:r>
              <a:rPr sz="2400" spc="-20" dirty="0">
                <a:latin typeface="Times New Roman"/>
                <a:cs typeface="Times New Roman"/>
              </a:rPr>
              <a:t> </a:t>
            </a:r>
            <a:r>
              <a:rPr sz="2400" dirty="0">
                <a:latin typeface="Times New Roman"/>
                <a:cs typeface="Times New Roman"/>
              </a:rPr>
              <a:t>delay×bandwidth</a:t>
            </a:r>
            <a:r>
              <a:rPr sz="2400" spc="-10" dirty="0">
                <a:latin typeface="Times New Roman"/>
                <a:cs typeface="Times New Roman"/>
              </a:rPr>
              <a:t> </a:t>
            </a:r>
            <a:r>
              <a:rPr sz="2400" dirty="0">
                <a:latin typeface="Times New Roman"/>
                <a:cs typeface="Times New Roman"/>
              </a:rPr>
              <a:t>product</a:t>
            </a:r>
            <a:r>
              <a:rPr sz="2400" spc="-10" dirty="0">
                <a:latin typeface="Times New Roman"/>
                <a:cs typeface="Times New Roman"/>
              </a:rPr>
              <a:t> </a:t>
            </a:r>
            <a:r>
              <a:rPr sz="2400" spc="-5" dirty="0">
                <a:latin typeface="Times New Roman"/>
                <a:cs typeface="Times New Roman"/>
              </a:rPr>
              <a:t>is</a:t>
            </a:r>
            <a:r>
              <a:rPr sz="2400" spc="-20" dirty="0">
                <a:latin typeface="Times New Roman"/>
                <a:cs typeface="Times New Roman"/>
              </a:rPr>
              <a:t> </a:t>
            </a:r>
            <a:r>
              <a:rPr sz="2400" dirty="0">
                <a:latin typeface="Times New Roman"/>
                <a:cs typeface="Times New Roman"/>
              </a:rPr>
              <a:t>2.57</a:t>
            </a:r>
            <a:r>
              <a:rPr sz="2400" spc="-10" dirty="0">
                <a:latin typeface="Times New Roman"/>
                <a:cs typeface="Times New Roman"/>
              </a:rPr>
              <a:t> </a:t>
            </a:r>
            <a:r>
              <a:rPr sz="2400" spc="5" dirty="0">
                <a:latin typeface="Times New Roman"/>
                <a:cs typeface="Times New Roman"/>
              </a:rPr>
              <a:t>s</a:t>
            </a:r>
            <a:r>
              <a:rPr sz="2400" b="1" spc="5" dirty="0">
                <a:latin typeface="Times New Roman"/>
                <a:cs typeface="Times New Roman"/>
              </a:rPr>
              <a:t>×</a:t>
            </a:r>
            <a:r>
              <a:rPr sz="2400" spc="5" dirty="0">
                <a:latin typeface="Times New Roman"/>
                <a:cs typeface="Times New Roman"/>
              </a:rPr>
              <a:t>1</a:t>
            </a:r>
            <a:r>
              <a:rPr sz="2400" spc="-10" dirty="0">
                <a:latin typeface="Times New Roman"/>
                <a:cs typeface="Times New Roman"/>
              </a:rPr>
              <a:t> </a:t>
            </a:r>
            <a:r>
              <a:rPr sz="2400" spc="-5" dirty="0">
                <a:latin typeface="Times New Roman"/>
                <a:cs typeface="Times New Roman"/>
              </a:rPr>
              <a:t>Gbps</a:t>
            </a:r>
            <a:endParaRPr sz="2400">
              <a:latin typeface="Times New Roman"/>
              <a:cs typeface="Times New Roman"/>
            </a:endParaRPr>
          </a:p>
          <a:p>
            <a:pPr marL="1731645">
              <a:lnSpc>
                <a:spcPct val="100000"/>
              </a:lnSpc>
              <a:spcBef>
                <a:spcPts val="420"/>
              </a:spcBef>
            </a:pPr>
            <a:r>
              <a:rPr sz="2400" dirty="0">
                <a:latin typeface="Times New Roman"/>
                <a:cs typeface="Times New Roman"/>
              </a:rPr>
              <a:t>=</a:t>
            </a:r>
            <a:r>
              <a:rPr sz="2400" spc="-25" dirty="0">
                <a:latin typeface="Times New Roman"/>
                <a:cs typeface="Times New Roman"/>
              </a:rPr>
              <a:t> </a:t>
            </a:r>
            <a:r>
              <a:rPr sz="2400" dirty="0">
                <a:latin typeface="Times New Roman"/>
                <a:cs typeface="Times New Roman"/>
              </a:rPr>
              <a:t>2.57Gb</a:t>
            </a:r>
            <a:r>
              <a:rPr sz="2400" spc="-20" dirty="0">
                <a:latin typeface="Times New Roman"/>
                <a:cs typeface="Times New Roman"/>
              </a:rPr>
              <a:t> </a:t>
            </a:r>
            <a:r>
              <a:rPr sz="2400" dirty="0">
                <a:latin typeface="Times New Roman"/>
                <a:cs typeface="Times New Roman"/>
              </a:rPr>
              <a:t>=</a:t>
            </a:r>
            <a:r>
              <a:rPr sz="2400" spc="-25" dirty="0">
                <a:latin typeface="Times New Roman"/>
                <a:cs typeface="Times New Roman"/>
              </a:rPr>
              <a:t> </a:t>
            </a:r>
            <a:r>
              <a:rPr sz="2400" dirty="0">
                <a:latin typeface="Times New Roman"/>
                <a:cs typeface="Times New Roman"/>
              </a:rPr>
              <a:t>321</a:t>
            </a:r>
            <a:r>
              <a:rPr sz="2400" spc="-15" dirty="0">
                <a:latin typeface="Times New Roman"/>
                <a:cs typeface="Times New Roman"/>
              </a:rPr>
              <a:t> </a:t>
            </a:r>
            <a:r>
              <a:rPr sz="2400" spc="-5" dirty="0">
                <a:latin typeface="Times New Roman"/>
                <a:cs typeface="Times New Roman"/>
              </a:rPr>
              <a:t>MB.</a:t>
            </a:r>
            <a:endParaRPr sz="2400">
              <a:latin typeface="Times New Roman"/>
              <a:cs typeface="Times New Roman"/>
            </a:endParaRPr>
          </a:p>
          <a:p>
            <a:pPr>
              <a:lnSpc>
                <a:spcPct val="100000"/>
              </a:lnSpc>
              <a:spcBef>
                <a:spcPts val="15"/>
              </a:spcBef>
            </a:pPr>
            <a:endParaRPr sz="3200">
              <a:latin typeface="Times New Roman"/>
              <a:cs typeface="Times New Roman"/>
            </a:endParaRPr>
          </a:p>
          <a:p>
            <a:pPr marL="12700" marR="5080">
              <a:lnSpc>
                <a:spcPct val="100699"/>
              </a:lnSpc>
              <a:spcBef>
                <a:spcPts val="5"/>
              </a:spcBef>
              <a:buAutoNum type="alphaLcParenBoth" startAt="3"/>
              <a:tabLst>
                <a:tab pos="427355" algn="l"/>
              </a:tabLst>
            </a:pPr>
            <a:r>
              <a:rPr sz="2400" spc="-5" dirty="0">
                <a:latin typeface="Times New Roman"/>
                <a:cs typeface="Times New Roman"/>
              </a:rPr>
              <a:t>This </a:t>
            </a:r>
            <a:r>
              <a:rPr sz="2400" dirty="0">
                <a:latin typeface="Times New Roman"/>
                <a:cs typeface="Times New Roman"/>
              </a:rPr>
              <a:t>represents </a:t>
            </a:r>
            <a:r>
              <a:rPr sz="2400" spc="-5" dirty="0">
                <a:latin typeface="Times New Roman"/>
                <a:cs typeface="Times New Roman"/>
              </a:rPr>
              <a:t>the amount </a:t>
            </a:r>
            <a:r>
              <a:rPr sz="2400" dirty="0">
                <a:latin typeface="Times New Roman"/>
                <a:cs typeface="Times New Roman"/>
              </a:rPr>
              <a:t>of data </a:t>
            </a:r>
            <a:r>
              <a:rPr sz="2400" spc="-5" dirty="0">
                <a:latin typeface="Times New Roman"/>
                <a:cs typeface="Times New Roman"/>
              </a:rPr>
              <a:t>the sender can send </a:t>
            </a:r>
            <a:r>
              <a:rPr sz="2400" dirty="0">
                <a:latin typeface="Times New Roman"/>
                <a:cs typeface="Times New Roman"/>
              </a:rPr>
              <a:t>before </a:t>
            </a:r>
            <a:r>
              <a:rPr sz="2400" spc="-590" dirty="0">
                <a:latin typeface="Times New Roman"/>
                <a:cs typeface="Times New Roman"/>
              </a:rPr>
              <a:t> </a:t>
            </a:r>
            <a:r>
              <a:rPr sz="2400" spc="-5" dirty="0">
                <a:latin typeface="Times New Roman"/>
                <a:cs typeface="Times New Roman"/>
              </a:rPr>
              <a:t>it</a:t>
            </a:r>
            <a:r>
              <a:rPr sz="2400" spc="-10" dirty="0">
                <a:latin typeface="Times New Roman"/>
                <a:cs typeface="Times New Roman"/>
              </a:rPr>
              <a:t> </a:t>
            </a:r>
            <a:r>
              <a:rPr sz="2400" spc="-5" dirty="0">
                <a:latin typeface="Times New Roman"/>
                <a:cs typeface="Times New Roman"/>
              </a:rPr>
              <a:t>would </a:t>
            </a:r>
            <a:r>
              <a:rPr sz="2400" dirty="0">
                <a:latin typeface="Times New Roman"/>
                <a:cs typeface="Times New Roman"/>
              </a:rPr>
              <a:t>be</a:t>
            </a:r>
            <a:r>
              <a:rPr sz="2400" spc="-5" dirty="0">
                <a:latin typeface="Times New Roman"/>
                <a:cs typeface="Times New Roman"/>
              </a:rPr>
              <a:t> </a:t>
            </a:r>
            <a:r>
              <a:rPr sz="2400" dirty="0">
                <a:latin typeface="Times New Roman"/>
                <a:cs typeface="Times New Roman"/>
              </a:rPr>
              <a:t>possible </a:t>
            </a:r>
            <a:r>
              <a:rPr sz="2400" spc="-5" dirty="0">
                <a:latin typeface="Times New Roman"/>
                <a:cs typeface="Times New Roman"/>
              </a:rPr>
              <a:t>to </a:t>
            </a:r>
            <a:r>
              <a:rPr sz="2400" dirty="0">
                <a:latin typeface="Times New Roman"/>
                <a:cs typeface="Times New Roman"/>
              </a:rPr>
              <a:t>receive</a:t>
            </a:r>
            <a:r>
              <a:rPr sz="2400" spc="-5" dirty="0">
                <a:latin typeface="Times New Roman"/>
                <a:cs typeface="Times New Roman"/>
              </a:rPr>
              <a:t> </a:t>
            </a:r>
            <a:r>
              <a:rPr sz="2400" dirty="0">
                <a:latin typeface="Times New Roman"/>
                <a:cs typeface="Times New Roman"/>
              </a:rPr>
              <a:t>a</a:t>
            </a:r>
            <a:r>
              <a:rPr sz="2400" spc="-5" dirty="0">
                <a:latin typeface="Times New Roman"/>
                <a:cs typeface="Times New Roman"/>
              </a:rPr>
              <a:t> </a:t>
            </a:r>
            <a:r>
              <a:rPr sz="2400" dirty="0">
                <a:latin typeface="Times New Roman"/>
                <a:cs typeface="Times New Roman"/>
              </a:rPr>
              <a:t>response.</a:t>
            </a:r>
            <a:endParaRPr sz="2400">
              <a:latin typeface="Times New Roman"/>
              <a:cs typeface="Times New Roman"/>
            </a:endParaRPr>
          </a:p>
        </p:txBody>
      </p:sp>
      <p:sp>
        <p:nvSpPr>
          <p:cNvPr id="3" name="object 3"/>
          <p:cNvSpPr txBox="1">
            <a:spLocks noGrp="1"/>
          </p:cNvSpPr>
          <p:nvPr>
            <p:ph type="title"/>
          </p:nvPr>
        </p:nvSpPr>
        <p:spPr>
          <a:xfrm>
            <a:off x="530225" y="498285"/>
            <a:ext cx="2392680" cy="650240"/>
          </a:xfrm>
          <a:prstGeom prst="rect">
            <a:avLst/>
          </a:prstGeom>
        </p:spPr>
        <p:txBody>
          <a:bodyPr vert="horz" wrap="square" lIns="0" tIns="12700" rIns="0" bIns="0" rtlCol="0">
            <a:spAutoFit/>
          </a:bodyPr>
          <a:lstStyle/>
          <a:p>
            <a:pPr marL="12700">
              <a:lnSpc>
                <a:spcPct val="100000"/>
              </a:lnSpc>
              <a:spcBef>
                <a:spcPts val="100"/>
              </a:spcBef>
            </a:pPr>
            <a:r>
              <a:rPr sz="4100" spc="-5" dirty="0">
                <a:solidFill>
                  <a:srgbClr val="464646"/>
                </a:solidFill>
              </a:rPr>
              <a:t>Solutions</a:t>
            </a:r>
            <a:endParaRPr sz="410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9953" y="1495450"/>
            <a:ext cx="7937500" cy="4278630"/>
          </a:xfrm>
          <a:prstGeom prst="rect">
            <a:avLst/>
          </a:prstGeom>
        </p:spPr>
        <p:txBody>
          <a:bodyPr vert="horz" wrap="square" lIns="0" tIns="7620" rIns="0" bIns="0" rtlCol="0">
            <a:spAutoFit/>
          </a:bodyPr>
          <a:lstStyle/>
          <a:p>
            <a:pPr marL="12700" marR="70485">
              <a:lnSpc>
                <a:spcPct val="102299"/>
              </a:lnSpc>
              <a:spcBef>
                <a:spcPts val="60"/>
              </a:spcBef>
            </a:pPr>
            <a:r>
              <a:rPr sz="2200" spc="5" dirty="0">
                <a:latin typeface="Times New Roman"/>
                <a:cs typeface="Times New Roman"/>
              </a:rPr>
              <a:t>(d) </a:t>
            </a:r>
            <a:r>
              <a:rPr sz="2200" spc="10" dirty="0">
                <a:latin typeface="Times New Roman"/>
                <a:cs typeface="Times New Roman"/>
              </a:rPr>
              <a:t>A</a:t>
            </a:r>
            <a:r>
              <a:rPr sz="2200" spc="5" dirty="0">
                <a:latin typeface="Times New Roman"/>
                <a:cs typeface="Times New Roman"/>
              </a:rPr>
              <a:t> camera </a:t>
            </a:r>
            <a:r>
              <a:rPr sz="2200" spc="10" dirty="0">
                <a:latin typeface="Times New Roman"/>
                <a:cs typeface="Times New Roman"/>
              </a:rPr>
              <a:t>on </a:t>
            </a:r>
            <a:r>
              <a:rPr sz="2200" dirty="0">
                <a:latin typeface="Times New Roman"/>
                <a:cs typeface="Times New Roman"/>
              </a:rPr>
              <a:t>the</a:t>
            </a:r>
            <a:r>
              <a:rPr sz="2200" spc="5" dirty="0">
                <a:latin typeface="Times New Roman"/>
                <a:cs typeface="Times New Roman"/>
              </a:rPr>
              <a:t> </a:t>
            </a:r>
            <a:r>
              <a:rPr sz="2200" dirty="0">
                <a:latin typeface="Times New Roman"/>
                <a:cs typeface="Times New Roman"/>
              </a:rPr>
              <a:t>lunar</a:t>
            </a:r>
            <a:r>
              <a:rPr sz="2200" spc="5" dirty="0">
                <a:latin typeface="Times New Roman"/>
                <a:cs typeface="Times New Roman"/>
              </a:rPr>
              <a:t> base</a:t>
            </a:r>
            <a:r>
              <a:rPr sz="2200" spc="10" dirty="0">
                <a:latin typeface="Times New Roman"/>
                <a:cs typeface="Times New Roman"/>
              </a:rPr>
              <a:t> </a:t>
            </a:r>
            <a:r>
              <a:rPr sz="2200" dirty="0">
                <a:latin typeface="Times New Roman"/>
                <a:cs typeface="Times New Roman"/>
              </a:rPr>
              <a:t>takes</a:t>
            </a:r>
            <a:r>
              <a:rPr sz="2200" spc="5" dirty="0">
                <a:latin typeface="Times New Roman"/>
                <a:cs typeface="Times New Roman"/>
              </a:rPr>
              <a:t> pictures</a:t>
            </a:r>
            <a:r>
              <a:rPr sz="2200" spc="10" dirty="0">
                <a:latin typeface="Times New Roman"/>
                <a:cs typeface="Times New Roman"/>
              </a:rPr>
              <a:t> </a:t>
            </a:r>
            <a:r>
              <a:rPr sz="2200" spc="5" dirty="0">
                <a:latin typeface="Times New Roman"/>
                <a:cs typeface="Times New Roman"/>
              </a:rPr>
              <a:t>of</a:t>
            </a:r>
            <a:r>
              <a:rPr sz="2200" spc="10" dirty="0">
                <a:latin typeface="Times New Roman"/>
                <a:cs typeface="Times New Roman"/>
              </a:rPr>
              <a:t> </a:t>
            </a:r>
            <a:r>
              <a:rPr sz="2200" dirty="0">
                <a:latin typeface="Times New Roman"/>
                <a:cs typeface="Times New Roman"/>
              </a:rPr>
              <a:t>the</a:t>
            </a:r>
            <a:r>
              <a:rPr sz="2200" spc="5" dirty="0">
                <a:latin typeface="Times New Roman"/>
                <a:cs typeface="Times New Roman"/>
              </a:rPr>
              <a:t> </a:t>
            </a:r>
            <a:r>
              <a:rPr sz="2200" dirty="0">
                <a:latin typeface="Times New Roman"/>
                <a:cs typeface="Times New Roman"/>
              </a:rPr>
              <a:t>Earth</a:t>
            </a:r>
            <a:r>
              <a:rPr sz="2200" spc="5" dirty="0">
                <a:latin typeface="Times New Roman"/>
                <a:cs typeface="Times New Roman"/>
              </a:rPr>
              <a:t> and </a:t>
            </a:r>
            <a:r>
              <a:rPr sz="2200" dirty="0">
                <a:latin typeface="Times New Roman"/>
                <a:cs typeface="Times New Roman"/>
              </a:rPr>
              <a:t>saves </a:t>
            </a:r>
            <a:r>
              <a:rPr sz="2200" spc="5" dirty="0">
                <a:latin typeface="Times New Roman"/>
                <a:cs typeface="Times New Roman"/>
              </a:rPr>
              <a:t> them</a:t>
            </a:r>
            <a:r>
              <a:rPr sz="2200" dirty="0">
                <a:latin typeface="Times New Roman"/>
                <a:cs typeface="Times New Roman"/>
              </a:rPr>
              <a:t> </a:t>
            </a:r>
            <a:r>
              <a:rPr sz="2200" spc="5" dirty="0">
                <a:latin typeface="Times New Roman"/>
                <a:cs typeface="Times New Roman"/>
              </a:rPr>
              <a:t>in digital format</a:t>
            </a:r>
            <a:r>
              <a:rPr sz="2200" spc="10" dirty="0">
                <a:latin typeface="Times New Roman"/>
                <a:cs typeface="Times New Roman"/>
              </a:rPr>
              <a:t> </a:t>
            </a:r>
            <a:r>
              <a:rPr sz="2200" spc="5" dirty="0">
                <a:latin typeface="Times New Roman"/>
                <a:cs typeface="Times New Roman"/>
              </a:rPr>
              <a:t>to</a:t>
            </a:r>
            <a:r>
              <a:rPr sz="2200" dirty="0">
                <a:latin typeface="Times New Roman"/>
                <a:cs typeface="Times New Roman"/>
              </a:rPr>
              <a:t> </a:t>
            </a:r>
            <a:r>
              <a:rPr sz="2200" spc="5" dirty="0">
                <a:latin typeface="Times New Roman"/>
                <a:cs typeface="Times New Roman"/>
              </a:rPr>
              <a:t>disk.</a:t>
            </a:r>
            <a:r>
              <a:rPr sz="2200" spc="10" dirty="0">
                <a:latin typeface="Times New Roman"/>
                <a:cs typeface="Times New Roman"/>
              </a:rPr>
              <a:t> </a:t>
            </a:r>
            <a:r>
              <a:rPr sz="2200" spc="5" dirty="0">
                <a:latin typeface="Times New Roman"/>
                <a:cs typeface="Times New Roman"/>
              </a:rPr>
              <a:t>Suppose</a:t>
            </a:r>
            <a:r>
              <a:rPr sz="2200" dirty="0">
                <a:latin typeface="Times New Roman"/>
                <a:cs typeface="Times New Roman"/>
              </a:rPr>
              <a:t> Mission</a:t>
            </a:r>
            <a:r>
              <a:rPr sz="2200" spc="5" dirty="0">
                <a:latin typeface="Times New Roman"/>
                <a:cs typeface="Times New Roman"/>
              </a:rPr>
              <a:t> </a:t>
            </a:r>
            <a:r>
              <a:rPr sz="2200" dirty="0">
                <a:latin typeface="Times New Roman"/>
                <a:cs typeface="Times New Roman"/>
              </a:rPr>
              <a:t>Control </a:t>
            </a:r>
            <a:r>
              <a:rPr sz="2200" spc="10" dirty="0">
                <a:latin typeface="Times New Roman"/>
                <a:cs typeface="Times New Roman"/>
              </a:rPr>
              <a:t>on </a:t>
            </a:r>
            <a:r>
              <a:rPr sz="2200" dirty="0">
                <a:latin typeface="Times New Roman"/>
                <a:cs typeface="Times New Roman"/>
              </a:rPr>
              <a:t>Earth </a:t>
            </a:r>
            <a:r>
              <a:rPr sz="2200" spc="5" dirty="0">
                <a:latin typeface="Times New Roman"/>
                <a:cs typeface="Times New Roman"/>
              </a:rPr>
              <a:t> </a:t>
            </a:r>
            <a:r>
              <a:rPr sz="2200" dirty="0">
                <a:latin typeface="Times New Roman"/>
                <a:cs typeface="Times New Roman"/>
              </a:rPr>
              <a:t>wishes</a:t>
            </a:r>
            <a:r>
              <a:rPr sz="2200" spc="5" dirty="0">
                <a:latin typeface="Times New Roman"/>
                <a:cs typeface="Times New Roman"/>
              </a:rPr>
              <a:t> to download</a:t>
            </a:r>
            <a:r>
              <a:rPr sz="2200" spc="10" dirty="0">
                <a:latin typeface="Times New Roman"/>
                <a:cs typeface="Times New Roman"/>
              </a:rPr>
              <a:t> </a:t>
            </a:r>
            <a:r>
              <a:rPr sz="2200" dirty="0">
                <a:latin typeface="Times New Roman"/>
                <a:cs typeface="Times New Roman"/>
              </a:rPr>
              <a:t>the</a:t>
            </a:r>
            <a:r>
              <a:rPr sz="2200" spc="10" dirty="0">
                <a:latin typeface="Times New Roman"/>
                <a:cs typeface="Times New Roman"/>
              </a:rPr>
              <a:t> </a:t>
            </a:r>
            <a:r>
              <a:rPr sz="2200" spc="5" dirty="0">
                <a:latin typeface="Times New Roman"/>
                <a:cs typeface="Times New Roman"/>
              </a:rPr>
              <a:t>most </a:t>
            </a:r>
            <a:r>
              <a:rPr sz="2200" dirty="0">
                <a:latin typeface="Times New Roman"/>
                <a:cs typeface="Times New Roman"/>
              </a:rPr>
              <a:t>current</a:t>
            </a:r>
            <a:r>
              <a:rPr sz="2200" spc="5" dirty="0">
                <a:latin typeface="Times New Roman"/>
                <a:cs typeface="Times New Roman"/>
              </a:rPr>
              <a:t> </a:t>
            </a:r>
            <a:r>
              <a:rPr sz="2200" dirty="0">
                <a:latin typeface="Times New Roman"/>
                <a:cs typeface="Times New Roman"/>
              </a:rPr>
              <a:t>image,</a:t>
            </a:r>
            <a:r>
              <a:rPr sz="2200" spc="5" dirty="0">
                <a:latin typeface="Times New Roman"/>
                <a:cs typeface="Times New Roman"/>
              </a:rPr>
              <a:t> which</a:t>
            </a:r>
            <a:r>
              <a:rPr sz="2200" spc="10" dirty="0">
                <a:latin typeface="Times New Roman"/>
                <a:cs typeface="Times New Roman"/>
              </a:rPr>
              <a:t> </a:t>
            </a:r>
            <a:r>
              <a:rPr sz="2200" dirty="0">
                <a:latin typeface="Times New Roman"/>
                <a:cs typeface="Times New Roman"/>
              </a:rPr>
              <a:t>is</a:t>
            </a:r>
            <a:r>
              <a:rPr sz="2200" spc="5" dirty="0">
                <a:latin typeface="Times New Roman"/>
                <a:cs typeface="Times New Roman"/>
              </a:rPr>
              <a:t> </a:t>
            </a:r>
            <a:r>
              <a:rPr sz="2200" spc="10" dirty="0">
                <a:latin typeface="Times New Roman"/>
                <a:cs typeface="Times New Roman"/>
              </a:rPr>
              <a:t>25 </a:t>
            </a:r>
            <a:r>
              <a:rPr sz="2200" spc="5" dirty="0">
                <a:latin typeface="Times New Roman"/>
                <a:cs typeface="Times New Roman"/>
              </a:rPr>
              <a:t>MB.</a:t>
            </a:r>
            <a:r>
              <a:rPr sz="2200" spc="10" dirty="0">
                <a:latin typeface="Times New Roman"/>
                <a:cs typeface="Times New Roman"/>
              </a:rPr>
              <a:t> </a:t>
            </a:r>
            <a:r>
              <a:rPr sz="2200" spc="5" dirty="0">
                <a:latin typeface="Times New Roman"/>
                <a:cs typeface="Times New Roman"/>
              </a:rPr>
              <a:t>What </a:t>
            </a:r>
            <a:r>
              <a:rPr sz="2200" dirty="0">
                <a:latin typeface="Times New Roman"/>
                <a:cs typeface="Times New Roman"/>
              </a:rPr>
              <a:t>is </a:t>
            </a:r>
            <a:r>
              <a:rPr sz="2200" spc="-535" dirty="0">
                <a:latin typeface="Times New Roman"/>
                <a:cs typeface="Times New Roman"/>
              </a:rPr>
              <a:t> </a:t>
            </a:r>
            <a:r>
              <a:rPr sz="2200" dirty="0">
                <a:latin typeface="Times New Roman"/>
                <a:cs typeface="Times New Roman"/>
              </a:rPr>
              <a:t>the </a:t>
            </a:r>
            <a:r>
              <a:rPr sz="2200" spc="5" dirty="0">
                <a:latin typeface="Times New Roman"/>
                <a:cs typeface="Times New Roman"/>
              </a:rPr>
              <a:t>minimum</a:t>
            </a:r>
            <a:r>
              <a:rPr sz="2200" dirty="0">
                <a:latin typeface="Times New Roman"/>
                <a:cs typeface="Times New Roman"/>
              </a:rPr>
              <a:t> </a:t>
            </a:r>
            <a:r>
              <a:rPr sz="2200" spc="5" dirty="0">
                <a:latin typeface="Times New Roman"/>
                <a:cs typeface="Times New Roman"/>
              </a:rPr>
              <a:t>amount of time </a:t>
            </a:r>
            <a:r>
              <a:rPr sz="2200" dirty="0">
                <a:latin typeface="Times New Roman"/>
                <a:cs typeface="Times New Roman"/>
              </a:rPr>
              <a:t>that will</a:t>
            </a:r>
            <a:r>
              <a:rPr sz="2200" spc="5" dirty="0">
                <a:latin typeface="Times New Roman"/>
                <a:cs typeface="Times New Roman"/>
              </a:rPr>
              <a:t> </a:t>
            </a:r>
            <a:r>
              <a:rPr sz="2200" dirty="0">
                <a:latin typeface="Times New Roman"/>
                <a:cs typeface="Times New Roman"/>
              </a:rPr>
              <a:t>elapse </a:t>
            </a:r>
            <a:r>
              <a:rPr sz="2200" spc="5" dirty="0">
                <a:latin typeface="Times New Roman"/>
                <a:cs typeface="Times New Roman"/>
              </a:rPr>
              <a:t>between</a:t>
            </a:r>
            <a:r>
              <a:rPr sz="2200" spc="10" dirty="0">
                <a:latin typeface="Times New Roman"/>
                <a:cs typeface="Times New Roman"/>
              </a:rPr>
              <a:t> </a:t>
            </a:r>
            <a:r>
              <a:rPr sz="2200" spc="5" dirty="0">
                <a:latin typeface="Times New Roman"/>
                <a:cs typeface="Times New Roman"/>
              </a:rPr>
              <a:t>when</a:t>
            </a:r>
            <a:r>
              <a:rPr sz="2200" dirty="0">
                <a:latin typeface="Times New Roman"/>
                <a:cs typeface="Times New Roman"/>
              </a:rPr>
              <a:t> the </a:t>
            </a:r>
            <a:r>
              <a:rPr sz="2200" spc="5" dirty="0">
                <a:latin typeface="Times New Roman"/>
                <a:cs typeface="Times New Roman"/>
              </a:rPr>
              <a:t> request for </a:t>
            </a:r>
            <a:r>
              <a:rPr sz="2200" dirty="0">
                <a:latin typeface="Times New Roman"/>
                <a:cs typeface="Times New Roman"/>
              </a:rPr>
              <a:t>the</a:t>
            </a:r>
            <a:r>
              <a:rPr sz="2200" spc="5" dirty="0">
                <a:latin typeface="Times New Roman"/>
                <a:cs typeface="Times New Roman"/>
              </a:rPr>
              <a:t> data goes</a:t>
            </a:r>
            <a:r>
              <a:rPr sz="2200" spc="10" dirty="0">
                <a:latin typeface="Times New Roman"/>
                <a:cs typeface="Times New Roman"/>
              </a:rPr>
              <a:t> </a:t>
            </a:r>
            <a:r>
              <a:rPr sz="2200" spc="5" dirty="0">
                <a:latin typeface="Times New Roman"/>
                <a:cs typeface="Times New Roman"/>
              </a:rPr>
              <a:t>out and </a:t>
            </a:r>
            <a:r>
              <a:rPr sz="2200" dirty="0">
                <a:latin typeface="Times New Roman"/>
                <a:cs typeface="Times New Roman"/>
              </a:rPr>
              <a:t>the transfer is</a:t>
            </a:r>
            <a:r>
              <a:rPr sz="2200" spc="5" dirty="0">
                <a:latin typeface="Times New Roman"/>
                <a:cs typeface="Times New Roman"/>
              </a:rPr>
              <a:t> finished?</a:t>
            </a:r>
            <a:endParaRPr sz="2200">
              <a:latin typeface="Times New Roman"/>
              <a:cs typeface="Times New Roman"/>
            </a:endParaRPr>
          </a:p>
          <a:p>
            <a:pPr>
              <a:lnSpc>
                <a:spcPct val="100000"/>
              </a:lnSpc>
              <a:spcBef>
                <a:spcPts val="35"/>
              </a:spcBef>
            </a:pPr>
            <a:endParaRPr sz="3000">
              <a:latin typeface="Times New Roman"/>
              <a:cs typeface="Times New Roman"/>
            </a:endParaRPr>
          </a:p>
          <a:p>
            <a:pPr marL="12700" marR="128905" algn="just">
              <a:lnSpc>
                <a:spcPct val="101800"/>
              </a:lnSpc>
            </a:pPr>
            <a:r>
              <a:rPr sz="2200" spc="10" dirty="0">
                <a:latin typeface="Times New Roman"/>
                <a:cs typeface="Times New Roman"/>
              </a:rPr>
              <a:t>We </a:t>
            </a:r>
            <a:r>
              <a:rPr sz="2200" spc="5" dirty="0">
                <a:latin typeface="Times New Roman"/>
                <a:cs typeface="Times New Roman"/>
              </a:rPr>
              <a:t>require </a:t>
            </a:r>
            <a:r>
              <a:rPr sz="2200" dirty="0">
                <a:latin typeface="Times New Roman"/>
                <a:cs typeface="Times New Roman"/>
              </a:rPr>
              <a:t>at least </a:t>
            </a:r>
            <a:r>
              <a:rPr sz="2200" spc="5" dirty="0">
                <a:latin typeface="Times New Roman"/>
                <a:cs typeface="Times New Roman"/>
              </a:rPr>
              <a:t>one RTT from </a:t>
            </a:r>
            <a:r>
              <a:rPr sz="2200" dirty="0">
                <a:latin typeface="Times New Roman"/>
                <a:cs typeface="Times New Roman"/>
              </a:rPr>
              <a:t>sending the </a:t>
            </a:r>
            <a:r>
              <a:rPr sz="2200" spc="5" dirty="0">
                <a:latin typeface="Times New Roman"/>
                <a:cs typeface="Times New Roman"/>
              </a:rPr>
              <a:t>request before </a:t>
            </a:r>
            <a:r>
              <a:rPr sz="2200" dirty="0">
                <a:latin typeface="Times New Roman"/>
                <a:cs typeface="Times New Roman"/>
              </a:rPr>
              <a:t>the </a:t>
            </a:r>
            <a:r>
              <a:rPr sz="2200" spc="5" dirty="0">
                <a:latin typeface="Times New Roman"/>
                <a:cs typeface="Times New Roman"/>
              </a:rPr>
              <a:t>first </a:t>
            </a:r>
            <a:r>
              <a:rPr sz="2200" spc="-535" dirty="0">
                <a:latin typeface="Times New Roman"/>
                <a:cs typeface="Times New Roman"/>
              </a:rPr>
              <a:t> </a:t>
            </a:r>
            <a:r>
              <a:rPr sz="2200" spc="5" dirty="0">
                <a:latin typeface="Times New Roman"/>
                <a:cs typeface="Times New Roman"/>
              </a:rPr>
              <a:t>bit of </a:t>
            </a:r>
            <a:r>
              <a:rPr sz="2200" dirty="0">
                <a:latin typeface="Times New Roman"/>
                <a:cs typeface="Times New Roman"/>
              </a:rPr>
              <a:t>the </a:t>
            </a:r>
            <a:r>
              <a:rPr sz="2200" spc="5" dirty="0">
                <a:latin typeface="Times New Roman"/>
                <a:cs typeface="Times New Roman"/>
              </a:rPr>
              <a:t>picture </a:t>
            </a:r>
            <a:r>
              <a:rPr sz="2200" dirty="0">
                <a:latin typeface="Times New Roman"/>
                <a:cs typeface="Times New Roman"/>
              </a:rPr>
              <a:t>could </a:t>
            </a:r>
            <a:r>
              <a:rPr sz="2200" spc="5" dirty="0">
                <a:latin typeface="Times New Roman"/>
                <a:cs typeface="Times New Roman"/>
              </a:rPr>
              <a:t>begin </a:t>
            </a:r>
            <a:r>
              <a:rPr sz="2200" dirty="0">
                <a:latin typeface="Times New Roman"/>
                <a:cs typeface="Times New Roman"/>
              </a:rPr>
              <a:t>arriving at the </a:t>
            </a:r>
            <a:r>
              <a:rPr sz="2200" spc="5" dirty="0">
                <a:latin typeface="Times New Roman"/>
                <a:cs typeface="Times New Roman"/>
              </a:rPr>
              <a:t>ground </a:t>
            </a:r>
            <a:r>
              <a:rPr sz="2200" spc="10" dirty="0">
                <a:latin typeface="Times New Roman"/>
                <a:cs typeface="Times New Roman"/>
              </a:rPr>
              <a:t>(TCP </a:t>
            </a:r>
            <a:r>
              <a:rPr sz="2200" spc="5" dirty="0">
                <a:latin typeface="Times New Roman"/>
                <a:cs typeface="Times New Roman"/>
              </a:rPr>
              <a:t>would </a:t>
            </a:r>
            <a:r>
              <a:rPr sz="2200" dirty="0">
                <a:latin typeface="Times New Roman"/>
                <a:cs typeface="Times New Roman"/>
              </a:rPr>
              <a:t>take </a:t>
            </a:r>
            <a:r>
              <a:rPr sz="2200" spc="-535" dirty="0">
                <a:latin typeface="Times New Roman"/>
                <a:cs typeface="Times New Roman"/>
              </a:rPr>
              <a:t> </a:t>
            </a:r>
            <a:r>
              <a:rPr sz="2200" dirty="0">
                <a:latin typeface="Times New Roman"/>
                <a:cs typeface="Times New Roman"/>
              </a:rPr>
              <a:t>longer).</a:t>
            </a:r>
            <a:r>
              <a:rPr sz="2200" spc="-5" dirty="0">
                <a:latin typeface="Times New Roman"/>
                <a:cs typeface="Times New Roman"/>
              </a:rPr>
              <a:t> </a:t>
            </a:r>
            <a:r>
              <a:rPr sz="2200" spc="10" dirty="0">
                <a:latin typeface="Times New Roman"/>
                <a:cs typeface="Times New Roman"/>
              </a:rPr>
              <a:t>25</a:t>
            </a:r>
            <a:r>
              <a:rPr sz="2200" spc="5" dirty="0">
                <a:latin typeface="Times New Roman"/>
                <a:cs typeface="Times New Roman"/>
              </a:rPr>
              <a:t> </a:t>
            </a:r>
            <a:r>
              <a:rPr sz="2200" spc="10" dirty="0">
                <a:latin typeface="Times New Roman"/>
                <a:cs typeface="Times New Roman"/>
              </a:rPr>
              <a:t>MB</a:t>
            </a:r>
            <a:r>
              <a:rPr sz="2200" dirty="0">
                <a:latin typeface="Times New Roman"/>
                <a:cs typeface="Times New Roman"/>
              </a:rPr>
              <a:t> is </a:t>
            </a:r>
            <a:r>
              <a:rPr sz="2200" spc="10" dirty="0">
                <a:latin typeface="Times New Roman"/>
                <a:cs typeface="Times New Roman"/>
              </a:rPr>
              <a:t>200Mb.</a:t>
            </a:r>
            <a:endParaRPr sz="2200">
              <a:latin typeface="Times New Roman"/>
              <a:cs typeface="Times New Roman"/>
            </a:endParaRPr>
          </a:p>
          <a:p>
            <a:pPr marL="12700" marR="5080" indent="70485">
              <a:lnSpc>
                <a:spcPct val="101800"/>
              </a:lnSpc>
              <a:spcBef>
                <a:spcPts val="414"/>
              </a:spcBef>
              <a:tabLst>
                <a:tab pos="7119620" algn="l"/>
              </a:tabLst>
            </a:pPr>
            <a:r>
              <a:rPr sz="2200" spc="5" dirty="0">
                <a:latin typeface="Times New Roman"/>
                <a:cs typeface="Times New Roman"/>
              </a:rPr>
              <a:t>Assuming bandwidth delay only, </a:t>
            </a:r>
            <a:r>
              <a:rPr sz="2200" dirty="0">
                <a:latin typeface="Times New Roman"/>
                <a:cs typeface="Times New Roman"/>
              </a:rPr>
              <a:t>it </a:t>
            </a:r>
            <a:r>
              <a:rPr sz="2200" spc="5" dirty="0">
                <a:latin typeface="Times New Roman"/>
                <a:cs typeface="Times New Roman"/>
              </a:rPr>
              <a:t>would </a:t>
            </a:r>
            <a:r>
              <a:rPr sz="2200" dirty="0">
                <a:latin typeface="Times New Roman"/>
                <a:cs typeface="Times New Roman"/>
              </a:rPr>
              <a:t>then take </a:t>
            </a:r>
            <a:r>
              <a:rPr sz="2200" spc="5" dirty="0">
                <a:latin typeface="Times New Roman"/>
                <a:cs typeface="Times New Roman"/>
              </a:rPr>
              <a:t> </a:t>
            </a:r>
            <a:r>
              <a:rPr sz="2200" spc="10" dirty="0">
                <a:latin typeface="Times New Roman"/>
                <a:cs typeface="Times New Roman"/>
              </a:rPr>
              <a:t>200Mb/1000Mbps</a:t>
            </a:r>
            <a:r>
              <a:rPr sz="2200" spc="15" dirty="0">
                <a:latin typeface="Times New Roman"/>
                <a:cs typeface="Times New Roman"/>
              </a:rPr>
              <a:t> </a:t>
            </a:r>
            <a:r>
              <a:rPr sz="2200" spc="10" dirty="0">
                <a:latin typeface="Times New Roman"/>
                <a:cs typeface="Times New Roman"/>
              </a:rPr>
              <a:t>= </a:t>
            </a:r>
            <a:r>
              <a:rPr sz="2200" spc="5" dirty="0">
                <a:latin typeface="Times New Roman"/>
                <a:cs typeface="Times New Roman"/>
              </a:rPr>
              <a:t>0.2</a:t>
            </a:r>
            <a:r>
              <a:rPr sz="2200" spc="15" dirty="0">
                <a:latin typeface="Times New Roman"/>
                <a:cs typeface="Times New Roman"/>
              </a:rPr>
              <a:t> </a:t>
            </a:r>
            <a:r>
              <a:rPr sz="2200" dirty="0">
                <a:latin typeface="Times New Roman"/>
                <a:cs typeface="Times New Roman"/>
              </a:rPr>
              <a:t>seconds</a:t>
            </a:r>
            <a:r>
              <a:rPr sz="2200" spc="15" dirty="0">
                <a:latin typeface="Times New Roman"/>
                <a:cs typeface="Times New Roman"/>
              </a:rPr>
              <a:t> </a:t>
            </a:r>
            <a:r>
              <a:rPr sz="2200" spc="5" dirty="0">
                <a:latin typeface="Times New Roman"/>
                <a:cs typeface="Times New Roman"/>
              </a:rPr>
              <a:t>to</a:t>
            </a:r>
            <a:r>
              <a:rPr sz="2200" spc="10" dirty="0">
                <a:latin typeface="Times New Roman"/>
                <a:cs typeface="Times New Roman"/>
              </a:rPr>
              <a:t> </a:t>
            </a:r>
            <a:r>
              <a:rPr sz="2200" spc="5" dirty="0">
                <a:latin typeface="Times New Roman"/>
                <a:cs typeface="Times New Roman"/>
              </a:rPr>
              <a:t>finish</a:t>
            </a:r>
            <a:r>
              <a:rPr sz="2200" spc="15" dirty="0">
                <a:latin typeface="Times New Roman"/>
                <a:cs typeface="Times New Roman"/>
              </a:rPr>
              <a:t> </a:t>
            </a:r>
            <a:r>
              <a:rPr sz="2200" dirty="0">
                <a:latin typeface="Times New Roman"/>
                <a:cs typeface="Times New Roman"/>
              </a:rPr>
              <a:t>sending,</a:t>
            </a:r>
            <a:r>
              <a:rPr sz="2200" spc="15" dirty="0">
                <a:latin typeface="Times New Roman"/>
                <a:cs typeface="Times New Roman"/>
              </a:rPr>
              <a:t> </a:t>
            </a:r>
            <a:r>
              <a:rPr sz="2200" spc="5" dirty="0">
                <a:latin typeface="Times New Roman"/>
                <a:cs typeface="Times New Roman"/>
              </a:rPr>
              <a:t>for</a:t>
            </a:r>
            <a:r>
              <a:rPr sz="2200" spc="15" dirty="0">
                <a:latin typeface="Times New Roman"/>
                <a:cs typeface="Times New Roman"/>
              </a:rPr>
              <a:t> </a:t>
            </a:r>
            <a:r>
              <a:rPr sz="2200" spc="5" dirty="0">
                <a:latin typeface="Times New Roman"/>
                <a:cs typeface="Times New Roman"/>
              </a:rPr>
              <a:t>a</a:t>
            </a:r>
            <a:r>
              <a:rPr sz="2200" spc="10" dirty="0">
                <a:latin typeface="Times New Roman"/>
                <a:cs typeface="Times New Roman"/>
              </a:rPr>
              <a:t> </a:t>
            </a:r>
            <a:r>
              <a:rPr sz="2200" dirty="0">
                <a:latin typeface="Times New Roman"/>
                <a:cs typeface="Times New Roman"/>
              </a:rPr>
              <a:t>total	</a:t>
            </a:r>
            <a:r>
              <a:rPr sz="2200" spc="5" dirty="0">
                <a:latin typeface="Times New Roman"/>
                <a:cs typeface="Times New Roman"/>
              </a:rPr>
              <a:t>time</a:t>
            </a:r>
            <a:r>
              <a:rPr sz="2200" spc="-90" dirty="0">
                <a:latin typeface="Times New Roman"/>
                <a:cs typeface="Times New Roman"/>
              </a:rPr>
              <a:t> </a:t>
            </a:r>
            <a:r>
              <a:rPr sz="2200" spc="5" dirty="0">
                <a:latin typeface="Times New Roman"/>
                <a:cs typeface="Times New Roman"/>
              </a:rPr>
              <a:t>of </a:t>
            </a:r>
            <a:r>
              <a:rPr sz="2200" spc="-535" dirty="0">
                <a:latin typeface="Times New Roman"/>
                <a:cs typeface="Times New Roman"/>
              </a:rPr>
              <a:t> </a:t>
            </a:r>
            <a:r>
              <a:rPr sz="2200" spc="5" dirty="0">
                <a:latin typeface="Times New Roman"/>
                <a:cs typeface="Times New Roman"/>
              </a:rPr>
              <a:t>0.2+ 2.57 </a:t>
            </a:r>
            <a:r>
              <a:rPr sz="2200" spc="10" dirty="0">
                <a:latin typeface="Times New Roman"/>
                <a:cs typeface="Times New Roman"/>
              </a:rPr>
              <a:t>=</a:t>
            </a:r>
            <a:r>
              <a:rPr sz="2200" spc="5" dirty="0">
                <a:latin typeface="Times New Roman"/>
                <a:cs typeface="Times New Roman"/>
              </a:rPr>
              <a:t> 2.77 sec</a:t>
            </a:r>
            <a:r>
              <a:rPr sz="2200" dirty="0">
                <a:latin typeface="Times New Roman"/>
                <a:cs typeface="Times New Roman"/>
              </a:rPr>
              <a:t> </a:t>
            </a:r>
            <a:r>
              <a:rPr sz="2200" spc="5" dirty="0">
                <a:latin typeface="Times New Roman"/>
                <a:cs typeface="Times New Roman"/>
              </a:rPr>
              <a:t>until</a:t>
            </a:r>
            <a:r>
              <a:rPr sz="2200" spc="10" dirty="0">
                <a:latin typeface="Times New Roman"/>
                <a:cs typeface="Times New Roman"/>
              </a:rPr>
              <a:t> </a:t>
            </a:r>
            <a:r>
              <a:rPr sz="2200" dirty="0">
                <a:latin typeface="Times New Roman"/>
                <a:cs typeface="Times New Roman"/>
              </a:rPr>
              <a:t>the last</a:t>
            </a:r>
            <a:r>
              <a:rPr sz="2200" spc="5" dirty="0">
                <a:latin typeface="Times New Roman"/>
                <a:cs typeface="Times New Roman"/>
              </a:rPr>
              <a:t> picture bit </a:t>
            </a:r>
            <a:r>
              <a:rPr sz="2200" dirty="0">
                <a:latin typeface="Times New Roman"/>
                <a:cs typeface="Times New Roman"/>
              </a:rPr>
              <a:t>arrives</a:t>
            </a:r>
            <a:r>
              <a:rPr sz="2200" spc="5" dirty="0">
                <a:latin typeface="Times New Roman"/>
                <a:cs typeface="Times New Roman"/>
              </a:rPr>
              <a:t> </a:t>
            </a:r>
            <a:r>
              <a:rPr sz="2200" spc="10" dirty="0">
                <a:latin typeface="Times New Roman"/>
                <a:cs typeface="Times New Roman"/>
              </a:rPr>
              <a:t>on</a:t>
            </a:r>
            <a:r>
              <a:rPr sz="2200" spc="5" dirty="0">
                <a:latin typeface="Times New Roman"/>
                <a:cs typeface="Times New Roman"/>
              </a:rPr>
              <a:t> </a:t>
            </a:r>
            <a:r>
              <a:rPr sz="2200" dirty="0">
                <a:latin typeface="Times New Roman"/>
                <a:cs typeface="Times New Roman"/>
              </a:rPr>
              <a:t>earth.</a:t>
            </a:r>
            <a:endParaRPr sz="2200">
              <a:latin typeface="Times New Roman"/>
              <a:cs typeface="Times New Roman"/>
            </a:endParaRPr>
          </a:p>
        </p:txBody>
      </p:sp>
      <p:sp>
        <p:nvSpPr>
          <p:cNvPr id="3" name="object 3"/>
          <p:cNvSpPr txBox="1">
            <a:spLocks noGrp="1"/>
          </p:cNvSpPr>
          <p:nvPr>
            <p:ph type="title"/>
          </p:nvPr>
        </p:nvSpPr>
        <p:spPr>
          <a:xfrm>
            <a:off x="530225" y="320186"/>
            <a:ext cx="2156460" cy="588010"/>
          </a:xfrm>
          <a:prstGeom prst="rect">
            <a:avLst/>
          </a:prstGeom>
        </p:spPr>
        <p:txBody>
          <a:bodyPr vert="horz" wrap="square" lIns="0" tIns="17780" rIns="0" bIns="0" rtlCol="0">
            <a:spAutoFit/>
          </a:bodyPr>
          <a:lstStyle/>
          <a:p>
            <a:pPr marL="12700">
              <a:lnSpc>
                <a:spcPct val="100000"/>
              </a:lnSpc>
              <a:spcBef>
                <a:spcPts val="140"/>
              </a:spcBef>
            </a:pPr>
            <a:r>
              <a:rPr spc="15" dirty="0">
                <a:solidFill>
                  <a:srgbClr val="464646"/>
                </a:solidFill>
              </a:rPr>
              <a:t>Solutions</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29049" y="1690688"/>
            <a:ext cx="2970298" cy="4464451"/>
          </a:xfrm>
          <a:prstGeom prst="rect">
            <a:avLst/>
          </a:prstGeom>
        </p:spPr>
      </p:pic>
      <p:sp>
        <p:nvSpPr>
          <p:cNvPr id="3" name="object 3"/>
          <p:cNvSpPr txBox="1">
            <a:spLocks noGrp="1"/>
          </p:cNvSpPr>
          <p:nvPr>
            <p:ph type="title"/>
          </p:nvPr>
        </p:nvSpPr>
        <p:spPr>
          <a:xfrm>
            <a:off x="706209" y="533705"/>
            <a:ext cx="7731125" cy="588010"/>
          </a:xfrm>
          <a:prstGeom prst="rect">
            <a:avLst/>
          </a:prstGeom>
        </p:spPr>
        <p:txBody>
          <a:bodyPr vert="horz" wrap="square" lIns="0" tIns="17780" rIns="0" bIns="0" rtlCol="0">
            <a:spAutoFit/>
          </a:bodyPr>
          <a:lstStyle/>
          <a:p>
            <a:pPr marL="12700">
              <a:lnSpc>
                <a:spcPct val="100000"/>
              </a:lnSpc>
              <a:spcBef>
                <a:spcPts val="140"/>
              </a:spcBef>
            </a:pPr>
            <a:r>
              <a:rPr spc="15" dirty="0">
                <a:solidFill>
                  <a:srgbClr val="464646"/>
                </a:solidFill>
              </a:rPr>
              <a:t>5-Layer</a:t>
            </a:r>
            <a:r>
              <a:rPr spc="-5" dirty="0">
                <a:solidFill>
                  <a:srgbClr val="464646"/>
                </a:solidFill>
              </a:rPr>
              <a:t> </a:t>
            </a:r>
            <a:r>
              <a:rPr spc="15" dirty="0">
                <a:solidFill>
                  <a:srgbClr val="464646"/>
                </a:solidFill>
              </a:rPr>
              <a:t>Model-TCP/IP</a:t>
            </a:r>
            <a:r>
              <a:rPr dirty="0">
                <a:solidFill>
                  <a:srgbClr val="464646"/>
                </a:solidFill>
              </a:rPr>
              <a:t> </a:t>
            </a:r>
            <a:r>
              <a:rPr spc="10" dirty="0">
                <a:solidFill>
                  <a:srgbClr val="464646"/>
                </a:solidFill>
              </a:rPr>
              <a:t>Architecture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32" y="0"/>
            <a:ext cx="9150350" cy="6864350"/>
            <a:chOff x="-6032" y="0"/>
            <a:chExt cx="9150350" cy="6864350"/>
          </a:xfrm>
        </p:grpSpPr>
        <p:pic>
          <p:nvPicPr>
            <p:cNvPr id="3" name="object 3"/>
            <p:cNvPicPr/>
            <p:nvPr/>
          </p:nvPicPr>
          <p:blipFill>
            <a:blip r:embed="rId2" cstate="print"/>
            <a:stretch>
              <a:fillRect/>
            </a:stretch>
          </p:blipFill>
          <p:spPr>
            <a:xfrm>
              <a:off x="0" y="0"/>
              <a:ext cx="9143999" cy="6857999"/>
            </a:xfrm>
            <a:prstGeom prst="rect">
              <a:avLst/>
            </a:prstGeom>
          </p:spPr>
        </p:pic>
        <p:sp>
          <p:nvSpPr>
            <p:cNvPr id="4" name="object 4"/>
            <p:cNvSpPr/>
            <p:nvPr/>
          </p:nvSpPr>
          <p:spPr>
            <a:xfrm>
              <a:off x="499272" y="5944935"/>
              <a:ext cx="4897755" cy="913130"/>
            </a:xfrm>
            <a:custGeom>
              <a:avLst/>
              <a:gdLst/>
              <a:ahLst/>
              <a:cxnLst/>
              <a:rect l="l" t="t" r="r" b="b"/>
              <a:pathLst>
                <a:path w="4897755" h="913129">
                  <a:moveTo>
                    <a:pt x="85612" y="21332"/>
                  </a:moveTo>
                  <a:lnTo>
                    <a:pt x="0" y="5466"/>
                  </a:lnTo>
                  <a:lnTo>
                    <a:pt x="660" y="0"/>
                  </a:lnTo>
                  <a:lnTo>
                    <a:pt x="85612" y="21332"/>
                  </a:lnTo>
                  <a:close/>
                </a:path>
                <a:path w="4897755" h="913129">
                  <a:moveTo>
                    <a:pt x="4897392" y="913063"/>
                  </a:moveTo>
                  <a:lnTo>
                    <a:pt x="3636763" y="913063"/>
                  </a:lnTo>
                  <a:lnTo>
                    <a:pt x="85612" y="21332"/>
                  </a:lnTo>
                  <a:lnTo>
                    <a:pt x="4897392" y="913063"/>
                  </a:lnTo>
                  <a:close/>
                </a:path>
              </a:pathLst>
            </a:custGeom>
            <a:solidFill>
              <a:srgbClr val="9BCADC">
                <a:alpha val="39999"/>
              </a:srgbClr>
            </a:solidFill>
          </p:spPr>
          <p:txBody>
            <a:bodyPr wrap="square" lIns="0" tIns="0" rIns="0" bIns="0" rtlCol="0"/>
            <a:lstStyle/>
            <a:p>
              <a:endParaRPr/>
            </a:p>
          </p:txBody>
        </p:sp>
        <p:sp>
          <p:nvSpPr>
            <p:cNvPr id="5" name="object 5"/>
            <p:cNvSpPr/>
            <p:nvPr/>
          </p:nvSpPr>
          <p:spPr>
            <a:xfrm>
              <a:off x="485716" y="5939011"/>
              <a:ext cx="3652520" cy="919480"/>
            </a:xfrm>
            <a:custGeom>
              <a:avLst/>
              <a:gdLst/>
              <a:ahLst/>
              <a:cxnLst/>
              <a:rect l="l" t="t" r="r" b="b"/>
              <a:pathLst>
                <a:path w="3652520" h="919479">
                  <a:moveTo>
                    <a:pt x="3651910" y="918988"/>
                  </a:moveTo>
                  <a:lnTo>
                    <a:pt x="2868875" y="918988"/>
                  </a:lnTo>
                  <a:lnTo>
                    <a:pt x="7920" y="6349"/>
                  </a:lnTo>
                  <a:lnTo>
                    <a:pt x="0" y="0"/>
                  </a:lnTo>
                  <a:lnTo>
                    <a:pt x="3651910" y="918988"/>
                  </a:lnTo>
                  <a:close/>
                </a:path>
              </a:pathLst>
            </a:custGeom>
            <a:solidFill>
              <a:srgbClr val="000000"/>
            </a:solidFill>
          </p:spPr>
          <p:txBody>
            <a:bodyPr wrap="square" lIns="0" tIns="0" rIns="0" bIns="0" rtlCol="0"/>
            <a:lstStyle/>
            <a:p>
              <a:endParaRPr/>
            </a:p>
          </p:txBody>
        </p:sp>
        <p:pic>
          <p:nvPicPr>
            <p:cNvPr id="6" name="object 6"/>
            <p:cNvPicPr/>
            <p:nvPr/>
          </p:nvPicPr>
          <p:blipFill>
            <a:blip r:embed="rId3" cstate="print"/>
            <a:stretch>
              <a:fillRect/>
            </a:stretch>
          </p:blipFill>
          <p:spPr>
            <a:xfrm>
              <a:off x="0" y="5793172"/>
              <a:ext cx="3351821" cy="1064827"/>
            </a:xfrm>
            <a:prstGeom prst="rect">
              <a:avLst/>
            </a:prstGeom>
          </p:spPr>
        </p:pic>
        <p:sp>
          <p:nvSpPr>
            <p:cNvPr id="7" name="object 7"/>
            <p:cNvSpPr/>
            <p:nvPr/>
          </p:nvSpPr>
          <p:spPr>
            <a:xfrm>
              <a:off x="0" y="5790679"/>
              <a:ext cx="3352165" cy="1067435"/>
            </a:xfrm>
            <a:custGeom>
              <a:avLst/>
              <a:gdLst/>
              <a:ahLst/>
              <a:cxnLst/>
              <a:rect l="l" t="t" r="r" b="b"/>
              <a:pathLst>
                <a:path w="3352165" h="1067434">
                  <a:moveTo>
                    <a:pt x="0" y="0"/>
                  </a:moveTo>
                  <a:lnTo>
                    <a:pt x="3351924" y="1067320"/>
                  </a:lnTo>
                </a:path>
              </a:pathLst>
            </a:custGeom>
            <a:ln w="12049">
              <a:solidFill>
                <a:srgbClr val="93C5D8"/>
              </a:solidFill>
            </a:ln>
          </p:spPr>
          <p:txBody>
            <a:bodyPr wrap="square" lIns="0" tIns="0" rIns="0" bIns="0" rtlCol="0"/>
            <a:lstStyle/>
            <a:p>
              <a:endParaRPr/>
            </a:p>
          </p:txBody>
        </p:sp>
      </p:grpSp>
      <p:sp>
        <p:nvSpPr>
          <p:cNvPr id="8" name="object 8"/>
          <p:cNvSpPr txBox="1">
            <a:spLocks noGrp="1"/>
          </p:cNvSpPr>
          <p:nvPr>
            <p:ph type="title"/>
          </p:nvPr>
        </p:nvSpPr>
        <p:spPr>
          <a:xfrm>
            <a:off x="2317386" y="322865"/>
            <a:ext cx="4500880" cy="650240"/>
          </a:xfrm>
          <a:prstGeom prst="rect">
            <a:avLst/>
          </a:prstGeom>
        </p:spPr>
        <p:txBody>
          <a:bodyPr vert="horz" wrap="square" lIns="0" tIns="12700" rIns="0" bIns="0" rtlCol="0">
            <a:spAutoFit/>
          </a:bodyPr>
          <a:lstStyle/>
          <a:p>
            <a:pPr marL="12700">
              <a:lnSpc>
                <a:spcPct val="100000"/>
              </a:lnSpc>
              <a:spcBef>
                <a:spcPts val="100"/>
              </a:spcBef>
            </a:pPr>
            <a:r>
              <a:rPr sz="4100" spc="-10" dirty="0"/>
              <a:t>Switched</a:t>
            </a:r>
            <a:r>
              <a:rPr sz="4100" spc="-95" dirty="0"/>
              <a:t> </a:t>
            </a:r>
            <a:r>
              <a:rPr sz="4100" spc="-5" dirty="0"/>
              <a:t>Network</a:t>
            </a:r>
            <a:endParaRPr sz="4100"/>
          </a:p>
        </p:txBody>
      </p:sp>
      <p:sp>
        <p:nvSpPr>
          <p:cNvPr id="9" name="object 9"/>
          <p:cNvSpPr txBox="1"/>
          <p:nvPr/>
        </p:nvSpPr>
        <p:spPr>
          <a:xfrm>
            <a:off x="617643" y="971265"/>
            <a:ext cx="4001135" cy="4580255"/>
          </a:xfrm>
          <a:prstGeom prst="rect">
            <a:avLst/>
          </a:prstGeom>
        </p:spPr>
        <p:txBody>
          <a:bodyPr vert="horz" wrap="square" lIns="0" tIns="11430" rIns="0" bIns="0" rtlCol="0">
            <a:spAutoFit/>
          </a:bodyPr>
          <a:lstStyle/>
          <a:p>
            <a:pPr marL="290830" indent="-278765">
              <a:lnSpc>
                <a:spcPct val="100000"/>
              </a:lnSpc>
              <a:spcBef>
                <a:spcPts val="90"/>
              </a:spcBef>
              <a:buClr>
                <a:srgbClr val="2DA2BE"/>
              </a:buClr>
              <a:buSzPct val="67307"/>
              <a:buFont typeface="Lucida Sans Unicode"/>
              <a:buChar char="□"/>
              <a:tabLst>
                <a:tab pos="290830" algn="l"/>
                <a:tab pos="291465" algn="l"/>
              </a:tabLst>
            </a:pPr>
            <a:r>
              <a:rPr sz="2600" spc="-10" dirty="0">
                <a:solidFill>
                  <a:srgbClr val="FFFFFF"/>
                </a:solidFill>
                <a:latin typeface="Arial MT"/>
                <a:cs typeface="Arial MT"/>
              </a:rPr>
              <a:t>Switches</a:t>
            </a:r>
            <a:endParaRPr sz="2600">
              <a:latin typeface="Arial MT"/>
              <a:cs typeface="Arial MT"/>
            </a:endParaRPr>
          </a:p>
          <a:p>
            <a:pPr marL="546735" lvl="1" indent="-187960">
              <a:lnSpc>
                <a:spcPct val="100000"/>
              </a:lnSpc>
              <a:spcBef>
                <a:spcPts val="60"/>
              </a:spcBef>
              <a:buClr>
                <a:srgbClr val="2DA2BE"/>
              </a:buClr>
              <a:buFont typeface="Verdana"/>
              <a:buChar char="◦"/>
              <a:tabLst>
                <a:tab pos="547370" algn="l"/>
              </a:tabLst>
            </a:pPr>
            <a:r>
              <a:rPr sz="2200" spc="5" dirty="0">
                <a:solidFill>
                  <a:srgbClr val="FFFFFF"/>
                </a:solidFill>
                <a:latin typeface="Arial MT"/>
                <a:cs typeface="Arial MT"/>
              </a:rPr>
              <a:t>Primary</a:t>
            </a:r>
            <a:r>
              <a:rPr sz="2200" spc="-35" dirty="0">
                <a:solidFill>
                  <a:srgbClr val="FFFFFF"/>
                </a:solidFill>
                <a:latin typeface="Arial MT"/>
                <a:cs typeface="Arial MT"/>
              </a:rPr>
              <a:t> </a:t>
            </a:r>
            <a:r>
              <a:rPr sz="2200" dirty="0">
                <a:solidFill>
                  <a:srgbClr val="FFFFFF"/>
                </a:solidFill>
                <a:latin typeface="Arial MT"/>
                <a:cs typeface="Arial MT"/>
              </a:rPr>
              <a:t>function</a:t>
            </a:r>
            <a:endParaRPr sz="2200">
              <a:latin typeface="Arial MT"/>
              <a:cs typeface="Arial MT"/>
            </a:endParaRPr>
          </a:p>
          <a:p>
            <a:pPr marL="784225" marR="5080" lvl="2" indent="-253365">
              <a:lnSpc>
                <a:spcPts val="1980"/>
              </a:lnSpc>
              <a:spcBef>
                <a:spcPts val="380"/>
              </a:spcBef>
              <a:buClr>
                <a:srgbClr val="DA1F28"/>
              </a:buClr>
              <a:buChar char="●"/>
              <a:tabLst>
                <a:tab pos="784860" algn="l"/>
              </a:tabLst>
            </a:pPr>
            <a:r>
              <a:rPr sz="1850" spc="-5" dirty="0">
                <a:solidFill>
                  <a:srgbClr val="FFFFFF"/>
                </a:solidFill>
                <a:latin typeface="Arial MT"/>
                <a:cs typeface="Arial MT"/>
              </a:rPr>
              <a:t>Store-and-forward</a:t>
            </a:r>
            <a:r>
              <a:rPr sz="1850" spc="-40" dirty="0">
                <a:solidFill>
                  <a:srgbClr val="FFFFFF"/>
                </a:solidFill>
                <a:latin typeface="Arial MT"/>
                <a:cs typeface="Arial MT"/>
              </a:rPr>
              <a:t> </a:t>
            </a:r>
            <a:r>
              <a:rPr sz="1850" spc="-5" dirty="0">
                <a:solidFill>
                  <a:srgbClr val="FFFFFF"/>
                </a:solidFill>
                <a:latin typeface="Arial MT"/>
                <a:cs typeface="Arial MT"/>
              </a:rPr>
              <a:t>packets</a:t>
            </a:r>
            <a:r>
              <a:rPr sz="1850" spc="-30" dirty="0">
                <a:solidFill>
                  <a:srgbClr val="FFFFFF"/>
                </a:solidFill>
                <a:latin typeface="Arial MT"/>
                <a:cs typeface="Arial MT"/>
              </a:rPr>
              <a:t> </a:t>
            </a:r>
            <a:r>
              <a:rPr sz="1850" spc="-5" dirty="0">
                <a:solidFill>
                  <a:srgbClr val="FFFFFF"/>
                </a:solidFill>
                <a:latin typeface="Arial MT"/>
                <a:cs typeface="Arial MT"/>
              </a:rPr>
              <a:t>in</a:t>
            </a:r>
            <a:r>
              <a:rPr sz="1850" spc="-35" dirty="0">
                <a:solidFill>
                  <a:srgbClr val="FFFFFF"/>
                </a:solidFill>
                <a:latin typeface="Arial MT"/>
                <a:cs typeface="Arial MT"/>
              </a:rPr>
              <a:t> </a:t>
            </a:r>
            <a:r>
              <a:rPr sz="1850" dirty="0">
                <a:solidFill>
                  <a:srgbClr val="FFFFFF"/>
                </a:solidFill>
                <a:latin typeface="Arial MT"/>
                <a:cs typeface="Arial MT"/>
              </a:rPr>
              <a:t>a </a:t>
            </a:r>
            <a:r>
              <a:rPr sz="1850" spc="-495" dirty="0">
                <a:solidFill>
                  <a:srgbClr val="FFFFFF"/>
                </a:solidFill>
                <a:latin typeface="Arial MT"/>
                <a:cs typeface="Arial MT"/>
              </a:rPr>
              <a:t> </a:t>
            </a:r>
            <a:r>
              <a:rPr sz="1850" spc="-5" dirty="0">
                <a:solidFill>
                  <a:srgbClr val="FFFFFF"/>
                </a:solidFill>
                <a:latin typeface="Arial MT"/>
                <a:cs typeface="Arial MT"/>
              </a:rPr>
              <a:t>packet</a:t>
            </a:r>
            <a:r>
              <a:rPr sz="1850" spc="-25" dirty="0">
                <a:solidFill>
                  <a:srgbClr val="FFFFFF"/>
                </a:solidFill>
                <a:latin typeface="Arial MT"/>
                <a:cs typeface="Arial MT"/>
              </a:rPr>
              <a:t> </a:t>
            </a:r>
            <a:r>
              <a:rPr sz="1850" dirty="0">
                <a:solidFill>
                  <a:srgbClr val="FFFFFF"/>
                </a:solidFill>
                <a:latin typeface="Arial MT"/>
                <a:cs typeface="Arial MT"/>
              </a:rPr>
              <a:t>switched</a:t>
            </a:r>
            <a:r>
              <a:rPr sz="1850" spc="-25" dirty="0">
                <a:solidFill>
                  <a:srgbClr val="FFFFFF"/>
                </a:solidFill>
                <a:latin typeface="Arial MT"/>
                <a:cs typeface="Arial MT"/>
              </a:rPr>
              <a:t> </a:t>
            </a:r>
            <a:r>
              <a:rPr sz="1850" dirty="0">
                <a:solidFill>
                  <a:srgbClr val="FFFFFF"/>
                </a:solidFill>
                <a:latin typeface="Arial MT"/>
                <a:cs typeface="Arial MT"/>
              </a:rPr>
              <a:t>connectivity.</a:t>
            </a:r>
            <a:endParaRPr sz="1850">
              <a:latin typeface="Arial MT"/>
              <a:cs typeface="Arial MT"/>
            </a:endParaRPr>
          </a:p>
          <a:p>
            <a:pPr marL="290830" indent="-278765">
              <a:lnSpc>
                <a:spcPct val="100000"/>
              </a:lnSpc>
              <a:spcBef>
                <a:spcPts val="65"/>
              </a:spcBef>
              <a:buClr>
                <a:srgbClr val="2DA2BE"/>
              </a:buClr>
              <a:buSzPct val="67307"/>
              <a:buFont typeface="Lucida Sans Unicode"/>
              <a:buChar char="□"/>
              <a:tabLst>
                <a:tab pos="290830" algn="l"/>
                <a:tab pos="291465" algn="l"/>
              </a:tabLst>
            </a:pPr>
            <a:r>
              <a:rPr sz="2600" spc="-15" dirty="0">
                <a:solidFill>
                  <a:srgbClr val="FFFFFF"/>
                </a:solidFill>
                <a:latin typeface="Arial MT"/>
                <a:cs typeface="Arial MT"/>
              </a:rPr>
              <a:t>Hosts</a:t>
            </a:r>
            <a:endParaRPr sz="2600">
              <a:latin typeface="Arial MT"/>
              <a:cs typeface="Arial MT"/>
            </a:endParaRPr>
          </a:p>
          <a:p>
            <a:pPr marL="546735" marR="299085" lvl="1" indent="-187960">
              <a:lnSpc>
                <a:spcPct val="90500"/>
              </a:lnSpc>
              <a:spcBef>
                <a:spcPts val="360"/>
              </a:spcBef>
              <a:buClr>
                <a:srgbClr val="2DA2BE"/>
              </a:buClr>
              <a:buFont typeface="Verdana"/>
              <a:buChar char="◦"/>
              <a:tabLst>
                <a:tab pos="547370" algn="l"/>
                <a:tab pos="1658620" algn="l"/>
              </a:tabLst>
            </a:pPr>
            <a:r>
              <a:rPr sz="2200" spc="5" dirty="0">
                <a:solidFill>
                  <a:srgbClr val="FFFFFF"/>
                </a:solidFill>
                <a:latin typeface="Arial MT"/>
                <a:cs typeface="Arial MT"/>
              </a:rPr>
              <a:t>Nodes </a:t>
            </a:r>
            <a:r>
              <a:rPr sz="2200" dirty="0">
                <a:solidFill>
                  <a:srgbClr val="FFFFFF"/>
                </a:solidFill>
                <a:latin typeface="Arial MT"/>
                <a:cs typeface="Arial MT"/>
              </a:rPr>
              <a:t>that </a:t>
            </a:r>
            <a:r>
              <a:rPr sz="2200" spc="5" dirty="0">
                <a:solidFill>
                  <a:srgbClr val="FFFFFF"/>
                </a:solidFill>
                <a:latin typeface="Arial MT"/>
                <a:cs typeface="Arial MT"/>
              </a:rPr>
              <a:t>support </a:t>
            </a:r>
            <a:r>
              <a:rPr sz="2200" dirty="0">
                <a:solidFill>
                  <a:srgbClr val="FFFFFF"/>
                </a:solidFill>
                <a:latin typeface="Arial MT"/>
                <a:cs typeface="Arial MT"/>
              </a:rPr>
              <a:t>users </a:t>
            </a:r>
            <a:r>
              <a:rPr sz="2200" spc="-600" dirty="0">
                <a:solidFill>
                  <a:srgbClr val="FFFFFF"/>
                </a:solidFill>
                <a:latin typeface="Arial MT"/>
                <a:cs typeface="Arial MT"/>
              </a:rPr>
              <a:t> </a:t>
            </a:r>
            <a:r>
              <a:rPr sz="2200" spc="5" dirty="0">
                <a:solidFill>
                  <a:srgbClr val="FFFFFF"/>
                </a:solidFill>
                <a:latin typeface="Arial MT"/>
                <a:cs typeface="Arial MT"/>
              </a:rPr>
              <a:t>and</a:t>
            </a:r>
            <a:r>
              <a:rPr sz="2200" spc="15" dirty="0">
                <a:solidFill>
                  <a:srgbClr val="FFFFFF"/>
                </a:solidFill>
                <a:latin typeface="Arial MT"/>
                <a:cs typeface="Arial MT"/>
              </a:rPr>
              <a:t> </a:t>
            </a:r>
            <a:r>
              <a:rPr sz="2200" spc="5" dirty="0">
                <a:solidFill>
                  <a:srgbClr val="FFFFFF"/>
                </a:solidFill>
                <a:latin typeface="Arial MT"/>
                <a:cs typeface="Arial MT"/>
              </a:rPr>
              <a:t>run	</a:t>
            </a:r>
            <a:r>
              <a:rPr sz="2200" dirty="0">
                <a:solidFill>
                  <a:srgbClr val="FFFFFF"/>
                </a:solidFill>
                <a:latin typeface="Arial MT"/>
                <a:cs typeface="Arial MT"/>
              </a:rPr>
              <a:t>application </a:t>
            </a:r>
            <a:r>
              <a:rPr sz="2200" spc="5" dirty="0">
                <a:solidFill>
                  <a:srgbClr val="FFFFFF"/>
                </a:solidFill>
                <a:latin typeface="Arial MT"/>
                <a:cs typeface="Arial MT"/>
              </a:rPr>
              <a:t> programs.</a:t>
            </a:r>
            <a:endParaRPr sz="2200">
              <a:latin typeface="Arial MT"/>
              <a:cs typeface="Arial MT"/>
            </a:endParaRPr>
          </a:p>
          <a:p>
            <a:pPr>
              <a:lnSpc>
                <a:spcPct val="100000"/>
              </a:lnSpc>
              <a:spcBef>
                <a:spcPts val="35"/>
              </a:spcBef>
            </a:pPr>
            <a:endParaRPr sz="2600">
              <a:latin typeface="Arial MT"/>
              <a:cs typeface="Arial MT"/>
            </a:endParaRPr>
          </a:p>
          <a:p>
            <a:pPr marL="382270" marR="119380">
              <a:lnSpc>
                <a:spcPct val="90700"/>
              </a:lnSpc>
              <a:spcBef>
                <a:spcPts val="5"/>
              </a:spcBef>
            </a:pPr>
            <a:r>
              <a:rPr sz="2200" i="1" spc="5" dirty="0">
                <a:solidFill>
                  <a:srgbClr val="FF0000"/>
                </a:solidFill>
                <a:latin typeface="Arial"/>
                <a:cs typeface="Arial"/>
              </a:rPr>
              <a:t>*The</a:t>
            </a:r>
            <a:r>
              <a:rPr sz="2200" i="1" spc="-15" dirty="0">
                <a:solidFill>
                  <a:srgbClr val="FF0000"/>
                </a:solidFill>
                <a:latin typeface="Arial"/>
                <a:cs typeface="Arial"/>
              </a:rPr>
              <a:t> </a:t>
            </a:r>
            <a:r>
              <a:rPr sz="2200" i="1" spc="5" dirty="0">
                <a:solidFill>
                  <a:srgbClr val="FF0000"/>
                </a:solidFill>
                <a:latin typeface="Arial"/>
                <a:cs typeface="Arial"/>
              </a:rPr>
              <a:t>cloud</a:t>
            </a:r>
            <a:r>
              <a:rPr sz="2200" i="1" spc="-10" dirty="0">
                <a:solidFill>
                  <a:srgbClr val="FF0000"/>
                </a:solidFill>
                <a:latin typeface="Arial"/>
                <a:cs typeface="Arial"/>
              </a:rPr>
              <a:t> </a:t>
            </a:r>
            <a:r>
              <a:rPr sz="2200" i="1" spc="5" dirty="0">
                <a:solidFill>
                  <a:srgbClr val="FF0000"/>
                </a:solidFill>
                <a:latin typeface="Arial"/>
                <a:cs typeface="Arial"/>
              </a:rPr>
              <a:t>in</a:t>
            </a:r>
            <a:r>
              <a:rPr sz="2200" i="1" spc="-10" dirty="0">
                <a:solidFill>
                  <a:srgbClr val="FF0000"/>
                </a:solidFill>
                <a:latin typeface="Arial"/>
                <a:cs typeface="Arial"/>
              </a:rPr>
              <a:t> </a:t>
            </a:r>
            <a:r>
              <a:rPr sz="2200" i="1" spc="5" dirty="0">
                <a:solidFill>
                  <a:srgbClr val="FF0000"/>
                </a:solidFill>
                <a:latin typeface="Arial"/>
                <a:cs typeface="Arial"/>
              </a:rPr>
              <a:t>the</a:t>
            </a:r>
            <a:r>
              <a:rPr sz="2200" i="1" spc="-10" dirty="0">
                <a:solidFill>
                  <a:srgbClr val="FF0000"/>
                </a:solidFill>
                <a:latin typeface="Arial"/>
                <a:cs typeface="Arial"/>
              </a:rPr>
              <a:t> </a:t>
            </a:r>
            <a:r>
              <a:rPr sz="2200" i="1" spc="5" dirty="0">
                <a:solidFill>
                  <a:srgbClr val="FF0000"/>
                </a:solidFill>
                <a:latin typeface="Arial"/>
                <a:cs typeface="Arial"/>
              </a:rPr>
              <a:t>diagram</a:t>
            </a:r>
            <a:r>
              <a:rPr sz="2200" i="1" spc="-10" dirty="0">
                <a:solidFill>
                  <a:srgbClr val="FF0000"/>
                </a:solidFill>
                <a:latin typeface="Arial"/>
                <a:cs typeface="Arial"/>
              </a:rPr>
              <a:t> </a:t>
            </a:r>
            <a:r>
              <a:rPr sz="2200" i="1" dirty="0">
                <a:solidFill>
                  <a:srgbClr val="FF0000"/>
                </a:solidFill>
                <a:latin typeface="Arial"/>
                <a:cs typeface="Arial"/>
              </a:rPr>
              <a:t>is </a:t>
            </a:r>
            <a:r>
              <a:rPr sz="2200" i="1" spc="-595" dirty="0">
                <a:solidFill>
                  <a:srgbClr val="FF0000"/>
                </a:solidFill>
                <a:latin typeface="Arial"/>
                <a:cs typeface="Arial"/>
              </a:rPr>
              <a:t> </a:t>
            </a:r>
            <a:r>
              <a:rPr sz="2200" i="1" spc="5" dirty="0">
                <a:solidFill>
                  <a:srgbClr val="FF0000"/>
                </a:solidFill>
                <a:latin typeface="Arial"/>
                <a:cs typeface="Arial"/>
              </a:rPr>
              <a:t>used to represent any </a:t>
            </a:r>
            <a:r>
              <a:rPr sz="2200" i="1" dirty="0">
                <a:solidFill>
                  <a:srgbClr val="FF0000"/>
                </a:solidFill>
                <a:latin typeface="Arial"/>
                <a:cs typeface="Arial"/>
              </a:rPr>
              <a:t>type </a:t>
            </a:r>
            <a:r>
              <a:rPr sz="2200" i="1" spc="5" dirty="0">
                <a:solidFill>
                  <a:srgbClr val="FF0000"/>
                </a:solidFill>
                <a:latin typeface="Arial"/>
                <a:cs typeface="Arial"/>
              </a:rPr>
              <a:t> of </a:t>
            </a:r>
            <a:r>
              <a:rPr sz="2200" i="1" dirty="0">
                <a:solidFill>
                  <a:srgbClr val="FF0000"/>
                </a:solidFill>
                <a:latin typeface="Arial"/>
                <a:cs typeface="Arial"/>
              </a:rPr>
              <a:t>network(point-to-point, </a:t>
            </a:r>
            <a:r>
              <a:rPr sz="2200" i="1" spc="5" dirty="0">
                <a:solidFill>
                  <a:srgbClr val="FF0000"/>
                </a:solidFill>
                <a:latin typeface="Arial"/>
                <a:cs typeface="Arial"/>
              </a:rPr>
              <a:t> multiple-access or switched </a:t>
            </a:r>
            <a:r>
              <a:rPr sz="2200" i="1" spc="-600" dirty="0">
                <a:solidFill>
                  <a:srgbClr val="FF0000"/>
                </a:solidFill>
                <a:latin typeface="Arial"/>
                <a:cs typeface="Arial"/>
              </a:rPr>
              <a:t> </a:t>
            </a:r>
            <a:r>
              <a:rPr sz="2200" i="1" dirty="0">
                <a:solidFill>
                  <a:srgbClr val="FF0000"/>
                </a:solidFill>
                <a:latin typeface="Arial"/>
                <a:cs typeface="Arial"/>
              </a:rPr>
              <a:t>network)</a:t>
            </a:r>
            <a:endParaRPr sz="2200">
              <a:latin typeface="Arial"/>
              <a:cs typeface="Arial"/>
            </a:endParaRPr>
          </a:p>
        </p:txBody>
      </p:sp>
      <p:pic>
        <p:nvPicPr>
          <p:cNvPr id="10" name="object 10"/>
          <p:cNvPicPr/>
          <p:nvPr/>
        </p:nvPicPr>
        <p:blipFill>
          <a:blip r:embed="rId4" cstate="print"/>
          <a:stretch>
            <a:fillRect/>
          </a:stretch>
        </p:blipFill>
        <p:spPr>
          <a:xfrm>
            <a:off x="5183854" y="1295400"/>
            <a:ext cx="3426745" cy="4138427"/>
          </a:xfrm>
          <a:prstGeom prst="rect">
            <a:avLst/>
          </a:prstGeom>
        </p:spPr>
      </p:pic>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59380" y="282086"/>
            <a:ext cx="4420870" cy="588010"/>
          </a:xfrm>
          <a:prstGeom prst="rect">
            <a:avLst/>
          </a:prstGeom>
        </p:spPr>
        <p:txBody>
          <a:bodyPr vert="horz" wrap="square" lIns="0" tIns="17780" rIns="0" bIns="0" rtlCol="0">
            <a:spAutoFit/>
          </a:bodyPr>
          <a:lstStyle/>
          <a:p>
            <a:pPr marL="12700">
              <a:lnSpc>
                <a:spcPct val="100000"/>
              </a:lnSpc>
              <a:spcBef>
                <a:spcPts val="140"/>
              </a:spcBef>
            </a:pPr>
            <a:r>
              <a:rPr spc="10" dirty="0">
                <a:solidFill>
                  <a:srgbClr val="464646"/>
                </a:solidFill>
              </a:rPr>
              <a:t>TCP/IP</a:t>
            </a:r>
            <a:r>
              <a:rPr spc="-25" dirty="0">
                <a:solidFill>
                  <a:srgbClr val="464646"/>
                </a:solidFill>
              </a:rPr>
              <a:t> </a:t>
            </a:r>
            <a:r>
              <a:rPr spc="10" dirty="0">
                <a:solidFill>
                  <a:srgbClr val="464646"/>
                </a:solidFill>
              </a:rPr>
              <a:t>Architecture</a:t>
            </a:r>
          </a:p>
        </p:txBody>
      </p:sp>
      <p:sp>
        <p:nvSpPr>
          <p:cNvPr id="3" name="object 3"/>
          <p:cNvSpPr txBox="1"/>
          <p:nvPr/>
        </p:nvSpPr>
        <p:spPr>
          <a:xfrm>
            <a:off x="540477" y="893165"/>
            <a:ext cx="7964805" cy="4665345"/>
          </a:xfrm>
          <a:prstGeom prst="rect">
            <a:avLst/>
          </a:prstGeom>
        </p:spPr>
        <p:txBody>
          <a:bodyPr vert="horz" wrap="square" lIns="0" tIns="12700" rIns="0" bIns="0" rtlCol="0">
            <a:spAutoFit/>
          </a:bodyPr>
          <a:lstStyle/>
          <a:p>
            <a:pPr marL="291465" indent="-279400">
              <a:lnSpc>
                <a:spcPct val="100000"/>
              </a:lnSpc>
              <a:spcBef>
                <a:spcPts val="100"/>
              </a:spcBef>
              <a:buClr>
                <a:srgbClr val="2DA2BE"/>
              </a:buClr>
              <a:buSzPct val="66666"/>
              <a:buChar char="□"/>
              <a:tabLst>
                <a:tab pos="291465" algn="l"/>
                <a:tab pos="292100" algn="l"/>
              </a:tabLst>
            </a:pPr>
            <a:r>
              <a:rPr sz="2700" b="1" spc="-5" dirty="0">
                <a:latin typeface="Arial"/>
                <a:cs typeface="Arial"/>
              </a:rPr>
              <a:t>Application</a:t>
            </a:r>
            <a:r>
              <a:rPr sz="2700" b="1" spc="-50" dirty="0">
                <a:latin typeface="Arial"/>
                <a:cs typeface="Arial"/>
              </a:rPr>
              <a:t> </a:t>
            </a:r>
            <a:r>
              <a:rPr sz="2700" b="1" spc="-5" dirty="0">
                <a:latin typeface="Arial"/>
                <a:cs typeface="Arial"/>
              </a:rPr>
              <a:t>Layer</a:t>
            </a:r>
            <a:endParaRPr sz="2700">
              <a:latin typeface="Arial"/>
              <a:cs typeface="Arial"/>
            </a:endParaRPr>
          </a:p>
          <a:p>
            <a:pPr marL="548005" marR="585470" lvl="1" indent="-256540">
              <a:lnSpc>
                <a:spcPts val="2380"/>
              </a:lnSpc>
              <a:spcBef>
                <a:spcPts val="370"/>
              </a:spcBef>
              <a:buClr>
                <a:srgbClr val="2DA2BE"/>
              </a:buClr>
              <a:buFont typeface="Lucida Sans Unicode"/>
              <a:buChar char="□"/>
              <a:tabLst>
                <a:tab pos="548640" algn="l"/>
              </a:tabLst>
            </a:pPr>
            <a:r>
              <a:rPr sz="2200" spc="-5" dirty="0">
                <a:latin typeface="Times New Roman"/>
                <a:cs typeface="Times New Roman"/>
              </a:rPr>
              <a:t>The application layer is where </a:t>
            </a:r>
            <a:r>
              <a:rPr sz="2200" dirty="0">
                <a:latin typeface="Times New Roman"/>
                <a:cs typeface="Times New Roman"/>
              </a:rPr>
              <a:t>network </a:t>
            </a:r>
            <a:r>
              <a:rPr sz="2200" spc="-5" dirty="0">
                <a:latin typeface="Times New Roman"/>
                <a:cs typeface="Times New Roman"/>
              </a:rPr>
              <a:t>applications and their </a:t>
            </a:r>
            <a:r>
              <a:rPr sz="2200" spc="-535" dirty="0">
                <a:latin typeface="Times New Roman"/>
                <a:cs typeface="Times New Roman"/>
              </a:rPr>
              <a:t> </a:t>
            </a:r>
            <a:r>
              <a:rPr sz="2200" spc="-5" dirty="0">
                <a:latin typeface="Times New Roman"/>
                <a:cs typeface="Times New Roman"/>
              </a:rPr>
              <a:t>application-layer</a:t>
            </a:r>
            <a:r>
              <a:rPr sz="2200" spc="-10" dirty="0">
                <a:latin typeface="Times New Roman"/>
                <a:cs typeface="Times New Roman"/>
              </a:rPr>
              <a:t> </a:t>
            </a:r>
            <a:r>
              <a:rPr sz="2200" dirty="0">
                <a:latin typeface="Times New Roman"/>
                <a:cs typeface="Times New Roman"/>
              </a:rPr>
              <a:t>protocols reside.</a:t>
            </a:r>
            <a:endParaRPr sz="2200">
              <a:latin typeface="Times New Roman"/>
              <a:cs typeface="Times New Roman"/>
            </a:endParaRPr>
          </a:p>
          <a:p>
            <a:pPr marL="548005" marR="5080" lvl="1" indent="-256540">
              <a:lnSpc>
                <a:spcPct val="90600"/>
              </a:lnSpc>
              <a:spcBef>
                <a:spcPts val="295"/>
              </a:spcBef>
              <a:buClr>
                <a:srgbClr val="2DA2BE"/>
              </a:buClr>
              <a:buFont typeface="Lucida Sans Unicode"/>
              <a:buChar char="□"/>
              <a:tabLst>
                <a:tab pos="548640" algn="l"/>
              </a:tabLst>
            </a:pPr>
            <a:r>
              <a:rPr sz="2200" spc="-5" dirty="0">
                <a:latin typeface="Times New Roman"/>
                <a:cs typeface="Times New Roman"/>
              </a:rPr>
              <a:t>An application-layer </a:t>
            </a:r>
            <a:r>
              <a:rPr sz="2200" dirty="0">
                <a:latin typeface="Times New Roman"/>
                <a:cs typeface="Times New Roman"/>
              </a:rPr>
              <a:t>protocol </a:t>
            </a:r>
            <a:r>
              <a:rPr sz="2200" spc="-5" dirty="0">
                <a:latin typeface="Times New Roman"/>
                <a:cs typeface="Times New Roman"/>
              </a:rPr>
              <a:t>is </a:t>
            </a:r>
            <a:r>
              <a:rPr sz="2200" dirty="0">
                <a:latin typeface="Times New Roman"/>
                <a:cs typeface="Times New Roman"/>
              </a:rPr>
              <a:t>distributed over </a:t>
            </a:r>
            <a:r>
              <a:rPr sz="2200" spc="-5" dirty="0">
                <a:latin typeface="Times New Roman"/>
                <a:cs typeface="Times New Roman"/>
              </a:rPr>
              <a:t>multiple end </a:t>
            </a:r>
            <a:r>
              <a:rPr sz="2200" dirty="0">
                <a:latin typeface="Times New Roman"/>
                <a:cs typeface="Times New Roman"/>
              </a:rPr>
              <a:t> </a:t>
            </a:r>
            <a:r>
              <a:rPr sz="2200" spc="-5" dirty="0">
                <a:latin typeface="Times New Roman"/>
                <a:cs typeface="Times New Roman"/>
              </a:rPr>
              <a:t>systems, with the application in </a:t>
            </a:r>
            <a:r>
              <a:rPr sz="2200" dirty="0">
                <a:latin typeface="Times New Roman"/>
                <a:cs typeface="Times New Roman"/>
              </a:rPr>
              <a:t>one </a:t>
            </a:r>
            <a:r>
              <a:rPr sz="2200" spc="-5" dirty="0">
                <a:latin typeface="Times New Roman"/>
                <a:cs typeface="Times New Roman"/>
              </a:rPr>
              <a:t>end system </a:t>
            </a:r>
            <a:r>
              <a:rPr sz="2200" dirty="0">
                <a:latin typeface="Times New Roman"/>
                <a:cs typeface="Times New Roman"/>
              </a:rPr>
              <a:t>using </a:t>
            </a:r>
            <a:r>
              <a:rPr sz="2200" spc="-5" dirty="0">
                <a:latin typeface="Times New Roman"/>
                <a:cs typeface="Times New Roman"/>
              </a:rPr>
              <a:t>the </a:t>
            </a:r>
            <a:r>
              <a:rPr sz="2200" dirty="0">
                <a:latin typeface="Times New Roman"/>
                <a:cs typeface="Times New Roman"/>
              </a:rPr>
              <a:t>protocol </a:t>
            </a:r>
            <a:r>
              <a:rPr sz="2200" spc="-535" dirty="0">
                <a:latin typeface="Times New Roman"/>
                <a:cs typeface="Times New Roman"/>
              </a:rPr>
              <a:t> </a:t>
            </a:r>
            <a:r>
              <a:rPr sz="2200" spc="-5" dirty="0">
                <a:latin typeface="Times New Roman"/>
                <a:cs typeface="Times New Roman"/>
              </a:rPr>
              <a:t>to exchange </a:t>
            </a:r>
            <a:r>
              <a:rPr sz="2200" dirty="0">
                <a:latin typeface="Times New Roman"/>
                <a:cs typeface="Times New Roman"/>
              </a:rPr>
              <a:t>packets of </a:t>
            </a:r>
            <a:r>
              <a:rPr sz="2200" spc="-5" dirty="0">
                <a:latin typeface="Times New Roman"/>
                <a:cs typeface="Times New Roman"/>
              </a:rPr>
              <a:t>information with the application in another </a:t>
            </a:r>
            <a:r>
              <a:rPr sz="2200" spc="-535" dirty="0">
                <a:latin typeface="Times New Roman"/>
                <a:cs typeface="Times New Roman"/>
              </a:rPr>
              <a:t> </a:t>
            </a:r>
            <a:r>
              <a:rPr sz="2200" spc="-5" dirty="0">
                <a:latin typeface="Times New Roman"/>
                <a:cs typeface="Times New Roman"/>
              </a:rPr>
              <a:t>end</a:t>
            </a:r>
            <a:r>
              <a:rPr sz="2200" spc="-10" dirty="0">
                <a:latin typeface="Times New Roman"/>
                <a:cs typeface="Times New Roman"/>
              </a:rPr>
              <a:t> </a:t>
            </a:r>
            <a:r>
              <a:rPr sz="2200" spc="-5" dirty="0">
                <a:latin typeface="Times New Roman"/>
                <a:cs typeface="Times New Roman"/>
              </a:rPr>
              <a:t>system.</a:t>
            </a:r>
            <a:endParaRPr sz="2200">
              <a:latin typeface="Times New Roman"/>
              <a:cs typeface="Times New Roman"/>
            </a:endParaRPr>
          </a:p>
          <a:p>
            <a:pPr marL="548005" lvl="1" indent="-257175">
              <a:lnSpc>
                <a:spcPct val="100000"/>
              </a:lnSpc>
              <a:spcBef>
                <a:spcPts val="85"/>
              </a:spcBef>
              <a:buClr>
                <a:srgbClr val="2DA2BE"/>
              </a:buClr>
              <a:buFont typeface="Lucida Sans Unicode"/>
              <a:buChar char="□"/>
              <a:tabLst>
                <a:tab pos="548640" algn="l"/>
              </a:tabLst>
            </a:pPr>
            <a:r>
              <a:rPr sz="2200" dirty="0">
                <a:latin typeface="Times New Roman"/>
                <a:cs typeface="Times New Roman"/>
              </a:rPr>
              <a:t>packet</a:t>
            </a:r>
            <a:r>
              <a:rPr sz="2200" spc="-5" dirty="0">
                <a:latin typeface="Times New Roman"/>
                <a:cs typeface="Times New Roman"/>
              </a:rPr>
              <a:t> </a:t>
            </a:r>
            <a:r>
              <a:rPr sz="2200" dirty="0">
                <a:latin typeface="Times New Roman"/>
                <a:cs typeface="Times New Roman"/>
              </a:rPr>
              <a:t>of</a:t>
            </a:r>
            <a:r>
              <a:rPr sz="2200" spc="-5" dirty="0">
                <a:latin typeface="Times New Roman"/>
                <a:cs typeface="Times New Roman"/>
              </a:rPr>
              <a:t> information</a:t>
            </a:r>
            <a:r>
              <a:rPr sz="2200" spc="-10" dirty="0">
                <a:latin typeface="Times New Roman"/>
                <a:cs typeface="Times New Roman"/>
              </a:rPr>
              <a:t> </a:t>
            </a:r>
            <a:r>
              <a:rPr sz="2200" spc="-5" dirty="0">
                <a:latin typeface="Times New Roman"/>
                <a:cs typeface="Times New Roman"/>
              </a:rPr>
              <a:t>at the</a:t>
            </a:r>
            <a:r>
              <a:rPr sz="2200" spc="-10" dirty="0">
                <a:latin typeface="Times New Roman"/>
                <a:cs typeface="Times New Roman"/>
              </a:rPr>
              <a:t> </a:t>
            </a:r>
            <a:r>
              <a:rPr sz="2200" spc="-5" dirty="0">
                <a:latin typeface="Times New Roman"/>
                <a:cs typeface="Times New Roman"/>
              </a:rPr>
              <a:t>application</a:t>
            </a:r>
            <a:r>
              <a:rPr sz="2200" spc="-10" dirty="0">
                <a:latin typeface="Times New Roman"/>
                <a:cs typeface="Times New Roman"/>
              </a:rPr>
              <a:t> </a:t>
            </a:r>
            <a:r>
              <a:rPr sz="2200" spc="-5" dirty="0">
                <a:latin typeface="Times New Roman"/>
                <a:cs typeface="Times New Roman"/>
              </a:rPr>
              <a:t>layer</a:t>
            </a:r>
            <a:r>
              <a:rPr sz="2200" spc="-10" dirty="0">
                <a:latin typeface="Times New Roman"/>
                <a:cs typeface="Times New Roman"/>
              </a:rPr>
              <a:t> </a:t>
            </a:r>
            <a:r>
              <a:rPr sz="2200" spc="-5" dirty="0">
                <a:latin typeface="Times New Roman"/>
                <a:cs typeface="Times New Roman"/>
              </a:rPr>
              <a:t>is</a:t>
            </a:r>
            <a:r>
              <a:rPr sz="2200" spc="105" dirty="0">
                <a:latin typeface="Times New Roman"/>
                <a:cs typeface="Times New Roman"/>
              </a:rPr>
              <a:t> </a:t>
            </a:r>
            <a:r>
              <a:rPr sz="2200" b="1" spc="-5" dirty="0">
                <a:latin typeface="Times New Roman"/>
                <a:cs typeface="Times New Roman"/>
              </a:rPr>
              <a:t>message</a:t>
            </a:r>
            <a:r>
              <a:rPr sz="2200" spc="-5" dirty="0">
                <a:latin typeface="Times New Roman"/>
                <a:cs typeface="Times New Roman"/>
              </a:rPr>
              <a:t>.</a:t>
            </a:r>
            <a:endParaRPr sz="2200">
              <a:latin typeface="Times New Roman"/>
              <a:cs typeface="Times New Roman"/>
            </a:endParaRPr>
          </a:p>
          <a:p>
            <a:pPr marL="548005" lvl="1" indent="-257175">
              <a:lnSpc>
                <a:spcPct val="100000"/>
              </a:lnSpc>
              <a:spcBef>
                <a:spcPts val="60"/>
              </a:spcBef>
              <a:buClr>
                <a:srgbClr val="2DA2BE"/>
              </a:buClr>
              <a:buFont typeface="Lucida Sans Unicode"/>
              <a:buChar char="□"/>
              <a:tabLst>
                <a:tab pos="548640" algn="l"/>
              </a:tabLst>
            </a:pPr>
            <a:r>
              <a:rPr sz="2200" spc="-5" dirty="0">
                <a:latin typeface="Times New Roman"/>
                <a:cs typeface="Times New Roman"/>
              </a:rPr>
              <a:t>Egs:</a:t>
            </a:r>
            <a:r>
              <a:rPr sz="2200" spc="-15" dirty="0">
                <a:latin typeface="Times New Roman"/>
                <a:cs typeface="Times New Roman"/>
              </a:rPr>
              <a:t> </a:t>
            </a:r>
            <a:r>
              <a:rPr sz="2200" spc="-5" dirty="0">
                <a:latin typeface="Times New Roman"/>
                <a:cs typeface="Times New Roman"/>
              </a:rPr>
              <a:t>The</a:t>
            </a:r>
            <a:r>
              <a:rPr sz="2200" spc="-15" dirty="0">
                <a:latin typeface="Times New Roman"/>
                <a:cs typeface="Times New Roman"/>
              </a:rPr>
              <a:t> </a:t>
            </a:r>
            <a:r>
              <a:rPr sz="2200" dirty="0">
                <a:latin typeface="Times New Roman"/>
                <a:cs typeface="Times New Roman"/>
              </a:rPr>
              <a:t>Internet’s</a:t>
            </a:r>
            <a:r>
              <a:rPr sz="2200" spc="-10" dirty="0">
                <a:latin typeface="Times New Roman"/>
                <a:cs typeface="Times New Roman"/>
              </a:rPr>
              <a:t> </a:t>
            </a:r>
            <a:r>
              <a:rPr sz="2200" spc="-5" dirty="0">
                <a:latin typeface="Times New Roman"/>
                <a:cs typeface="Times New Roman"/>
              </a:rPr>
              <a:t>application</a:t>
            </a:r>
            <a:r>
              <a:rPr sz="2200" spc="-10" dirty="0">
                <a:latin typeface="Times New Roman"/>
                <a:cs typeface="Times New Roman"/>
              </a:rPr>
              <a:t> </a:t>
            </a:r>
            <a:r>
              <a:rPr sz="2200" spc="-5" dirty="0">
                <a:latin typeface="Times New Roman"/>
                <a:cs typeface="Times New Roman"/>
              </a:rPr>
              <a:t>layer</a:t>
            </a:r>
            <a:r>
              <a:rPr sz="2200" spc="-15" dirty="0">
                <a:latin typeface="Times New Roman"/>
                <a:cs typeface="Times New Roman"/>
              </a:rPr>
              <a:t> </a:t>
            </a:r>
            <a:r>
              <a:rPr sz="2200" spc="-5" dirty="0">
                <a:latin typeface="Times New Roman"/>
                <a:cs typeface="Times New Roman"/>
              </a:rPr>
              <a:t>includes</a:t>
            </a:r>
            <a:r>
              <a:rPr sz="2200" spc="-15" dirty="0">
                <a:latin typeface="Times New Roman"/>
                <a:cs typeface="Times New Roman"/>
              </a:rPr>
              <a:t> </a:t>
            </a:r>
            <a:r>
              <a:rPr sz="2200" spc="-5" dirty="0">
                <a:latin typeface="Times New Roman"/>
                <a:cs typeface="Times New Roman"/>
              </a:rPr>
              <a:t>many</a:t>
            </a:r>
            <a:r>
              <a:rPr sz="2200" spc="-10" dirty="0">
                <a:latin typeface="Times New Roman"/>
                <a:cs typeface="Times New Roman"/>
              </a:rPr>
              <a:t> </a:t>
            </a:r>
            <a:r>
              <a:rPr sz="2200" dirty="0">
                <a:latin typeface="Times New Roman"/>
                <a:cs typeface="Times New Roman"/>
              </a:rPr>
              <a:t>protocols:</a:t>
            </a:r>
            <a:endParaRPr sz="2200">
              <a:latin typeface="Times New Roman"/>
              <a:cs typeface="Times New Roman"/>
            </a:endParaRPr>
          </a:p>
          <a:p>
            <a:pPr marL="785495" marR="13335" lvl="2" indent="-257810">
              <a:lnSpc>
                <a:spcPts val="2350"/>
              </a:lnSpc>
              <a:spcBef>
                <a:spcPts val="405"/>
              </a:spcBef>
              <a:buClr>
                <a:srgbClr val="DA1F28"/>
              </a:buClr>
              <a:buFont typeface="Arial MT"/>
              <a:buChar char="●"/>
              <a:tabLst>
                <a:tab pos="786130" algn="l"/>
              </a:tabLst>
            </a:pPr>
            <a:r>
              <a:rPr sz="2200" spc="-5" dirty="0">
                <a:latin typeface="Times New Roman"/>
                <a:cs typeface="Times New Roman"/>
              </a:rPr>
              <a:t>HTTP</a:t>
            </a:r>
            <a:r>
              <a:rPr sz="2200" spc="-15" dirty="0">
                <a:latin typeface="Times New Roman"/>
                <a:cs typeface="Times New Roman"/>
              </a:rPr>
              <a:t> </a:t>
            </a:r>
            <a:r>
              <a:rPr sz="2200" dirty="0">
                <a:latin typeface="Times New Roman"/>
                <a:cs typeface="Times New Roman"/>
              </a:rPr>
              <a:t>protocol</a:t>
            </a:r>
            <a:r>
              <a:rPr sz="2200" spc="-10" dirty="0">
                <a:latin typeface="Times New Roman"/>
                <a:cs typeface="Times New Roman"/>
              </a:rPr>
              <a:t> </a:t>
            </a:r>
            <a:r>
              <a:rPr sz="2200" dirty="0">
                <a:latin typeface="Times New Roman"/>
                <a:cs typeface="Times New Roman"/>
              </a:rPr>
              <a:t>-</a:t>
            </a:r>
            <a:r>
              <a:rPr sz="2200" spc="-10" dirty="0">
                <a:latin typeface="Times New Roman"/>
                <a:cs typeface="Times New Roman"/>
              </a:rPr>
              <a:t> </a:t>
            </a:r>
            <a:r>
              <a:rPr sz="2200" spc="-5" dirty="0">
                <a:latin typeface="Times New Roman"/>
                <a:cs typeface="Times New Roman"/>
              </a:rPr>
              <a:t>which</a:t>
            </a:r>
            <a:r>
              <a:rPr sz="2200" spc="-15" dirty="0">
                <a:latin typeface="Times New Roman"/>
                <a:cs typeface="Times New Roman"/>
              </a:rPr>
              <a:t> </a:t>
            </a:r>
            <a:r>
              <a:rPr sz="2200" dirty="0">
                <a:latin typeface="Times New Roman"/>
                <a:cs typeface="Times New Roman"/>
              </a:rPr>
              <a:t>provides</a:t>
            </a:r>
            <a:r>
              <a:rPr sz="2200" spc="-10" dirty="0">
                <a:latin typeface="Times New Roman"/>
                <a:cs typeface="Times New Roman"/>
              </a:rPr>
              <a:t> </a:t>
            </a:r>
            <a:r>
              <a:rPr sz="2200" dirty="0">
                <a:latin typeface="Times New Roman"/>
                <a:cs typeface="Times New Roman"/>
              </a:rPr>
              <a:t>for</a:t>
            </a:r>
            <a:r>
              <a:rPr sz="2200" spc="-10" dirty="0">
                <a:latin typeface="Times New Roman"/>
                <a:cs typeface="Times New Roman"/>
              </a:rPr>
              <a:t> </a:t>
            </a:r>
            <a:r>
              <a:rPr sz="2200" spc="-5" dirty="0">
                <a:latin typeface="Times New Roman"/>
                <a:cs typeface="Times New Roman"/>
              </a:rPr>
              <a:t>Web</a:t>
            </a:r>
            <a:r>
              <a:rPr sz="2200" spc="-15" dirty="0">
                <a:latin typeface="Times New Roman"/>
                <a:cs typeface="Times New Roman"/>
              </a:rPr>
              <a:t> </a:t>
            </a:r>
            <a:r>
              <a:rPr sz="2200" dirty="0">
                <a:latin typeface="Times New Roman"/>
                <a:cs typeface="Times New Roman"/>
              </a:rPr>
              <a:t>document</a:t>
            </a:r>
            <a:r>
              <a:rPr sz="2200" spc="-5" dirty="0">
                <a:latin typeface="Times New Roman"/>
                <a:cs typeface="Times New Roman"/>
              </a:rPr>
              <a:t> </a:t>
            </a:r>
            <a:r>
              <a:rPr sz="2200" dirty="0">
                <a:latin typeface="Times New Roman"/>
                <a:cs typeface="Times New Roman"/>
              </a:rPr>
              <a:t>request</a:t>
            </a:r>
            <a:r>
              <a:rPr sz="2200" spc="-10" dirty="0">
                <a:latin typeface="Times New Roman"/>
                <a:cs typeface="Times New Roman"/>
              </a:rPr>
              <a:t> </a:t>
            </a:r>
            <a:r>
              <a:rPr sz="2200" spc="-5" dirty="0">
                <a:latin typeface="Times New Roman"/>
                <a:cs typeface="Times New Roman"/>
              </a:rPr>
              <a:t>and </a:t>
            </a:r>
            <a:r>
              <a:rPr sz="2200" spc="-535" dirty="0">
                <a:latin typeface="Times New Roman"/>
                <a:cs typeface="Times New Roman"/>
              </a:rPr>
              <a:t> </a:t>
            </a:r>
            <a:r>
              <a:rPr sz="2200" spc="-5" dirty="0">
                <a:latin typeface="Times New Roman"/>
                <a:cs typeface="Times New Roman"/>
              </a:rPr>
              <a:t>transfer,</a:t>
            </a:r>
            <a:endParaRPr sz="2200">
              <a:latin typeface="Times New Roman"/>
              <a:cs typeface="Times New Roman"/>
            </a:endParaRPr>
          </a:p>
          <a:p>
            <a:pPr marL="785495" lvl="2" indent="-258445">
              <a:lnSpc>
                <a:spcPct val="100000"/>
              </a:lnSpc>
              <a:spcBef>
                <a:spcPts val="80"/>
              </a:spcBef>
              <a:buClr>
                <a:srgbClr val="DA1F28"/>
              </a:buClr>
              <a:buFont typeface="Arial MT"/>
              <a:buChar char="●"/>
              <a:tabLst>
                <a:tab pos="786130" algn="l"/>
              </a:tabLst>
            </a:pPr>
            <a:r>
              <a:rPr sz="2200" spc="-5" dirty="0">
                <a:latin typeface="Times New Roman"/>
                <a:cs typeface="Times New Roman"/>
              </a:rPr>
              <a:t>SMTP</a:t>
            </a:r>
            <a:r>
              <a:rPr sz="2200" spc="-15" dirty="0">
                <a:latin typeface="Times New Roman"/>
                <a:cs typeface="Times New Roman"/>
              </a:rPr>
              <a:t> </a:t>
            </a:r>
            <a:r>
              <a:rPr sz="2200" dirty="0">
                <a:latin typeface="Times New Roman"/>
                <a:cs typeface="Times New Roman"/>
              </a:rPr>
              <a:t>-</a:t>
            </a:r>
            <a:r>
              <a:rPr sz="2200" spc="-5" dirty="0">
                <a:latin typeface="Times New Roman"/>
                <a:cs typeface="Times New Roman"/>
              </a:rPr>
              <a:t> which</a:t>
            </a:r>
            <a:r>
              <a:rPr sz="2200" spc="-15" dirty="0">
                <a:latin typeface="Times New Roman"/>
                <a:cs typeface="Times New Roman"/>
              </a:rPr>
              <a:t> </a:t>
            </a:r>
            <a:r>
              <a:rPr sz="2200" dirty="0">
                <a:latin typeface="Times New Roman"/>
                <a:cs typeface="Times New Roman"/>
              </a:rPr>
              <a:t>provides</a:t>
            </a:r>
            <a:r>
              <a:rPr sz="2200" spc="-5" dirty="0">
                <a:latin typeface="Times New Roman"/>
                <a:cs typeface="Times New Roman"/>
              </a:rPr>
              <a:t> </a:t>
            </a:r>
            <a:r>
              <a:rPr sz="2200" dirty="0">
                <a:latin typeface="Times New Roman"/>
                <a:cs typeface="Times New Roman"/>
              </a:rPr>
              <a:t>for</a:t>
            </a:r>
            <a:r>
              <a:rPr sz="2200" spc="-10" dirty="0">
                <a:latin typeface="Times New Roman"/>
                <a:cs typeface="Times New Roman"/>
              </a:rPr>
              <a:t> </a:t>
            </a:r>
            <a:r>
              <a:rPr sz="2200" spc="-5" dirty="0">
                <a:latin typeface="Times New Roman"/>
                <a:cs typeface="Times New Roman"/>
              </a:rPr>
              <a:t>the</a:t>
            </a:r>
            <a:r>
              <a:rPr sz="2200" spc="-10" dirty="0">
                <a:latin typeface="Times New Roman"/>
                <a:cs typeface="Times New Roman"/>
              </a:rPr>
              <a:t> </a:t>
            </a:r>
            <a:r>
              <a:rPr sz="2200" spc="-5" dirty="0">
                <a:latin typeface="Times New Roman"/>
                <a:cs typeface="Times New Roman"/>
              </a:rPr>
              <a:t>transfer</a:t>
            </a:r>
            <a:r>
              <a:rPr sz="2200" spc="-15" dirty="0">
                <a:latin typeface="Times New Roman"/>
                <a:cs typeface="Times New Roman"/>
              </a:rPr>
              <a:t> </a:t>
            </a:r>
            <a:r>
              <a:rPr sz="2200" dirty="0">
                <a:latin typeface="Times New Roman"/>
                <a:cs typeface="Times New Roman"/>
              </a:rPr>
              <a:t>of</a:t>
            </a:r>
            <a:r>
              <a:rPr sz="2200" spc="-5" dirty="0">
                <a:latin typeface="Times New Roman"/>
                <a:cs typeface="Times New Roman"/>
              </a:rPr>
              <a:t> e-mail</a:t>
            </a:r>
            <a:r>
              <a:rPr sz="2200" spc="-15" dirty="0">
                <a:latin typeface="Times New Roman"/>
                <a:cs typeface="Times New Roman"/>
              </a:rPr>
              <a:t> </a:t>
            </a:r>
            <a:r>
              <a:rPr sz="2200" spc="-5" dirty="0">
                <a:latin typeface="Times New Roman"/>
                <a:cs typeface="Times New Roman"/>
              </a:rPr>
              <a:t>messages,</a:t>
            </a:r>
            <a:endParaRPr sz="2200">
              <a:latin typeface="Times New Roman"/>
              <a:cs typeface="Times New Roman"/>
            </a:endParaRPr>
          </a:p>
          <a:p>
            <a:pPr marL="785495" marR="204470" lvl="2" indent="-257810">
              <a:lnSpc>
                <a:spcPts val="2350"/>
              </a:lnSpc>
              <a:spcBef>
                <a:spcPts val="380"/>
              </a:spcBef>
              <a:buClr>
                <a:srgbClr val="DA1F28"/>
              </a:buClr>
              <a:buFont typeface="Arial MT"/>
              <a:buChar char="●"/>
              <a:tabLst>
                <a:tab pos="786130" algn="l"/>
              </a:tabLst>
            </a:pPr>
            <a:r>
              <a:rPr sz="2200" spc="-5" dirty="0">
                <a:latin typeface="Times New Roman"/>
                <a:cs typeface="Times New Roman"/>
              </a:rPr>
              <a:t>FTP</a:t>
            </a:r>
            <a:r>
              <a:rPr sz="2200" spc="-15" dirty="0">
                <a:latin typeface="Times New Roman"/>
                <a:cs typeface="Times New Roman"/>
              </a:rPr>
              <a:t> </a:t>
            </a:r>
            <a:r>
              <a:rPr sz="2200" dirty="0">
                <a:latin typeface="Times New Roman"/>
                <a:cs typeface="Times New Roman"/>
              </a:rPr>
              <a:t>-</a:t>
            </a:r>
            <a:r>
              <a:rPr sz="2200" spc="-5" dirty="0">
                <a:latin typeface="Times New Roman"/>
                <a:cs typeface="Times New Roman"/>
              </a:rPr>
              <a:t> which</a:t>
            </a:r>
            <a:r>
              <a:rPr sz="2200" spc="-15" dirty="0">
                <a:latin typeface="Times New Roman"/>
                <a:cs typeface="Times New Roman"/>
              </a:rPr>
              <a:t> </a:t>
            </a:r>
            <a:r>
              <a:rPr sz="2200" dirty="0">
                <a:latin typeface="Times New Roman"/>
                <a:cs typeface="Times New Roman"/>
              </a:rPr>
              <a:t>provides</a:t>
            </a:r>
            <a:r>
              <a:rPr sz="2200" spc="-5" dirty="0">
                <a:latin typeface="Times New Roman"/>
                <a:cs typeface="Times New Roman"/>
              </a:rPr>
              <a:t> </a:t>
            </a:r>
            <a:r>
              <a:rPr sz="2200" dirty="0">
                <a:latin typeface="Times New Roman"/>
                <a:cs typeface="Times New Roman"/>
              </a:rPr>
              <a:t>for</a:t>
            </a:r>
            <a:r>
              <a:rPr sz="2200" spc="-5" dirty="0">
                <a:latin typeface="Times New Roman"/>
                <a:cs typeface="Times New Roman"/>
              </a:rPr>
              <a:t> the</a:t>
            </a:r>
            <a:r>
              <a:rPr sz="2200" spc="-15" dirty="0">
                <a:latin typeface="Times New Roman"/>
                <a:cs typeface="Times New Roman"/>
              </a:rPr>
              <a:t> </a:t>
            </a:r>
            <a:r>
              <a:rPr sz="2200" spc="-5" dirty="0">
                <a:latin typeface="Times New Roman"/>
                <a:cs typeface="Times New Roman"/>
              </a:rPr>
              <a:t>transfer</a:t>
            </a:r>
            <a:r>
              <a:rPr sz="2200" spc="-10" dirty="0">
                <a:latin typeface="Times New Roman"/>
                <a:cs typeface="Times New Roman"/>
              </a:rPr>
              <a:t> </a:t>
            </a:r>
            <a:r>
              <a:rPr sz="2200" dirty="0">
                <a:latin typeface="Times New Roman"/>
                <a:cs typeface="Times New Roman"/>
              </a:rPr>
              <a:t>of</a:t>
            </a:r>
            <a:r>
              <a:rPr sz="2200" spc="-5" dirty="0">
                <a:latin typeface="Times New Roman"/>
                <a:cs typeface="Times New Roman"/>
              </a:rPr>
              <a:t> </a:t>
            </a:r>
            <a:r>
              <a:rPr sz="2200" dirty="0">
                <a:latin typeface="Times New Roman"/>
                <a:cs typeface="Times New Roman"/>
              </a:rPr>
              <a:t>files</a:t>
            </a:r>
            <a:r>
              <a:rPr sz="2200" spc="-10" dirty="0">
                <a:latin typeface="Times New Roman"/>
                <a:cs typeface="Times New Roman"/>
              </a:rPr>
              <a:t> </a:t>
            </a:r>
            <a:r>
              <a:rPr sz="2200" dirty="0">
                <a:latin typeface="Times New Roman"/>
                <a:cs typeface="Times New Roman"/>
              </a:rPr>
              <a:t>between</a:t>
            </a:r>
            <a:r>
              <a:rPr sz="2200" spc="-5" dirty="0">
                <a:latin typeface="Times New Roman"/>
                <a:cs typeface="Times New Roman"/>
              </a:rPr>
              <a:t> two</a:t>
            </a:r>
            <a:r>
              <a:rPr sz="2200" spc="-10" dirty="0">
                <a:latin typeface="Times New Roman"/>
                <a:cs typeface="Times New Roman"/>
              </a:rPr>
              <a:t> </a:t>
            </a:r>
            <a:r>
              <a:rPr sz="2200" spc="-5" dirty="0">
                <a:latin typeface="Times New Roman"/>
                <a:cs typeface="Times New Roman"/>
              </a:rPr>
              <a:t>end </a:t>
            </a:r>
            <a:r>
              <a:rPr sz="2200" spc="-535" dirty="0">
                <a:latin typeface="Times New Roman"/>
                <a:cs typeface="Times New Roman"/>
              </a:rPr>
              <a:t> </a:t>
            </a:r>
            <a:r>
              <a:rPr sz="2200" spc="-5" dirty="0">
                <a:latin typeface="Times New Roman"/>
                <a:cs typeface="Times New Roman"/>
              </a:rPr>
              <a:t>systems</a:t>
            </a:r>
            <a:endParaRPr sz="2200">
              <a:latin typeface="Times New Roman"/>
              <a:cs typeface="Times New Roman"/>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59380" y="282086"/>
            <a:ext cx="4420870" cy="588010"/>
          </a:xfrm>
          <a:prstGeom prst="rect">
            <a:avLst/>
          </a:prstGeom>
        </p:spPr>
        <p:txBody>
          <a:bodyPr vert="horz" wrap="square" lIns="0" tIns="17780" rIns="0" bIns="0" rtlCol="0">
            <a:spAutoFit/>
          </a:bodyPr>
          <a:lstStyle/>
          <a:p>
            <a:pPr marL="12700">
              <a:lnSpc>
                <a:spcPct val="100000"/>
              </a:lnSpc>
              <a:spcBef>
                <a:spcPts val="140"/>
              </a:spcBef>
            </a:pPr>
            <a:r>
              <a:rPr spc="10" dirty="0">
                <a:solidFill>
                  <a:srgbClr val="464646"/>
                </a:solidFill>
              </a:rPr>
              <a:t>TCP/IP</a:t>
            </a:r>
            <a:r>
              <a:rPr spc="-25" dirty="0">
                <a:solidFill>
                  <a:srgbClr val="464646"/>
                </a:solidFill>
              </a:rPr>
              <a:t> </a:t>
            </a:r>
            <a:r>
              <a:rPr spc="10" dirty="0">
                <a:solidFill>
                  <a:srgbClr val="464646"/>
                </a:solidFill>
              </a:rPr>
              <a:t>Architecture</a:t>
            </a:r>
          </a:p>
        </p:txBody>
      </p:sp>
      <p:sp>
        <p:nvSpPr>
          <p:cNvPr id="3" name="object 3"/>
          <p:cNvSpPr txBox="1"/>
          <p:nvPr/>
        </p:nvSpPr>
        <p:spPr>
          <a:xfrm>
            <a:off x="620779" y="920426"/>
            <a:ext cx="7855584" cy="4488180"/>
          </a:xfrm>
          <a:prstGeom prst="rect">
            <a:avLst/>
          </a:prstGeom>
        </p:spPr>
        <p:txBody>
          <a:bodyPr vert="horz" wrap="square" lIns="0" tIns="15240" rIns="0" bIns="0" rtlCol="0">
            <a:spAutoFit/>
          </a:bodyPr>
          <a:lstStyle/>
          <a:p>
            <a:pPr marL="12700">
              <a:lnSpc>
                <a:spcPts val="2570"/>
              </a:lnSpc>
              <a:spcBef>
                <a:spcPts val="120"/>
              </a:spcBef>
              <a:tabLst>
                <a:tab pos="287655" algn="l"/>
              </a:tabLst>
            </a:pPr>
            <a:r>
              <a:rPr sz="1500" b="1" spc="-5" dirty="0">
                <a:solidFill>
                  <a:srgbClr val="2DA2BE"/>
                </a:solidFill>
                <a:latin typeface="Arial"/>
                <a:cs typeface="Arial"/>
              </a:rPr>
              <a:t>□	</a:t>
            </a:r>
            <a:r>
              <a:rPr sz="2200" b="1" spc="5" dirty="0">
                <a:latin typeface="Times New Roman"/>
                <a:cs typeface="Times New Roman"/>
              </a:rPr>
              <a:t>Transport</a:t>
            </a:r>
            <a:r>
              <a:rPr sz="2200" b="1" spc="-55" dirty="0">
                <a:latin typeface="Times New Roman"/>
                <a:cs typeface="Times New Roman"/>
              </a:rPr>
              <a:t> </a:t>
            </a:r>
            <a:r>
              <a:rPr sz="2200" b="1" spc="5" dirty="0">
                <a:latin typeface="Times New Roman"/>
                <a:cs typeface="Times New Roman"/>
              </a:rPr>
              <a:t>Layer</a:t>
            </a:r>
            <a:endParaRPr sz="2200">
              <a:latin typeface="Times New Roman"/>
              <a:cs typeface="Times New Roman"/>
            </a:endParaRPr>
          </a:p>
          <a:p>
            <a:pPr marL="287655" indent="-275590">
              <a:lnSpc>
                <a:spcPts val="2485"/>
              </a:lnSpc>
              <a:buClr>
                <a:srgbClr val="2DA2BE"/>
              </a:buClr>
              <a:buSzPct val="68181"/>
              <a:buFont typeface="Lucida Sans Unicode"/>
              <a:buChar char="□"/>
              <a:tabLst>
                <a:tab pos="287655" algn="l"/>
                <a:tab pos="288290" algn="l"/>
              </a:tabLst>
            </a:pPr>
            <a:r>
              <a:rPr sz="2200" spc="5" dirty="0">
                <a:latin typeface="Times New Roman"/>
                <a:cs typeface="Times New Roman"/>
              </a:rPr>
              <a:t>Concerned with process-to-process</a:t>
            </a:r>
            <a:r>
              <a:rPr sz="2200" spc="10" dirty="0">
                <a:latin typeface="Times New Roman"/>
                <a:cs typeface="Times New Roman"/>
              </a:rPr>
              <a:t> </a:t>
            </a:r>
            <a:r>
              <a:rPr sz="2200" spc="5" dirty="0">
                <a:latin typeface="Times New Roman"/>
                <a:cs typeface="Times New Roman"/>
              </a:rPr>
              <a:t>delivery</a:t>
            </a:r>
            <a:r>
              <a:rPr sz="2200" spc="10" dirty="0">
                <a:latin typeface="Times New Roman"/>
                <a:cs typeface="Times New Roman"/>
              </a:rPr>
              <a:t> </a:t>
            </a:r>
            <a:r>
              <a:rPr sz="2200" spc="5" dirty="0">
                <a:latin typeface="Times New Roman"/>
                <a:cs typeface="Times New Roman"/>
              </a:rPr>
              <a:t>of</a:t>
            </a:r>
            <a:r>
              <a:rPr sz="2200" spc="10" dirty="0">
                <a:latin typeface="Times New Roman"/>
                <a:cs typeface="Times New Roman"/>
              </a:rPr>
              <a:t> </a:t>
            </a:r>
            <a:r>
              <a:rPr sz="2200" dirty="0">
                <a:latin typeface="Times New Roman"/>
                <a:cs typeface="Times New Roman"/>
              </a:rPr>
              <a:t>information.</a:t>
            </a:r>
            <a:endParaRPr sz="2200">
              <a:latin typeface="Times New Roman"/>
              <a:cs typeface="Times New Roman"/>
            </a:endParaRPr>
          </a:p>
          <a:p>
            <a:pPr marL="543560" marR="865505" lvl="1" indent="-257175">
              <a:lnSpc>
                <a:spcPts val="2150"/>
              </a:lnSpc>
              <a:spcBef>
                <a:spcPts val="395"/>
              </a:spcBef>
              <a:buClr>
                <a:srgbClr val="2DA2BE"/>
              </a:buClr>
              <a:buFont typeface="Lucida Sans Unicode"/>
              <a:buChar char="□"/>
              <a:tabLst>
                <a:tab pos="544195" algn="l"/>
              </a:tabLst>
            </a:pPr>
            <a:r>
              <a:rPr sz="2200" spc="5" dirty="0">
                <a:latin typeface="Times New Roman"/>
                <a:cs typeface="Times New Roman"/>
              </a:rPr>
              <a:t>The</a:t>
            </a:r>
            <a:r>
              <a:rPr sz="2200" spc="10" dirty="0">
                <a:latin typeface="Times New Roman"/>
                <a:cs typeface="Times New Roman"/>
              </a:rPr>
              <a:t> </a:t>
            </a:r>
            <a:r>
              <a:rPr sz="2200" spc="5" dirty="0">
                <a:latin typeface="Times New Roman"/>
                <a:cs typeface="Times New Roman"/>
              </a:rPr>
              <a:t>Internet’s</a:t>
            </a:r>
            <a:r>
              <a:rPr sz="2200" spc="20" dirty="0">
                <a:latin typeface="Times New Roman"/>
                <a:cs typeface="Times New Roman"/>
              </a:rPr>
              <a:t> </a:t>
            </a:r>
            <a:r>
              <a:rPr sz="2200" dirty="0">
                <a:latin typeface="Times New Roman"/>
                <a:cs typeface="Times New Roman"/>
              </a:rPr>
              <a:t>transport</a:t>
            </a:r>
            <a:r>
              <a:rPr sz="2200" spc="10" dirty="0">
                <a:latin typeface="Times New Roman"/>
                <a:cs typeface="Times New Roman"/>
              </a:rPr>
              <a:t> </a:t>
            </a:r>
            <a:r>
              <a:rPr sz="2200" dirty="0">
                <a:latin typeface="Times New Roman"/>
                <a:cs typeface="Times New Roman"/>
              </a:rPr>
              <a:t>layer</a:t>
            </a:r>
            <a:r>
              <a:rPr sz="2200" spc="15" dirty="0">
                <a:latin typeface="Times New Roman"/>
                <a:cs typeface="Times New Roman"/>
              </a:rPr>
              <a:t> </a:t>
            </a:r>
            <a:r>
              <a:rPr sz="2200" dirty="0">
                <a:latin typeface="Times New Roman"/>
                <a:cs typeface="Times New Roman"/>
              </a:rPr>
              <a:t>transports</a:t>
            </a:r>
            <a:r>
              <a:rPr sz="2200" spc="15" dirty="0">
                <a:latin typeface="Times New Roman"/>
                <a:cs typeface="Times New Roman"/>
              </a:rPr>
              <a:t> </a:t>
            </a:r>
            <a:r>
              <a:rPr sz="2200" dirty="0">
                <a:latin typeface="Times New Roman"/>
                <a:cs typeface="Times New Roman"/>
              </a:rPr>
              <a:t>application-layer </a:t>
            </a:r>
            <a:r>
              <a:rPr sz="2200" spc="-535" dirty="0">
                <a:latin typeface="Times New Roman"/>
                <a:cs typeface="Times New Roman"/>
              </a:rPr>
              <a:t> </a:t>
            </a:r>
            <a:r>
              <a:rPr sz="2200" spc="5" dirty="0">
                <a:latin typeface="Times New Roman"/>
                <a:cs typeface="Times New Roman"/>
              </a:rPr>
              <a:t>messages</a:t>
            </a:r>
            <a:r>
              <a:rPr sz="2200" dirty="0">
                <a:latin typeface="Times New Roman"/>
                <a:cs typeface="Times New Roman"/>
              </a:rPr>
              <a:t> </a:t>
            </a:r>
            <a:r>
              <a:rPr sz="2200" spc="5" dirty="0">
                <a:latin typeface="Times New Roman"/>
                <a:cs typeface="Times New Roman"/>
              </a:rPr>
              <a:t>between </a:t>
            </a:r>
            <a:r>
              <a:rPr sz="2200" dirty="0">
                <a:latin typeface="Times New Roman"/>
                <a:cs typeface="Times New Roman"/>
              </a:rPr>
              <a:t>application endpoints.</a:t>
            </a:r>
            <a:endParaRPr sz="2200">
              <a:latin typeface="Times New Roman"/>
              <a:cs typeface="Times New Roman"/>
            </a:endParaRPr>
          </a:p>
          <a:p>
            <a:pPr marL="614045" lvl="1" indent="-327660">
              <a:lnSpc>
                <a:spcPts val="2355"/>
              </a:lnSpc>
              <a:buClr>
                <a:srgbClr val="2DA2BE"/>
              </a:buClr>
              <a:buFont typeface="Lucida Sans Unicode"/>
              <a:buChar char="□"/>
              <a:tabLst>
                <a:tab pos="614045" algn="l"/>
                <a:tab pos="614680" algn="l"/>
              </a:tabLst>
            </a:pPr>
            <a:r>
              <a:rPr sz="2200" dirty="0">
                <a:latin typeface="Times New Roman"/>
                <a:cs typeface="Times New Roman"/>
              </a:rPr>
              <a:t>Transport-layer </a:t>
            </a:r>
            <a:r>
              <a:rPr sz="2200" spc="5" dirty="0">
                <a:latin typeface="Times New Roman"/>
                <a:cs typeface="Times New Roman"/>
              </a:rPr>
              <a:t>packet </a:t>
            </a:r>
            <a:r>
              <a:rPr sz="2200" dirty="0">
                <a:latin typeface="Times New Roman"/>
                <a:cs typeface="Times New Roman"/>
              </a:rPr>
              <a:t>called </a:t>
            </a:r>
            <a:r>
              <a:rPr sz="2200" spc="5" dirty="0">
                <a:latin typeface="Times New Roman"/>
                <a:cs typeface="Times New Roman"/>
              </a:rPr>
              <a:t>as a</a:t>
            </a:r>
            <a:r>
              <a:rPr sz="2200" spc="80" dirty="0">
                <a:latin typeface="Times New Roman"/>
                <a:cs typeface="Times New Roman"/>
              </a:rPr>
              <a:t> </a:t>
            </a:r>
            <a:r>
              <a:rPr sz="2200" b="1" spc="5" dirty="0">
                <a:latin typeface="Times New Roman"/>
                <a:cs typeface="Times New Roman"/>
              </a:rPr>
              <a:t>segment</a:t>
            </a:r>
            <a:r>
              <a:rPr sz="2200" spc="5" dirty="0">
                <a:latin typeface="Times New Roman"/>
                <a:cs typeface="Times New Roman"/>
              </a:rPr>
              <a:t>.</a:t>
            </a:r>
            <a:endParaRPr sz="2200">
              <a:latin typeface="Times New Roman"/>
              <a:cs typeface="Times New Roman"/>
            </a:endParaRPr>
          </a:p>
          <a:p>
            <a:pPr marL="543560" marR="193040" lvl="1" indent="-257175">
              <a:lnSpc>
                <a:spcPts val="2150"/>
              </a:lnSpc>
              <a:spcBef>
                <a:spcPts val="400"/>
              </a:spcBef>
              <a:buClr>
                <a:srgbClr val="2DA2BE"/>
              </a:buClr>
              <a:buFont typeface="Lucida Sans Unicode"/>
              <a:buChar char="□"/>
              <a:tabLst>
                <a:tab pos="544195" algn="l"/>
              </a:tabLst>
            </a:pPr>
            <a:r>
              <a:rPr sz="2200" spc="5" dirty="0">
                <a:latin typeface="Times New Roman"/>
                <a:cs typeface="Times New Roman"/>
              </a:rPr>
              <a:t>Eg: In</a:t>
            </a:r>
            <a:r>
              <a:rPr sz="2200" spc="10" dirty="0">
                <a:latin typeface="Times New Roman"/>
                <a:cs typeface="Times New Roman"/>
              </a:rPr>
              <a:t> </a:t>
            </a:r>
            <a:r>
              <a:rPr sz="2200" dirty="0">
                <a:latin typeface="Times New Roman"/>
                <a:cs typeface="Times New Roman"/>
              </a:rPr>
              <a:t>the</a:t>
            </a:r>
            <a:r>
              <a:rPr sz="2200" spc="5" dirty="0">
                <a:latin typeface="Times New Roman"/>
                <a:cs typeface="Times New Roman"/>
              </a:rPr>
              <a:t> Internet</a:t>
            </a:r>
            <a:r>
              <a:rPr sz="2200" spc="10" dirty="0">
                <a:latin typeface="Times New Roman"/>
                <a:cs typeface="Times New Roman"/>
              </a:rPr>
              <a:t> </a:t>
            </a:r>
            <a:r>
              <a:rPr sz="2200" dirty="0">
                <a:latin typeface="Times New Roman"/>
                <a:cs typeface="Times New Roman"/>
              </a:rPr>
              <a:t>there</a:t>
            </a:r>
            <a:r>
              <a:rPr sz="2200" spc="5" dirty="0">
                <a:latin typeface="Times New Roman"/>
                <a:cs typeface="Times New Roman"/>
              </a:rPr>
              <a:t> </a:t>
            </a:r>
            <a:r>
              <a:rPr sz="2200" dirty="0">
                <a:latin typeface="Times New Roman"/>
                <a:cs typeface="Times New Roman"/>
              </a:rPr>
              <a:t>are</a:t>
            </a:r>
            <a:r>
              <a:rPr sz="2200" spc="5" dirty="0">
                <a:latin typeface="Times New Roman"/>
                <a:cs typeface="Times New Roman"/>
              </a:rPr>
              <a:t> two </a:t>
            </a:r>
            <a:r>
              <a:rPr sz="2200" dirty="0">
                <a:latin typeface="Times New Roman"/>
                <a:cs typeface="Times New Roman"/>
              </a:rPr>
              <a:t>transport</a:t>
            </a:r>
            <a:r>
              <a:rPr sz="2200" spc="5" dirty="0">
                <a:latin typeface="Times New Roman"/>
                <a:cs typeface="Times New Roman"/>
              </a:rPr>
              <a:t> protocols,</a:t>
            </a:r>
            <a:r>
              <a:rPr sz="2200" spc="10" dirty="0">
                <a:latin typeface="Times New Roman"/>
                <a:cs typeface="Times New Roman"/>
              </a:rPr>
              <a:t> </a:t>
            </a:r>
            <a:r>
              <a:rPr sz="2200" spc="5" dirty="0">
                <a:latin typeface="Times New Roman"/>
                <a:cs typeface="Times New Roman"/>
              </a:rPr>
              <a:t>TCP</a:t>
            </a:r>
            <a:r>
              <a:rPr sz="2200" spc="10" dirty="0">
                <a:latin typeface="Times New Roman"/>
                <a:cs typeface="Times New Roman"/>
              </a:rPr>
              <a:t> </a:t>
            </a:r>
            <a:r>
              <a:rPr sz="2200" dirty="0">
                <a:latin typeface="Times New Roman"/>
                <a:cs typeface="Times New Roman"/>
              </a:rPr>
              <a:t>and </a:t>
            </a:r>
            <a:r>
              <a:rPr sz="2200" spc="5" dirty="0">
                <a:latin typeface="Times New Roman"/>
                <a:cs typeface="Times New Roman"/>
              </a:rPr>
              <a:t> UDP, </a:t>
            </a:r>
            <a:r>
              <a:rPr sz="2200" dirty="0">
                <a:latin typeface="Times New Roman"/>
                <a:cs typeface="Times New Roman"/>
              </a:rPr>
              <a:t>either</a:t>
            </a:r>
            <a:r>
              <a:rPr sz="2200" spc="10" dirty="0">
                <a:latin typeface="Times New Roman"/>
                <a:cs typeface="Times New Roman"/>
              </a:rPr>
              <a:t> </a:t>
            </a:r>
            <a:r>
              <a:rPr sz="2200" spc="5" dirty="0">
                <a:latin typeface="Times New Roman"/>
                <a:cs typeface="Times New Roman"/>
              </a:rPr>
              <a:t>of</a:t>
            </a:r>
            <a:r>
              <a:rPr sz="2200" spc="15" dirty="0">
                <a:latin typeface="Times New Roman"/>
                <a:cs typeface="Times New Roman"/>
              </a:rPr>
              <a:t> </a:t>
            </a:r>
            <a:r>
              <a:rPr sz="2200" spc="5" dirty="0">
                <a:latin typeface="Times New Roman"/>
                <a:cs typeface="Times New Roman"/>
              </a:rPr>
              <a:t>which</a:t>
            </a:r>
            <a:r>
              <a:rPr sz="2200" spc="10" dirty="0">
                <a:latin typeface="Times New Roman"/>
                <a:cs typeface="Times New Roman"/>
              </a:rPr>
              <a:t> </a:t>
            </a:r>
            <a:r>
              <a:rPr sz="2200" spc="5" dirty="0">
                <a:latin typeface="Times New Roman"/>
                <a:cs typeface="Times New Roman"/>
              </a:rPr>
              <a:t>can</a:t>
            </a:r>
            <a:r>
              <a:rPr sz="2200" spc="10" dirty="0">
                <a:latin typeface="Times New Roman"/>
                <a:cs typeface="Times New Roman"/>
              </a:rPr>
              <a:t> </a:t>
            </a:r>
            <a:r>
              <a:rPr sz="2200" dirty="0">
                <a:latin typeface="Times New Roman"/>
                <a:cs typeface="Times New Roman"/>
              </a:rPr>
              <a:t>transport</a:t>
            </a:r>
            <a:r>
              <a:rPr sz="2200" spc="5" dirty="0">
                <a:latin typeface="Times New Roman"/>
                <a:cs typeface="Times New Roman"/>
              </a:rPr>
              <a:t> </a:t>
            </a:r>
            <a:r>
              <a:rPr sz="2200" dirty="0">
                <a:latin typeface="Times New Roman"/>
                <a:cs typeface="Times New Roman"/>
              </a:rPr>
              <a:t>application-layer</a:t>
            </a:r>
            <a:r>
              <a:rPr sz="2200" spc="10" dirty="0">
                <a:latin typeface="Times New Roman"/>
                <a:cs typeface="Times New Roman"/>
              </a:rPr>
              <a:t> </a:t>
            </a:r>
            <a:r>
              <a:rPr sz="2200" dirty="0">
                <a:latin typeface="Times New Roman"/>
                <a:cs typeface="Times New Roman"/>
              </a:rPr>
              <a:t>messages.</a:t>
            </a:r>
            <a:endParaRPr sz="2200">
              <a:latin typeface="Times New Roman"/>
              <a:cs typeface="Times New Roman"/>
            </a:endParaRPr>
          </a:p>
          <a:p>
            <a:pPr marL="781685" lvl="2" indent="-258445">
              <a:lnSpc>
                <a:spcPts val="2380"/>
              </a:lnSpc>
              <a:buClr>
                <a:srgbClr val="DA1F28"/>
              </a:buClr>
              <a:buFont typeface="Arial MT"/>
              <a:buChar char="●"/>
              <a:tabLst>
                <a:tab pos="781685" algn="l"/>
              </a:tabLst>
            </a:pPr>
            <a:r>
              <a:rPr sz="2200" spc="5" dirty="0">
                <a:latin typeface="Times New Roman"/>
                <a:cs typeface="Times New Roman"/>
              </a:rPr>
              <a:t>TCP</a:t>
            </a:r>
            <a:r>
              <a:rPr sz="2200" spc="10" dirty="0">
                <a:latin typeface="Times New Roman"/>
                <a:cs typeface="Times New Roman"/>
              </a:rPr>
              <a:t> </a:t>
            </a:r>
            <a:r>
              <a:rPr sz="2200" spc="5" dirty="0">
                <a:latin typeface="Times New Roman"/>
                <a:cs typeface="Times New Roman"/>
              </a:rPr>
              <a:t>provides</a:t>
            </a:r>
            <a:r>
              <a:rPr sz="2200" spc="15" dirty="0">
                <a:latin typeface="Times New Roman"/>
                <a:cs typeface="Times New Roman"/>
              </a:rPr>
              <a:t> </a:t>
            </a:r>
            <a:r>
              <a:rPr sz="2200" spc="5" dirty="0">
                <a:latin typeface="Times New Roman"/>
                <a:cs typeface="Times New Roman"/>
              </a:rPr>
              <a:t>a</a:t>
            </a:r>
            <a:r>
              <a:rPr sz="2200" spc="15" dirty="0">
                <a:latin typeface="Times New Roman"/>
                <a:cs typeface="Times New Roman"/>
              </a:rPr>
              <a:t> </a:t>
            </a:r>
            <a:r>
              <a:rPr sz="2200" dirty="0">
                <a:latin typeface="Times New Roman"/>
                <a:cs typeface="Times New Roman"/>
              </a:rPr>
              <a:t>connection-oriented</a:t>
            </a:r>
            <a:r>
              <a:rPr sz="2200" spc="10" dirty="0">
                <a:latin typeface="Times New Roman"/>
                <a:cs typeface="Times New Roman"/>
              </a:rPr>
              <a:t> </a:t>
            </a:r>
            <a:r>
              <a:rPr sz="2200" dirty="0">
                <a:latin typeface="Times New Roman"/>
                <a:cs typeface="Times New Roman"/>
              </a:rPr>
              <a:t>service</a:t>
            </a:r>
            <a:r>
              <a:rPr sz="2200" spc="10" dirty="0">
                <a:latin typeface="Times New Roman"/>
                <a:cs typeface="Times New Roman"/>
              </a:rPr>
              <a:t> </a:t>
            </a:r>
            <a:r>
              <a:rPr sz="2200" spc="5" dirty="0">
                <a:latin typeface="Times New Roman"/>
                <a:cs typeface="Times New Roman"/>
              </a:rPr>
              <a:t>to</a:t>
            </a:r>
            <a:r>
              <a:rPr sz="2200" spc="15" dirty="0">
                <a:latin typeface="Times New Roman"/>
                <a:cs typeface="Times New Roman"/>
              </a:rPr>
              <a:t> </a:t>
            </a:r>
            <a:r>
              <a:rPr sz="2200" dirty="0">
                <a:latin typeface="Times New Roman"/>
                <a:cs typeface="Times New Roman"/>
              </a:rPr>
              <a:t>its</a:t>
            </a:r>
            <a:r>
              <a:rPr sz="2200" spc="10" dirty="0">
                <a:latin typeface="Times New Roman"/>
                <a:cs typeface="Times New Roman"/>
              </a:rPr>
              <a:t> </a:t>
            </a:r>
            <a:r>
              <a:rPr sz="2200" dirty="0">
                <a:latin typeface="Times New Roman"/>
                <a:cs typeface="Times New Roman"/>
              </a:rPr>
              <a:t>applications.</a:t>
            </a:r>
            <a:endParaRPr sz="2200">
              <a:latin typeface="Times New Roman"/>
              <a:cs typeface="Times New Roman"/>
            </a:endParaRPr>
          </a:p>
          <a:p>
            <a:pPr marL="781050" marR="42545" lvl="2" indent="-258445">
              <a:lnSpc>
                <a:spcPts val="2130"/>
              </a:lnSpc>
              <a:spcBef>
                <a:spcPts val="409"/>
              </a:spcBef>
              <a:buClr>
                <a:srgbClr val="DA1F28"/>
              </a:buClr>
              <a:buFont typeface="Arial MT"/>
              <a:buChar char="●"/>
              <a:tabLst>
                <a:tab pos="851535" algn="l"/>
                <a:tab pos="852169" algn="l"/>
              </a:tabLst>
            </a:pPr>
            <a:r>
              <a:rPr dirty="0"/>
              <a:t>	</a:t>
            </a:r>
            <a:r>
              <a:rPr sz="2200" spc="5" dirty="0">
                <a:latin typeface="Times New Roman"/>
                <a:cs typeface="Times New Roman"/>
              </a:rPr>
              <a:t>This</a:t>
            </a:r>
            <a:r>
              <a:rPr sz="2200" spc="10" dirty="0">
                <a:latin typeface="Times New Roman"/>
                <a:cs typeface="Times New Roman"/>
              </a:rPr>
              <a:t> </a:t>
            </a:r>
            <a:r>
              <a:rPr sz="2200" dirty="0">
                <a:latin typeface="Times New Roman"/>
                <a:cs typeface="Times New Roman"/>
              </a:rPr>
              <a:t>service</a:t>
            </a:r>
            <a:r>
              <a:rPr sz="2200" spc="15" dirty="0">
                <a:latin typeface="Times New Roman"/>
                <a:cs typeface="Times New Roman"/>
              </a:rPr>
              <a:t> </a:t>
            </a:r>
            <a:r>
              <a:rPr sz="2200" dirty="0">
                <a:latin typeface="Times New Roman"/>
                <a:cs typeface="Times New Roman"/>
              </a:rPr>
              <a:t>includes</a:t>
            </a:r>
            <a:r>
              <a:rPr sz="2200" spc="10" dirty="0">
                <a:latin typeface="Times New Roman"/>
                <a:cs typeface="Times New Roman"/>
              </a:rPr>
              <a:t> </a:t>
            </a:r>
            <a:r>
              <a:rPr sz="2200" spc="5" dirty="0">
                <a:latin typeface="Times New Roman"/>
                <a:cs typeface="Times New Roman"/>
              </a:rPr>
              <a:t>guaranteed</a:t>
            </a:r>
            <a:r>
              <a:rPr sz="2200" spc="20" dirty="0">
                <a:latin typeface="Times New Roman"/>
                <a:cs typeface="Times New Roman"/>
              </a:rPr>
              <a:t> </a:t>
            </a:r>
            <a:r>
              <a:rPr sz="2200" spc="5" dirty="0">
                <a:latin typeface="Times New Roman"/>
                <a:cs typeface="Times New Roman"/>
              </a:rPr>
              <a:t>delivery</a:t>
            </a:r>
            <a:r>
              <a:rPr sz="2200" spc="15" dirty="0">
                <a:latin typeface="Times New Roman"/>
                <a:cs typeface="Times New Roman"/>
              </a:rPr>
              <a:t> </a:t>
            </a:r>
            <a:r>
              <a:rPr sz="2200" spc="5" dirty="0">
                <a:latin typeface="Times New Roman"/>
                <a:cs typeface="Times New Roman"/>
              </a:rPr>
              <a:t>of</a:t>
            </a:r>
            <a:r>
              <a:rPr sz="2200" spc="20" dirty="0">
                <a:latin typeface="Times New Roman"/>
                <a:cs typeface="Times New Roman"/>
              </a:rPr>
              <a:t> </a:t>
            </a:r>
            <a:r>
              <a:rPr sz="2200" dirty="0">
                <a:latin typeface="Times New Roman"/>
                <a:cs typeface="Times New Roman"/>
              </a:rPr>
              <a:t>application-layer </a:t>
            </a:r>
            <a:r>
              <a:rPr sz="2200" spc="-535" dirty="0">
                <a:latin typeface="Times New Roman"/>
                <a:cs typeface="Times New Roman"/>
              </a:rPr>
              <a:t> </a:t>
            </a:r>
            <a:r>
              <a:rPr sz="2200" spc="5" dirty="0">
                <a:latin typeface="Times New Roman"/>
                <a:cs typeface="Times New Roman"/>
              </a:rPr>
              <a:t>messages</a:t>
            </a:r>
            <a:r>
              <a:rPr sz="2200" dirty="0">
                <a:latin typeface="Times New Roman"/>
                <a:cs typeface="Times New Roman"/>
              </a:rPr>
              <a:t> </a:t>
            </a:r>
            <a:r>
              <a:rPr sz="2200" spc="5" dirty="0">
                <a:latin typeface="Times New Roman"/>
                <a:cs typeface="Times New Roman"/>
              </a:rPr>
              <a:t>to</a:t>
            </a:r>
            <a:r>
              <a:rPr sz="2200" dirty="0">
                <a:latin typeface="Times New Roman"/>
                <a:cs typeface="Times New Roman"/>
              </a:rPr>
              <a:t> the </a:t>
            </a:r>
            <a:r>
              <a:rPr sz="2200" spc="5" dirty="0">
                <a:latin typeface="Times New Roman"/>
                <a:cs typeface="Times New Roman"/>
              </a:rPr>
              <a:t>destination and</a:t>
            </a:r>
            <a:r>
              <a:rPr sz="2200" dirty="0">
                <a:latin typeface="Times New Roman"/>
                <a:cs typeface="Times New Roman"/>
              </a:rPr>
              <a:t> </a:t>
            </a:r>
            <a:r>
              <a:rPr sz="2200" spc="5" dirty="0">
                <a:latin typeface="Times New Roman"/>
                <a:cs typeface="Times New Roman"/>
              </a:rPr>
              <a:t>flow </a:t>
            </a:r>
            <a:r>
              <a:rPr sz="2200" dirty="0">
                <a:latin typeface="Times New Roman"/>
                <a:cs typeface="Times New Roman"/>
              </a:rPr>
              <a:t>control and</a:t>
            </a:r>
            <a:endParaRPr sz="2200">
              <a:latin typeface="Times New Roman"/>
              <a:cs typeface="Times New Roman"/>
            </a:endParaRPr>
          </a:p>
          <a:p>
            <a:pPr marL="781050">
              <a:lnSpc>
                <a:spcPts val="2014"/>
              </a:lnSpc>
            </a:pPr>
            <a:r>
              <a:rPr sz="2200" dirty="0">
                <a:latin typeface="Times New Roman"/>
                <a:cs typeface="Times New Roman"/>
              </a:rPr>
              <a:t>congestion-control mechanism.</a:t>
            </a:r>
            <a:endParaRPr sz="2200">
              <a:latin typeface="Times New Roman"/>
              <a:cs typeface="Times New Roman"/>
            </a:endParaRPr>
          </a:p>
          <a:p>
            <a:pPr marL="781050" marR="461009" lvl="2" indent="-258445">
              <a:lnSpc>
                <a:spcPts val="2130"/>
              </a:lnSpc>
              <a:spcBef>
                <a:spcPts val="400"/>
              </a:spcBef>
              <a:buClr>
                <a:srgbClr val="DA1F28"/>
              </a:buClr>
              <a:buFont typeface="Arial MT"/>
              <a:buChar char="●"/>
              <a:tabLst>
                <a:tab pos="851535" algn="l"/>
                <a:tab pos="852169" algn="l"/>
              </a:tabLst>
            </a:pPr>
            <a:r>
              <a:rPr dirty="0"/>
              <a:t>	</a:t>
            </a:r>
            <a:r>
              <a:rPr sz="2200" spc="5" dirty="0">
                <a:latin typeface="Times New Roman"/>
                <a:cs typeface="Times New Roman"/>
              </a:rPr>
              <a:t>The </a:t>
            </a:r>
            <a:r>
              <a:rPr sz="2200" spc="10" dirty="0">
                <a:latin typeface="Times New Roman"/>
                <a:cs typeface="Times New Roman"/>
              </a:rPr>
              <a:t>UDP</a:t>
            </a:r>
            <a:r>
              <a:rPr sz="2200" spc="5" dirty="0">
                <a:latin typeface="Times New Roman"/>
                <a:cs typeface="Times New Roman"/>
              </a:rPr>
              <a:t> protocol</a:t>
            </a:r>
            <a:r>
              <a:rPr sz="2200" spc="10" dirty="0">
                <a:latin typeface="Times New Roman"/>
                <a:cs typeface="Times New Roman"/>
              </a:rPr>
              <a:t> </a:t>
            </a:r>
            <a:r>
              <a:rPr sz="2200" spc="5" dirty="0">
                <a:latin typeface="Times New Roman"/>
                <a:cs typeface="Times New Roman"/>
              </a:rPr>
              <a:t>provides</a:t>
            </a:r>
            <a:r>
              <a:rPr sz="2200" spc="10" dirty="0">
                <a:latin typeface="Times New Roman"/>
                <a:cs typeface="Times New Roman"/>
              </a:rPr>
              <a:t> </a:t>
            </a:r>
            <a:r>
              <a:rPr sz="2200" spc="5" dirty="0">
                <a:latin typeface="Times New Roman"/>
                <a:cs typeface="Times New Roman"/>
              </a:rPr>
              <a:t>a</a:t>
            </a:r>
            <a:r>
              <a:rPr sz="2200" spc="10" dirty="0">
                <a:latin typeface="Times New Roman"/>
                <a:cs typeface="Times New Roman"/>
              </a:rPr>
              <a:t> </a:t>
            </a:r>
            <a:r>
              <a:rPr sz="2200" dirty="0">
                <a:latin typeface="Times New Roman"/>
                <a:cs typeface="Times New Roman"/>
              </a:rPr>
              <a:t>connectionless</a:t>
            </a:r>
            <a:r>
              <a:rPr sz="2200" spc="5" dirty="0">
                <a:latin typeface="Times New Roman"/>
                <a:cs typeface="Times New Roman"/>
              </a:rPr>
              <a:t> </a:t>
            </a:r>
            <a:r>
              <a:rPr sz="2200" dirty="0">
                <a:latin typeface="Times New Roman"/>
                <a:cs typeface="Times New Roman"/>
              </a:rPr>
              <a:t>service</a:t>
            </a:r>
            <a:r>
              <a:rPr sz="2200" spc="5" dirty="0">
                <a:latin typeface="Times New Roman"/>
                <a:cs typeface="Times New Roman"/>
              </a:rPr>
              <a:t> to </a:t>
            </a:r>
            <a:r>
              <a:rPr sz="2200" dirty="0">
                <a:latin typeface="Times New Roman"/>
                <a:cs typeface="Times New Roman"/>
              </a:rPr>
              <a:t>its </a:t>
            </a:r>
            <a:r>
              <a:rPr sz="2200" spc="-535" dirty="0">
                <a:latin typeface="Times New Roman"/>
                <a:cs typeface="Times New Roman"/>
              </a:rPr>
              <a:t> </a:t>
            </a:r>
            <a:r>
              <a:rPr sz="2200" dirty="0">
                <a:latin typeface="Times New Roman"/>
                <a:cs typeface="Times New Roman"/>
              </a:rPr>
              <a:t>applications.</a:t>
            </a:r>
            <a:endParaRPr sz="2200">
              <a:latin typeface="Times New Roman"/>
              <a:cs typeface="Times New Roman"/>
            </a:endParaRPr>
          </a:p>
          <a:p>
            <a:pPr marL="781050" marR="204470" lvl="2" indent="-258445">
              <a:lnSpc>
                <a:spcPts val="2120"/>
              </a:lnSpc>
              <a:spcBef>
                <a:spcPts val="325"/>
              </a:spcBef>
              <a:buClr>
                <a:srgbClr val="DA1F28"/>
              </a:buClr>
              <a:buFont typeface="Arial MT"/>
              <a:buChar char="●"/>
              <a:tabLst>
                <a:tab pos="781685" algn="l"/>
              </a:tabLst>
            </a:pPr>
            <a:r>
              <a:rPr sz="2200" spc="5" dirty="0">
                <a:latin typeface="Times New Roman"/>
                <a:cs typeface="Times New Roman"/>
              </a:rPr>
              <a:t>This</a:t>
            </a:r>
            <a:r>
              <a:rPr sz="2200" dirty="0">
                <a:latin typeface="Times New Roman"/>
                <a:cs typeface="Times New Roman"/>
              </a:rPr>
              <a:t> is</a:t>
            </a:r>
            <a:r>
              <a:rPr sz="2200" spc="5" dirty="0">
                <a:latin typeface="Times New Roman"/>
                <a:cs typeface="Times New Roman"/>
              </a:rPr>
              <a:t> a no-frills</a:t>
            </a:r>
            <a:r>
              <a:rPr sz="2200" spc="10" dirty="0">
                <a:latin typeface="Times New Roman"/>
                <a:cs typeface="Times New Roman"/>
              </a:rPr>
              <a:t> </a:t>
            </a:r>
            <a:r>
              <a:rPr sz="2200" dirty="0">
                <a:latin typeface="Times New Roman"/>
                <a:cs typeface="Times New Roman"/>
              </a:rPr>
              <a:t>service</a:t>
            </a:r>
            <a:r>
              <a:rPr sz="2200" spc="5" dirty="0">
                <a:latin typeface="Times New Roman"/>
                <a:cs typeface="Times New Roman"/>
              </a:rPr>
              <a:t> </a:t>
            </a:r>
            <a:r>
              <a:rPr sz="2200" dirty="0">
                <a:latin typeface="Times New Roman"/>
                <a:cs typeface="Times New Roman"/>
              </a:rPr>
              <a:t>that </a:t>
            </a:r>
            <a:r>
              <a:rPr sz="2200" spc="5" dirty="0">
                <a:latin typeface="Times New Roman"/>
                <a:cs typeface="Times New Roman"/>
              </a:rPr>
              <a:t>provides</a:t>
            </a:r>
            <a:r>
              <a:rPr sz="2200" spc="10" dirty="0">
                <a:latin typeface="Times New Roman"/>
                <a:cs typeface="Times New Roman"/>
              </a:rPr>
              <a:t> no </a:t>
            </a:r>
            <a:r>
              <a:rPr sz="2200" spc="5" dirty="0">
                <a:latin typeface="Times New Roman"/>
                <a:cs typeface="Times New Roman"/>
              </a:rPr>
              <a:t>reliability,</a:t>
            </a:r>
            <a:r>
              <a:rPr sz="2200" spc="10" dirty="0">
                <a:latin typeface="Times New Roman"/>
                <a:cs typeface="Times New Roman"/>
              </a:rPr>
              <a:t> no </a:t>
            </a:r>
            <a:r>
              <a:rPr sz="2200" spc="5" dirty="0">
                <a:latin typeface="Times New Roman"/>
                <a:cs typeface="Times New Roman"/>
              </a:rPr>
              <a:t>flow </a:t>
            </a:r>
            <a:r>
              <a:rPr sz="2200" spc="-535" dirty="0">
                <a:latin typeface="Times New Roman"/>
                <a:cs typeface="Times New Roman"/>
              </a:rPr>
              <a:t> </a:t>
            </a:r>
            <a:r>
              <a:rPr sz="2200" dirty="0">
                <a:latin typeface="Times New Roman"/>
                <a:cs typeface="Times New Roman"/>
              </a:rPr>
              <a:t>control,</a:t>
            </a:r>
            <a:r>
              <a:rPr sz="2200" spc="-5" dirty="0">
                <a:latin typeface="Times New Roman"/>
                <a:cs typeface="Times New Roman"/>
              </a:rPr>
              <a:t> </a:t>
            </a:r>
            <a:r>
              <a:rPr sz="2200" spc="5" dirty="0">
                <a:latin typeface="Times New Roman"/>
                <a:cs typeface="Times New Roman"/>
              </a:rPr>
              <a:t>and</a:t>
            </a:r>
            <a:r>
              <a:rPr sz="2200" dirty="0">
                <a:latin typeface="Times New Roman"/>
                <a:cs typeface="Times New Roman"/>
              </a:rPr>
              <a:t> </a:t>
            </a:r>
            <a:r>
              <a:rPr sz="2200" spc="10" dirty="0">
                <a:latin typeface="Times New Roman"/>
                <a:cs typeface="Times New Roman"/>
              </a:rPr>
              <a:t>no</a:t>
            </a:r>
            <a:r>
              <a:rPr sz="2200" spc="5" dirty="0">
                <a:latin typeface="Times New Roman"/>
                <a:cs typeface="Times New Roman"/>
              </a:rPr>
              <a:t> </a:t>
            </a:r>
            <a:r>
              <a:rPr sz="2200" dirty="0">
                <a:latin typeface="Times New Roman"/>
                <a:cs typeface="Times New Roman"/>
              </a:rPr>
              <a:t>congestion control.</a:t>
            </a:r>
            <a:endParaRPr sz="2200">
              <a:latin typeface="Times New Roman"/>
              <a:cs typeface="Times New Roman"/>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59380" y="205886"/>
            <a:ext cx="4420870" cy="588010"/>
          </a:xfrm>
          <a:prstGeom prst="rect">
            <a:avLst/>
          </a:prstGeom>
        </p:spPr>
        <p:txBody>
          <a:bodyPr vert="horz" wrap="square" lIns="0" tIns="17780" rIns="0" bIns="0" rtlCol="0">
            <a:spAutoFit/>
          </a:bodyPr>
          <a:lstStyle/>
          <a:p>
            <a:pPr marL="12700">
              <a:lnSpc>
                <a:spcPct val="100000"/>
              </a:lnSpc>
              <a:spcBef>
                <a:spcPts val="140"/>
              </a:spcBef>
            </a:pPr>
            <a:r>
              <a:rPr spc="10" dirty="0">
                <a:solidFill>
                  <a:srgbClr val="464646"/>
                </a:solidFill>
              </a:rPr>
              <a:t>TCP/IP</a:t>
            </a:r>
            <a:r>
              <a:rPr spc="-25" dirty="0">
                <a:solidFill>
                  <a:srgbClr val="464646"/>
                </a:solidFill>
              </a:rPr>
              <a:t> </a:t>
            </a:r>
            <a:r>
              <a:rPr spc="10" dirty="0">
                <a:solidFill>
                  <a:srgbClr val="464646"/>
                </a:solidFill>
              </a:rPr>
              <a:t>Architecture</a:t>
            </a:r>
          </a:p>
        </p:txBody>
      </p:sp>
      <p:sp>
        <p:nvSpPr>
          <p:cNvPr id="3" name="object 3"/>
          <p:cNvSpPr txBox="1"/>
          <p:nvPr/>
        </p:nvSpPr>
        <p:spPr>
          <a:xfrm>
            <a:off x="548993" y="781426"/>
            <a:ext cx="7954009" cy="5555367"/>
          </a:xfrm>
          <a:prstGeom prst="rect">
            <a:avLst/>
          </a:prstGeom>
        </p:spPr>
        <p:txBody>
          <a:bodyPr vert="horz" wrap="square" lIns="0" tIns="45720" rIns="0" bIns="0" rtlCol="0">
            <a:spAutoFit/>
          </a:bodyPr>
          <a:lstStyle/>
          <a:p>
            <a:pPr marL="283210" indent="-271145">
              <a:lnSpc>
                <a:spcPct val="100000"/>
              </a:lnSpc>
              <a:spcBef>
                <a:spcPts val="360"/>
              </a:spcBef>
              <a:buClr>
                <a:srgbClr val="2DA2BE"/>
              </a:buClr>
              <a:buSzPct val="67647"/>
              <a:buFont typeface="Arial"/>
              <a:buChar char="□"/>
              <a:tabLst>
                <a:tab pos="283210" algn="l"/>
                <a:tab pos="283845" algn="l"/>
              </a:tabLst>
            </a:pPr>
            <a:r>
              <a:rPr sz="1700" b="1" dirty="0">
                <a:latin typeface="Times New Roman"/>
                <a:cs typeface="Times New Roman"/>
              </a:rPr>
              <a:t>Network</a:t>
            </a:r>
            <a:r>
              <a:rPr sz="1700" b="1" spc="-40" dirty="0">
                <a:latin typeface="Times New Roman"/>
                <a:cs typeface="Times New Roman"/>
              </a:rPr>
              <a:t> </a:t>
            </a:r>
            <a:r>
              <a:rPr sz="1700" b="1" dirty="0">
                <a:latin typeface="Times New Roman"/>
                <a:cs typeface="Times New Roman"/>
              </a:rPr>
              <a:t>Layer</a:t>
            </a:r>
            <a:endParaRPr sz="1700">
              <a:latin typeface="Times New Roman"/>
              <a:cs typeface="Times New Roman"/>
            </a:endParaRPr>
          </a:p>
          <a:p>
            <a:pPr marL="539115" lvl="1" indent="-250825">
              <a:lnSpc>
                <a:spcPct val="100000"/>
              </a:lnSpc>
              <a:spcBef>
                <a:spcPts val="260"/>
              </a:spcBef>
              <a:buClr>
                <a:srgbClr val="2DA2BE"/>
              </a:buClr>
              <a:buFont typeface="Lucida Sans Unicode"/>
              <a:buChar char="□"/>
              <a:tabLst>
                <a:tab pos="539750" algn="l"/>
              </a:tabLst>
            </a:pP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Internet’s</a:t>
            </a:r>
            <a:r>
              <a:rPr sz="1700" spc="10" dirty="0">
                <a:latin typeface="Times New Roman"/>
                <a:cs typeface="Times New Roman"/>
              </a:rPr>
              <a:t> </a:t>
            </a:r>
            <a:r>
              <a:rPr sz="1700" dirty="0">
                <a:latin typeface="Times New Roman"/>
                <a:cs typeface="Times New Roman"/>
              </a:rPr>
              <a:t>network</a:t>
            </a:r>
            <a:r>
              <a:rPr sz="1700" spc="15" dirty="0">
                <a:latin typeface="Times New Roman"/>
                <a:cs typeface="Times New Roman"/>
              </a:rPr>
              <a:t> </a:t>
            </a:r>
            <a:r>
              <a:rPr sz="1700" dirty="0">
                <a:latin typeface="Times New Roman"/>
                <a:cs typeface="Times New Roman"/>
              </a:rPr>
              <a:t>layer</a:t>
            </a:r>
            <a:r>
              <a:rPr sz="1700" spc="5" dirty="0">
                <a:latin typeface="Times New Roman"/>
                <a:cs typeface="Times New Roman"/>
              </a:rPr>
              <a:t> </a:t>
            </a:r>
            <a:r>
              <a:rPr sz="1700" dirty="0">
                <a:latin typeface="Times New Roman"/>
                <a:cs typeface="Times New Roman"/>
              </a:rPr>
              <a:t>is</a:t>
            </a:r>
            <a:r>
              <a:rPr sz="1700" spc="5" dirty="0">
                <a:latin typeface="Times New Roman"/>
                <a:cs typeface="Times New Roman"/>
              </a:rPr>
              <a:t> </a:t>
            </a:r>
            <a:r>
              <a:rPr sz="1700" dirty="0">
                <a:latin typeface="Times New Roman"/>
                <a:cs typeface="Times New Roman"/>
              </a:rPr>
              <a:t>responsible</a:t>
            </a:r>
            <a:r>
              <a:rPr sz="1700" spc="10" dirty="0">
                <a:latin typeface="Times New Roman"/>
                <a:cs typeface="Times New Roman"/>
              </a:rPr>
              <a:t> </a:t>
            </a:r>
            <a:r>
              <a:rPr sz="1700" dirty="0">
                <a:latin typeface="Times New Roman"/>
                <a:cs typeface="Times New Roman"/>
              </a:rPr>
              <a:t>for</a:t>
            </a:r>
            <a:r>
              <a:rPr sz="1700" spc="15" dirty="0">
                <a:latin typeface="Times New Roman"/>
                <a:cs typeface="Times New Roman"/>
              </a:rPr>
              <a:t> </a:t>
            </a:r>
            <a:r>
              <a:rPr sz="1700" dirty="0">
                <a:latin typeface="Times New Roman"/>
                <a:cs typeface="Times New Roman"/>
              </a:rPr>
              <a:t>moving</a:t>
            </a:r>
            <a:r>
              <a:rPr sz="1700" spc="5" dirty="0">
                <a:latin typeface="Times New Roman"/>
                <a:cs typeface="Times New Roman"/>
              </a:rPr>
              <a:t> </a:t>
            </a:r>
            <a:r>
              <a:rPr sz="1700" dirty="0">
                <a:latin typeface="Times New Roman"/>
                <a:cs typeface="Times New Roman"/>
              </a:rPr>
              <a:t>network-layer</a:t>
            </a:r>
            <a:r>
              <a:rPr sz="1700" spc="10" dirty="0">
                <a:latin typeface="Times New Roman"/>
                <a:cs typeface="Times New Roman"/>
              </a:rPr>
              <a:t> </a:t>
            </a:r>
            <a:r>
              <a:rPr sz="1700" dirty="0">
                <a:latin typeface="Times New Roman"/>
                <a:cs typeface="Times New Roman"/>
              </a:rPr>
              <a:t>packets</a:t>
            </a:r>
            <a:r>
              <a:rPr sz="1700" spc="15" dirty="0">
                <a:latin typeface="Times New Roman"/>
                <a:cs typeface="Times New Roman"/>
              </a:rPr>
              <a:t> </a:t>
            </a:r>
            <a:r>
              <a:rPr sz="1700" spc="5" dirty="0">
                <a:latin typeface="Times New Roman"/>
                <a:cs typeface="Times New Roman"/>
              </a:rPr>
              <a:t>known</a:t>
            </a:r>
            <a:endParaRPr sz="1700">
              <a:latin typeface="Times New Roman"/>
              <a:cs typeface="Times New Roman"/>
            </a:endParaRPr>
          </a:p>
          <a:p>
            <a:pPr marL="539115" algn="just">
              <a:lnSpc>
                <a:spcPct val="100000"/>
              </a:lnSpc>
              <a:spcBef>
                <a:spcPts val="860"/>
              </a:spcBef>
            </a:pPr>
            <a:r>
              <a:rPr sz="2000" dirty="0">
                <a:latin typeface="Times New Roman"/>
                <a:cs typeface="Times New Roman"/>
              </a:rPr>
              <a:t>as </a:t>
            </a:r>
            <a:r>
              <a:rPr sz="2000" b="1" dirty="0">
                <a:latin typeface="Times New Roman"/>
                <a:cs typeface="Times New Roman"/>
              </a:rPr>
              <a:t>datagrams</a:t>
            </a:r>
            <a:r>
              <a:rPr sz="2000" b="1" spc="5" dirty="0">
                <a:latin typeface="Times New Roman"/>
                <a:cs typeface="Times New Roman"/>
              </a:rPr>
              <a:t> </a:t>
            </a:r>
            <a:r>
              <a:rPr sz="2000" dirty="0">
                <a:latin typeface="Times New Roman"/>
                <a:cs typeface="Times New Roman"/>
              </a:rPr>
              <a:t>from one host</a:t>
            </a:r>
            <a:r>
              <a:rPr sz="2000" spc="-5" dirty="0">
                <a:latin typeface="Times New Roman"/>
                <a:cs typeface="Times New Roman"/>
              </a:rPr>
              <a:t> </a:t>
            </a:r>
            <a:r>
              <a:rPr sz="2000" dirty="0">
                <a:latin typeface="Times New Roman"/>
                <a:cs typeface="Times New Roman"/>
              </a:rPr>
              <a:t>to</a:t>
            </a:r>
            <a:r>
              <a:rPr sz="2000" spc="-5" dirty="0">
                <a:latin typeface="Times New Roman"/>
                <a:cs typeface="Times New Roman"/>
              </a:rPr>
              <a:t> another</a:t>
            </a:r>
            <a:endParaRPr sz="2000">
              <a:latin typeface="Times New Roman"/>
              <a:cs typeface="Times New Roman"/>
            </a:endParaRPr>
          </a:p>
          <a:p>
            <a:pPr marL="539115" marR="655320" lvl="1" indent="-250825" algn="just">
              <a:lnSpc>
                <a:spcPct val="142200"/>
              </a:lnSpc>
              <a:spcBef>
                <a:spcPts val="275"/>
              </a:spcBef>
              <a:buClr>
                <a:srgbClr val="2DA2BE"/>
              </a:buClr>
              <a:buFont typeface="Lucida Sans Unicode"/>
              <a:buChar char="□"/>
              <a:tabLst>
                <a:tab pos="539750" algn="l"/>
              </a:tabLst>
            </a:pPr>
            <a:r>
              <a:rPr sz="2000" dirty="0">
                <a:latin typeface="Times New Roman"/>
                <a:cs typeface="Times New Roman"/>
              </a:rPr>
              <a:t>The network</a:t>
            </a:r>
            <a:r>
              <a:rPr sz="2000" spc="10" dirty="0">
                <a:latin typeface="Times New Roman"/>
                <a:cs typeface="Times New Roman"/>
              </a:rPr>
              <a:t> </a:t>
            </a:r>
            <a:r>
              <a:rPr sz="2000" dirty="0">
                <a:latin typeface="Times New Roman"/>
                <a:cs typeface="Times New Roman"/>
              </a:rPr>
              <a:t>layer</a:t>
            </a:r>
            <a:r>
              <a:rPr sz="2000" spc="5" dirty="0">
                <a:latin typeface="Times New Roman"/>
                <a:cs typeface="Times New Roman"/>
              </a:rPr>
              <a:t> </a:t>
            </a:r>
            <a:r>
              <a:rPr sz="2000" dirty="0">
                <a:latin typeface="Times New Roman"/>
                <a:cs typeface="Times New Roman"/>
              </a:rPr>
              <a:t>then provides</a:t>
            </a:r>
            <a:r>
              <a:rPr sz="2000" spc="10"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spc="-5" dirty="0">
                <a:latin typeface="Times New Roman"/>
                <a:cs typeface="Times New Roman"/>
              </a:rPr>
              <a:t>service</a:t>
            </a:r>
            <a:r>
              <a:rPr sz="2000" spc="5" dirty="0">
                <a:latin typeface="Times New Roman"/>
                <a:cs typeface="Times New Roman"/>
              </a:rPr>
              <a:t> </a:t>
            </a:r>
            <a:r>
              <a:rPr sz="2000" dirty="0">
                <a:latin typeface="Times New Roman"/>
                <a:cs typeface="Times New Roman"/>
              </a:rPr>
              <a:t>of</a:t>
            </a:r>
            <a:r>
              <a:rPr sz="2000" spc="10" dirty="0">
                <a:latin typeface="Times New Roman"/>
                <a:cs typeface="Times New Roman"/>
              </a:rPr>
              <a:t> </a:t>
            </a:r>
            <a:r>
              <a:rPr sz="2000" dirty="0">
                <a:latin typeface="Times New Roman"/>
                <a:cs typeface="Times New Roman"/>
              </a:rPr>
              <a:t>delivering</a:t>
            </a:r>
            <a:r>
              <a:rPr sz="2000" spc="10" dirty="0">
                <a:latin typeface="Times New Roman"/>
                <a:cs typeface="Times New Roman"/>
              </a:rPr>
              <a:t> </a:t>
            </a:r>
            <a:r>
              <a:rPr sz="2000" dirty="0">
                <a:latin typeface="Times New Roman"/>
                <a:cs typeface="Times New Roman"/>
              </a:rPr>
              <a:t>the</a:t>
            </a:r>
            <a:r>
              <a:rPr sz="2000" spc="25" dirty="0">
                <a:latin typeface="Times New Roman"/>
                <a:cs typeface="Times New Roman"/>
              </a:rPr>
              <a:t> </a:t>
            </a:r>
            <a:r>
              <a:rPr sz="2000" dirty="0">
                <a:latin typeface="Times New Roman"/>
                <a:cs typeface="Times New Roman"/>
              </a:rPr>
              <a:t>datagram</a:t>
            </a:r>
            <a:r>
              <a:rPr sz="2000" spc="10" dirty="0">
                <a:latin typeface="Times New Roman"/>
                <a:cs typeface="Times New Roman"/>
              </a:rPr>
              <a:t> </a:t>
            </a:r>
            <a:r>
              <a:rPr sz="2000" dirty="0">
                <a:latin typeface="Times New Roman"/>
                <a:cs typeface="Times New Roman"/>
              </a:rPr>
              <a:t>to </a:t>
            </a:r>
            <a:r>
              <a:rPr sz="2000" spc="-5" dirty="0">
                <a:latin typeface="Times New Roman"/>
                <a:cs typeface="Times New Roman"/>
              </a:rPr>
              <a:t>the </a:t>
            </a:r>
            <a:r>
              <a:rPr sz="2000" spc="-409" dirty="0">
                <a:latin typeface="Times New Roman"/>
                <a:cs typeface="Times New Roman"/>
              </a:rPr>
              <a:t> </a:t>
            </a:r>
            <a:r>
              <a:rPr sz="2000" spc="-5" dirty="0">
                <a:latin typeface="Times New Roman"/>
                <a:cs typeface="Times New Roman"/>
              </a:rPr>
              <a:t>transport </a:t>
            </a:r>
            <a:r>
              <a:rPr sz="2000" dirty="0">
                <a:latin typeface="Times New Roman"/>
                <a:cs typeface="Times New Roman"/>
              </a:rPr>
              <a:t>layer</a:t>
            </a:r>
            <a:r>
              <a:rPr sz="2000" spc="-5" dirty="0">
                <a:latin typeface="Times New Roman"/>
                <a:cs typeface="Times New Roman"/>
              </a:rPr>
              <a:t> </a:t>
            </a:r>
            <a:r>
              <a:rPr sz="2000" dirty="0">
                <a:latin typeface="Times New Roman"/>
                <a:cs typeface="Times New Roman"/>
              </a:rPr>
              <a:t>in</a:t>
            </a:r>
            <a:r>
              <a:rPr sz="2000" spc="-5"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destination host</a:t>
            </a:r>
            <a:endParaRPr sz="2000">
              <a:latin typeface="Times New Roman"/>
              <a:cs typeface="Times New Roman"/>
            </a:endParaRPr>
          </a:p>
          <a:p>
            <a:pPr marL="539115" marR="77470" lvl="1" indent="-250825" algn="just">
              <a:lnSpc>
                <a:spcPct val="142200"/>
              </a:lnSpc>
              <a:spcBef>
                <a:spcPts val="275"/>
              </a:spcBef>
              <a:buClr>
                <a:srgbClr val="2DA2BE"/>
              </a:buClr>
              <a:buFont typeface="Lucida Sans Unicode"/>
              <a:buChar char="□"/>
              <a:tabLst>
                <a:tab pos="539750" algn="l"/>
              </a:tabLst>
            </a:pP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Internet’s</a:t>
            </a:r>
            <a:r>
              <a:rPr sz="2000" spc="10" dirty="0">
                <a:latin typeface="Times New Roman"/>
                <a:cs typeface="Times New Roman"/>
              </a:rPr>
              <a:t> </a:t>
            </a:r>
            <a:r>
              <a:rPr sz="2000" dirty="0">
                <a:latin typeface="Times New Roman"/>
                <a:cs typeface="Times New Roman"/>
              </a:rPr>
              <a:t>network</a:t>
            </a:r>
            <a:r>
              <a:rPr sz="2000" spc="10" dirty="0">
                <a:latin typeface="Times New Roman"/>
                <a:cs typeface="Times New Roman"/>
              </a:rPr>
              <a:t> </a:t>
            </a:r>
            <a:r>
              <a:rPr sz="2000" dirty="0">
                <a:latin typeface="Times New Roman"/>
                <a:cs typeface="Times New Roman"/>
              </a:rPr>
              <a:t>layer</a:t>
            </a:r>
            <a:r>
              <a:rPr sz="2000" spc="5" dirty="0">
                <a:latin typeface="Times New Roman"/>
                <a:cs typeface="Times New Roman"/>
              </a:rPr>
              <a:t> </a:t>
            </a:r>
            <a:r>
              <a:rPr sz="2000" spc="-5" dirty="0">
                <a:latin typeface="Times New Roman"/>
                <a:cs typeface="Times New Roman"/>
              </a:rPr>
              <a:t>includes</a:t>
            </a:r>
            <a:r>
              <a:rPr sz="2000" spc="5"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spc="-5" dirty="0">
                <a:latin typeface="Times New Roman"/>
                <a:cs typeface="Times New Roman"/>
              </a:rPr>
              <a:t>celebrated</a:t>
            </a:r>
            <a:r>
              <a:rPr sz="2000" spc="85" dirty="0">
                <a:latin typeface="Times New Roman"/>
                <a:cs typeface="Times New Roman"/>
              </a:rPr>
              <a:t> </a:t>
            </a:r>
            <a:r>
              <a:rPr sz="2000" b="1" dirty="0">
                <a:latin typeface="Times New Roman"/>
                <a:cs typeface="Times New Roman"/>
              </a:rPr>
              <a:t>IP</a:t>
            </a:r>
            <a:r>
              <a:rPr sz="2000" b="1" spc="10" dirty="0">
                <a:latin typeface="Times New Roman"/>
                <a:cs typeface="Times New Roman"/>
              </a:rPr>
              <a:t> </a:t>
            </a:r>
            <a:r>
              <a:rPr sz="2000" b="1" dirty="0">
                <a:latin typeface="Times New Roman"/>
                <a:cs typeface="Times New Roman"/>
              </a:rPr>
              <a:t>Protocol</a:t>
            </a:r>
            <a:r>
              <a:rPr sz="2000" dirty="0">
                <a:latin typeface="Times New Roman"/>
                <a:cs typeface="Times New Roman"/>
              </a:rPr>
              <a:t>,</a:t>
            </a:r>
            <a:r>
              <a:rPr sz="2000" spc="10" dirty="0">
                <a:latin typeface="Times New Roman"/>
                <a:cs typeface="Times New Roman"/>
              </a:rPr>
              <a:t> </a:t>
            </a:r>
            <a:r>
              <a:rPr sz="2000" dirty="0">
                <a:latin typeface="Times New Roman"/>
                <a:cs typeface="Times New Roman"/>
              </a:rPr>
              <a:t>which</a:t>
            </a:r>
            <a:r>
              <a:rPr sz="2000" spc="10" dirty="0">
                <a:latin typeface="Times New Roman"/>
                <a:cs typeface="Times New Roman"/>
              </a:rPr>
              <a:t> </a:t>
            </a:r>
            <a:r>
              <a:rPr sz="2000" dirty="0">
                <a:latin typeface="Times New Roman"/>
                <a:cs typeface="Times New Roman"/>
              </a:rPr>
              <a:t>defines</a:t>
            </a:r>
            <a:r>
              <a:rPr sz="2000" spc="10" dirty="0">
                <a:latin typeface="Times New Roman"/>
                <a:cs typeface="Times New Roman"/>
              </a:rPr>
              <a:t> </a:t>
            </a:r>
            <a:r>
              <a:rPr sz="2000" spc="-5" dirty="0">
                <a:latin typeface="Times New Roman"/>
                <a:cs typeface="Times New Roman"/>
              </a:rPr>
              <a:t>the </a:t>
            </a:r>
            <a:r>
              <a:rPr sz="2000" dirty="0">
                <a:latin typeface="Times New Roman"/>
                <a:cs typeface="Times New Roman"/>
              </a:rPr>
              <a:t> fields in the</a:t>
            </a:r>
            <a:r>
              <a:rPr sz="2000" spc="-5" dirty="0">
                <a:latin typeface="Times New Roman"/>
                <a:cs typeface="Times New Roman"/>
              </a:rPr>
              <a:t> </a:t>
            </a:r>
            <a:r>
              <a:rPr sz="2000" dirty="0">
                <a:latin typeface="Times New Roman"/>
                <a:cs typeface="Times New Roman"/>
              </a:rPr>
              <a:t>datagram</a:t>
            </a:r>
            <a:r>
              <a:rPr sz="2000" spc="5" dirty="0">
                <a:latin typeface="Times New Roman"/>
                <a:cs typeface="Times New Roman"/>
              </a:rPr>
              <a:t> </a:t>
            </a:r>
            <a:r>
              <a:rPr sz="2000" dirty="0">
                <a:latin typeface="Times New Roman"/>
                <a:cs typeface="Times New Roman"/>
              </a:rPr>
              <a:t>as</a:t>
            </a:r>
            <a:r>
              <a:rPr sz="2000" spc="-5" dirty="0">
                <a:latin typeface="Times New Roman"/>
                <a:cs typeface="Times New Roman"/>
              </a:rPr>
              <a:t> </a:t>
            </a:r>
            <a:r>
              <a:rPr sz="2000" dirty="0">
                <a:latin typeface="Times New Roman"/>
                <a:cs typeface="Times New Roman"/>
              </a:rPr>
              <a:t>well</a:t>
            </a:r>
            <a:r>
              <a:rPr sz="2000" spc="5" dirty="0">
                <a:latin typeface="Times New Roman"/>
                <a:cs typeface="Times New Roman"/>
              </a:rPr>
              <a:t> </a:t>
            </a:r>
            <a:r>
              <a:rPr sz="2000" dirty="0">
                <a:latin typeface="Times New Roman"/>
                <a:cs typeface="Times New Roman"/>
              </a:rPr>
              <a:t>as</a:t>
            </a:r>
            <a:r>
              <a:rPr sz="2000" spc="-5" dirty="0">
                <a:latin typeface="Times New Roman"/>
                <a:cs typeface="Times New Roman"/>
              </a:rPr>
              <a:t> </a:t>
            </a:r>
            <a:r>
              <a:rPr sz="2000" spc="5" dirty="0">
                <a:latin typeface="Times New Roman"/>
                <a:cs typeface="Times New Roman"/>
              </a:rPr>
              <a:t>how </a:t>
            </a: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end systems and routers act </a:t>
            </a:r>
            <a:r>
              <a:rPr sz="2000" spc="5" dirty="0">
                <a:latin typeface="Times New Roman"/>
                <a:cs typeface="Times New Roman"/>
              </a:rPr>
              <a:t>on</a:t>
            </a:r>
            <a:r>
              <a:rPr sz="2000" dirty="0">
                <a:latin typeface="Times New Roman"/>
                <a:cs typeface="Times New Roman"/>
              </a:rPr>
              <a:t> these fields.</a:t>
            </a:r>
            <a:endParaRPr sz="2000">
              <a:latin typeface="Times New Roman"/>
              <a:cs typeface="Times New Roman"/>
            </a:endParaRPr>
          </a:p>
          <a:p>
            <a:pPr marL="539115" marR="103505" lvl="1" indent="-250825" algn="just">
              <a:lnSpc>
                <a:spcPct val="142200"/>
              </a:lnSpc>
              <a:spcBef>
                <a:spcPts val="270"/>
              </a:spcBef>
              <a:buClr>
                <a:srgbClr val="2DA2BE"/>
              </a:buClr>
              <a:buFont typeface="Lucida Sans Unicode"/>
              <a:buChar char="□"/>
              <a:tabLst>
                <a:tab pos="539750" algn="l"/>
              </a:tabLst>
            </a:pPr>
            <a:r>
              <a:rPr sz="2000" dirty="0">
                <a:latin typeface="Times New Roman"/>
                <a:cs typeface="Times New Roman"/>
              </a:rPr>
              <a:t>There is only</a:t>
            </a:r>
            <a:r>
              <a:rPr sz="2000" spc="10" dirty="0">
                <a:latin typeface="Times New Roman"/>
                <a:cs typeface="Times New Roman"/>
              </a:rPr>
              <a:t> </a:t>
            </a:r>
            <a:r>
              <a:rPr sz="2000" dirty="0">
                <a:latin typeface="Times New Roman"/>
                <a:cs typeface="Times New Roman"/>
              </a:rPr>
              <a:t>one</a:t>
            </a:r>
            <a:r>
              <a:rPr sz="2000" spc="5" dirty="0">
                <a:latin typeface="Times New Roman"/>
                <a:cs typeface="Times New Roman"/>
              </a:rPr>
              <a:t> </a:t>
            </a:r>
            <a:r>
              <a:rPr sz="2000" dirty="0">
                <a:latin typeface="Times New Roman"/>
                <a:cs typeface="Times New Roman"/>
              </a:rPr>
              <a:t>IP</a:t>
            </a:r>
            <a:r>
              <a:rPr sz="2000" spc="5" dirty="0">
                <a:latin typeface="Times New Roman"/>
                <a:cs typeface="Times New Roman"/>
              </a:rPr>
              <a:t> </a:t>
            </a:r>
            <a:r>
              <a:rPr sz="2000" dirty="0">
                <a:latin typeface="Times New Roman"/>
                <a:cs typeface="Times New Roman"/>
              </a:rPr>
              <a:t>protocol,</a:t>
            </a:r>
            <a:r>
              <a:rPr sz="2000" spc="10" dirty="0">
                <a:latin typeface="Times New Roman"/>
                <a:cs typeface="Times New Roman"/>
              </a:rPr>
              <a:t> </a:t>
            </a:r>
            <a:r>
              <a:rPr sz="2000" dirty="0">
                <a:latin typeface="Times New Roman"/>
                <a:cs typeface="Times New Roman"/>
              </a:rPr>
              <a:t>and all Internet</a:t>
            </a:r>
            <a:r>
              <a:rPr sz="2000" spc="10" dirty="0">
                <a:latin typeface="Times New Roman"/>
                <a:cs typeface="Times New Roman"/>
              </a:rPr>
              <a:t> </a:t>
            </a:r>
            <a:r>
              <a:rPr sz="2000" dirty="0">
                <a:latin typeface="Times New Roman"/>
                <a:cs typeface="Times New Roman"/>
              </a:rPr>
              <a:t>components that have</a:t>
            </a:r>
            <a:r>
              <a:rPr sz="2000" spc="10" dirty="0">
                <a:latin typeface="Times New Roman"/>
                <a:cs typeface="Times New Roman"/>
              </a:rPr>
              <a:t> </a:t>
            </a:r>
            <a:r>
              <a:rPr sz="2000" dirty="0">
                <a:latin typeface="Times New Roman"/>
                <a:cs typeface="Times New Roman"/>
              </a:rPr>
              <a:t>a network</a:t>
            </a:r>
            <a:r>
              <a:rPr sz="2000" spc="5" dirty="0">
                <a:latin typeface="Times New Roman"/>
                <a:cs typeface="Times New Roman"/>
              </a:rPr>
              <a:t> </a:t>
            </a:r>
            <a:r>
              <a:rPr sz="2000" spc="-5" dirty="0">
                <a:latin typeface="Times New Roman"/>
                <a:cs typeface="Times New Roman"/>
              </a:rPr>
              <a:t>layer </a:t>
            </a:r>
            <a:r>
              <a:rPr sz="2000" spc="-409" dirty="0">
                <a:latin typeface="Times New Roman"/>
                <a:cs typeface="Times New Roman"/>
              </a:rPr>
              <a:t> </a:t>
            </a:r>
            <a:r>
              <a:rPr sz="2000" dirty="0">
                <a:latin typeface="Times New Roman"/>
                <a:cs typeface="Times New Roman"/>
              </a:rPr>
              <a:t>must</a:t>
            </a:r>
            <a:r>
              <a:rPr sz="2000" spc="-10" dirty="0">
                <a:latin typeface="Times New Roman"/>
                <a:cs typeface="Times New Roman"/>
              </a:rPr>
              <a:t> </a:t>
            </a:r>
            <a:r>
              <a:rPr sz="2000" dirty="0">
                <a:latin typeface="Times New Roman"/>
                <a:cs typeface="Times New Roman"/>
              </a:rPr>
              <a:t>run the</a:t>
            </a:r>
            <a:r>
              <a:rPr sz="2000" spc="-5" dirty="0">
                <a:latin typeface="Times New Roman"/>
                <a:cs typeface="Times New Roman"/>
              </a:rPr>
              <a:t> </a:t>
            </a:r>
            <a:r>
              <a:rPr sz="2000" dirty="0">
                <a:latin typeface="Times New Roman"/>
                <a:cs typeface="Times New Roman"/>
              </a:rPr>
              <a:t>IP protocol.</a:t>
            </a:r>
            <a:endParaRPr sz="2000">
              <a:latin typeface="Times New Roman"/>
              <a:cs typeface="Times New Roman"/>
            </a:endParaRPr>
          </a:p>
          <a:p>
            <a:pPr marL="539115" marR="5080" lvl="1" indent="-250825" algn="just">
              <a:lnSpc>
                <a:spcPct val="142200"/>
              </a:lnSpc>
              <a:spcBef>
                <a:spcPts val="275"/>
              </a:spcBef>
              <a:buClr>
                <a:srgbClr val="2DA2BE"/>
              </a:buClr>
              <a:buFont typeface="Lucida Sans Unicode"/>
              <a:buChar char="□"/>
              <a:tabLst>
                <a:tab pos="539750" algn="l"/>
              </a:tabLst>
            </a:pP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Internet’s</a:t>
            </a:r>
            <a:r>
              <a:rPr sz="2000" spc="15" dirty="0">
                <a:latin typeface="Times New Roman"/>
                <a:cs typeface="Times New Roman"/>
              </a:rPr>
              <a:t> </a:t>
            </a:r>
            <a:r>
              <a:rPr sz="2000" dirty="0">
                <a:latin typeface="Times New Roman"/>
                <a:cs typeface="Times New Roman"/>
              </a:rPr>
              <a:t>network</a:t>
            </a:r>
            <a:r>
              <a:rPr sz="2000" spc="10" dirty="0">
                <a:latin typeface="Times New Roman"/>
                <a:cs typeface="Times New Roman"/>
              </a:rPr>
              <a:t> </a:t>
            </a:r>
            <a:r>
              <a:rPr sz="2000" dirty="0">
                <a:latin typeface="Times New Roman"/>
                <a:cs typeface="Times New Roman"/>
              </a:rPr>
              <a:t>layer</a:t>
            </a:r>
            <a:r>
              <a:rPr sz="2000" spc="10" dirty="0">
                <a:latin typeface="Times New Roman"/>
                <a:cs typeface="Times New Roman"/>
              </a:rPr>
              <a:t> </a:t>
            </a:r>
            <a:r>
              <a:rPr sz="2000" dirty="0">
                <a:latin typeface="Times New Roman"/>
                <a:cs typeface="Times New Roman"/>
              </a:rPr>
              <a:t>also</a:t>
            </a:r>
            <a:r>
              <a:rPr sz="2000" spc="10" dirty="0">
                <a:latin typeface="Times New Roman"/>
                <a:cs typeface="Times New Roman"/>
              </a:rPr>
              <a:t> </a:t>
            </a:r>
            <a:r>
              <a:rPr sz="2000" spc="-5" dirty="0">
                <a:latin typeface="Times New Roman"/>
                <a:cs typeface="Times New Roman"/>
              </a:rPr>
              <a:t>contains</a:t>
            </a:r>
            <a:r>
              <a:rPr sz="2000" spc="5" dirty="0">
                <a:latin typeface="Times New Roman"/>
                <a:cs typeface="Times New Roman"/>
              </a:rPr>
              <a:t> </a:t>
            </a:r>
            <a:r>
              <a:rPr sz="2000" dirty="0">
                <a:latin typeface="Times New Roman"/>
                <a:cs typeface="Times New Roman"/>
              </a:rPr>
              <a:t>routing</a:t>
            </a:r>
            <a:r>
              <a:rPr sz="2000" spc="15" dirty="0">
                <a:latin typeface="Times New Roman"/>
                <a:cs typeface="Times New Roman"/>
              </a:rPr>
              <a:t> </a:t>
            </a:r>
            <a:r>
              <a:rPr sz="2000" dirty="0">
                <a:latin typeface="Times New Roman"/>
                <a:cs typeface="Times New Roman"/>
              </a:rPr>
              <a:t>protocols</a:t>
            </a:r>
            <a:r>
              <a:rPr sz="2000" spc="15" dirty="0">
                <a:latin typeface="Times New Roman"/>
                <a:cs typeface="Times New Roman"/>
              </a:rPr>
              <a:t> </a:t>
            </a:r>
            <a:r>
              <a:rPr sz="2000" dirty="0">
                <a:latin typeface="Times New Roman"/>
                <a:cs typeface="Times New Roman"/>
              </a:rPr>
              <a:t>that</a:t>
            </a:r>
            <a:r>
              <a:rPr sz="2000" spc="5" dirty="0">
                <a:latin typeface="Times New Roman"/>
                <a:cs typeface="Times New Roman"/>
              </a:rPr>
              <a:t> </a:t>
            </a:r>
            <a:r>
              <a:rPr sz="2000" dirty="0">
                <a:latin typeface="Times New Roman"/>
                <a:cs typeface="Times New Roman"/>
              </a:rPr>
              <a:t>determine</a:t>
            </a:r>
            <a:r>
              <a:rPr sz="2000" spc="15"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routes </a:t>
            </a:r>
            <a:r>
              <a:rPr sz="2000" spc="-409" dirty="0">
                <a:latin typeface="Times New Roman"/>
                <a:cs typeface="Times New Roman"/>
              </a:rPr>
              <a:t> </a:t>
            </a:r>
            <a:r>
              <a:rPr sz="2000" dirty="0">
                <a:latin typeface="Times New Roman"/>
                <a:cs typeface="Times New Roman"/>
              </a:rPr>
              <a:t>that</a:t>
            </a:r>
            <a:r>
              <a:rPr sz="2000" spc="-5" dirty="0">
                <a:latin typeface="Times New Roman"/>
                <a:cs typeface="Times New Roman"/>
              </a:rPr>
              <a:t> </a:t>
            </a:r>
            <a:r>
              <a:rPr sz="2000" dirty="0">
                <a:latin typeface="Times New Roman"/>
                <a:cs typeface="Times New Roman"/>
              </a:rPr>
              <a:t>datagrams take</a:t>
            </a:r>
            <a:r>
              <a:rPr sz="2000" spc="-5" dirty="0">
                <a:latin typeface="Times New Roman"/>
                <a:cs typeface="Times New Roman"/>
              </a:rPr>
              <a:t> </a:t>
            </a:r>
            <a:r>
              <a:rPr sz="2000" dirty="0">
                <a:latin typeface="Times New Roman"/>
                <a:cs typeface="Times New Roman"/>
              </a:rPr>
              <a:t>between sources and</a:t>
            </a:r>
            <a:r>
              <a:rPr sz="2000" spc="-5" dirty="0">
                <a:latin typeface="Times New Roman"/>
                <a:cs typeface="Times New Roman"/>
              </a:rPr>
              <a:t> </a:t>
            </a:r>
            <a:r>
              <a:rPr sz="2000" dirty="0">
                <a:latin typeface="Times New Roman"/>
                <a:cs typeface="Times New Roman"/>
              </a:rPr>
              <a:t>destinations.</a:t>
            </a:r>
            <a:endParaRPr sz="2000">
              <a:latin typeface="Times New Roman"/>
              <a:cs typeface="Times New Roman"/>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59380" y="149590"/>
            <a:ext cx="4420870" cy="588010"/>
          </a:xfrm>
          <a:prstGeom prst="rect">
            <a:avLst/>
          </a:prstGeom>
        </p:spPr>
        <p:txBody>
          <a:bodyPr vert="horz" wrap="square" lIns="0" tIns="17780" rIns="0" bIns="0" rtlCol="0">
            <a:spAutoFit/>
          </a:bodyPr>
          <a:lstStyle/>
          <a:p>
            <a:pPr marL="12700">
              <a:lnSpc>
                <a:spcPct val="100000"/>
              </a:lnSpc>
              <a:spcBef>
                <a:spcPts val="140"/>
              </a:spcBef>
            </a:pPr>
            <a:r>
              <a:rPr spc="10" dirty="0">
                <a:solidFill>
                  <a:srgbClr val="464646"/>
                </a:solidFill>
              </a:rPr>
              <a:t>TCP/IP</a:t>
            </a:r>
            <a:r>
              <a:rPr spc="-25" dirty="0">
                <a:solidFill>
                  <a:srgbClr val="464646"/>
                </a:solidFill>
              </a:rPr>
              <a:t> </a:t>
            </a:r>
            <a:r>
              <a:rPr spc="10" dirty="0">
                <a:solidFill>
                  <a:srgbClr val="464646"/>
                </a:solidFill>
              </a:rPr>
              <a:t>Architecture</a:t>
            </a:r>
          </a:p>
        </p:txBody>
      </p:sp>
      <p:sp>
        <p:nvSpPr>
          <p:cNvPr id="3" name="object 3"/>
          <p:cNvSpPr txBox="1"/>
          <p:nvPr/>
        </p:nvSpPr>
        <p:spPr>
          <a:xfrm>
            <a:off x="540477" y="715905"/>
            <a:ext cx="8150225" cy="5563870"/>
          </a:xfrm>
          <a:prstGeom prst="rect">
            <a:avLst/>
          </a:prstGeom>
        </p:spPr>
        <p:txBody>
          <a:bodyPr vert="horz" wrap="square" lIns="0" tIns="70485" rIns="0" bIns="0" rtlCol="0">
            <a:spAutoFit/>
          </a:bodyPr>
          <a:lstStyle/>
          <a:p>
            <a:pPr marL="291465" indent="-279400">
              <a:lnSpc>
                <a:spcPct val="100000"/>
              </a:lnSpc>
              <a:spcBef>
                <a:spcPts val="555"/>
              </a:spcBef>
              <a:buClr>
                <a:srgbClr val="2DA2BE"/>
              </a:buClr>
              <a:buSzPct val="66666"/>
              <a:buChar char="□"/>
              <a:tabLst>
                <a:tab pos="291465" algn="l"/>
                <a:tab pos="292100" algn="l"/>
              </a:tabLst>
            </a:pPr>
            <a:r>
              <a:rPr sz="2700" b="1" spc="-5" dirty="0">
                <a:latin typeface="Arial"/>
                <a:cs typeface="Arial"/>
              </a:rPr>
              <a:t>Data</a:t>
            </a:r>
            <a:r>
              <a:rPr sz="2700" b="1" spc="-35" dirty="0">
                <a:latin typeface="Arial"/>
                <a:cs typeface="Arial"/>
              </a:rPr>
              <a:t> </a:t>
            </a:r>
            <a:r>
              <a:rPr sz="2700" b="1" spc="-5" dirty="0">
                <a:latin typeface="Arial"/>
                <a:cs typeface="Arial"/>
              </a:rPr>
              <a:t>Link</a:t>
            </a:r>
            <a:r>
              <a:rPr sz="2700" b="1" spc="-40" dirty="0">
                <a:latin typeface="Arial"/>
                <a:cs typeface="Arial"/>
              </a:rPr>
              <a:t> </a:t>
            </a:r>
            <a:r>
              <a:rPr sz="2700" b="1" spc="-5" dirty="0">
                <a:latin typeface="Arial"/>
                <a:cs typeface="Arial"/>
              </a:rPr>
              <a:t>Layer</a:t>
            </a:r>
            <a:endParaRPr sz="2700">
              <a:latin typeface="Arial"/>
              <a:cs typeface="Arial"/>
            </a:endParaRPr>
          </a:p>
          <a:p>
            <a:pPr marL="548005" lvl="1" indent="-191135">
              <a:lnSpc>
                <a:spcPct val="100000"/>
              </a:lnSpc>
              <a:spcBef>
                <a:spcPts val="335"/>
              </a:spcBef>
              <a:buClr>
                <a:srgbClr val="2DA2BE"/>
              </a:buClr>
              <a:buFont typeface="Arial MT"/>
              <a:buChar char="•"/>
              <a:tabLst>
                <a:tab pos="548640" algn="l"/>
              </a:tabLst>
            </a:pPr>
            <a:r>
              <a:rPr sz="2000" spc="-5" dirty="0">
                <a:latin typeface="Times New Roman"/>
                <a:cs typeface="Times New Roman"/>
              </a:rPr>
              <a:t>Organizes</a:t>
            </a:r>
            <a:r>
              <a:rPr sz="2000" spc="-10" dirty="0">
                <a:latin typeface="Times New Roman"/>
                <a:cs typeface="Times New Roman"/>
              </a:rPr>
              <a:t> </a:t>
            </a:r>
            <a:r>
              <a:rPr sz="2000" spc="-5" dirty="0">
                <a:latin typeface="Times New Roman"/>
                <a:cs typeface="Times New Roman"/>
              </a:rPr>
              <a:t>the</a:t>
            </a:r>
            <a:r>
              <a:rPr sz="2000" spc="-10" dirty="0">
                <a:latin typeface="Times New Roman"/>
                <a:cs typeface="Times New Roman"/>
              </a:rPr>
              <a:t> </a:t>
            </a:r>
            <a:r>
              <a:rPr sz="2000" dirty="0">
                <a:latin typeface="Times New Roman"/>
                <a:cs typeface="Times New Roman"/>
              </a:rPr>
              <a:t>bit</a:t>
            </a:r>
            <a:r>
              <a:rPr sz="2000" spc="-5" dirty="0">
                <a:latin typeface="Times New Roman"/>
                <a:cs typeface="Times New Roman"/>
              </a:rPr>
              <a:t> stream</a:t>
            </a:r>
            <a:r>
              <a:rPr sz="2000" spc="-10" dirty="0">
                <a:latin typeface="Times New Roman"/>
                <a:cs typeface="Times New Roman"/>
              </a:rPr>
              <a:t> </a:t>
            </a:r>
            <a:r>
              <a:rPr sz="2000" spc="-5" dirty="0">
                <a:latin typeface="Times New Roman"/>
                <a:cs typeface="Times New Roman"/>
              </a:rPr>
              <a:t>into</a:t>
            </a:r>
            <a:r>
              <a:rPr sz="2000" spc="-10" dirty="0">
                <a:latin typeface="Times New Roman"/>
                <a:cs typeface="Times New Roman"/>
              </a:rPr>
              <a:t> </a:t>
            </a:r>
            <a:r>
              <a:rPr sz="2000" dirty="0">
                <a:latin typeface="Times New Roman"/>
                <a:cs typeface="Times New Roman"/>
              </a:rPr>
              <a:t>a</a:t>
            </a:r>
            <a:r>
              <a:rPr sz="2000" spc="-10" dirty="0">
                <a:latin typeface="Times New Roman"/>
                <a:cs typeface="Times New Roman"/>
              </a:rPr>
              <a:t> </a:t>
            </a:r>
            <a:r>
              <a:rPr sz="2000" dirty="0">
                <a:latin typeface="Times New Roman"/>
                <a:cs typeface="Times New Roman"/>
              </a:rPr>
              <a:t>data</a:t>
            </a:r>
            <a:r>
              <a:rPr sz="2000" spc="-5" dirty="0">
                <a:latin typeface="Times New Roman"/>
                <a:cs typeface="Times New Roman"/>
              </a:rPr>
              <a:t> </a:t>
            </a:r>
            <a:r>
              <a:rPr sz="2000" dirty="0">
                <a:latin typeface="Times New Roman"/>
                <a:cs typeface="Times New Roman"/>
              </a:rPr>
              <a:t>unit</a:t>
            </a:r>
            <a:r>
              <a:rPr sz="2000" spc="-5" dirty="0">
                <a:latin typeface="Times New Roman"/>
                <a:cs typeface="Times New Roman"/>
              </a:rPr>
              <a:t> called</a:t>
            </a:r>
            <a:r>
              <a:rPr sz="2000" spc="-10" dirty="0">
                <a:latin typeface="Times New Roman"/>
                <a:cs typeface="Times New Roman"/>
              </a:rPr>
              <a:t> </a:t>
            </a:r>
            <a:r>
              <a:rPr sz="2000" dirty="0">
                <a:latin typeface="Times New Roman"/>
                <a:cs typeface="Times New Roman"/>
              </a:rPr>
              <a:t>a</a:t>
            </a:r>
            <a:r>
              <a:rPr sz="2000" spc="-10" dirty="0">
                <a:latin typeface="Times New Roman"/>
                <a:cs typeface="Times New Roman"/>
              </a:rPr>
              <a:t> </a:t>
            </a:r>
            <a:r>
              <a:rPr sz="2000" spc="5" dirty="0">
                <a:latin typeface="Times New Roman"/>
                <a:cs typeface="Times New Roman"/>
              </a:rPr>
              <a:t>“</a:t>
            </a:r>
            <a:r>
              <a:rPr sz="2000" b="1" spc="5" dirty="0">
                <a:latin typeface="Times New Roman"/>
                <a:cs typeface="Times New Roman"/>
              </a:rPr>
              <a:t>frame</a:t>
            </a:r>
            <a:r>
              <a:rPr sz="2000" spc="5" dirty="0">
                <a:latin typeface="Times New Roman"/>
                <a:cs typeface="Times New Roman"/>
              </a:rPr>
              <a:t>”</a:t>
            </a:r>
            <a:r>
              <a:rPr sz="2000" spc="-10" dirty="0">
                <a:latin typeface="Times New Roman"/>
                <a:cs typeface="Times New Roman"/>
              </a:rPr>
              <a:t> </a:t>
            </a:r>
            <a:r>
              <a:rPr sz="2000" spc="-5" dirty="0">
                <a:latin typeface="Times New Roman"/>
                <a:cs typeface="Times New Roman"/>
              </a:rPr>
              <a:t>and</a:t>
            </a:r>
            <a:r>
              <a:rPr sz="2000" spc="-10" dirty="0">
                <a:latin typeface="Times New Roman"/>
                <a:cs typeface="Times New Roman"/>
              </a:rPr>
              <a:t> </a:t>
            </a:r>
            <a:r>
              <a:rPr sz="2000" dirty="0">
                <a:latin typeface="Times New Roman"/>
                <a:cs typeface="Times New Roman"/>
              </a:rPr>
              <a:t>delivers</a:t>
            </a:r>
            <a:r>
              <a:rPr sz="2000" spc="-5" dirty="0">
                <a:latin typeface="Times New Roman"/>
                <a:cs typeface="Times New Roman"/>
              </a:rPr>
              <a:t> the</a:t>
            </a:r>
            <a:endParaRPr sz="2000">
              <a:latin typeface="Times New Roman"/>
              <a:cs typeface="Times New Roman"/>
            </a:endParaRPr>
          </a:p>
          <a:p>
            <a:pPr marL="548005">
              <a:lnSpc>
                <a:spcPct val="100000"/>
              </a:lnSpc>
              <a:spcBef>
                <a:spcPts val="1175"/>
              </a:spcBef>
            </a:pPr>
            <a:r>
              <a:rPr sz="2000" dirty="0">
                <a:latin typeface="Times New Roman"/>
                <a:cs typeface="Times New Roman"/>
              </a:rPr>
              <a:t>frame</a:t>
            </a:r>
            <a:r>
              <a:rPr sz="2000" spc="-20" dirty="0">
                <a:latin typeface="Times New Roman"/>
                <a:cs typeface="Times New Roman"/>
              </a:rPr>
              <a:t> </a:t>
            </a:r>
            <a:r>
              <a:rPr sz="2000" spc="-5" dirty="0">
                <a:latin typeface="Times New Roman"/>
                <a:cs typeface="Times New Roman"/>
              </a:rPr>
              <a:t>to</a:t>
            </a:r>
            <a:r>
              <a:rPr sz="2000" spc="-20" dirty="0">
                <a:latin typeface="Times New Roman"/>
                <a:cs typeface="Times New Roman"/>
              </a:rPr>
              <a:t> </a:t>
            </a:r>
            <a:r>
              <a:rPr sz="2000" spc="-5" dirty="0">
                <a:latin typeface="Times New Roman"/>
                <a:cs typeface="Times New Roman"/>
              </a:rPr>
              <a:t>an</a:t>
            </a:r>
            <a:r>
              <a:rPr sz="2000" spc="-20" dirty="0">
                <a:latin typeface="Times New Roman"/>
                <a:cs typeface="Times New Roman"/>
              </a:rPr>
              <a:t> </a:t>
            </a:r>
            <a:r>
              <a:rPr sz="2000" spc="-5" dirty="0">
                <a:latin typeface="Times New Roman"/>
                <a:cs typeface="Times New Roman"/>
              </a:rPr>
              <a:t>adjacent</a:t>
            </a:r>
            <a:r>
              <a:rPr sz="2000" spc="-20" dirty="0">
                <a:latin typeface="Times New Roman"/>
                <a:cs typeface="Times New Roman"/>
              </a:rPr>
              <a:t> </a:t>
            </a:r>
            <a:r>
              <a:rPr sz="2000" spc="-5" dirty="0">
                <a:latin typeface="Times New Roman"/>
                <a:cs typeface="Times New Roman"/>
              </a:rPr>
              <a:t>system.</a:t>
            </a:r>
            <a:endParaRPr sz="2000">
              <a:latin typeface="Times New Roman"/>
              <a:cs typeface="Times New Roman"/>
            </a:endParaRPr>
          </a:p>
          <a:p>
            <a:pPr marL="548005" marR="250825" lvl="1" indent="-190500">
              <a:lnSpc>
                <a:spcPct val="149000"/>
              </a:lnSpc>
              <a:spcBef>
                <a:spcPts val="350"/>
              </a:spcBef>
              <a:buClr>
                <a:srgbClr val="2DA2BE"/>
              </a:buClr>
              <a:buFont typeface="Arial MT"/>
              <a:buChar char="•"/>
              <a:tabLst>
                <a:tab pos="548640" algn="l"/>
              </a:tabLst>
            </a:pPr>
            <a:r>
              <a:rPr sz="2000" spc="-5" dirty="0">
                <a:latin typeface="Times New Roman"/>
                <a:cs typeface="Times New Roman"/>
              </a:rPr>
              <a:t>The services </a:t>
            </a:r>
            <a:r>
              <a:rPr sz="2000" dirty="0">
                <a:latin typeface="Times New Roman"/>
                <a:cs typeface="Times New Roman"/>
              </a:rPr>
              <a:t>provided by </a:t>
            </a:r>
            <a:r>
              <a:rPr sz="2000" spc="-5" dirty="0">
                <a:latin typeface="Times New Roman"/>
                <a:cs typeface="Times New Roman"/>
              </a:rPr>
              <a:t>the link layer </a:t>
            </a:r>
            <a:r>
              <a:rPr sz="2000" dirty="0">
                <a:latin typeface="Times New Roman"/>
                <a:cs typeface="Times New Roman"/>
              </a:rPr>
              <a:t>depend on </a:t>
            </a:r>
            <a:r>
              <a:rPr sz="2000" spc="-5" dirty="0">
                <a:latin typeface="Times New Roman"/>
                <a:cs typeface="Times New Roman"/>
              </a:rPr>
              <a:t>the specific link-layer </a:t>
            </a:r>
            <a:r>
              <a:rPr sz="2000" spc="-484" dirty="0">
                <a:latin typeface="Times New Roman"/>
                <a:cs typeface="Times New Roman"/>
              </a:rPr>
              <a:t> </a:t>
            </a:r>
            <a:r>
              <a:rPr sz="2000" dirty="0">
                <a:latin typeface="Times New Roman"/>
                <a:cs typeface="Times New Roman"/>
              </a:rPr>
              <a:t>protocol</a:t>
            </a:r>
            <a:r>
              <a:rPr sz="2000" spc="-5" dirty="0">
                <a:latin typeface="Times New Roman"/>
                <a:cs typeface="Times New Roman"/>
              </a:rPr>
              <a:t> that is employed</a:t>
            </a:r>
            <a:r>
              <a:rPr sz="2000" spc="-10" dirty="0">
                <a:latin typeface="Times New Roman"/>
                <a:cs typeface="Times New Roman"/>
              </a:rPr>
              <a:t> </a:t>
            </a:r>
            <a:r>
              <a:rPr sz="2000" dirty="0">
                <a:latin typeface="Times New Roman"/>
                <a:cs typeface="Times New Roman"/>
              </a:rPr>
              <a:t>over </a:t>
            </a:r>
            <a:r>
              <a:rPr sz="2000" spc="-5" dirty="0">
                <a:latin typeface="Times New Roman"/>
                <a:cs typeface="Times New Roman"/>
              </a:rPr>
              <a:t>the link.</a:t>
            </a:r>
            <a:endParaRPr sz="2000">
              <a:latin typeface="Times New Roman"/>
              <a:cs typeface="Times New Roman"/>
            </a:endParaRPr>
          </a:p>
          <a:p>
            <a:pPr marL="548005" marR="422275" lvl="1" indent="-190500">
              <a:lnSpc>
                <a:spcPct val="149000"/>
              </a:lnSpc>
              <a:spcBef>
                <a:spcPts val="345"/>
              </a:spcBef>
              <a:buClr>
                <a:srgbClr val="2DA2BE"/>
              </a:buClr>
              <a:buFont typeface="Arial MT"/>
              <a:buChar char="•"/>
              <a:tabLst>
                <a:tab pos="548640" algn="l"/>
              </a:tabLst>
            </a:pPr>
            <a:r>
              <a:rPr sz="2000" spc="-5" dirty="0">
                <a:latin typeface="Times New Roman"/>
                <a:cs typeface="Times New Roman"/>
              </a:rPr>
              <a:t>For</a:t>
            </a:r>
            <a:r>
              <a:rPr sz="2000" spc="-15" dirty="0">
                <a:latin typeface="Times New Roman"/>
                <a:cs typeface="Times New Roman"/>
              </a:rPr>
              <a:t> </a:t>
            </a:r>
            <a:r>
              <a:rPr sz="2000" spc="-5" dirty="0">
                <a:latin typeface="Times New Roman"/>
                <a:cs typeface="Times New Roman"/>
              </a:rPr>
              <a:t>example,</a:t>
            </a:r>
            <a:r>
              <a:rPr sz="2000" spc="-15" dirty="0">
                <a:latin typeface="Times New Roman"/>
                <a:cs typeface="Times New Roman"/>
              </a:rPr>
              <a:t> </a:t>
            </a:r>
            <a:r>
              <a:rPr sz="2000" spc="-5" dirty="0">
                <a:latin typeface="Times New Roman"/>
                <a:cs typeface="Times New Roman"/>
              </a:rPr>
              <a:t>some</a:t>
            </a:r>
            <a:r>
              <a:rPr sz="2000" spc="-15" dirty="0">
                <a:latin typeface="Times New Roman"/>
                <a:cs typeface="Times New Roman"/>
              </a:rPr>
              <a:t> </a:t>
            </a:r>
            <a:r>
              <a:rPr sz="2000" spc="-5" dirty="0">
                <a:latin typeface="Times New Roman"/>
                <a:cs typeface="Times New Roman"/>
              </a:rPr>
              <a:t>link-layer</a:t>
            </a:r>
            <a:r>
              <a:rPr sz="2000" spc="-15" dirty="0">
                <a:latin typeface="Times New Roman"/>
                <a:cs typeface="Times New Roman"/>
              </a:rPr>
              <a:t> </a:t>
            </a:r>
            <a:r>
              <a:rPr sz="2000" dirty="0">
                <a:latin typeface="Times New Roman"/>
                <a:cs typeface="Times New Roman"/>
              </a:rPr>
              <a:t>protocols</a:t>
            </a:r>
            <a:r>
              <a:rPr sz="2000" spc="-10" dirty="0">
                <a:latin typeface="Times New Roman"/>
                <a:cs typeface="Times New Roman"/>
              </a:rPr>
              <a:t> </a:t>
            </a:r>
            <a:r>
              <a:rPr sz="2000" dirty="0">
                <a:latin typeface="Times New Roman"/>
                <a:cs typeface="Times New Roman"/>
              </a:rPr>
              <a:t>provide</a:t>
            </a:r>
            <a:r>
              <a:rPr sz="2000" spc="-10" dirty="0">
                <a:latin typeface="Times New Roman"/>
                <a:cs typeface="Times New Roman"/>
              </a:rPr>
              <a:t> </a:t>
            </a:r>
            <a:r>
              <a:rPr sz="2000" dirty="0">
                <a:latin typeface="Times New Roman"/>
                <a:cs typeface="Times New Roman"/>
              </a:rPr>
              <a:t>reliable</a:t>
            </a:r>
            <a:r>
              <a:rPr sz="2000" spc="-10" dirty="0">
                <a:latin typeface="Times New Roman"/>
                <a:cs typeface="Times New Roman"/>
              </a:rPr>
              <a:t> </a:t>
            </a:r>
            <a:r>
              <a:rPr sz="2000" dirty="0">
                <a:latin typeface="Times New Roman"/>
                <a:cs typeface="Times New Roman"/>
              </a:rPr>
              <a:t>delivery,</a:t>
            </a:r>
            <a:r>
              <a:rPr sz="2000" spc="-10" dirty="0">
                <a:latin typeface="Times New Roman"/>
                <a:cs typeface="Times New Roman"/>
              </a:rPr>
              <a:t> </a:t>
            </a:r>
            <a:r>
              <a:rPr sz="2000" dirty="0">
                <a:latin typeface="Times New Roman"/>
                <a:cs typeface="Times New Roman"/>
              </a:rPr>
              <a:t>from </a:t>
            </a:r>
            <a:r>
              <a:rPr sz="2000" spc="-484" dirty="0">
                <a:latin typeface="Times New Roman"/>
                <a:cs typeface="Times New Roman"/>
              </a:rPr>
              <a:t> </a:t>
            </a:r>
            <a:r>
              <a:rPr sz="2000" spc="-5" dirty="0">
                <a:latin typeface="Times New Roman"/>
                <a:cs typeface="Times New Roman"/>
              </a:rPr>
              <a:t>transmitting</a:t>
            </a:r>
            <a:r>
              <a:rPr sz="2000" spc="-10" dirty="0">
                <a:latin typeface="Times New Roman"/>
                <a:cs typeface="Times New Roman"/>
              </a:rPr>
              <a:t> </a:t>
            </a:r>
            <a:r>
              <a:rPr sz="2000" dirty="0">
                <a:latin typeface="Times New Roman"/>
                <a:cs typeface="Times New Roman"/>
              </a:rPr>
              <a:t>node, over</a:t>
            </a:r>
            <a:r>
              <a:rPr sz="2000" spc="-5" dirty="0">
                <a:latin typeface="Times New Roman"/>
                <a:cs typeface="Times New Roman"/>
              </a:rPr>
              <a:t> </a:t>
            </a:r>
            <a:r>
              <a:rPr sz="2000" dirty="0">
                <a:latin typeface="Times New Roman"/>
                <a:cs typeface="Times New Roman"/>
              </a:rPr>
              <a:t>one </a:t>
            </a:r>
            <a:r>
              <a:rPr sz="2000" spc="-5" dirty="0">
                <a:latin typeface="Times New Roman"/>
                <a:cs typeface="Times New Roman"/>
              </a:rPr>
              <a:t>link,</a:t>
            </a:r>
            <a:r>
              <a:rPr sz="2000" spc="-10" dirty="0">
                <a:latin typeface="Times New Roman"/>
                <a:cs typeface="Times New Roman"/>
              </a:rPr>
              <a:t> </a:t>
            </a:r>
            <a:r>
              <a:rPr sz="2000" spc="-5" dirty="0">
                <a:latin typeface="Times New Roman"/>
                <a:cs typeface="Times New Roman"/>
              </a:rPr>
              <a:t>to </a:t>
            </a:r>
            <a:r>
              <a:rPr sz="2000" dirty="0">
                <a:latin typeface="Times New Roman"/>
                <a:cs typeface="Times New Roman"/>
              </a:rPr>
              <a:t>receiving</a:t>
            </a:r>
            <a:r>
              <a:rPr sz="2000" spc="-5" dirty="0">
                <a:latin typeface="Times New Roman"/>
                <a:cs typeface="Times New Roman"/>
              </a:rPr>
              <a:t> </a:t>
            </a:r>
            <a:r>
              <a:rPr sz="2000" dirty="0">
                <a:latin typeface="Times New Roman"/>
                <a:cs typeface="Times New Roman"/>
              </a:rPr>
              <a:t>node.</a:t>
            </a:r>
            <a:endParaRPr sz="2000">
              <a:latin typeface="Times New Roman"/>
              <a:cs typeface="Times New Roman"/>
            </a:endParaRPr>
          </a:p>
          <a:p>
            <a:pPr marL="548005" marR="5080" lvl="1" indent="-190500">
              <a:lnSpc>
                <a:spcPct val="149500"/>
              </a:lnSpc>
              <a:spcBef>
                <a:spcPts val="340"/>
              </a:spcBef>
              <a:buClr>
                <a:srgbClr val="2DA2BE"/>
              </a:buClr>
              <a:buFont typeface="Arial MT"/>
              <a:buChar char="•"/>
              <a:tabLst>
                <a:tab pos="548640" algn="l"/>
              </a:tabLst>
            </a:pPr>
            <a:r>
              <a:rPr sz="2000" spc="-5" dirty="0">
                <a:latin typeface="Times New Roman"/>
                <a:cs typeface="Times New Roman"/>
              </a:rPr>
              <a:t>Datagrams typically </a:t>
            </a:r>
            <a:r>
              <a:rPr sz="2000" dirty="0">
                <a:latin typeface="Times New Roman"/>
                <a:cs typeface="Times New Roman"/>
              </a:rPr>
              <a:t>need </a:t>
            </a:r>
            <a:r>
              <a:rPr sz="2000" spc="-5" dirty="0">
                <a:latin typeface="Times New Roman"/>
                <a:cs typeface="Times New Roman"/>
              </a:rPr>
              <a:t>to traverse several links to travel </a:t>
            </a:r>
            <a:r>
              <a:rPr sz="2000" dirty="0">
                <a:latin typeface="Times New Roman"/>
                <a:cs typeface="Times New Roman"/>
              </a:rPr>
              <a:t>from </a:t>
            </a:r>
            <a:r>
              <a:rPr sz="2000" spc="-5" dirty="0">
                <a:latin typeface="Times New Roman"/>
                <a:cs typeface="Times New Roman"/>
              </a:rPr>
              <a:t>source to </a:t>
            </a:r>
            <a:r>
              <a:rPr sz="2000" dirty="0">
                <a:latin typeface="Times New Roman"/>
                <a:cs typeface="Times New Roman"/>
              </a:rPr>
              <a:t> destination,</a:t>
            </a:r>
            <a:r>
              <a:rPr sz="2000" spc="-10" dirty="0">
                <a:latin typeface="Times New Roman"/>
                <a:cs typeface="Times New Roman"/>
              </a:rPr>
              <a:t> </a:t>
            </a:r>
            <a:r>
              <a:rPr sz="2000" dirty="0">
                <a:latin typeface="Times New Roman"/>
                <a:cs typeface="Times New Roman"/>
              </a:rPr>
              <a:t>a</a:t>
            </a:r>
            <a:r>
              <a:rPr sz="2000" spc="-15" dirty="0">
                <a:latin typeface="Times New Roman"/>
                <a:cs typeface="Times New Roman"/>
              </a:rPr>
              <a:t> </a:t>
            </a:r>
            <a:r>
              <a:rPr sz="2000" dirty="0">
                <a:latin typeface="Times New Roman"/>
                <a:cs typeface="Times New Roman"/>
              </a:rPr>
              <a:t>datagram</a:t>
            </a:r>
            <a:r>
              <a:rPr sz="2000" spc="-10" dirty="0">
                <a:latin typeface="Times New Roman"/>
                <a:cs typeface="Times New Roman"/>
              </a:rPr>
              <a:t> </a:t>
            </a:r>
            <a:r>
              <a:rPr sz="2000" spc="-5" dirty="0">
                <a:latin typeface="Times New Roman"/>
                <a:cs typeface="Times New Roman"/>
              </a:rPr>
              <a:t>may</a:t>
            </a:r>
            <a:r>
              <a:rPr sz="2000" spc="-15" dirty="0">
                <a:latin typeface="Times New Roman"/>
                <a:cs typeface="Times New Roman"/>
              </a:rPr>
              <a:t> </a:t>
            </a:r>
            <a:r>
              <a:rPr sz="2000" dirty="0">
                <a:latin typeface="Times New Roman"/>
                <a:cs typeface="Times New Roman"/>
              </a:rPr>
              <a:t>be</a:t>
            </a:r>
            <a:r>
              <a:rPr sz="2000" spc="-5" dirty="0">
                <a:latin typeface="Times New Roman"/>
                <a:cs typeface="Times New Roman"/>
              </a:rPr>
              <a:t> </a:t>
            </a:r>
            <a:r>
              <a:rPr sz="2000" dirty="0">
                <a:latin typeface="Times New Roman"/>
                <a:cs typeface="Times New Roman"/>
              </a:rPr>
              <a:t>handled</a:t>
            </a:r>
            <a:r>
              <a:rPr sz="2000" spc="-10" dirty="0">
                <a:latin typeface="Times New Roman"/>
                <a:cs typeface="Times New Roman"/>
              </a:rPr>
              <a:t> </a:t>
            </a:r>
            <a:r>
              <a:rPr sz="2000" dirty="0">
                <a:latin typeface="Times New Roman"/>
                <a:cs typeface="Times New Roman"/>
              </a:rPr>
              <a:t>by</a:t>
            </a:r>
            <a:r>
              <a:rPr sz="2000" spc="-10" dirty="0">
                <a:latin typeface="Times New Roman"/>
                <a:cs typeface="Times New Roman"/>
              </a:rPr>
              <a:t> </a:t>
            </a:r>
            <a:r>
              <a:rPr sz="2000" dirty="0">
                <a:latin typeface="Times New Roman"/>
                <a:cs typeface="Times New Roman"/>
              </a:rPr>
              <a:t>different</a:t>
            </a:r>
            <a:r>
              <a:rPr sz="2000" spc="-10" dirty="0">
                <a:latin typeface="Times New Roman"/>
                <a:cs typeface="Times New Roman"/>
              </a:rPr>
              <a:t> </a:t>
            </a:r>
            <a:r>
              <a:rPr sz="2000" spc="-5" dirty="0">
                <a:latin typeface="Times New Roman"/>
                <a:cs typeface="Times New Roman"/>
              </a:rPr>
              <a:t>link-layer</a:t>
            </a:r>
            <a:r>
              <a:rPr sz="2000" spc="-15" dirty="0">
                <a:latin typeface="Times New Roman"/>
                <a:cs typeface="Times New Roman"/>
              </a:rPr>
              <a:t> </a:t>
            </a:r>
            <a:r>
              <a:rPr sz="2000" dirty="0">
                <a:latin typeface="Times New Roman"/>
                <a:cs typeface="Times New Roman"/>
              </a:rPr>
              <a:t>protocols</a:t>
            </a:r>
            <a:r>
              <a:rPr sz="2000" spc="-5" dirty="0">
                <a:latin typeface="Times New Roman"/>
                <a:cs typeface="Times New Roman"/>
              </a:rPr>
              <a:t> at </a:t>
            </a:r>
            <a:r>
              <a:rPr sz="2000" spc="-484" dirty="0">
                <a:latin typeface="Times New Roman"/>
                <a:cs typeface="Times New Roman"/>
              </a:rPr>
              <a:t> </a:t>
            </a:r>
            <a:r>
              <a:rPr sz="2000" dirty="0">
                <a:latin typeface="Times New Roman"/>
                <a:cs typeface="Times New Roman"/>
              </a:rPr>
              <a:t>different</a:t>
            </a:r>
            <a:r>
              <a:rPr sz="2000" spc="-5" dirty="0">
                <a:latin typeface="Times New Roman"/>
                <a:cs typeface="Times New Roman"/>
              </a:rPr>
              <a:t> links along its </a:t>
            </a:r>
            <a:r>
              <a:rPr sz="2000" dirty="0">
                <a:latin typeface="Times New Roman"/>
                <a:cs typeface="Times New Roman"/>
              </a:rPr>
              <a:t>route.</a:t>
            </a:r>
            <a:endParaRPr sz="2000">
              <a:latin typeface="Times New Roman"/>
              <a:cs typeface="Times New Roman"/>
            </a:endParaRPr>
          </a:p>
          <a:p>
            <a:pPr marL="548005" marR="260350" lvl="1" indent="-190500">
              <a:lnSpc>
                <a:spcPct val="149000"/>
              </a:lnSpc>
              <a:spcBef>
                <a:spcPts val="345"/>
              </a:spcBef>
              <a:buClr>
                <a:srgbClr val="2DA2BE"/>
              </a:buClr>
              <a:buFont typeface="Arial MT"/>
              <a:buChar char="•"/>
              <a:tabLst>
                <a:tab pos="548640" algn="l"/>
              </a:tabLst>
            </a:pPr>
            <a:r>
              <a:rPr sz="2000" spc="-5" dirty="0">
                <a:latin typeface="Times New Roman"/>
                <a:cs typeface="Times New Roman"/>
              </a:rPr>
              <a:t>Eg:</a:t>
            </a:r>
            <a:r>
              <a:rPr sz="2000" dirty="0">
                <a:latin typeface="Times New Roman"/>
                <a:cs typeface="Times New Roman"/>
              </a:rPr>
              <a:t> </a:t>
            </a:r>
            <a:r>
              <a:rPr sz="2000" spc="-5" dirty="0">
                <a:latin typeface="Times New Roman"/>
                <a:cs typeface="Times New Roman"/>
              </a:rPr>
              <a:t>Ethernet, WiFi, and the cable access </a:t>
            </a:r>
            <a:r>
              <a:rPr sz="2000" dirty="0">
                <a:latin typeface="Times New Roman"/>
                <a:cs typeface="Times New Roman"/>
              </a:rPr>
              <a:t>network’s </a:t>
            </a:r>
            <a:r>
              <a:rPr sz="2000" spc="-5" dirty="0">
                <a:latin typeface="Times New Roman"/>
                <a:cs typeface="Times New Roman"/>
              </a:rPr>
              <a:t>DOCSIS(Data Over </a:t>
            </a:r>
            <a:r>
              <a:rPr sz="2000" spc="-484" dirty="0">
                <a:latin typeface="Times New Roman"/>
                <a:cs typeface="Times New Roman"/>
              </a:rPr>
              <a:t> </a:t>
            </a:r>
            <a:r>
              <a:rPr sz="2000" spc="-5" dirty="0">
                <a:latin typeface="Times New Roman"/>
                <a:cs typeface="Times New Roman"/>
              </a:rPr>
              <a:t>Cable</a:t>
            </a:r>
            <a:r>
              <a:rPr sz="2000" spc="-10" dirty="0">
                <a:latin typeface="Times New Roman"/>
                <a:cs typeface="Times New Roman"/>
              </a:rPr>
              <a:t> </a:t>
            </a:r>
            <a:r>
              <a:rPr sz="2000" spc="-5" dirty="0">
                <a:latin typeface="Times New Roman"/>
                <a:cs typeface="Times New Roman"/>
              </a:rPr>
              <a:t>Service </a:t>
            </a:r>
            <a:r>
              <a:rPr sz="2000" dirty="0">
                <a:latin typeface="Times New Roman"/>
                <a:cs typeface="Times New Roman"/>
              </a:rPr>
              <a:t>Interface</a:t>
            </a:r>
            <a:r>
              <a:rPr sz="2000" spc="-5" dirty="0">
                <a:latin typeface="Times New Roman"/>
                <a:cs typeface="Times New Roman"/>
              </a:rPr>
              <a:t> Specification) </a:t>
            </a:r>
            <a:r>
              <a:rPr sz="2000" dirty="0">
                <a:latin typeface="Times New Roman"/>
                <a:cs typeface="Times New Roman"/>
              </a:rPr>
              <a:t>protocol.</a:t>
            </a:r>
            <a:endParaRPr sz="2000">
              <a:latin typeface="Times New Roman"/>
              <a:cs typeface="Times New Roman"/>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0018" y="1407731"/>
            <a:ext cx="7897495" cy="4217035"/>
          </a:xfrm>
          <a:prstGeom prst="rect">
            <a:avLst/>
          </a:prstGeom>
        </p:spPr>
        <p:txBody>
          <a:bodyPr vert="horz" wrap="square" lIns="0" tIns="45085" rIns="0" bIns="0" rtlCol="0">
            <a:spAutoFit/>
          </a:bodyPr>
          <a:lstStyle/>
          <a:p>
            <a:pPr marL="288290" indent="-276225">
              <a:lnSpc>
                <a:spcPct val="100000"/>
              </a:lnSpc>
              <a:spcBef>
                <a:spcPts val="355"/>
              </a:spcBef>
              <a:buClr>
                <a:srgbClr val="2DA2BE"/>
              </a:buClr>
              <a:buSzPct val="67391"/>
              <a:buFont typeface="Arial"/>
              <a:buChar char="□"/>
              <a:tabLst>
                <a:tab pos="288290" algn="l"/>
                <a:tab pos="288925" algn="l"/>
              </a:tabLst>
            </a:pPr>
            <a:r>
              <a:rPr sz="2300" b="1" dirty="0">
                <a:latin typeface="Times New Roman"/>
                <a:cs typeface="Times New Roman"/>
              </a:rPr>
              <a:t>Physical</a:t>
            </a:r>
            <a:r>
              <a:rPr sz="2300" b="1" spc="-45" dirty="0">
                <a:latin typeface="Times New Roman"/>
                <a:cs typeface="Times New Roman"/>
              </a:rPr>
              <a:t> </a:t>
            </a:r>
            <a:r>
              <a:rPr sz="2300" b="1" dirty="0">
                <a:latin typeface="Times New Roman"/>
                <a:cs typeface="Times New Roman"/>
              </a:rPr>
              <a:t>Layer</a:t>
            </a:r>
            <a:endParaRPr sz="2300">
              <a:latin typeface="Times New Roman"/>
              <a:cs typeface="Times New Roman"/>
            </a:endParaRPr>
          </a:p>
          <a:p>
            <a:pPr marL="544195" marR="432434" lvl="1" indent="-184785">
              <a:lnSpc>
                <a:spcPts val="3130"/>
              </a:lnSpc>
              <a:spcBef>
                <a:spcPts val="55"/>
              </a:spcBef>
              <a:buClr>
                <a:srgbClr val="2DA2BE"/>
              </a:buClr>
              <a:buSzPct val="124324"/>
              <a:buFont typeface="Arial MT"/>
              <a:buChar char="•"/>
              <a:tabLst>
                <a:tab pos="617855" algn="l"/>
                <a:tab pos="618490" algn="l"/>
              </a:tabLst>
            </a:pPr>
            <a:r>
              <a:rPr dirty="0"/>
              <a:t>	</a:t>
            </a:r>
            <a:r>
              <a:rPr sz="1850" spc="-5" dirty="0">
                <a:latin typeface="Times New Roman"/>
                <a:cs typeface="Times New Roman"/>
              </a:rPr>
              <a:t>The </a:t>
            </a:r>
            <a:r>
              <a:rPr sz="1850" dirty="0">
                <a:latin typeface="Times New Roman"/>
                <a:cs typeface="Times New Roman"/>
              </a:rPr>
              <a:t>functions needed </a:t>
            </a:r>
            <a:r>
              <a:rPr sz="1850" spc="-5" dirty="0">
                <a:latin typeface="Times New Roman"/>
                <a:cs typeface="Times New Roman"/>
              </a:rPr>
              <a:t>to carry the </a:t>
            </a:r>
            <a:r>
              <a:rPr sz="1850" b="1" spc="-5" dirty="0">
                <a:latin typeface="Times New Roman"/>
                <a:cs typeface="Times New Roman"/>
              </a:rPr>
              <a:t>bit stream </a:t>
            </a:r>
            <a:r>
              <a:rPr sz="1850" dirty="0">
                <a:latin typeface="Times New Roman"/>
                <a:cs typeface="Times New Roman"/>
              </a:rPr>
              <a:t>over a physical</a:t>
            </a:r>
            <a:r>
              <a:rPr sz="1850" spc="5" dirty="0">
                <a:latin typeface="Times New Roman"/>
                <a:cs typeface="Times New Roman"/>
              </a:rPr>
              <a:t> </a:t>
            </a:r>
            <a:r>
              <a:rPr sz="1850" spc="-5" dirty="0">
                <a:latin typeface="Times New Roman"/>
                <a:cs typeface="Times New Roman"/>
              </a:rPr>
              <a:t>medium to </a:t>
            </a:r>
            <a:r>
              <a:rPr sz="1850" spc="-450" dirty="0">
                <a:latin typeface="Times New Roman"/>
                <a:cs typeface="Times New Roman"/>
              </a:rPr>
              <a:t> </a:t>
            </a:r>
            <a:r>
              <a:rPr sz="1850" spc="-5" dirty="0">
                <a:latin typeface="Times New Roman"/>
                <a:cs typeface="Times New Roman"/>
              </a:rPr>
              <a:t>another</a:t>
            </a:r>
            <a:r>
              <a:rPr sz="1850" spc="-10" dirty="0">
                <a:latin typeface="Times New Roman"/>
                <a:cs typeface="Times New Roman"/>
              </a:rPr>
              <a:t> </a:t>
            </a:r>
            <a:r>
              <a:rPr sz="1850" spc="-5" dirty="0">
                <a:latin typeface="Times New Roman"/>
                <a:cs typeface="Times New Roman"/>
              </a:rPr>
              <a:t>system.</a:t>
            </a:r>
            <a:endParaRPr sz="1850">
              <a:latin typeface="Times New Roman"/>
              <a:cs typeface="Times New Roman"/>
            </a:endParaRPr>
          </a:p>
          <a:p>
            <a:pPr marL="544195" marR="163195" lvl="1" indent="-193675">
              <a:lnSpc>
                <a:spcPct val="130700"/>
              </a:lnSpc>
              <a:spcBef>
                <a:spcPts val="15"/>
              </a:spcBef>
              <a:buClr>
                <a:srgbClr val="2DA2BE"/>
              </a:buClr>
              <a:buFont typeface="Arial MT"/>
              <a:buChar char="•"/>
              <a:tabLst>
                <a:tab pos="544830" algn="l"/>
              </a:tabLst>
            </a:pPr>
            <a:r>
              <a:rPr sz="1850" spc="-5" dirty="0">
                <a:latin typeface="Times New Roman"/>
                <a:cs typeface="Times New Roman"/>
              </a:rPr>
              <a:t>The</a:t>
            </a:r>
            <a:r>
              <a:rPr sz="1850" spc="-10" dirty="0">
                <a:latin typeface="Times New Roman"/>
                <a:cs typeface="Times New Roman"/>
              </a:rPr>
              <a:t> </a:t>
            </a:r>
            <a:r>
              <a:rPr sz="1850" spc="-5" dirty="0">
                <a:latin typeface="Times New Roman"/>
                <a:cs typeface="Times New Roman"/>
              </a:rPr>
              <a:t>job</a:t>
            </a:r>
            <a:r>
              <a:rPr sz="1850" spc="-10" dirty="0">
                <a:latin typeface="Times New Roman"/>
                <a:cs typeface="Times New Roman"/>
              </a:rPr>
              <a:t> </a:t>
            </a:r>
            <a:r>
              <a:rPr sz="1850" dirty="0">
                <a:latin typeface="Times New Roman"/>
                <a:cs typeface="Times New Roman"/>
              </a:rPr>
              <a:t>of</a:t>
            </a:r>
            <a:r>
              <a:rPr sz="1850" spc="-5" dirty="0">
                <a:latin typeface="Times New Roman"/>
                <a:cs typeface="Times New Roman"/>
              </a:rPr>
              <a:t> the </a:t>
            </a:r>
            <a:r>
              <a:rPr sz="1850" dirty="0">
                <a:latin typeface="Times New Roman"/>
                <a:cs typeface="Times New Roman"/>
              </a:rPr>
              <a:t>physical</a:t>
            </a:r>
            <a:r>
              <a:rPr sz="1850" spc="-5" dirty="0">
                <a:latin typeface="Times New Roman"/>
                <a:cs typeface="Times New Roman"/>
              </a:rPr>
              <a:t> layer</a:t>
            </a:r>
            <a:r>
              <a:rPr sz="1850" spc="-10" dirty="0">
                <a:latin typeface="Times New Roman"/>
                <a:cs typeface="Times New Roman"/>
              </a:rPr>
              <a:t> </a:t>
            </a:r>
            <a:r>
              <a:rPr sz="1850" spc="-5" dirty="0">
                <a:latin typeface="Times New Roman"/>
                <a:cs typeface="Times New Roman"/>
              </a:rPr>
              <a:t>is to</a:t>
            </a:r>
            <a:r>
              <a:rPr sz="1850" spc="-10" dirty="0">
                <a:latin typeface="Times New Roman"/>
                <a:cs typeface="Times New Roman"/>
              </a:rPr>
              <a:t> </a:t>
            </a:r>
            <a:r>
              <a:rPr sz="1850" spc="-5" dirty="0">
                <a:latin typeface="Times New Roman"/>
                <a:cs typeface="Times New Roman"/>
              </a:rPr>
              <a:t>move</a:t>
            </a:r>
            <a:r>
              <a:rPr sz="1850" spc="-10" dirty="0">
                <a:latin typeface="Times New Roman"/>
                <a:cs typeface="Times New Roman"/>
              </a:rPr>
              <a:t> </a:t>
            </a:r>
            <a:r>
              <a:rPr sz="1850" spc="-5" dirty="0">
                <a:latin typeface="Times New Roman"/>
                <a:cs typeface="Times New Roman"/>
              </a:rPr>
              <a:t>the</a:t>
            </a:r>
            <a:r>
              <a:rPr sz="1850" spc="55" dirty="0">
                <a:latin typeface="Times New Roman"/>
                <a:cs typeface="Times New Roman"/>
              </a:rPr>
              <a:t> </a:t>
            </a:r>
            <a:r>
              <a:rPr sz="1850" b="1" i="1" spc="-5" dirty="0">
                <a:latin typeface="Times New Roman"/>
                <a:cs typeface="Times New Roman"/>
              </a:rPr>
              <a:t>individual </a:t>
            </a:r>
            <a:r>
              <a:rPr sz="1850" b="1" i="1" dirty="0">
                <a:latin typeface="Times New Roman"/>
                <a:cs typeface="Times New Roman"/>
              </a:rPr>
              <a:t>bits</a:t>
            </a:r>
            <a:r>
              <a:rPr sz="1850" b="1" i="1" spc="20" dirty="0">
                <a:latin typeface="Times New Roman"/>
                <a:cs typeface="Times New Roman"/>
              </a:rPr>
              <a:t> </a:t>
            </a:r>
            <a:r>
              <a:rPr sz="1850" dirty="0">
                <a:latin typeface="Times New Roman"/>
                <a:cs typeface="Times New Roman"/>
              </a:rPr>
              <a:t>from</a:t>
            </a:r>
            <a:r>
              <a:rPr sz="1850" spc="-5" dirty="0">
                <a:latin typeface="Times New Roman"/>
                <a:cs typeface="Times New Roman"/>
              </a:rPr>
              <a:t> </a:t>
            </a:r>
            <a:r>
              <a:rPr sz="1850" dirty="0">
                <a:latin typeface="Times New Roman"/>
                <a:cs typeface="Times New Roman"/>
              </a:rPr>
              <a:t>one</a:t>
            </a:r>
            <a:r>
              <a:rPr sz="1850" spc="-5" dirty="0">
                <a:latin typeface="Times New Roman"/>
                <a:cs typeface="Times New Roman"/>
              </a:rPr>
              <a:t> </a:t>
            </a:r>
            <a:r>
              <a:rPr sz="1850" dirty="0">
                <a:latin typeface="Times New Roman"/>
                <a:cs typeface="Times New Roman"/>
              </a:rPr>
              <a:t>node </a:t>
            </a:r>
            <a:r>
              <a:rPr sz="1850" spc="-5" dirty="0">
                <a:latin typeface="Times New Roman"/>
                <a:cs typeface="Times New Roman"/>
              </a:rPr>
              <a:t>to </a:t>
            </a:r>
            <a:r>
              <a:rPr sz="1850" spc="-450" dirty="0">
                <a:latin typeface="Times New Roman"/>
                <a:cs typeface="Times New Roman"/>
              </a:rPr>
              <a:t> </a:t>
            </a:r>
            <a:r>
              <a:rPr sz="1850" spc="-5" dirty="0">
                <a:latin typeface="Times New Roman"/>
                <a:cs typeface="Times New Roman"/>
              </a:rPr>
              <a:t>the</a:t>
            </a:r>
            <a:r>
              <a:rPr sz="1850" spc="-10" dirty="0">
                <a:latin typeface="Times New Roman"/>
                <a:cs typeface="Times New Roman"/>
              </a:rPr>
              <a:t> </a:t>
            </a:r>
            <a:r>
              <a:rPr sz="1850" dirty="0">
                <a:latin typeface="Times New Roman"/>
                <a:cs typeface="Times New Roman"/>
              </a:rPr>
              <a:t>next</a:t>
            </a:r>
            <a:endParaRPr sz="1850">
              <a:latin typeface="Times New Roman"/>
              <a:cs typeface="Times New Roman"/>
            </a:endParaRPr>
          </a:p>
          <a:p>
            <a:pPr marL="544195" marR="5080" lvl="1" indent="-193675">
              <a:lnSpc>
                <a:spcPct val="129500"/>
              </a:lnSpc>
              <a:spcBef>
                <a:spcPts val="300"/>
              </a:spcBef>
              <a:buClr>
                <a:srgbClr val="2DA2BE"/>
              </a:buClr>
              <a:buFont typeface="Arial MT"/>
              <a:buChar char="•"/>
              <a:tabLst>
                <a:tab pos="544830" algn="l"/>
              </a:tabLst>
            </a:pPr>
            <a:r>
              <a:rPr sz="1850" spc="-5" dirty="0">
                <a:latin typeface="Times New Roman"/>
                <a:cs typeface="Times New Roman"/>
              </a:rPr>
              <a:t>The </a:t>
            </a:r>
            <a:r>
              <a:rPr sz="1850" dirty="0">
                <a:latin typeface="Times New Roman"/>
                <a:cs typeface="Times New Roman"/>
              </a:rPr>
              <a:t>protocols </a:t>
            </a:r>
            <a:r>
              <a:rPr sz="1850" spc="-5" dirty="0">
                <a:latin typeface="Times New Roman"/>
                <a:cs typeface="Times New Roman"/>
              </a:rPr>
              <a:t>in this layer are link </a:t>
            </a:r>
            <a:r>
              <a:rPr sz="1850" dirty="0">
                <a:latin typeface="Times New Roman"/>
                <a:cs typeface="Times New Roman"/>
              </a:rPr>
              <a:t>dependent </a:t>
            </a:r>
            <a:r>
              <a:rPr sz="1850" spc="-5" dirty="0">
                <a:latin typeface="Times New Roman"/>
                <a:cs typeface="Times New Roman"/>
              </a:rPr>
              <a:t>and </a:t>
            </a:r>
            <a:r>
              <a:rPr sz="1850" dirty="0">
                <a:latin typeface="Times New Roman"/>
                <a:cs typeface="Times New Roman"/>
              </a:rPr>
              <a:t>further depend on </a:t>
            </a:r>
            <a:r>
              <a:rPr sz="1850" spc="-5" dirty="0">
                <a:latin typeface="Times New Roman"/>
                <a:cs typeface="Times New Roman"/>
              </a:rPr>
              <a:t>the actual </a:t>
            </a:r>
            <a:r>
              <a:rPr sz="1850" spc="-450" dirty="0">
                <a:latin typeface="Times New Roman"/>
                <a:cs typeface="Times New Roman"/>
              </a:rPr>
              <a:t> </a:t>
            </a:r>
            <a:r>
              <a:rPr sz="1850" spc="-5" dirty="0">
                <a:latin typeface="Times New Roman"/>
                <a:cs typeface="Times New Roman"/>
              </a:rPr>
              <a:t>transmission medium </a:t>
            </a:r>
            <a:r>
              <a:rPr sz="1850" dirty="0">
                <a:latin typeface="Times New Roman"/>
                <a:cs typeface="Times New Roman"/>
              </a:rPr>
              <a:t>of </a:t>
            </a:r>
            <a:r>
              <a:rPr sz="1850" spc="-5" dirty="0">
                <a:latin typeface="Times New Roman"/>
                <a:cs typeface="Times New Roman"/>
              </a:rPr>
              <a:t>the link </a:t>
            </a:r>
            <a:r>
              <a:rPr sz="1850" dirty="0">
                <a:latin typeface="Times New Roman"/>
                <a:cs typeface="Times New Roman"/>
              </a:rPr>
              <a:t>(for </a:t>
            </a:r>
            <a:r>
              <a:rPr sz="1850" spc="-5" dirty="0">
                <a:latin typeface="Times New Roman"/>
                <a:cs typeface="Times New Roman"/>
              </a:rPr>
              <a:t>example, twisted-pair copper wire, </a:t>
            </a:r>
            <a:r>
              <a:rPr sz="1850" dirty="0">
                <a:latin typeface="Times New Roman"/>
                <a:cs typeface="Times New Roman"/>
              </a:rPr>
              <a:t>fiber </a:t>
            </a:r>
            <a:r>
              <a:rPr sz="1850" spc="5" dirty="0">
                <a:latin typeface="Times New Roman"/>
                <a:cs typeface="Times New Roman"/>
              </a:rPr>
              <a:t> </a:t>
            </a:r>
            <a:r>
              <a:rPr sz="1850" dirty="0">
                <a:latin typeface="Times New Roman"/>
                <a:cs typeface="Times New Roman"/>
              </a:rPr>
              <a:t>optics).</a:t>
            </a:r>
            <a:endParaRPr sz="1850">
              <a:latin typeface="Times New Roman"/>
              <a:cs typeface="Times New Roman"/>
            </a:endParaRPr>
          </a:p>
          <a:p>
            <a:pPr marL="544195" marR="28575" lvl="1" indent="-193675">
              <a:lnSpc>
                <a:spcPct val="129500"/>
              </a:lnSpc>
              <a:spcBef>
                <a:spcPts val="300"/>
              </a:spcBef>
              <a:buClr>
                <a:srgbClr val="2DA2BE"/>
              </a:buClr>
              <a:buFont typeface="Arial MT"/>
              <a:buChar char="•"/>
              <a:tabLst>
                <a:tab pos="544830" algn="l"/>
              </a:tabLst>
            </a:pPr>
            <a:r>
              <a:rPr sz="1850" spc="-5" dirty="0">
                <a:latin typeface="Times New Roman"/>
                <a:cs typeface="Times New Roman"/>
              </a:rPr>
              <a:t>Eg: Ethernet </a:t>
            </a:r>
            <a:r>
              <a:rPr sz="1850" dirty="0">
                <a:latin typeface="Times New Roman"/>
                <a:cs typeface="Times New Roman"/>
              </a:rPr>
              <a:t>has </a:t>
            </a:r>
            <a:r>
              <a:rPr sz="1850" spc="-5" dirty="0">
                <a:latin typeface="Times New Roman"/>
                <a:cs typeface="Times New Roman"/>
              </a:rPr>
              <a:t>many </a:t>
            </a:r>
            <a:r>
              <a:rPr sz="1850" dirty="0">
                <a:latin typeface="Times New Roman"/>
                <a:cs typeface="Times New Roman"/>
              </a:rPr>
              <a:t>physical-layer protocols: one for </a:t>
            </a:r>
            <a:r>
              <a:rPr sz="1850" spc="-5" dirty="0">
                <a:latin typeface="Times New Roman"/>
                <a:cs typeface="Times New Roman"/>
              </a:rPr>
              <a:t>twisted-pair copper </a:t>
            </a:r>
            <a:r>
              <a:rPr sz="1850" dirty="0">
                <a:latin typeface="Times New Roman"/>
                <a:cs typeface="Times New Roman"/>
              </a:rPr>
              <a:t> </a:t>
            </a:r>
            <a:r>
              <a:rPr sz="1850" spc="-5" dirty="0">
                <a:latin typeface="Times New Roman"/>
                <a:cs typeface="Times New Roman"/>
              </a:rPr>
              <a:t>wire, another </a:t>
            </a:r>
            <a:r>
              <a:rPr sz="1850" dirty="0">
                <a:latin typeface="Times New Roman"/>
                <a:cs typeface="Times New Roman"/>
              </a:rPr>
              <a:t>for </a:t>
            </a:r>
            <a:r>
              <a:rPr sz="1850" spc="-5" dirty="0">
                <a:latin typeface="Times New Roman"/>
                <a:cs typeface="Times New Roman"/>
              </a:rPr>
              <a:t>coaxial cable, another </a:t>
            </a:r>
            <a:r>
              <a:rPr sz="1850" dirty="0">
                <a:latin typeface="Times New Roman"/>
                <a:cs typeface="Times New Roman"/>
              </a:rPr>
              <a:t>for fiber, </a:t>
            </a:r>
            <a:r>
              <a:rPr sz="1850" spc="-5" dirty="0">
                <a:latin typeface="Times New Roman"/>
                <a:cs typeface="Times New Roman"/>
              </a:rPr>
              <a:t>and so </a:t>
            </a:r>
            <a:r>
              <a:rPr sz="1850" dirty="0">
                <a:latin typeface="Times New Roman"/>
                <a:cs typeface="Times New Roman"/>
              </a:rPr>
              <a:t>on. In </a:t>
            </a:r>
            <a:r>
              <a:rPr sz="1850" spc="-5" dirty="0">
                <a:latin typeface="Times New Roman"/>
                <a:cs typeface="Times New Roman"/>
              </a:rPr>
              <a:t>each case, </a:t>
            </a:r>
            <a:r>
              <a:rPr sz="1850" dirty="0">
                <a:latin typeface="Times New Roman"/>
                <a:cs typeface="Times New Roman"/>
              </a:rPr>
              <a:t>a bit </a:t>
            </a:r>
            <a:r>
              <a:rPr sz="1850" spc="-450" dirty="0">
                <a:latin typeface="Times New Roman"/>
                <a:cs typeface="Times New Roman"/>
              </a:rPr>
              <a:t> </a:t>
            </a:r>
            <a:r>
              <a:rPr sz="1850" spc="-5" dirty="0">
                <a:latin typeface="Times New Roman"/>
                <a:cs typeface="Times New Roman"/>
              </a:rPr>
              <a:t>is</a:t>
            </a:r>
            <a:r>
              <a:rPr sz="1850" spc="-10" dirty="0">
                <a:latin typeface="Times New Roman"/>
                <a:cs typeface="Times New Roman"/>
              </a:rPr>
              <a:t> </a:t>
            </a:r>
            <a:r>
              <a:rPr sz="1850" spc="-5" dirty="0">
                <a:latin typeface="Times New Roman"/>
                <a:cs typeface="Times New Roman"/>
              </a:rPr>
              <a:t>moved across the link</a:t>
            </a:r>
            <a:r>
              <a:rPr sz="1850" spc="-10" dirty="0">
                <a:latin typeface="Times New Roman"/>
                <a:cs typeface="Times New Roman"/>
              </a:rPr>
              <a:t> </a:t>
            </a:r>
            <a:r>
              <a:rPr sz="1850" spc="-5" dirty="0">
                <a:latin typeface="Times New Roman"/>
                <a:cs typeface="Times New Roman"/>
              </a:rPr>
              <a:t>in </a:t>
            </a:r>
            <a:r>
              <a:rPr sz="1850" dirty="0">
                <a:latin typeface="Times New Roman"/>
                <a:cs typeface="Times New Roman"/>
              </a:rPr>
              <a:t>a</a:t>
            </a:r>
            <a:r>
              <a:rPr sz="1850" spc="-5" dirty="0">
                <a:latin typeface="Times New Roman"/>
                <a:cs typeface="Times New Roman"/>
              </a:rPr>
              <a:t> </a:t>
            </a:r>
            <a:r>
              <a:rPr sz="1850" dirty="0">
                <a:latin typeface="Times New Roman"/>
                <a:cs typeface="Times New Roman"/>
              </a:rPr>
              <a:t>different </a:t>
            </a:r>
            <a:r>
              <a:rPr sz="1850" spc="-5" dirty="0">
                <a:latin typeface="Times New Roman"/>
                <a:cs typeface="Times New Roman"/>
              </a:rPr>
              <a:t>way.</a:t>
            </a:r>
            <a:endParaRPr sz="1850">
              <a:latin typeface="Times New Roman"/>
              <a:cs typeface="Times New Roman"/>
            </a:endParaRPr>
          </a:p>
        </p:txBody>
      </p:sp>
      <p:sp>
        <p:nvSpPr>
          <p:cNvPr id="3" name="object 3"/>
          <p:cNvSpPr txBox="1">
            <a:spLocks noGrp="1"/>
          </p:cNvSpPr>
          <p:nvPr>
            <p:ph type="title"/>
          </p:nvPr>
        </p:nvSpPr>
        <p:spPr>
          <a:xfrm>
            <a:off x="530225" y="498285"/>
            <a:ext cx="4909185" cy="650240"/>
          </a:xfrm>
          <a:prstGeom prst="rect">
            <a:avLst/>
          </a:prstGeom>
        </p:spPr>
        <p:txBody>
          <a:bodyPr vert="horz" wrap="square" lIns="0" tIns="12700" rIns="0" bIns="0" rtlCol="0">
            <a:spAutoFit/>
          </a:bodyPr>
          <a:lstStyle/>
          <a:p>
            <a:pPr marL="12700">
              <a:lnSpc>
                <a:spcPct val="100000"/>
              </a:lnSpc>
              <a:spcBef>
                <a:spcPts val="100"/>
              </a:spcBef>
            </a:pPr>
            <a:r>
              <a:rPr sz="4100" spc="-10" dirty="0">
                <a:solidFill>
                  <a:srgbClr val="464646"/>
                </a:solidFill>
              </a:rPr>
              <a:t>TCP/IP</a:t>
            </a:r>
            <a:r>
              <a:rPr sz="4100" spc="-95" dirty="0">
                <a:solidFill>
                  <a:srgbClr val="464646"/>
                </a:solidFill>
              </a:rPr>
              <a:t> </a:t>
            </a:r>
            <a:r>
              <a:rPr sz="4100" spc="-5" dirty="0">
                <a:solidFill>
                  <a:srgbClr val="464646"/>
                </a:solidFill>
              </a:rPr>
              <a:t>Architecture</a:t>
            </a:r>
            <a:endParaRPr sz="41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32" y="0"/>
            <a:ext cx="9150350" cy="6864350"/>
            <a:chOff x="-6032" y="0"/>
            <a:chExt cx="9150350" cy="6864350"/>
          </a:xfrm>
        </p:grpSpPr>
        <p:pic>
          <p:nvPicPr>
            <p:cNvPr id="3" name="object 3"/>
            <p:cNvPicPr/>
            <p:nvPr/>
          </p:nvPicPr>
          <p:blipFill>
            <a:blip r:embed="rId2" cstate="print"/>
            <a:stretch>
              <a:fillRect/>
            </a:stretch>
          </p:blipFill>
          <p:spPr>
            <a:xfrm>
              <a:off x="0" y="0"/>
              <a:ext cx="9143999" cy="6857999"/>
            </a:xfrm>
            <a:prstGeom prst="rect">
              <a:avLst/>
            </a:prstGeom>
          </p:spPr>
        </p:pic>
        <p:sp>
          <p:nvSpPr>
            <p:cNvPr id="4" name="object 4"/>
            <p:cNvSpPr/>
            <p:nvPr/>
          </p:nvSpPr>
          <p:spPr>
            <a:xfrm>
              <a:off x="499272" y="5944935"/>
              <a:ext cx="4897755" cy="913130"/>
            </a:xfrm>
            <a:custGeom>
              <a:avLst/>
              <a:gdLst/>
              <a:ahLst/>
              <a:cxnLst/>
              <a:rect l="l" t="t" r="r" b="b"/>
              <a:pathLst>
                <a:path w="4897755" h="913129">
                  <a:moveTo>
                    <a:pt x="85612" y="21332"/>
                  </a:moveTo>
                  <a:lnTo>
                    <a:pt x="0" y="5466"/>
                  </a:lnTo>
                  <a:lnTo>
                    <a:pt x="660" y="0"/>
                  </a:lnTo>
                  <a:lnTo>
                    <a:pt x="85612" y="21332"/>
                  </a:lnTo>
                  <a:close/>
                </a:path>
                <a:path w="4897755" h="913129">
                  <a:moveTo>
                    <a:pt x="4897392" y="913063"/>
                  </a:moveTo>
                  <a:lnTo>
                    <a:pt x="3636763" y="913063"/>
                  </a:lnTo>
                  <a:lnTo>
                    <a:pt x="85612" y="21332"/>
                  </a:lnTo>
                  <a:lnTo>
                    <a:pt x="4897392" y="913063"/>
                  </a:lnTo>
                  <a:close/>
                </a:path>
              </a:pathLst>
            </a:custGeom>
            <a:solidFill>
              <a:srgbClr val="9BCADC">
                <a:alpha val="39999"/>
              </a:srgbClr>
            </a:solidFill>
          </p:spPr>
          <p:txBody>
            <a:bodyPr wrap="square" lIns="0" tIns="0" rIns="0" bIns="0" rtlCol="0"/>
            <a:lstStyle/>
            <a:p>
              <a:endParaRPr/>
            </a:p>
          </p:txBody>
        </p:sp>
        <p:sp>
          <p:nvSpPr>
            <p:cNvPr id="5" name="object 5"/>
            <p:cNvSpPr/>
            <p:nvPr/>
          </p:nvSpPr>
          <p:spPr>
            <a:xfrm>
              <a:off x="485716" y="5939011"/>
              <a:ext cx="3652520" cy="919480"/>
            </a:xfrm>
            <a:custGeom>
              <a:avLst/>
              <a:gdLst/>
              <a:ahLst/>
              <a:cxnLst/>
              <a:rect l="l" t="t" r="r" b="b"/>
              <a:pathLst>
                <a:path w="3652520" h="919479">
                  <a:moveTo>
                    <a:pt x="3651910" y="918988"/>
                  </a:moveTo>
                  <a:lnTo>
                    <a:pt x="2868875" y="918988"/>
                  </a:lnTo>
                  <a:lnTo>
                    <a:pt x="7920" y="6349"/>
                  </a:lnTo>
                  <a:lnTo>
                    <a:pt x="0" y="0"/>
                  </a:lnTo>
                  <a:lnTo>
                    <a:pt x="3651910" y="918988"/>
                  </a:lnTo>
                  <a:close/>
                </a:path>
              </a:pathLst>
            </a:custGeom>
            <a:solidFill>
              <a:srgbClr val="000000"/>
            </a:solidFill>
          </p:spPr>
          <p:txBody>
            <a:bodyPr wrap="square" lIns="0" tIns="0" rIns="0" bIns="0" rtlCol="0"/>
            <a:lstStyle/>
            <a:p>
              <a:endParaRPr/>
            </a:p>
          </p:txBody>
        </p:sp>
        <p:pic>
          <p:nvPicPr>
            <p:cNvPr id="6" name="object 6"/>
            <p:cNvPicPr/>
            <p:nvPr/>
          </p:nvPicPr>
          <p:blipFill>
            <a:blip r:embed="rId3" cstate="print"/>
            <a:stretch>
              <a:fillRect/>
            </a:stretch>
          </p:blipFill>
          <p:spPr>
            <a:xfrm>
              <a:off x="0" y="5793172"/>
              <a:ext cx="3351821" cy="1064827"/>
            </a:xfrm>
            <a:prstGeom prst="rect">
              <a:avLst/>
            </a:prstGeom>
          </p:spPr>
        </p:pic>
        <p:sp>
          <p:nvSpPr>
            <p:cNvPr id="7" name="object 7"/>
            <p:cNvSpPr/>
            <p:nvPr/>
          </p:nvSpPr>
          <p:spPr>
            <a:xfrm>
              <a:off x="0" y="5790679"/>
              <a:ext cx="3352165" cy="1067435"/>
            </a:xfrm>
            <a:custGeom>
              <a:avLst/>
              <a:gdLst/>
              <a:ahLst/>
              <a:cxnLst/>
              <a:rect l="l" t="t" r="r" b="b"/>
              <a:pathLst>
                <a:path w="3352165" h="1067434">
                  <a:moveTo>
                    <a:pt x="0" y="0"/>
                  </a:moveTo>
                  <a:lnTo>
                    <a:pt x="3351924" y="1067320"/>
                  </a:lnTo>
                </a:path>
              </a:pathLst>
            </a:custGeom>
            <a:ln w="12049">
              <a:solidFill>
                <a:srgbClr val="93C5D8"/>
              </a:solidFill>
            </a:ln>
          </p:spPr>
          <p:txBody>
            <a:bodyPr wrap="square" lIns="0" tIns="0" rIns="0" bIns="0" rtlCol="0"/>
            <a:lstStyle/>
            <a:p>
              <a:endParaRPr/>
            </a:p>
          </p:txBody>
        </p:sp>
      </p:grpSp>
      <p:sp>
        <p:nvSpPr>
          <p:cNvPr id="8" name="object 8"/>
          <p:cNvSpPr txBox="1">
            <a:spLocks noGrp="1"/>
          </p:cNvSpPr>
          <p:nvPr>
            <p:ph type="title"/>
          </p:nvPr>
        </p:nvSpPr>
        <p:spPr>
          <a:xfrm>
            <a:off x="2115297" y="437165"/>
            <a:ext cx="4906645" cy="650240"/>
          </a:xfrm>
          <a:prstGeom prst="rect">
            <a:avLst/>
          </a:prstGeom>
        </p:spPr>
        <p:txBody>
          <a:bodyPr vert="horz" wrap="square" lIns="0" tIns="12700" rIns="0" bIns="0" rtlCol="0">
            <a:spAutoFit/>
          </a:bodyPr>
          <a:lstStyle/>
          <a:p>
            <a:pPr marL="12700">
              <a:lnSpc>
                <a:spcPct val="100000"/>
              </a:lnSpc>
              <a:spcBef>
                <a:spcPts val="100"/>
              </a:spcBef>
            </a:pPr>
            <a:r>
              <a:rPr sz="4100" spc="-10" dirty="0"/>
              <a:t>Indirect</a:t>
            </a:r>
            <a:r>
              <a:rPr sz="4100" spc="-95" dirty="0"/>
              <a:t> </a:t>
            </a:r>
            <a:r>
              <a:rPr sz="4100" spc="-5" dirty="0"/>
              <a:t>Connection</a:t>
            </a:r>
            <a:endParaRPr sz="4100"/>
          </a:p>
        </p:txBody>
      </p:sp>
      <p:sp>
        <p:nvSpPr>
          <p:cNvPr id="9" name="object 9"/>
          <p:cNvSpPr txBox="1"/>
          <p:nvPr/>
        </p:nvSpPr>
        <p:spPr>
          <a:xfrm>
            <a:off x="617643" y="1461993"/>
            <a:ext cx="4129404" cy="3770629"/>
          </a:xfrm>
          <a:prstGeom prst="rect">
            <a:avLst/>
          </a:prstGeom>
        </p:spPr>
        <p:txBody>
          <a:bodyPr vert="horz" wrap="square" lIns="0" tIns="11430" rIns="0" bIns="0" rtlCol="0">
            <a:spAutoFit/>
          </a:bodyPr>
          <a:lstStyle/>
          <a:p>
            <a:pPr marL="290830" indent="-278765">
              <a:lnSpc>
                <a:spcPct val="100000"/>
              </a:lnSpc>
              <a:spcBef>
                <a:spcPts val="90"/>
              </a:spcBef>
              <a:buClr>
                <a:srgbClr val="2DA2BE"/>
              </a:buClr>
              <a:buSzPct val="67307"/>
              <a:buFont typeface="Lucida Sans Unicode"/>
              <a:buChar char="□"/>
              <a:tabLst>
                <a:tab pos="290830" algn="l"/>
                <a:tab pos="291465" algn="l"/>
              </a:tabLst>
            </a:pPr>
            <a:r>
              <a:rPr sz="2600" spc="-10" dirty="0">
                <a:solidFill>
                  <a:srgbClr val="FFFFFF"/>
                </a:solidFill>
                <a:latin typeface="Arial MT"/>
                <a:cs typeface="Arial MT"/>
              </a:rPr>
              <a:t>Internetwork/Internet</a:t>
            </a:r>
            <a:endParaRPr sz="2600">
              <a:latin typeface="Arial MT"/>
              <a:cs typeface="Arial MT"/>
            </a:endParaRPr>
          </a:p>
          <a:p>
            <a:pPr marL="546735" marR="5080" lvl="1" indent="-187960">
              <a:lnSpc>
                <a:spcPts val="2380"/>
              </a:lnSpc>
              <a:spcBef>
                <a:spcPts val="355"/>
              </a:spcBef>
              <a:buClr>
                <a:srgbClr val="2DA2BE"/>
              </a:buClr>
              <a:buFont typeface="Verdana"/>
              <a:buChar char="◦"/>
              <a:tabLst>
                <a:tab pos="547370" algn="l"/>
              </a:tabLst>
            </a:pPr>
            <a:r>
              <a:rPr sz="2200" spc="5" dirty="0">
                <a:solidFill>
                  <a:srgbClr val="FFFFFF"/>
                </a:solidFill>
                <a:latin typeface="Arial MT"/>
                <a:cs typeface="Arial MT"/>
              </a:rPr>
              <a:t>Set</a:t>
            </a:r>
            <a:r>
              <a:rPr sz="2200" spc="-35" dirty="0">
                <a:solidFill>
                  <a:srgbClr val="FFFFFF"/>
                </a:solidFill>
                <a:latin typeface="Arial MT"/>
                <a:cs typeface="Arial MT"/>
              </a:rPr>
              <a:t> </a:t>
            </a:r>
            <a:r>
              <a:rPr sz="2200" spc="5" dirty="0">
                <a:solidFill>
                  <a:srgbClr val="FFFFFF"/>
                </a:solidFill>
                <a:latin typeface="Arial MT"/>
                <a:cs typeface="Arial MT"/>
              </a:rPr>
              <a:t>of</a:t>
            </a:r>
            <a:r>
              <a:rPr sz="2200" spc="-30" dirty="0">
                <a:solidFill>
                  <a:srgbClr val="FFFFFF"/>
                </a:solidFill>
                <a:latin typeface="Arial MT"/>
                <a:cs typeface="Arial MT"/>
              </a:rPr>
              <a:t> </a:t>
            </a:r>
            <a:r>
              <a:rPr sz="2200" spc="5" dirty="0">
                <a:solidFill>
                  <a:srgbClr val="FFFFFF"/>
                </a:solidFill>
                <a:latin typeface="Arial MT"/>
                <a:cs typeface="Arial MT"/>
              </a:rPr>
              <a:t>independent</a:t>
            </a:r>
            <a:r>
              <a:rPr sz="2200" spc="-25" dirty="0">
                <a:solidFill>
                  <a:srgbClr val="FFFFFF"/>
                </a:solidFill>
                <a:latin typeface="Arial MT"/>
                <a:cs typeface="Arial MT"/>
              </a:rPr>
              <a:t> </a:t>
            </a:r>
            <a:r>
              <a:rPr sz="2200" spc="5" dirty="0">
                <a:solidFill>
                  <a:srgbClr val="FFFFFF"/>
                </a:solidFill>
                <a:latin typeface="Arial MT"/>
                <a:cs typeface="Arial MT"/>
              </a:rPr>
              <a:t>networks </a:t>
            </a:r>
            <a:r>
              <a:rPr sz="2200" spc="-595" dirty="0">
                <a:solidFill>
                  <a:srgbClr val="FFFFFF"/>
                </a:solidFill>
                <a:latin typeface="Arial MT"/>
                <a:cs typeface="Arial MT"/>
              </a:rPr>
              <a:t> </a:t>
            </a:r>
            <a:r>
              <a:rPr sz="2200" spc="10" dirty="0">
                <a:solidFill>
                  <a:srgbClr val="FFFFFF"/>
                </a:solidFill>
                <a:latin typeface="Arial MT"/>
                <a:cs typeface="Arial MT"/>
              </a:rPr>
              <a:t>connected</a:t>
            </a:r>
            <a:r>
              <a:rPr sz="2200" spc="-5" dirty="0">
                <a:solidFill>
                  <a:srgbClr val="FFFFFF"/>
                </a:solidFill>
                <a:latin typeface="Arial MT"/>
                <a:cs typeface="Arial MT"/>
              </a:rPr>
              <a:t> </a:t>
            </a:r>
            <a:r>
              <a:rPr sz="2200" dirty="0">
                <a:solidFill>
                  <a:srgbClr val="FFFFFF"/>
                </a:solidFill>
                <a:latin typeface="Arial MT"/>
                <a:cs typeface="Arial MT"/>
              </a:rPr>
              <a:t>together</a:t>
            </a:r>
            <a:endParaRPr sz="2200">
              <a:latin typeface="Arial MT"/>
              <a:cs typeface="Arial MT"/>
            </a:endParaRPr>
          </a:p>
          <a:p>
            <a:pPr marL="546735" lvl="1" indent="-187960">
              <a:lnSpc>
                <a:spcPct val="100000"/>
              </a:lnSpc>
              <a:spcBef>
                <a:spcPts val="45"/>
              </a:spcBef>
              <a:buClr>
                <a:srgbClr val="2DA2BE"/>
              </a:buClr>
              <a:buFont typeface="Verdana"/>
              <a:buChar char="◦"/>
              <a:tabLst>
                <a:tab pos="547370" algn="l"/>
              </a:tabLst>
            </a:pPr>
            <a:r>
              <a:rPr sz="2200" spc="5" dirty="0">
                <a:solidFill>
                  <a:srgbClr val="FFFFFF"/>
                </a:solidFill>
                <a:latin typeface="Arial MT"/>
                <a:cs typeface="Arial MT"/>
              </a:rPr>
              <a:t>Router</a:t>
            </a:r>
            <a:r>
              <a:rPr sz="2200" spc="-30" dirty="0">
                <a:solidFill>
                  <a:srgbClr val="FFFFFF"/>
                </a:solidFill>
                <a:latin typeface="Arial MT"/>
                <a:cs typeface="Arial MT"/>
              </a:rPr>
              <a:t> </a:t>
            </a:r>
            <a:r>
              <a:rPr sz="2200" spc="5" dirty="0">
                <a:solidFill>
                  <a:srgbClr val="FFFFFF"/>
                </a:solidFill>
                <a:latin typeface="Arial MT"/>
                <a:cs typeface="Arial MT"/>
              </a:rPr>
              <a:t>or</a:t>
            </a:r>
            <a:r>
              <a:rPr sz="2200" spc="-25" dirty="0">
                <a:solidFill>
                  <a:srgbClr val="FFFFFF"/>
                </a:solidFill>
                <a:latin typeface="Arial MT"/>
                <a:cs typeface="Arial MT"/>
              </a:rPr>
              <a:t> </a:t>
            </a:r>
            <a:r>
              <a:rPr sz="2200" spc="5" dirty="0">
                <a:solidFill>
                  <a:srgbClr val="FFFFFF"/>
                </a:solidFill>
                <a:latin typeface="Arial MT"/>
                <a:cs typeface="Arial MT"/>
              </a:rPr>
              <a:t>gateway</a:t>
            </a:r>
            <a:endParaRPr sz="2200">
              <a:latin typeface="Arial MT"/>
              <a:cs typeface="Arial MT"/>
            </a:endParaRPr>
          </a:p>
          <a:p>
            <a:pPr marL="784225" marR="63500" lvl="2" indent="-253365">
              <a:lnSpc>
                <a:spcPts val="1980"/>
              </a:lnSpc>
              <a:spcBef>
                <a:spcPts val="380"/>
              </a:spcBef>
              <a:buClr>
                <a:srgbClr val="DA1F28"/>
              </a:buClr>
              <a:buChar char="●"/>
              <a:tabLst>
                <a:tab pos="784860" algn="l"/>
              </a:tabLst>
            </a:pPr>
            <a:r>
              <a:rPr sz="1850" dirty="0">
                <a:solidFill>
                  <a:srgbClr val="FFFFFF"/>
                </a:solidFill>
                <a:latin typeface="Arial MT"/>
                <a:cs typeface="Arial MT"/>
              </a:rPr>
              <a:t>A</a:t>
            </a:r>
            <a:r>
              <a:rPr sz="1850" spc="-25" dirty="0">
                <a:solidFill>
                  <a:srgbClr val="FFFFFF"/>
                </a:solidFill>
                <a:latin typeface="Arial MT"/>
                <a:cs typeface="Arial MT"/>
              </a:rPr>
              <a:t> </a:t>
            </a:r>
            <a:r>
              <a:rPr sz="1850" spc="-5" dirty="0">
                <a:solidFill>
                  <a:srgbClr val="FFFFFF"/>
                </a:solidFill>
                <a:latin typeface="Arial MT"/>
                <a:cs typeface="Arial MT"/>
              </a:rPr>
              <a:t>node</a:t>
            </a:r>
            <a:r>
              <a:rPr sz="1850" spc="-20" dirty="0">
                <a:solidFill>
                  <a:srgbClr val="FFFFFF"/>
                </a:solidFill>
                <a:latin typeface="Arial MT"/>
                <a:cs typeface="Arial MT"/>
              </a:rPr>
              <a:t> </a:t>
            </a:r>
            <a:r>
              <a:rPr sz="1850" spc="-5" dirty="0">
                <a:solidFill>
                  <a:srgbClr val="FFFFFF"/>
                </a:solidFill>
                <a:latin typeface="Arial MT"/>
                <a:cs typeface="Arial MT"/>
              </a:rPr>
              <a:t>that</a:t>
            </a:r>
            <a:r>
              <a:rPr sz="1850" spc="-15" dirty="0">
                <a:solidFill>
                  <a:srgbClr val="FFFFFF"/>
                </a:solidFill>
                <a:latin typeface="Arial MT"/>
                <a:cs typeface="Arial MT"/>
              </a:rPr>
              <a:t> </a:t>
            </a:r>
            <a:r>
              <a:rPr sz="1850" spc="-5" dirty="0">
                <a:solidFill>
                  <a:srgbClr val="FFFFFF"/>
                </a:solidFill>
                <a:latin typeface="Arial MT"/>
                <a:cs typeface="Arial MT"/>
              </a:rPr>
              <a:t>is</a:t>
            </a:r>
            <a:r>
              <a:rPr sz="1850" spc="-20" dirty="0">
                <a:solidFill>
                  <a:srgbClr val="FFFFFF"/>
                </a:solidFill>
                <a:latin typeface="Arial MT"/>
                <a:cs typeface="Arial MT"/>
              </a:rPr>
              <a:t> </a:t>
            </a:r>
            <a:r>
              <a:rPr sz="1850" dirty="0">
                <a:solidFill>
                  <a:srgbClr val="FFFFFF"/>
                </a:solidFill>
                <a:latin typeface="Arial MT"/>
                <a:cs typeface="Arial MT"/>
              </a:rPr>
              <a:t>connected</a:t>
            </a:r>
            <a:r>
              <a:rPr sz="1850" spc="-20" dirty="0">
                <a:solidFill>
                  <a:srgbClr val="FFFFFF"/>
                </a:solidFill>
                <a:latin typeface="Arial MT"/>
                <a:cs typeface="Arial MT"/>
              </a:rPr>
              <a:t> </a:t>
            </a:r>
            <a:r>
              <a:rPr sz="1850" spc="-5" dirty="0">
                <a:solidFill>
                  <a:srgbClr val="FFFFFF"/>
                </a:solidFill>
                <a:latin typeface="Arial MT"/>
                <a:cs typeface="Arial MT"/>
              </a:rPr>
              <a:t>to</a:t>
            </a:r>
            <a:r>
              <a:rPr sz="1850" spc="-15" dirty="0">
                <a:solidFill>
                  <a:srgbClr val="FFFFFF"/>
                </a:solidFill>
                <a:latin typeface="Arial MT"/>
                <a:cs typeface="Arial MT"/>
              </a:rPr>
              <a:t> </a:t>
            </a:r>
            <a:r>
              <a:rPr sz="1850" spc="-5" dirty="0">
                <a:solidFill>
                  <a:srgbClr val="FFFFFF"/>
                </a:solidFill>
                <a:latin typeface="Arial MT"/>
                <a:cs typeface="Arial MT"/>
              </a:rPr>
              <a:t>two </a:t>
            </a:r>
            <a:r>
              <a:rPr sz="1850" spc="-500" dirty="0">
                <a:solidFill>
                  <a:srgbClr val="FFFFFF"/>
                </a:solidFill>
                <a:latin typeface="Arial MT"/>
                <a:cs typeface="Arial MT"/>
              </a:rPr>
              <a:t> </a:t>
            </a:r>
            <a:r>
              <a:rPr sz="1850" spc="-5" dirty="0">
                <a:solidFill>
                  <a:srgbClr val="FFFFFF"/>
                </a:solidFill>
                <a:latin typeface="Arial MT"/>
                <a:cs typeface="Arial MT"/>
              </a:rPr>
              <a:t>or</a:t>
            </a:r>
            <a:r>
              <a:rPr sz="1850" spc="-10" dirty="0">
                <a:solidFill>
                  <a:srgbClr val="FFFFFF"/>
                </a:solidFill>
                <a:latin typeface="Arial MT"/>
                <a:cs typeface="Arial MT"/>
              </a:rPr>
              <a:t> </a:t>
            </a:r>
            <a:r>
              <a:rPr sz="1850" dirty="0">
                <a:solidFill>
                  <a:srgbClr val="FFFFFF"/>
                </a:solidFill>
                <a:latin typeface="Arial MT"/>
                <a:cs typeface="Arial MT"/>
              </a:rPr>
              <a:t>more</a:t>
            </a:r>
            <a:r>
              <a:rPr sz="1850" spc="-10" dirty="0">
                <a:solidFill>
                  <a:srgbClr val="FFFFFF"/>
                </a:solidFill>
                <a:latin typeface="Arial MT"/>
                <a:cs typeface="Arial MT"/>
              </a:rPr>
              <a:t> </a:t>
            </a:r>
            <a:r>
              <a:rPr sz="1850" spc="-5" dirty="0">
                <a:solidFill>
                  <a:srgbClr val="FFFFFF"/>
                </a:solidFill>
                <a:latin typeface="Arial MT"/>
                <a:cs typeface="Arial MT"/>
              </a:rPr>
              <a:t>networks.</a:t>
            </a:r>
            <a:endParaRPr sz="1850">
              <a:latin typeface="Arial MT"/>
              <a:cs typeface="Arial MT"/>
            </a:endParaRPr>
          </a:p>
          <a:p>
            <a:pPr marL="784225" marR="117475" lvl="2" indent="-253365">
              <a:lnSpc>
                <a:spcPts val="1980"/>
              </a:lnSpc>
              <a:spcBef>
                <a:spcPts val="390"/>
              </a:spcBef>
              <a:buClr>
                <a:srgbClr val="DA1F28"/>
              </a:buClr>
              <a:buChar char="●"/>
              <a:tabLst>
                <a:tab pos="784860" algn="l"/>
              </a:tabLst>
            </a:pPr>
            <a:r>
              <a:rPr sz="1850" spc="-5" dirty="0">
                <a:solidFill>
                  <a:srgbClr val="FFFFFF"/>
                </a:solidFill>
                <a:latin typeface="Arial MT"/>
                <a:cs typeface="Arial MT"/>
              </a:rPr>
              <a:t>It</a:t>
            </a:r>
            <a:r>
              <a:rPr sz="1850" spc="-30" dirty="0">
                <a:solidFill>
                  <a:srgbClr val="FFFFFF"/>
                </a:solidFill>
                <a:latin typeface="Arial MT"/>
                <a:cs typeface="Arial MT"/>
              </a:rPr>
              <a:t> </a:t>
            </a:r>
            <a:r>
              <a:rPr sz="1850" spc="-5" dirty="0">
                <a:solidFill>
                  <a:srgbClr val="FFFFFF"/>
                </a:solidFill>
                <a:latin typeface="Arial MT"/>
                <a:cs typeface="Arial MT"/>
              </a:rPr>
              <a:t>forwards</a:t>
            </a:r>
            <a:r>
              <a:rPr sz="1850" spc="-25" dirty="0">
                <a:solidFill>
                  <a:srgbClr val="FFFFFF"/>
                </a:solidFill>
                <a:latin typeface="Arial MT"/>
                <a:cs typeface="Arial MT"/>
              </a:rPr>
              <a:t> </a:t>
            </a:r>
            <a:r>
              <a:rPr sz="1850" dirty="0">
                <a:solidFill>
                  <a:srgbClr val="FFFFFF"/>
                </a:solidFill>
                <a:latin typeface="Arial MT"/>
                <a:cs typeface="Arial MT"/>
              </a:rPr>
              <a:t>messages</a:t>
            </a:r>
            <a:r>
              <a:rPr sz="1850" spc="-25" dirty="0">
                <a:solidFill>
                  <a:srgbClr val="FFFFFF"/>
                </a:solidFill>
                <a:latin typeface="Arial MT"/>
                <a:cs typeface="Arial MT"/>
              </a:rPr>
              <a:t> </a:t>
            </a:r>
            <a:r>
              <a:rPr sz="1850" spc="-5" dirty="0">
                <a:solidFill>
                  <a:srgbClr val="FFFFFF"/>
                </a:solidFill>
                <a:latin typeface="Arial MT"/>
                <a:cs typeface="Arial MT"/>
              </a:rPr>
              <a:t>from</a:t>
            </a:r>
            <a:r>
              <a:rPr sz="1850" spc="-25" dirty="0">
                <a:solidFill>
                  <a:srgbClr val="FFFFFF"/>
                </a:solidFill>
                <a:latin typeface="Arial MT"/>
                <a:cs typeface="Arial MT"/>
              </a:rPr>
              <a:t> </a:t>
            </a:r>
            <a:r>
              <a:rPr sz="1850" spc="-5" dirty="0">
                <a:solidFill>
                  <a:srgbClr val="FFFFFF"/>
                </a:solidFill>
                <a:latin typeface="Arial MT"/>
                <a:cs typeface="Arial MT"/>
              </a:rPr>
              <a:t>one </a:t>
            </a:r>
            <a:r>
              <a:rPr sz="1850" spc="-500" dirty="0">
                <a:solidFill>
                  <a:srgbClr val="FFFFFF"/>
                </a:solidFill>
                <a:latin typeface="Arial MT"/>
                <a:cs typeface="Arial MT"/>
              </a:rPr>
              <a:t> </a:t>
            </a:r>
            <a:r>
              <a:rPr sz="1850" spc="-5" dirty="0">
                <a:solidFill>
                  <a:srgbClr val="FFFFFF"/>
                </a:solidFill>
                <a:latin typeface="Arial MT"/>
                <a:cs typeface="Arial MT"/>
              </a:rPr>
              <a:t>network</a:t>
            </a:r>
            <a:r>
              <a:rPr sz="1850" spc="-10" dirty="0">
                <a:solidFill>
                  <a:srgbClr val="FFFFFF"/>
                </a:solidFill>
                <a:latin typeface="Arial MT"/>
                <a:cs typeface="Arial MT"/>
              </a:rPr>
              <a:t> </a:t>
            </a:r>
            <a:r>
              <a:rPr sz="1850" spc="-5" dirty="0">
                <a:solidFill>
                  <a:srgbClr val="FFFFFF"/>
                </a:solidFill>
                <a:latin typeface="Arial MT"/>
                <a:cs typeface="Arial MT"/>
              </a:rPr>
              <a:t>to</a:t>
            </a:r>
            <a:r>
              <a:rPr sz="1850" spc="-10" dirty="0">
                <a:solidFill>
                  <a:srgbClr val="FFFFFF"/>
                </a:solidFill>
                <a:latin typeface="Arial MT"/>
                <a:cs typeface="Arial MT"/>
              </a:rPr>
              <a:t> </a:t>
            </a:r>
            <a:r>
              <a:rPr sz="1850" spc="-5" dirty="0">
                <a:solidFill>
                  <a:srgbClr val="FFFFFF"/>
                </a:solidFill>
                <a:latin typeface="Arial MT"/>
                <a:cs typeface="Arial MT"/>
              </a:rPr>
              <a:t>another.</a:t>
            </a:r>
            <a:endParaRPr sz="1850">
              <a:latin typeface="Arial MT"/>
              <a:cs typeface="Arial MT"/>
            </a:endParaRPr>
          </a:p>
          <a:p>
            <a:pPr marL="382270" marR="417830">
              <a:lnSpc>
                <a:spcPts val="2380"/>
              </a:lnSpc>
              <a:spcBef>
                <a:spcPts val="365"/>
              </a:spcBef>
            </a:pPr>
            <a:r>
              <a:rPr sz="2200" i="1" dirty="0">
                <a:solidFill>
                  <a:srgbClr val="FFFFFF"/>
                </a:solidFill>
                <a:latin typeface="Arial"/>
                <a:cs typeface="Arial"/>
              </a:rPr>
              <a:t>*Internet</a:t>
            </a:r>
            <a:r>
              <a:rPr sz="2200" i="1" spc="-15" dirty="0">
                <a:solidFill>
                  <a:srgbClr val="FFFFFF"/>
                </a:solidFill>
                <a:latin typeface="Arial"/>
                <a:cs typeface="Arial"/>
              </a:rPr>
              <a:t> </a:t>
            </a:r>
            <a:r>
              <a:rPr sz="2200" i="1" spc="10" dirty="0">
                <a:solidFill>
                  <a:srgbClr val="FFFFFF"/>
                </a:solidFill>
                <a:latin typeface="Arial"/>
                <a:cs typeface="Arial"/>
              </a:rPr>
              <a:t>can</a:t>
            </a:r>
            <a:r>
              <a:rPr sz="2200" i="1" spc="-10" dirty="0">
                <a:solidFill>
                  <a:srgbClr val="FFFFFF"/>
                </a:solidFill>
                <a:latin typeface="Arial"/>
                <a:cs typeface="Arial"/>
              </a:rPr>
              <a:t> </a:t>
            </a:r>
            <a:r>
              <a:rPr sz="2200" i="1" spc="5" dirty="0">
                <a:solidFill>
                  <a:srgbClr val="FFFFFF"/>
                </a:solidFill>
                <a:latin typeface="Arial"/>
                <a:cs typeface="Arial"/>
              </a:rPr>
              <a:t>be</a:t>
            </a:r>
            <a:r>
              <a:rPr sz="2200" i="1" spc="-15" dirty="0">
                <a:solidFill>
                  <a:srgbClr val="FFFFFF"/>
                </a:solidFill>
                <a:latin typeface="Arial"/>
                <a:cs typeface="Arial"/>
              </a:rPr>
              <a:t> </a:t>
            </a:r>
            <a:r>
              <a:rPr sz="2200" i="1" spc="10" dirty="0">
                <a:solidFill>
                  <a:srgbClr val="FFFFFF"/>
                </a:solidFill>
                <a:latin typeface="Arial"/>
                <a:cs typeface="Arial"/>
              </a:rPr>
              <a:t>viewed</a:t>
            </a:r>
            <a:r>
              <a:rPr sz="2200" i="1" spc="-10" dirty="0">
                <a:solidFill>
                  <a:srgbClr val="FFFFFF"/>
                </a:solidFill>
                <a:latin typeface="Arial"/>
                <a:cs typeface="Arial"/>
              </a:rPr>
              <a:t> </a:t>
            </a:r>
            <a:r>
              <a:rPr sz="2200" i="1" spc="5" dirty="0">
                <a:solidFill>
                  <a:srgbClr val="FFFFFF"/>
                </a:solidFill>
                <a:latin typeface="Arial"/>
                <a:cs typeface="Arial"/>
              </a:rPr>
              <a:t>as </a:t>
            </a:r>
            <a:r>
              <a:rPr sz="2200" i="1" spc="-600" dirty="0">
                <a:solidFill>
                  <a:srgbClr val="FFFFFF"/>
                </a:solidFill>
                <a:latin typeface="Arial"/>
                <a:cs typeface="Arial"/>
              </a:rPr>
              <a:t> </a:t>
            </a:r>
            <a:r>
              <a:rPr sz="2200" i="1" spc="5" dirty="0">
                <a:solidFill>
                  <a:srgbClr val="FFFFFF"/>
                </a:solidFill>
                <a:latin typeface="Arial"/>
                <a:cs typeface="Arial"/>
              </a:rPr>
              <a:t>another</a:t>
            </a:r>
            <a:r>
              <a:rPr sz="2200" i="1" spc="-5" dirty="0">
                <a:solidFill>
                  <a:srgbClr val="FFFFFF"/>
                </a:solidFill>
                <a:latin typeface="Arial"/>
                <a:cs typeface="Arial"/>
              </a:rPr>
              <a:t> </a:t>
            </a:r>
            <a:r>
              <a:rPr sz="2200" i="1" spc="5" dirty="0">
                <a:solidFill>
                  <a:srgbClr val="FFFFFF"/>
                </a:solidFill>
                <a:latin typeface="Arial"/>
                <a:cs typeface="Arial"/>
              </a:rPr>
              <a:t>kind</a:t>
            </a:r>
            <a:r>
              <a:rPr sz="2200" i="1" spc="-5" dirty="0">
                <a:solidFill>
                  <a:srgbClr val="FFFFFF"/>
                </a:solidFill>
                <a:latin typeface="Arial"/>
                <a:cs typeface="Arial"/>
              </a:rPr>
              <a:t> </a:t>
            </a:r>
            <a:r>
              <a:rPr sz="2200" i="1" dirty="0">
                <a:solidFill>
                  <a:srgbClr val="FFFFFF"/>
                </a:solidFill>
                <a:latin typeface="Arial"/>
                <a:cs typeface="Arial"/>
              </a:rPr>
              <a:t>of</a:t>
            </a:r>
            <a:endParaRPr sz="2200">
              <a:latin typeface="Arial"/>
              <a:cs typeface="Arial"/>
            </a:endParaRPr>
          </a:p>
          <a:p>
            <a:pPr marL="382270" marR="434340">
              <a:lnSpc>
                <a:spcPts val="2400"/>
              </a:lnSpc>
            </a:pPr>
            <a:r>
              <a:rPr sz="2200" i="1" dirty="0">
                <a:solidFill>
                  <a:srgbClr val="FFFFFF"/>
                </a:solidFill>
                <a:latin typeface="Arial"/>
                <a:cs typeface="Arial"/>
              </a:rPr>
              <a:t>network-interconnection</a:t>
            </a:r>
            <a:r>
              <a:rPr sz="2200" i="1" spc="5" dirty="0">
                <a:solidFill>
                  <a:srgbClr val="FFFFFF"/>
                </a:solidFill>
                <a:latin typeface="Arial"/>
                <a:cs typeface="Arial"/>
              </a:rPr>
              <a:t> </a:t>
            </a:r>
            <a:r>
              <a:rPr sz="2200" i="1" dirty="0">
                <a:solidFill>
                  <a:srgbClr val="FFFFFF"/>
                </a:solidFill>
                <a:latin typeface="Arial"/>
                <a:cs typeface="Arial"/>
              </a:rPr>
              <a:t>of </a:t>
            </a:r>
            <a:r>
              <a:rPr sz="2200" i="1" spc="-595" dirty="0">
                <a:solidFill>
                  <a:srgbClr val="FFFFFF"/>
                </a:solidFill>
                <a:latin typeface="Arial"/>
                <a:cs typeface="Arial"/>
              </a:rPr>
              <a:t> </a:t>
            </a:r>
            <a:r>
              <a:rPr sz="2200" i="1" dirty="0">
                <a:solidFill>
                  <a:srgbClr val="FFFFFF"/>
                </a:solidFill>
                <a:latin typeface="Arial"/>
                <a:cs typeface="Arial"/>
              </a:rPr>
              <a:t>internets.</a:t>
            </a:r>
            <a:endParaRPr sz="2200">
              <a:latin typeface="Arial"/>
              <a:cs typeface="Arial"/>
            </a:endParaRPr>
          </a:p>
        </p:txBody>
      </p:sp>
      <p:pic>
        <p:nvPicPr>
          <p:cNvPr id="10" name="object 10"/>
          <p:cNvPicPr/>
          <p:nvPr/>
        </p:nvPicPr>
        <p:blipFill>
          <a:blip r:embed="rId4" cstate="print"/>
          <a:stretch>
            <a:fillRect/>
          </a:stretch>
        </p:blipFill>
        <p:spPr>
          <a:xfrm>
            <a:off x="5492569" y="1524000"/>
            <a:ext cx="3346630" cy="396205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25" y="5784654"/>
            <a:ext cx="5403215" cy="1079500"/>
            <a:chOff x="-6025" y="5784654"/>
            <a:chExt cx="5403215" cy="1079500"/>
          </a:xfrm>
        </p:grpSpPr>
        <p:sp>
          <p:nvSpPr>
            <p:cNvPr id="3" name="object 3"/>
            <p:cNvSpPr/>
            <p:nvPr/>
          </p:nvSpPr>
          <p:spPr>
            <a:xfrm>
              <a:off x="499272" y="5944936"/>
              <a:ext cx="4897755" cy="913130"/>
            </a:xfrm>
            <a:custGeom>
              <a:avLst/>
              <a:gdLst/>
              <a:ahLst/>
              <a:cxnLst/>
              <a:rect l="l" t="t" r="r" b="b"/>
              <a:pathLst>
                <a:path w="4897755" h="913129">
                  <a:moveTo>
                    <a:pt x="85612" y="21332"/>
                  </a:moveTo>
                  <a:lnTo>
                    <a:pt x="0" y="5466"/>
                  </a:lnTo>
                  <a:lnTo>
                    <a:pt x="660" y="0"/>
                  </a:lnTo>
                  <a:lnTo>
                    <a:pt x="85612" y="21332"/>
                  </a:lnTo>
                  <a:close/>
                </a:path>
                <a:path w="4897755" h="913129">
                  <a:moveTo>
                    <a:pt x="4897392" y="913063"/>
                  </a:moveTo>
                  <a:lnTo>
                    <a:pt x="3636763" y="913063"/>
                  </a:lnTo>
                  <a:lnTo>
                    <a:pt x="85612" y="21332"/>
                  </a:lnTo>
                  <a:lnTo>
                    <a:pt x="4897392" y="913063"/>
                  </a:lnTo>
                  <a:close/>
                </a:path>
              </a:pathLst>
            </a:custGeom>
            <a:solidFill>
              <a:srgbClr val="9BCADC">
                <a:alpha val="39999"/>
              </a:srgbClr>
            </a:solidFill>
          </p:spPr>
          <p:txBody>
            <a:bodyPr wrap="square" lIns="0" tIns="0" rIns="0" bIns="0" rtlCol="0"/>
            <a:lstStyle/>
            <a:p>
              <a:endParaRPr/>
            </a:p>
          </p:txBody>
        </p:sp>
        <p:sp>
          <p:nvSpPr>
            <p:cNvPr id="4" name="object 4"/>
            <p:cNvSpPr/>
            <p:nvPr/>
          </p:nvSpPr>
          <p:spPr>
            <a:xfrm>
              <a:off x="485716" y="5939010"/>
              <a:ext cx="3652520" cy="919480"/>
            </a:xfrm>
            <a:custGeom>
              <a:avLst/>
              <a:gdLst/>
              <a:ahLst/>
              <a:cxnLst/>
              <a:rect l="l" t="t" r="r" b="b"/>
              <a:pathLst>
                <a:path w="3652520" h="919479">
                  <a:moveTo>
                    <a:pt x="3651910" y="918988"/>
                  </a:moveTo>
                  <a:lnTo>
                    <a:pt x="2868875" y="918988"/>
                  </a:lnTo>
                  <a:lnTo>
                    <a:pt x="7920" y="6349"/>
                  </a:lnTo>
                  <a:lnTo>
                    <a:pt x="0" y="0"/>
                  </a:lnTo>
                  <a:lnTo>
                    <a:pt x="3651910" y="918988"/>
                  </a:lnTo>
                  <a:close/>
                </a:path>
              </a:pathLst>
            </a:custGeom>
            <a:solidFill>
              <a:srgbClr val="000000"/>
            </a:solidFill>
          </p:spPr>
          <p:txBody>
            <a:bodyPr wrap="square" lIns="0" tIns="0" rIns="0" bIns="0" rtlCol="0"/>
            <a:lstStyle/>
            <a:p>
              <a:endParaRPr/>
            </a:p>
          </p:txBody>
        </p:sp>
        <p:pic>
          <p:nvPicPr>
            <p:cNvPr id="5" name="object 5"/>
            <p:cNvPicPr/>
            <p:nvPr/>
          </p:nvPicPr>
          <p:blipFill>
            <a:blip r:embed="rId2" cstate="print"/>
            <a:stretch>
              <a:fillRect/>
            </a:stretch>
          </p:blipFill>
          <p:spPr>
            <a:xfrm>
              <a:off x="0" y="5793172"/>
              <a:ext cx="3351821" cy="1064827"/>
            </a:xfrm>
            <a:prstGeom prst="rect">
              <a:avLst/>
            </a:prstGeom>
          </p:spPr>
        </p:pic>
        <p:sp>
          <p:nvSpPr>
            <p:cNvPr id="6" name="object 6"/>
            <p:cNvSpPr/>
            <p:nvPr/>
          </p:nvSpPr>
          <p:spPr>
            <a:xfrm>
              <a:off x="0" y="5790679"/>
              <a:ext cx="3352165" cy="1067435"/>
            </a:xfrm>
            <a:custGeom>
              <a:avLst/>
              <a:gdLst/>
              <a:ahLst/>
              <a:cxnLst/>
              <a:rect l="l" t="t" r="r" b="b"/>
              <a:pathLst>
                <a:path w="3352165" h="1067434">
                  <a:moveTo>
                    <a:pt x="0" y="0"/>
                  </a:moveTo>
                  <a:lnTo>
                    <a:pt x="3351924" y="1067320"/>
                  </a:lnTo>
                </a:path>
              </a:pathLst>
            </a:custGeom>
            <a:ln w="12049">
              <a:solidFill>
                <a:srgbClr val="93C5D8"/>
              </a:solidFill>
            </a:ln>
          </p:spPr>
          <p:txBody>
            <a:bodyPr wrap="square" lIns="0" tIns="0" rIns="0" bIns="0" rtlCol="0"/>
            <a:lstStyle/>
            <a:p>
              <a:endParaRPr/>
            </a:p>
          </p:txBody>
        </p:sp>
      </p:grpSp>
      <p:sp>
        <p:nvSpPr>
          <p:cNvPr id="7" name="object 7"/>
          <p:cNvSpPr txBox="1">
            <a:spLocks noGrp="1"/>
          </p:cNvSpPr>
          <p:nvPr>
            <p:ph type="title"/>
          </p:nvPr>
        </p:nvSpPr>
        <p:spPr>
          <a:xfrm>
            <a:off x="3162188" y="409099"/>
            <a:ext cx="2818765" cy="635000"/>
          </a:xfrm>
          <a:prstGeom prst="rect">
            <a:avLst/>
          </a:prstGeom>
        </p:spPr>
        <p:txBody>
          <a:bodyPr vert="horz" wrap="square" lIns="0" tIns="12700" rIns="0" bIns="0" rtlCol="0">
            <a:spAutoFit/>
          </a:bodyPr>
          <a:lstStyle/>
          <a:p>
            <a:pPr marL="12700">
              <a:lnSpc>
                <a:spcPct val="100000"/>
              </a:lnSpc>
              <a:spcBef>
                <a:spcPts val="100"/>
              </a:spcBef>
            </a:pPr>
            <a:r>
              <a:rPr sz="4000" spc="-5" dirty="0">
                <a:solidFill>
                  <a:srgbClr val="464646"/>
                </a:solidFill>
              </a:rPr>
              <a:t>Addressing</a:t>
            </a:r>
            <a:endParaRPr sz="4000"/>
          </a:p>
        </p:txBody>
      </p:sp>
      <p:sp>
        <p:nvSpPr>
          <p:cNvPr id="8" name="object 8"/>
          <p:cNvSpPr txBox="1"/>
          <p:nvPr/>
        </p:nvSpPr>
        <p:spPr>
          <a:xfrm>
            <a:off x="894237" y="1232916"/>
            <a:ext cx="7515859" cy="1471295"/>
          </a:xfrm>
          <a:prstGeom prst="rect">
            <a:avLst/>
          </a:prstGeom>
        </p:spPr>
        <p:txBody>
          <a:bodyPr vert="horz" wrap="square" lIns="0" tIns="12700" rIns="0" bIns="0" rtlCol="0">
            <a:spAutoFit/>
          </a:bodyPr>
          <a:lstStyle/>
          <a:p>
            <a:pPr marL="351155" indent="-339090">
              <a:lnSpc>
                <a:spcPct val="100000"/>
              </a:lnSpc>
              <a:spcBef>
                <a:spcPts val="100"/>
              </a:spcBef>
              <a:buClr>
                <a:srgbClr val="2DA2BE"/>
              </a:buClr>
              <a:buFont typeface="Lucida Sans Unicode"/>
              <a:buChar char="□"/>
              <a:tabLst>
                <a:tab pos="351155" algn="l"/>
                <a:tab pos="351790" algn="l"/>
              </a:tabLst>
            </a:pPr>
            <a:r>
              <a:rPr sz="2300" spc="-5" dirty="0">
                <a:latin typeface="Arial MT"/>
                <a:cs typeface="Arial MT"/>
              </a:rPr>
              <a:t>Byte</a:t>
            </a:r>
            <a:r>
              <a:rPr sz="2300" spc="-25" dirty="0">
                <a:latin typeface="Arial MT"/>
                <a:cs typeface="Arial MT"/>
              </a:rPr>
              <a:t> </a:t>
            </a:r>
            <a:r>
              <a:rPr sz="2300" dirty="0">
                <a:latin typeface="Arial MT"/>
                <a:cs typeface="Arial MT"/>
              </a:rPr>
              <a:t>string</a:t>
            </a:r>
            <a:r>
              <a:rPr sz="2300" spc="-20" dirty="0">
                <a:latin typeface="Arial MT"/>
                <a:cs typeface="Arial MT"/>
              </a:rPr>
              <a:t> </a:t>
            </a:r>
            <a:r>
              <a:rPr sz="2300" spc="-5" dirty="0">
                <a:latin typeface="Arial MT"/>
                <a:cs typeface="Arial MT"/>
              </a:rPr>
              <a:t>that</a:t>
            </a:r>
            <a:r>
              <a:rPr sz="2300" spc="-25" dirty="0">
                <a:latin typeface="Arial MT"/>
                <a:cs typeface="Arial MT"/>
              </a:rPr>
              <a:t> </a:t>
            </a:r>
            <a:r>
              <a:rPr sz="2300" spc="-5" dirty="0">
                <a:latin typeface="Arial MT"/>
                <a:cs typeface="Arial MT"/>
              </a:rPr>
              <a:t>identifies</a:t>
            </a:r>
            <a:r>
              <a:rPr sz="2300" spc="-15" dirty="0">
                <a:latin typeface="Arial MT"/>
                <a:cs typeface="Arial MT"/>
              </a:rPr>
              <a:t> </a:t>
            </a:r>
            <a:r>
              <a:rPr sz="2300" dirty="0">
                <a:latin typeface="Arial MT"/>
                <a:cs typeface="Arial MT"/>
              </a:rPr>
              <a:t>a</a:t>
            </a:r>
            <a:r>
              <a:rPr sz="2300" spc="-20" dirty="0">
                <a:latin typeface="Arial MT"/>
                <a:cs typeface="Arial MT"/>
              </a:rPr>
              <a:t> </a:t>
            </a:r>
            <a:r>
              <a:rPr sz="2300" spc="-5" dirty="0">
                <a:latin typeface="Arial MT"/>
                <a:cs typeface="Arial MT"/>
              </a:rPr>
              <a:t>node</a:t>
            </a:r>
            <a:endParaRPr sz="2300">
              <a:latin typeface="Arial MT"/>
              <a:cs typeface="Arial MT"/>
            </a:endParaRPr>
          </a:p>
          <a:p>
            <a:pPr marL="269875" marR="5080" indent="-257810">
              <a:lnSpc>
                <a:spcPct val="151300"/>
              </a:lnSpc>
              <a:spcBef>
                <a:spcPts val="270"/>
              </a:spcBef>
              <a:buClr>
                <a:srgbClr val="2DA2BE"/>
              </a:buClr>
              <a:buFont typeface="Lucida Sans Unicode"/>
              <a:buChar char="□"/>
              <a:tabLst>
                <a:tab pos="351155" algn="l"/>
                <a:tab pos="351790" algn="l"/>
              </a:tabLst>
            </a:pPr>
            <a:r>
              <a:rPr dirty="0"/>
              <a:t>	</a:t>
            </a:r>
            <a:r>
              <a:rPr sz="2300" spc="-5" dirty="0">
                <a:latin typeface="Arial MT"/>
                <a:cs typeface="Arial MT"/>
              </a:rPr>
              <a:t>Network </a:t>
            </a:r>
            <a:r>
              <a:rPr sz="2300" dirty="0">
                <a:latin typeface="Arial MT"/>
                <a:cs typeface="Arial MT"/>
              </a:rPr>
              <a:t>can </a:t>
            </a:r>
            <a:r>
              <a:rPr sz="2300" spc="-5" dirty="0">
                <a:latin typeface="Arial MT"/>
                <a:cs typeface="Arial MT"/>
              </a:rPr>
              <a:t>use </a:t>
            </a:r>
            <a:r>
              <a:rPr sz="2300" dirty="0">
                <a:latin typeface="Arial MT"/>
                <a:cs typeface="Arial MT"/>
              </a:rPr>
              <a:t>a </a:t>
            </a:r>
            <a:r>
              <a:rPr sz="2300" spc="-5" dirty="0">
                <a:latin typeface="Arial MT"/>
                <a:cs typeface="Arial MT"/>
              </a:rPr>
              <a:t>node’s address to distinguish it from </a:t>
            </a:r>
            <a:r>
              <a:rPr sz="2300" spc="-625" dirty="0">
                <a:latin typeface="Arial MT"/>
                <a:cs typeface="Arial MT"/>
              </a:rPr>
              <a:t> </a:t>
            </a:r>
            <a:r>
              <a:rPr sz="2300" spc="-5" dirty="0">
                <a:latin typeface="Arial MT"/>
                <a:cs typeface="Arial MT"/>
              </a:rPr>
              <a:t>the</a:t>
            </a:r>
            <a:r>
              <a:rPr sz="2300" spc="-15" dirty="0">
                <a:latin typeface="Arial MT"/>
                <a:cs typeface="Arial MT"/>
              </a:rPr>
              <a:t> </a:t>
            </a:r>
            <a:r>
              <a:rPr sz="2300" spc="-5" dirty="0">
                <a:latin typeface="Arial MT"/>
                <a:cs typeface="Arial MT"/>
              </a:rPr>
              <a:t>other</a:t>
            </a:r>
            <a:r>
              <a:rPr sz="2300" spc="-10" dirty="0">
                <a:latin typeface="Arial MT"/>
                <a:cs typeface="Arial MT"/>
              </a:rPr>
              <a:t> </a:t>
            </a:r>
            <a:r>
              <a:rPr sz="2300" spc="-5" dirty="0">
                <a:latin typeface="Arial MT"/>
                <a:cs typeface="Arial MT"/>
              </a:rPr>
              <a:t>nodes </a:t>
            </a:r>
            <a:r>
              <a:rPr sz="2300" dirty="0">
                <a:latin typeface="Arial MT"/>
                <a:cs typeface="Arial MT"/>
              </a:rPr>
              <a:t>connected</a:t>
            </a:r>
            <a:r>
              <a:rPr sz="2300" spc="-10" dirty="0">
                <a:latin typeface="Arial MT"/>
                <a:cs typeface="Arial MT"/>
              </a:rPr>
              <a:t> </a:t>
            </a:r>
            <a:r>
              <a:rPr sz="2300" spc="-5" dirty="0">
                <a:latin typeface="Arial MT"/>
                <a:cs typeface="Arial MT"/>
              </a:rPr>
              <a:t>to</a:t>
            </a:r>
            <a:r>
              <a:rPr sz="2300" spc="-10" dirty="0">
                <a:latin typeface="Arial MT"/>
                <a:cs typeface="Arial MT"/>
              </a:rPr>
              <a:t> </a:t>
            </a:r>
            <a:r>
              <a:rPr sz="2300" spc="-5" dirty="0">
                <a:latin typeface="Arial MT"/>
                <a:cs typeface="Arial MT"/>
              </a:rPr>
              <a:t>the</a:t>
            </a:r>
            <a:r>
              <a:rPr sz="2300" spc="-15" dirty="0">
                <a:latin typeface="Arial MT"/>
                <a:cs typeface="Arial MT"/>
              </a:rPr>
              <a:t> </a:t>
            </a:r>
            <a:r>
              <a:rPr sz="2300" spc="-5" dirty="0">
                <a:latin typeface="Arial MT"/>
                <a:cs typeface="Arial MT"/>
              </a:rPr>
              <a:t>network.</a:t>
            </a:r>
            <a:endParaRPr sz="2300">
              <a:latin typeface="Arial MT"/>
              <a:cs typeface="Arial MT"/>
            </a:endParaRPr>
          </a:p>
        </p:txBody>
      </p:sp>
      <p:pic>
        <p:nvPicPr>
          <p:cNvPr id="9" name="object 9"/>
          <p:cNvPicPr/>
          <p:nvPr/>
        </p:nvPicPr>
        <p:blipFill>
          <a:blip r:embed="rId3" cstate="print"/>
          <a:stretch>
            <a:fillRect/>
          </a:stretch>
        </p:blipFill>
        <p:spPr>
          <a:xfrm>
            <a:off x="1219200" y="3048000"/>
            <a:ext cx="6327674" cy="2133599"/>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32" y="5784646"/>
            <a:ext cx="5403215" cy="1079500"/>
            <a:chOff x="-6032" y="5784646"/>
            <a:chExt cx="5403215" cy="1079500"/>
          </a:xfrm>
        </p:grpSpPr>
        <p:sp>
          <p:nvSpPr>
            <p:cNvPr id="3" name="object 3"/>
            <p:cNvSpPr/>
            <p:nvPr/>
          </p:nvSpPr>
          <p:spPr>
            <a:xfrm>
              <a:off x="499272" y="5944936"/>
              <a:ext cx="4897755" cy="913130"/>
            </a:xfrm>
            <a:custGeom>
              <a:avLst/>
              <a:gdLst/>
              <a:ahLst/>
              <a:cxnLst/>
              <a:rect l="l" t="t" r="r" b="b"/>
              <a:pathLst>
                <a:path w="4897755" h="913129">
                  <a:moveTo>
                    <a:pt x="85612" y="21332"/>
                  </a:moveTo>
                  <a:lnTo>
                    <a:pt x="0" y="5466"/>
                  </a:lnTo>
                  <a:lnTo>
                    <a:pt x="660" y="0"/>
                  </a:lnTo>
                  <a:lnTo>
                    <a:pt x="85612" y="21332"/>
                  </a:lnTo>
                  <a:close/>
                </a:path>
                <a:path w="4897755" h="913129">
                  <a:moveTo>
                    <a:pt x="4897392" y="913063"/>
                  </a:moveTo>
                  <a:lnTo>
                    <a:pt x="3636763" y="913063"/>
                  </a:lnTo>
                  <a:lnTo>
                    <a:pt x="85612" y="21332"/>
                  </a:lnTo>
                  <a:lnTo>
                    <a:pt x="4897392" y="913063"/>
                  </a:lnTo>
                  <a:close/>
                </a:path>
              </a:pathLst>
            </a:custGeom>
            <a:solidFill>
              <a:srgbClr val="9BCADC">
                <a:alpha val="39999"/>
              </a:srgbClr>
            </a:solidFill>
          </p:spPr>
          <p:txBody>
            <a:bodyPr wrap="square" lIns="0" tIns="0" rIns="0" bIns="0" rtlCol="0"/>
            <a:lstStyle/>
            <a:p>
              <a:endParaRPr/>
            </a:p>
          </p:txBody>
        </p:sp>
        <p:sp>
          <p:nvSpPr>
            <p:cNvPr id="4" name="object 4"/>
            <p:cNvSpPr/>
            <p:nvPr/>
          </p:nvSpPr>
          <p:spPr>
            <a:xfrm>
              <a:off x="485716" y="5939011"/>
              <a:ext cx="3652520" cy="919480"/>
            </a:xfrm>
            <a:custGeom>
              <a:avLst/>
              <a:gdLst/>
              <a:ahLst/>
              <a:cxnLst/>
              <a:rect l="l" t="t" r="r" b="b"/>
              <a:pathLst>
                <a:path w="3652520" h="919479">
                  <a:moveTo>
                    <a:pt x="3651910" y="918988"/>
                  </a:moveTo>
                  <a:lnTo>
                    <a:pt x="2868875" y="918988"/>
                  </a:lnTo>
                  <a:lnTo>
                    <a:pt x="7920" y="6349"/>
                  </a:lnTo>
                  <a:lnTo>
                    <a:pt x="0" y="0"/>
                  </a:lnTo>
                  <a:lnTo>
                    <a:pt x="3651910" y="918988"/>
                  </a:lnTo>
                  <a:close/>
                </a:path>
              </a:pathLst>
            </a:custGeom>
            <a:solidFill>
              <a:srgbClr val="000000"/>
            </a:solidFill>
          </p:spPr>
          <p:txBody>
            <a:bodyPr wrap="square" lIns="0" tIns="0" rIns="0" bIns="0" rtlCol="0"/>
            <a:lstStyle/>
            <a:p>
              <a:endParaRPr/>
            </a:p>
          </p:txBody>
        </p:sp>
        <p:pic>
          <p:nvPicPr>
            <p:cNvPr id="5" name="object 5"/>
            <p:cNvPicPr/>
            <p:nvPr/>
          </p:nvPicPr>
          <p:blipFill>
            <a:blip r:embed="rId2" cstate="print"/>
            <a:stretch>
              <a:fillRect/>
            </a:stretch>
          </p:blipFill>
          <p:spPr>
            <a:xfrm>
              <a:off x="0" y="5793172"/>
              <a:ext cx="3351821" cy="1064827"/>
            </a:xfrm>
            <a:prstGeom prst="rect">
              <a:avLst/>
            </a:prstGeom>
          </p:spPr>
        </p:pic>
        <p:sp>
          <p:nvSpPr>
            <p:cNvPr id="6" name="object 6"/>
            <p:cNvSpPr/>
            <p:nvPr/>
          </p:nvSpPr>
          <p:spPr>
            <a:xfrm>
              <a:off x="0" y="5790679"/>
              <a:ext cx="3352165" cy="1067435"/>
            </a:xfrm>
            <a:custGeom>
              <a:avLst/>
              <a:gdLst/>
              <a:ahLst/>
              <a:cxnLst/>
              <a:rect l="l" t="t" r="r" b="b"/>
              <a:pathLst>
                <a:path w="3352165" h="1067434">
                  <a:moveTo>
                    <a:pt x="0" y="0"/>
                  </a:moveTo>
                  <a:lnTo>
                    <a:pt x="3351924" y="1067320"/>
                  </a:lnTo>
                </a:path>
              </a:pathLst>
            </a:custGeom>
            <a:ln w="12049">
              <a:solidFill>
                <a:srgbClr val="93C5D8"/>
              </a:solidFill>
            </a:ln>
          </p:spPr>
          <p:txBody>
            <a:bodyPr wrap="square" lIns="0" tIns="0" rIns="0" bIns="0" rtlCol="0"/>
            <a:lstStyle/>
            <a:p>
              <a:endParaRPr/>
            </a:p>
          </p:txBody>
        </p:sp>
      </p:grpSp>
      <p:sp>
        <p:nvSpPr>
          <p:cNvPr id="7" name="object 7"/>
          <p:cNvSpPr txBox="1">
            <a:spLocks noGrp="1"/>
          </p:cNvSpPr>
          <p:nvPr>
            <p:ph type="title"/>
          </p:nvPr>
        </p:nvSpPr>
        <p:spPr>
          <a:xfrm>
            <a:off x="3581400" y="152400"/>
            <a:ext cx="1943100" cy="635000"/>
          </a:xfrm>
          <a:prstGeom prst="rect">
            <a:avLst/>
          </a:prstGeom>
        </p:spPr>
        <p:txBody>
          <a:bodyPr vert="horz" wrap="square" lIns="0" tIns="12700" rIns="0" bIns="0" rtlCol="0">
            <a:spAutoFit/>
          </a:bodyPr>
          <a:lstStyle/>
          <a:p>
            <a:pPr marL="12700">
              <a:lnSpc>
                <a:spcPct val="100000"/>
              </a:lnSpc>
              <a:spcBef>
                <a:spcPts val="100"/>
              </a:spcBef>
            </a:pPr>
            <a:r>
              <a:rPr sz="4000" spc="-5" dirty="0">
                <a:solidFill>
                  <a:srgbClr val="464646"/>
                </a:solidFill>
              </a:rPr>
              <a:t>Routing</a:t>
            </a:r>
            <a:endParaRPr sz="4000"/>
          </a:p>
        </p:txBody>
      </p:sp>
      <p:sp>
        <p:nvSpPr>
          <p:cNvPr id="8" name="object 8"/>
          <p:cNvSpPr txBox="1"/>
          <p:nvPr/>
        </p:nvSpPr>
        <p:spPr>
          <a:xfrm>
            <a:off x="616677" y="1182431"/>
            <a:ext cx="7987030" cy="1161857"/>
          </a:xfrm>
          <a:prstGeom prst="rect">
            <a:avLst/>
          </a:prstGeom>
        </p:spPr>
        <p:txBody>
          <a:bodyPr vert="horz" wrap="square" lIns="0" tIns="60960" rIns="0" bIns="0" rtlCol="0">
            <a:spAutoFit/>
          </a:bodyPr>
          <a:lstStyle/>
          <a:p>
            <a:pPr marL="548005" marR="5080" lvl="1" indent="-186690">
              <a:lnSpc>
                <a:spcPct val="100099"/>
              </a:lnSpc>
              <a:spcBef>
                <a:spcPts val="320"/>
              </a:spcBef>
              <a:buClr>
                <a:srgbClr val="2DA2BE"/>
              </a:buClr>
              <a:tabLst>
                <a:tab pos="548640" algn="l"/>
              </a:tabLst>
            </a:pPr>
            <a:r>
              <a:rPr sz="2300" spc="-5" smtClean="0">
                <a:latin typeface="Arial MT"/>
                <a:cs typeface="Arial MT"/>
              </a:rPr>
              <a:t>The </a:t>
            </a:r>
            <a:r>
              <a:rPr sz="2300" spc="-5" dirty="0">
                <a:latin typeface="Arial MT"/>
                <a:cs typeface="Arial MT"/>
              </a:rPr>
              <a:t>process of determining </a:t>
            </a:r>
            <a:r>
              <a:rPr sz="2300" dirty="0">
                <a:latin typeface="Arial MT"/>
                <a:cs typeface="Arial MT"/>
              </a:rPr>
              <a:t>systematically </a:t>
            </a:r>
            <a:r>
              <a:rPr sz="2300" spc="-5" dirty="0">
                <a:latin typeface="Arial MT"/>
                <a:cs typeface="Arial MT"/>
              </a:rPr>
              <a:t>how </a:t>
            </a:r>
            <a:r>
              <a:rPr sz="2300" spc="-5">
                <a:latin typeface="Arial MT"/>
                <a:cs typeface="Arial MT"/>
              </a:rPr>
              <a:t>to </a:t>
            </a:r>
            <a:r>
              <a:rPr sz="2300" spc="-5" smtClean="0">
                <a:latin typeface="Arial MT"/>
                <a:cs typeface="Arial MT"/>
              </a:rPr>
              <a:t>forward</a:t>
            </a:r>
            <a:endParaRPr lang="en-US" sz="2300" spc="-5" dirty="0" smtClean="0">
              <a:latin typeface="Arial MT"/>
              <a:cs typeface="Arial MT"/>
            </a:endParaRPr>
          </a:p>
          <a:p>
            <a:pPr marL="548005" marR="5080" lvl="1" indent="-186690">
              <a:lnSpc>
                <a:spcPct val="100099"/>
              </a:lnSpc>
              <a:spcBef>
                <a:spcPts val="320"/>
              </a:spcBef>
              <a:buClr>
                <a:srgbClr val="2DA2BE"/>
              </a:buClr>
              <a:tabLst>
                <a:tab pos="548640" algn="l"/>
              </a:tabLst>
            </a:pPr>
            <a:r>
              <a:rPr sz="2300" smtClean="0">
                <a:latin typeface="Arial MT"/>
                <a:cs typeface="Arial MT"/>
              </a:rPr>
              <a:t>messages </a:t>
            </a:r>
            <a:r>
              <a:rPr sz="2300" spc="-5" dirty="0">
                <a:latin typeface="Arial MT"/>
                <a:cs typeface="Arial MT"/>
              </a:rPr>
              <a:t>towards the destination node based </a:t>
            </a:r>
            <a:r>
              <a:rPr sz="2300" spc="-5">
                <a:latin typeface="Arial MT"/>
                <a:cs typeface="Arial MT"/>
              </a:rPr>
              <a:t>on </a:t>
            </a:r>
            <a:r>
              <a:rPr sz="2300" spc="-5" smtClean="0">
                <a:latin typeface="Arial MT"/>
                <a:cs typeface="Arial MT"/>
              </a:rPr>
              <a:t>i</a:t>
            </a:r>
            <a:r>
              <a:rPr lang="en-US" sz="2300" spc="-5" dirty="0" smtClean="0">
                <a:latin typeface="Arial MT"/>
                <a:cs typeface="Arial MT"/>
              </a:rPr>
              <a:t>t </a:t>
            </a:r>
            <a:r>
              <a:rPr sz="2300" spc="-5" smtClean="0">
                <a:latin typeface="Arial MT"/>
                <a:cs typeface="Arial MT"/>
              </a:rPr>
              <a:t>address</a:t>
            </a:r>
            <a:endParaRPr sz="2300">
              <a:latin typeface="Arial MT"/>
              <a:cs typeface="Arial MT"/>
            </a:endParaRPr>
          </a:p>
        </p:txBody>
      </p:sp>
      <p:pic>
        <p:nvPicPr>
          <p:cNvPr id="9" name="object 9"/>
          <p:cNvPicPr/>
          <p:nvPr/>
        </p:nvPicPr>
        <p:blipFill>
          <a:blip r:embed="rId3" cstate="print"/>
          <a:stretch>
            <a:fillRect/>
          </a:stretch>
        </p:blipFill>
        <p:spPr>
          <a:xfrm>
            <a:off x="1752600" y="2286000"/>
            <a:ext cx="5791200" cy="41148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32" y="0"/>
            <a:ext cx="9150350" cy="6864350"/>
            <a:chOff x="-6032" y="0"/>
            <a:chExt cx="9150350" cy="6864350"/>
          </a:xfrm>
        </p:grpSpPr>
        <p:pic>
          <p:nvPicPr>
            <p:cNvPr id="3" name="object 3"/>
            <p:cNvPicPr/>
            <p:nvPr/>
          </p:nvPicPr>
          <p:blipFill>
            <a:blip r:embed="rId2" cstate="print"/>
            <a:stretch>
              <a:fillRect/>
            </a:stretch>
          </p:blipFill>
          <p:spPr>
            <a:xfrm>
              <a:off x="0" y="0"/>
              <a:ext cx="9143999" cy="6857999"/>
            </a:xfrm>
            <a:prstGeom prst="rect">
              <a:avLst/>
            </a:prstGeom>
          </p:spPr>
        </p:pic>
        <p:sp>
          <p:nvSpPr>
            <p:cNvPr id="4" name="object 4"/>
            <p:cNvSpPr/>
            <p:nvPr/>
          </p:nvSpPr>
          <p:spPr>
            <a:xfrm>
              <a:off x="499272" y="5944935"/>
              <a:ext cx="4897755" cy="913130"/>
            </a:xfrm>
            <a:custGeom>
              <a:avLst/>
              <a:gdLst/>
              <a:ahLst/>
              <a:cxnLst/>
              <a:rect l="l" t="t" r="r" b="b"/>
              <a:pathLst>
                <a:path w="4897755" h="913129">
                  <a:moveTo>
                    <a:pt x="85612" y="21332"/>
                  </a:moveTo>
                  <a:lnTo>
                    <a:pt x="0" y="5466"/>
                  </a:lnTo>
                  <a:lnTo>
                    <a:pt x="660" y="0"/>
                  </a:lnTo>
                  <a:lnTo>
                    <a:pt x="85612" y="21332"/>
                  </a:lnTo>
                  <a:close/>
                </a:path>
                <a:path w="4897755" h="913129">
                  <a:moveTo>
                    <a:pt x="4897392" y="913063"/>
                  </a:moveTo>
                  <a:lnTo>
                    <a:pt x="3636763" y="913063"/>
                  </a:lnTo>
                  <a:lnTo>
                    <a:pt x="85612" y="21332"/>
                  </a:lnTo>
                  <a:lnTo>
                    <a:pt x="4897392" y="913063"/>
                  </a:lnTo>
                  <a:close/>
                </a:path>
              </a:pathLst>
            </a:custGeom>
            <a:solidFill>
              <a:srgbClr val="9BCADC">
                <a:alpha val="39999"/>
              </a:srgbClr>
            </a:solidFill>
          </p:spPr>
          <p:txBody>
            <a:bodyPr wrap="square" lIns="0" tIns="0" rIns="0" bIns="0" rtlCol="0"/>
            <a:lstStyle/>
            <a:p>
              <a:endParaRPr/>
            </a:p>
          </p:txBody>
        </p:sp>
        <p:sp>
          <p:nvSpPr>
            <p:cNvPr id="5" name="object 5"/>
            <p:cNvSpPr/>
            <p:nvPr/>
          </p:nvSpPr>
          <p:spPr>
            <a:xfrm>
              <a:off x="485716" y="5939011"/>
              <a:ext cx="3652520" cy="919480"/>
            </a:xfrm>
            <a:custGeom>
              <a:avLst/>
              <a:gdLst/>
              <a:ahLst/>
              <a:cxnLst/>
              <a:rect l="l" t="t" r="r" b="b"/>
              <a:pathLst>
                <a:path w="3652520" h="919479">
                  <a:moveTo>
                    <a:pt x="3651910" y="918988"/>
                  </a:moveTo>
                  <a:lnTo>
                    <a:pt x="2868875" y="918988"/>
                  </a:lnTo>
                  <a:lnTo>
                    <a:pt x="7920" y="6349"/>
                  </a:lnTo>
                  <a:lnTo>
                    <a:pt x="0" y="0"/>
                  </a:lnTo>
                  <a:lnTo>
                    <a:pt x="3651910" y="918988"/>
                  </a:lnTo>
                  <a:close/>
                </a:path>
              </a:pathLst>
            </a:custGeom>
            <a:solidFill>
              <a:srgbClr val="000000"/>
            </a:solidFill>
          </p:spPr>
          <p:txBody>
            <a:bodyPr wrap="square" lIns="0" tIns="0" rIns="0" bIns="0" rtlCol="0"/>
            <a:lstStyle/>
            <a:p>
              <a:endParaRPr/>
            </a:p>
          </p:txBody>
        </p:sp>
        <p:pic>
          <p:nvPicPr>
            <p:cNvPr id="6" name="object 6"/>
            <p:cNvPicPr/>
            <p:nvPr/>
          </p:nvPicPr>
          <p:blipFill>
            <a:blip r:embed="rId3" cstate="print"/>
            <a:stretch>
              <a:fillRect/>
            </a:stretch>
          </p:blipFill>
          <p:spPr>
            <a:xfrm>
              <a:off x="0" y="5793172"/>
              <a:ext cx="3351821" cy="1064827"/>
            </a:xfrm>
            <a:prstGeom prst="rect">
              <a:avLst/>
            </a:prstGeom>
          </p:spPr>
        </p:pic>
        <p:sp>
          <p:nvSpPr>
            <p:cNvPr id="7" name="object 7"/>
            <p:cNvSpPr/>
            <p:nvPr/>
          </p:nvSpPr>
          <p:spPr>
            <a:xfrm>
              <a:off x="0" y="5790679"/>
              <a:ext cx="3352165" cy="1067435"/>
            </a:xfrm>
            <a:custGeom>
              <a:avLst/>
              <a:gdLst/>
              <a:ahLst/>
              <a:cxnLst/>
              <a:rect l="l" t="t" r="r" b="b"/>
              <a:pathLst>
                <a:path w="3352165" h="1067434">
                  <a:moveTo>
                    <a:pt x="0" y="0"/>
                  </a:moveTo>
                  <a:lnTo>
                    <a:pt x="3351924" y="1067320"/>
                  </a:lnTo>
                </a:path>
              </a:pathLst>
            </a:custGeom>
            <a:ln w="12049">
              <a:solidFill>
                <a:srgbClr val="93C5D8"/>
              </a:solidFill>
            </a:ln>
          </p:spPr>
          <p:txBody>
            <a:bodyPr wrap="square" lIns="0" tIns="0" rIns="0" bIns="0" rtlCol="0"/>
            <a:lstStyle/>
            <a:p>
              <a:endParaRPr/>
            </a:p>
          </p:txBody>
        </p:sp>
      </p:grpSp>
      <p:sp>
        <p:nvSpPr>
          <p:cNvPr id="8" name="object 8"/>
          <p:cNvSpPr txBox="1">
            <a:spLocks noGrp="1"/>
          </p:cNvSpPr>
          <p:nvPr>
            <p:ph type="title"/>
          </p:nvPr>
        </p:nvSpPr>
        <p:spPr>
          <a:xfrm>
            <a:off x="1840253" y="399065"/>
            <a:ext cx="5462270" cy="650240"/>
          </a:xfrm>
          <a:prstGeom prst="rect">
            <a:avLst/>
          </a:prstGeom>
        </p:spPr>
        <p:txBody>
          <a:bodyPr vert="horz" wrap="square" lIns="0" tIns="12700" rIns="0" bIns="0" rtlCol="0">
            <a:spAutoFit/>
          </a:bodyPr>
          <a:lstStyle/>
          <a:p>
            <a:pPr marL="12700">
              <a:lnSpc>
                <a:spcPct val="100000"/>
              </a:lnSpc>
              <a:spcBef>
                <a:spcPts val="100"/>
              </a:spcBef>
            </a:pPr>
            <a:r>
              <a:rPr sz="4100" spc="-5" dirty="0"/>
              <a:t>Communication</a:t>
            </a:r>
            <a:r>
              <a:rPr sz="4100" spc="-90" dirty="0"/>
              <a:t> </a:t>
            </a:r>
            <a:r>
              <a:rPr sz="4100" dirty="0"/>
              <a:t>types</a:t>
            </a:r>
            <a:endParaRPr sz="4100"/>
          </a:p>
        </p:txBody>
      </p:sp>
      <p:sp>
        <p:nvSpPr>
          <p:cNvPr id="9" name="object 9"/>
          <p:cNvSpPr txBox="1"/>
          <p:nvPr/>
        </p:nvSpPr>
        <p:spPr>
          <a:xfrm>
            <a:off x="225425" y="1098274"/>
            <a:ext cx="4270375" cy="4635308"/>
          </a:xfrm>
          <a:prstGeom prst="rect">
            <a:avLst/>
          </a:prstGeom>
        </p:spPr>
        <p:txBody>
          <a:bodyPr vert="horz" wrap="square" lIns="0" tIns="16510" rIns="0" bIns="0" rtlCol="0">
            <a:spAutoFit/>
          </a:bodyPr>
          <a:lstStyle/>
          <a:p>
            <a:pPr marL="378460" indent="-276860">
              <a:lnSpc>
                <a:spcPts val="2715"/>
              </a:lnSpc>
              <a:spcBef>
                <a:spcPts val="130"/>
              </a:spcBef>
              <a:buClr>
                <a:srgbClr val="2DA2BE"/>
              </a:buClr>
              <a:buSzPct val="68085"/>
              <a:buFont typeface="Lucida Sans Unicode"/>
              <a:buChar char="□"/>
              <a:tabLst>
                <a:tab pos="377825" algn="l"/>
                <a:tab pos="378460" algn="l"/>
              </a:tabLst>
            </a:pPr>
            <a:r>
              <a:rPr sz="2350" spc="5" dirty="0">
                <a:solidFill>
                  <a:srgbClr val="FFFFFF"/>
                </a:solidFill>
                <a:latin typeface="Arial MT"/>
                <a:cs typeface="Arial MT"/>
              </a:rPr>
              <a:t>Unicast</a:t>
            </a:r>
            <a:endParaRPr sz="2350">
              <a:latin typeface="Arial MT"/>
              <a:cs typeface="Arial MT"/>
            </a:endParaRPr>
          </a:p>
          <a:p>
            <a:pPr marL="634365" marR="1014094" lvl="1" indent="-191135">
              <a:lnSpc>
                <a:spcPct val="78800"/>
              </a:lnSpc>
              <a:spcBef>
                <a:spcPts val="415"/>
              </a:spcBef>
              <a:buClr>
                <a:srgbClr val="2DA2BE"/>
              </a:buClr>
              <a:buFont typeface="Verdana"/>
              <a:buChar char="◦"/>
              <a:tabLst>
                <a:tab pos="635000" algn="l"/>
              </a:tabLst>
            </a:pPr>
            <a:r>
              <a:rPr sz="2050" spc="-10" dirty="0">
                <a:solidFill>
                  <a:srgbClr val="FFFFFF"/>
                </a:solidFill>
                <a:latin typeface="Arial MT"/>
                <a:cs typeface="Arial MT"/>
              </a:rPr>
              <a:t>Source</a:t>
            </a:r>
            <a:r>
              <a:rPr sz="2050" spc="-35" dirty="0">
                <a:solidFill>
                  <a:srgbClr val="FFFFFF"/>
                </a:solidFill>
                <a:latin typeface="Arial MT"/>
                <a:cs typeface="Arial MT"/>
              </a:rPr>
              <a:t> </a:t>
            </a:r>
            <a:r>
              <a:rPr sz="2050" spc="-10" dirty="0">
                <a:solidFill>
                  <a:srgbClr val="FFFFFF"/>
                </a:solidFill>
                <a:latin typeface="Arial MT"/>
                <a:cs typeface="Arial MT"/>
              </a:rPr>
              <a:t>node</a:t>
            </a:r>
            <a:r>
              <a:rPr sz="2050" spc="-30" dirty="0">
                <a:solidFill>
                  <a:srgbClr val="FFFFFF"/>
                </a:solidFill>
                <a:latin typeface="Arial MT"/>
                <a:cs typeface="Arial MT"/>
              </a:rPr>
              <a:t> </a:t>
            </a:r>
            <a:r>
              <a:rPr sz="2050" spc="-10" dirty="0">
                <a:solidFill>
                  <a:srgbClr val="FFFFFF"/>
                </a:solidFill>
                <a:latin typeface="Arial MT"/>
                <a:cs typeface="Arial MT"/>
              </a:rPr>
              <a:t>sends</a:t>
            </a:r>
            <a:r>
              <a:rPr sz="2050" spc="-25" dirty="0">
                <a:solidFill>
                  <a:srgbClr val="FFFFFF"/>
                </a:solidFill>
                <a:latin typeface="Arial MT"/>
                <a:cs typeface="Arial MT"/>
              </a:rPr>
              <a:t> </a:t>
            </a:r>
            <a:r>
              <a:rPr sz="2050" spc="-10" dirty="0">
                <a:solidFill>
                  <a:srgbClr val="FFFFFF"/>
                </a:solidFill>
                <a:latin typeface="Arial MT"/>
                <a:cs typeface="Arial MT"/>
              </a:rPr>
              <a:t>a </a:t>
            </a:r>
            <a:r>
              <a:rPr sz="2050" spc="-555" dirty="0">
                <a:solidFill>
                  <a:srgbClr val="FFFFFF"/>
                </a:solidFill>
                <a:latin typeface="Arial MT"/>
                <a:cs typeface="Arial MT"/>
              </a:rPr>
              <a:t> </a:t>
            </a:r>
            <a:r>
              <a:rPr sz="2050" spc="-10" dirty="0">
                <a:solidFill>
                  <a:srgbClr val="FFFFFF"/>
                </a:solidFill>
                <a:latin typeface="Arial MT"/>
                <a:cs typeface="Arial MT"/>
              </a:rPr>
              <a:t>message to a </a:t>
            </a:r>
            <a:r>
              <a:rPr sz="2050" spc="-5" dirty="0">
                <a:solidFill>
                  <a:srgbClr val="FFFFFF"/>
                </a:solidFill>
                <a:latin typeface="Arial MT"/>
                <a:cs typeface="Arial MT"/>
              </a:rPr>
              <a:t>single </a:t>
            </a:r>
            <a:r>
              <a:rPr sz="2050" dirty="0">
                <a:solidFill>
                  <a:srgbClr val="FFFFFF"/>
                </a:solidFill>
                <a:latin typeface="Arial MT"/>
                <a:cs typeface="Arial MT"/>
              </a:rPr>
              <a:t> </a:t>
            </a:r>
            <a:r>
              <a:rPr sz="2050" spc="-10" dirty="0">
                <a:solidFill>
                  <a:srgbClr val="FFFFFF"/>
                </a:solidFill>
                <a:latin typeface="Arial MT"/>
                <a:cs typeface="Arial MT"/>
              </a:rPr>
              <a:t>destination</a:t>
            </a:r>
            <a:r>
              <a:rPr sz="2050" spc="-20" dirty="0">
                <a:solidFill>
                  <a:srgbClr val="FFFFFF"/>
                </a:solidFill>
                <a:latin typeface="Arial MT"/>
                <a:cs typeface="Arial MT"/>
              </a:rPr>
              <a:t> </a:t>
            </a:r>
            <a:r>
              <a:rPr sz="2050" spc="-15" dirty="0">
                <a:solidFill>
                  <a:srgbClr val="FFFFFF"/>
                </a:solidFill>
                <a:latin typeface="Arial MT"/>
                <a:cs typeface="Arial MT"/>
              </a:rPr>
              <a:t>node</a:t>
            </a:r>
            <a:endParaRPr sz="2050">
              <a:latin typeface="Arial MT"/>
              <a:cs typeface="Arial MT"/>
            </a:endParaRPr>
          </a:p>
          <a:p>
            <a:pPr marL="378460" indent="-276860">
              <a:lnSpc>
                <a:spcPts val="2595"/>
              </a:lnSpc>
              <a:buClr>
                <a:srgbClr val="2DA2BE"/>
              </a:buClr>
              <a:buSzPct val="68085"/>
              <a:buFont typeface="Lucida Sans Unicode"/>
              <a:buChar char="□"/>
              <a:tabLst>
                <a:tab pos="377825" algn="l"/>
                <a:tab pos="378460" algn="l"/>
              </a:tabLst>
            </a:pPr>
            <a:r>
              <a:rPr sz="2350" spc="10" dirty="0">
                <a:solidFill>
                  <a:srgbClr val="FFFFFF"/>
                </a:solidFill>
                <a:latin typeface="Arial MT"/>
                <a:cs typeface="Arial MT"/>
              </a:rPr>
              <a:t>Broadcast</a:t>
            </a:r>
            <a:endParaRPr sz="2350">
              <a:latin typeface="Arial MT"/>
              <a:cs typeface="Arial MT"/>
            </a:endParaRPr>
          </a:p>
          <a:p>
            <a:pPr marL="634365" marR="222250" lvl="1" indent="-191135">
              <a:lnSpc>
                <a:spcPct val="78800"/>
              </a:lnSpc>
              <a:spcBef>
                <a:spcPts val="445"/>
              </a:spcBef>
              <a:buClr>
                <a:srgbClr val="2DA2BE"/>
              </a:buClr>
              <a:buFont typeface="Verdana"/>
              <a:buChar char="◦"/>
              <a:tabLst>
                <a:tab pos="635000" algn="l"/>
              </a:tabLst>
            </a:pPr>
            <a:r>
              <a:rPr sz="2050" spc="-10" dirty="0">
                <a:solidFill>
                  <a:srgbClr val="FFFFFF"/>
                </a:solidFill>
                <a:latin typeface="Arial MT"/>
                <a:cs typeface="Arial MT"/>
              </a:rPr>
              <a:t>Source node sends a </a:t>
            </a:r>
            <a:r>
              <a:rPr sz="2050" spc="-5" dirty="0">
                <a:solidFill>
                  <a:srgbClr val="FFFFFF"/>
                </a:solidFill>
                <a:latin typeface="Arial MT"/>
                <a:cs typeface="Arial MT"/>
              </a:rPr>
              <a:t> </a:t>
            </a:r>
            <a:r>
              <a:rPr sz="2050" spc="-10" dirty="0">
                <a:solidFill>
                  <a:srgbClr val="FFFFFF"/>
                </a:solidFill>
                <a:latin typeface="Arial MT"/>
                <a:cs typeface="Arial MT"/>
              </a:rPr>
              <a:t>message to all the nodes </a:t>
            </a:r>
            <a:r>
              <a:rPr sz="2050" spc="-15" dirty="0">
                <a:solidFill>
                  <a:srgbClr val="FFFFFF"/>
                </a:solidFill>
                <a:latin typeface="Arial MT"/>
                <a:cs typeface="Arial MT"/>
              </a:rPr>
              <a:t>on </a:t>
            </a:r>
            <a:r>
              <a:rPr sz="2050" spc="-555" dirty="0">
                <a:solidFill>
                  <a:srgbClr val="FFFFFF"/>
                </a:solidFill>
                <a:latin typeface="Arial MT"/>
                <a:cs typeface="Arial MT"/>
              </a:rPr>
              <a:t> </a:t>
            </a:r>
            <a:r>
              <a:rPr sz="2050" spc="-10" dirty="0">
                <a:solidFill>
                  <a:srgbClr val="FFFFFF"/>
                </a:solidFill>
                <a:latin typeface="Arial MT"/>
                <a:cs typeface="Arial MT"/>
              </a:rPr>
              <a:t>the</a:t>
            </a:r>
            <a:r>
              <a:rPr sz="2050" spc="-15" dirty="0">
                <a:solidFill>
                  <a:srgbClr val="FFFFFF"/>
                </a:solidFill>
                <a:latin typeface="Arial MT"/>
                <a:cs typeface="Arial MT"/>
              </a:rPr>
              <a:t> </a:t>
            </a:r>
            <a:r>
              <a:rPr sz="2050" spc="-10" dirty="0">
                <a:solidFill>
                  <a:srgbClr val="FFFFFF"/>
                </a:solidFill>
                <a:latin typeface="Arial MT"/>
                <a:cs typeface="Arial MT"/>
              </a:rPr>
              <a:t>network.</a:t>
            </a:r>
            <a:endParaRPr sz="2050">
              <a:latin typeface="Arial MT"/>
              <a:cs typeface="Arial MT"/>
            </a:endParaRPr>
          </a:p>
          <a:p>
            <a:pPr marL="378460" indent="-276860">
              <a:lnSpc>
                <a:spcPts val="2595"/>
              </a:lnSpc>
              <a:buClr>
                <a:srgbClr val="2DA2BE"/>
              </a:buClr>
              <a:buSzPct val="68085"/>
              <a:buFont typeface="Lucida Sans Unicode"/>
              <a:buChar char="□"/>
              <a:tabLst>
                <a:tab pos="377825" algn="l"/>
                <a:tab pos="378460" algn="l"/>
              </a:tabLst>
            </a:pPr>
            <a:r>
              <a:rPr sz="2350" spc="10" dirty="0">
                <a:solidFill>
                  <a:srgbClr val="FFFFFF"/>
                </a:solidFill>
                <a:latin typeface="Arial MT"/>
                <a:cs typeface="Arial MT"/>
              </a:rPr>
              <a:t>Multicast</a:t>
            </a:r>
            <a:endParaRPr sz="2350">
              <a:latin typeface="Arial MT"/>
              <a:cs typeface="Arial MT"/>
            </a:endParaRPr>
          </a:p>
          <a:p>
            <a:pPr marL="634365" marR="5080" lvl="1" indent="-191135">
              <a:lnSpc>
                <a:spcPct val="78800"/>
              </a:lnSpc>
              <a:spcBef>
                <a:spcPts val="440"/>
              </a:spcBef>
              <a:buClr>
                <a:srgbClr val="2DA2BE"/>
              </a:buClr>
              <a:buFont typeface="Verdana"/>
              <a:buChar char="◦"/>
              <a:tabLst>
                <a:tab pos="635000" algn="l"/>
              </a:tabLst>
            </a:pPr>
            <a:r>
              <a:rPr sz="2050" spc="-10" dirty="0">
                <a:solidFill>
                  <a:srgbClr val="FFFFFF"/>
                </a:solidFill>
                <a:latin typeface="Arial MT"/>
                <a:cs typeface="Arial MT"/>
              </a:rPr>
              <a:t>Source node sends a </a:t>
            </a:r>
            <a:r>
              <a:rPr sz="2050" spc="-5" dirty="0">
                <a:solidFill>
                  <a:srgbClr val="FFFFFF"/>
                </a:solidFill>
                <a:latin typeface="Arial MT"/>
                <a:cs typeface="Arial MT"/>
              </a:rPr>
              <a:t> </a:t>
            </a:r>
            <a:r>
              <a:rPr sz="2050" spc="-10" dirty="0">
                <a:solidFill>
                  <a:srgbClr val="FFFFFF"/>
                </a:solidFill>
                <a:latin typeface="Arial MT"/>
                <a:cs typeface="Arial MT"/>
              </a:rPr>
              <a:t>message to a </a:t>
            </a:r>
            <a:r>
              <a:rPr sz="2050" spc="-5" dirty="0">
                <a:solidFill>
                  <a:srgbClr val="FFFFFF"/>
                </a:solidFill>
                <a:latin typeface="Arial MT"/>
                <a:cs typeface="Arial MT"/>
              </a:rPr>
              <a:t>subset </a:t>
            </a:r>
            <a:r>
              <a:rPr sz="2050" spc="-10" dirty="0">
                <a:solidFill>
                  <a:srgbClr val="FFFFFF"/>
                </a:solidFill>
                <a:latin typeface="Arial MT"/>
                <a:cs typeface="Arial MT"/>
              </a:rPr>
              <a:t>of </a:t>
            </a:r>
            <a:r>
              <a:rPr sz="2050" spc="-15" dirty="0">
                <a:solidFill>
                  <a:srgbClr val="FFFFFF"/>
                </a:solidFill>
                <a:latin typeface="Arial MT"/>
                <a:cs typeface="Arial MT"/>
              </a:rPr>
              <a:t>nodes </a:t>
            </a:r>
            <a:r>
              <a:rPr sz="2050" spc="-555" dirty="0">
                <a:solidFill>
                  <a:srgbClr val="FFFFFF"/>
                </a:solidFill>
                <a:latin typeface="Arial MT"/>
                <a:cs typeface="Arial MT"/>
              </a:rPr>
              <a:t> </a:t>
            </a:r>
            <a:r>
              <a:rPr sz="2050" spc="-10" dirty="0">
                <a:solidFill>
                  <a:srgbClr val="FFFFFF"/>
                </a:solidFill>
                <a:latin typeface="Arial MT"/>
                <a:cs typeface="Arial MT"/>
              </a:rPr>
              <a:t>but</a:t>
            </a:r>
            <a:r>
              <a:rPr sz="2050" spc="-15" dirty="0">
                <a:solidFill>
                  <a:srgbClr val="FFFFFF"/>
                </a:solidFill>
                <a:latin typeface="Arial MT"/>
                <a:cs typeface="Arial MT"/>
              </a:rPr>
              <a:t> </a:t>
            </a:r>
            <a:r>
              <a:rPr sz="2050" spc="-10" dirty="0">
                <a:solidFill>
                  <a:srgbClr val="FFFFFF"/>
                </a:solidFill>
                <a:latin typeface="Arial MT"/>
                <a:cs typeface="Arial MT"/>
              </a:rPr>
              <a:t>not</a:t>
            </a:r>
            <a:r>
              <a:rPr sz="2050" spc="-15" dirty="0">
                <a:solidFill>
                  <a:srgbClr val="FFFFFF"/>
                </a:solidFill>
                <a:latin typeface="Arial MT"/>
                <a:cs typeface="Arial MT"/>
              </a:rPr>
              <a:t> </a:t>
            </a:r>
            <a:r>
              <a:rPr sz="2050" spc="-10" dirty="0">
                <a:solidFill>
                  <a:srgbClr val="FFFFFF"/>
                </a:solidFill>
                <a:latin typeface="Arial MT"/>
                <a:cs typeface="Arial MT"/>
              </a:rPr>
              <a:t>all nodes.</a:t>
            </a:r>
            <a:endParaRPr sz="2050">
              <a:latin typeface="Arial MT"/>
              <a:cs typeface="Arial MT"/>
            </a:endParaRPr>
          </a:p>
          <a:p>
            <a:pPr marL="12700" marR="789305">
              <a:lnSpc>
                <a:spcPct val="80400"/>
              </a:lnSpc>
              <a:spcBef>
                <a:spcPts val="405"/>
              </a:spcBef>
            </a:pPr>
            <a:r>
              <a:rPr sz="2350" i="1" spc="10" dirty="0">
                <a:solidFill>
                  <a:srgbClr val="FFFFFF"/>
                </a:solidFill>
                <a:latin typeface="Arial"/>
                <a:cs typeface="Arial"/>
              </a:rPr>
              <a:t>*A</a:t>
            </a:r>
            <a:r>
              <a:rPr sz="2350" i="1" spc="-15" dirty="0">
                <a:solidFill>
                  <a:srgbClr val="FFFFFF"/>
                </a:solidFill>
                <a:latin typeface="Arial"/>
                <a:cs typeface="Arial"/>
              </a:rPr>
              <a:t> </a:t>
            </a:r>
            <a:r>
              <a:rPr sz="2350" i="1" spc="10" dirty="0">
                <a:solidFill>
                  <a:srgbClr val="FFFFFF"/>
                </a:solidFill>
                <a:latin typeface="Arial"/>
                <a:cs typeface="Arial"/>
              </a:rPr>
              <a:t>network</a:t>
            </a:r>
            <a:r>
              <a:rPr sz="2350" i="1" spc="-10" dirty="0">
                <a:solidFill>
                  <a:srgbClr val="FFFFFF"/>
                </a:solidFill>
                <a:latin typeface="Arial"/>
                <a:cs typeface="Arial"/>
              </a:rPr>
              <a:t> </a:t>
            </a:r>
            <a:r>
              <a:rPr sz="2350" i="1" spc="15" dirty="0">
                <a:solidFill>
                  <a:srgbClr val="FFFFFF"/>
                </a:solidFill>
                <a:latin typeface="Arial"/>
                <a:cs typeface="Arial"/>
              </a:rPr>
              <a:t>must</a:t>
            </a:r>
            <a:r>
              <a:rPr sz="2350" i="1" spc="-15" dirty="0">
                <a:solidFill>
                  <a:srgbClr val="FFFFFF"/>
                </a:solidFill>
                <a:latin typeface="Arial"/>
                <a:cs typeface="Arial"/>
              </a:rPr>
              <a:t> </a:t>
            </a:r>
            <a:r>
              <a:rPr sz="2350" i="1" spc="10" dirty="0">
                <a:solidFill>
                  <a:srgbClr val="FFFFFF"/>
                </a:solidFill>
                <a:latin typeface="Arial"/>
                <a:cs typeface="Arial"/>
              </a:rPr>
              <a:t>support </a:t>
            </a:r>
            <a:r>
              <a:rPr sz="2350" i="1" spc="-635" dirty="0">
                <a:solidFill>
                  <a:srgbClr val="FFFFFF"/>
                </a:solidFill>
                <a:latin typeface="Arial"/>
                <a:cs typeface="Arial"/>
              </a:rPr>
              <a:t> </a:t>
            </a:r>
            <a:r>
              <a:rPr sz="2350" i="1" spc="10" dirty="0">
                <a:solidFill>
                  <a:srgbClr val="FFFFFF"/>
                </a:solidFill>
                <a:latin typeface="Arial"/>
                <a:cs typeface="Arial"/>
              </a:rPr>
              <a:t>multicast and </a:t>
            </a:r>
            <a:r>
              <a:rPr sz="2350" i="1" spc="5" dirty="0">
                <a:solidFill>
                  <a:srgbClr val="FFFFFF"/>
                </a:solidFill>
                <a:latin typeface="Arial"/>
                <a:cs typeface="Arial"/>
              </a:rPr>
              <a:t>broadcast </a:t>
            </a:r>
            <a:r>
              <a:rPr sz="2350" i="1" spc="10" dirty="0">
                <a:solidFill>
                  <a:srgbClr val="FFFFFF"/>
                </a:solidFill>
                <a:latin typeface="Arial"/>
                <a:cs typeface="Arial"/>
              </a:rPr>
              <a:t> address </a:t>
            </a:r>
            <a:r>
              <a:rPr sz="2350" i="1" spc="5" dirty="0">
                <a:solidFill>
                  <a:srgbClr val="FFFFFF"/>
                </a:solidFill>
                <a:latin typeface="Arial"/>
                <a:cs typeface="Arial"/>
              </a:rPr>
              <a:t>in addition to </a:t>
            </a:r>
            <a:r>
              <a:rPr sz="2350" i="1" spc="10" dirty="0">
                <a:solidFill>
                  <a:srgbClr val="FFFFFF"/>
                </a:solidFill>
                <a:latin typeface="Arial"/>
                <a:cs typeface="Arial"/>
              </a:rPr>
              <a:t> </a:t>
            </a:r>
            <a:r>
              <a:rPr sz="2350" i="1" spc="5" dirty="0">
                <a:solidFill>
                  <a:srgbClr val="FFFFFF"/>
                </a:solidFill>
                <a:latin typeface="Arial"/>
                <a:cs typeface="Arial"/>
              </a:rPr>
              <a:t>node-specific</a:t>
            </a:r>
            <a:r>
              <a:rPr sz="2350" i="1" spc="-5" dirty="0">
                <a:solidFill>
                  <a:srgbClr val="FFFFFF"/>
                </a:solidFill>
                <a:latin typeface="Arial"/>
                <a:cs typeface="Arial"/>
              </a:rPr>
              <a:t> </a:t>
            </a:r>
            <a:r>
              <a:rPr sz="2350" i="1" spc="10" dirty="0">
                <a:solidFill>
                  <a:srgbClr val="FFFFFF"/>
                </a:solidFill>
                <a:latin typeface="Arial"/>
                <a:cs typeface="Arial"/>
              </a:rPr>
              <a:t>address</a:t>
            </a:r>
            <a:endParaRPr sz="2350">
              <a:latin typeface="Arial"/>
              <a:cs typeface="Arial"/>
            </a:endParaRPr>
          </a:p>
        </p:txBody>
      </p:sp>
      <p:pic>
        <p:nvPicPr>
          <p:cNvPr id="10" name="object 10"/>
          <p:cNvPicPr/>
          <p:nvPr/>
        </p:nvPicPr>
        <p:blipFill>
          <a:blip r:embed="rId4" cstate="print"/>
          <a:stretch>
            <a:fillRect/>
          </a:stretch>
        </p:blipFill>
        <p:spPr>
          <a:xfrm>
            <a:off x="4629150" y="2265529"/>
            <a:ext cx="4419315" cy="248775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25" y="5784654"/>
            <a:ext cx="5403215" cy="1079500"/>
            <a:chOff x="-6025" y="5784654"/>
            <a:chExt cx="5403215" cy="1079500"/>
          </a:xfrm>
        </p:grpSpPr>
        <p:sp>
          <p:nvSpPr>
            <p:cNvPr id="3" name="object 3"/>
            <p:cNvSpPr/>
            <p:nvPr/>
          </p:nvSpPr>
          <p:spPr>
            <a:xfrm>
              <a:off x="499272" y="5944936"/>
              <a:ext cx="4897755" cy="913130"/>
            </a:xfrm>
            <a:custGeom>
              <a:avLst/>
              <a:gdLst/>
              <a:ahLst/>
              <a:cxnLst/>
              <a:rect l="l" t="t" r="r" b="b"/>
              <a:pathLst>
                <a:path w="4897755" h="913129">
                  <a:moveTo>
                    <a:pt x="85612" y="21332"/>
                  </a:moveTo>
                  <a:lnTo>
                    <a:pt x="0" y="5466"/>
                  </a:lnTo>
                  <a:lnTo>
                    <a:pt x="660" y="0"/>
                  </a:lnTo>
                  <a:lnTo>
                    <a:pt x="85612" y="21332"/>
                  </a:lnTo>
                  <a:close/>
                </a:path>
                <a:path w="4897755" h="913129">
                  <a:moveTo>
                    <a:pt x="4897392" y="913063"/>
                  </a:moveTo>
                  <a:lnTo>
                    <a:pt x="3636763" y="913063"/>
                  </a:lnTo>
                  <a:lnTo>
                    <a:pt x="85612" y="21332"/>
                  </a:lnTo>
                  <a:lnTo>
                    <a:pt x="4897392" y="913063"/>
                  </a:lnTo>
                  <a:close/>
                </a:path>
              </a:pathLst>
            </a:custGeom>
            <a:solidFill>
              <a:srgbClr val="9BCADC">
                <a:alpha val="39999"/>
              </a:srgbClr>
            </a:solidFill>
          </p:spPr>
          <p:txBody>
            <a:bodyPr wrap="square" lIns="0" tIns="0" rIns="0" bIns="0" rtlCol="0"/>
            <a:lstStyle/>
            <a:p>
              <a:endParaRPr/>
            </a:p>
          </p:txBody>
        </p:sp>
        <p:sp>
          <p:nvSpPr>
            <p:cNvPr id="4" name="object 4"/>
            <p:cNvSpPr/>
            <p:nvPr/>
          </p:nvSpPr>
          <p:spPr>
            <a:xfrm>
              <a:off x="485716" y="5939010"/>
              <a:ext cx="3652520" cy="919480"/>
            </a:xfrm>
            <a:custGeom>
              <a:avLst/>
              <a:gdLst/>
              <a:ahLst/>
              <a:cxnLst/>
              <a:rect l="l" t="t" r="r" b="b"/>
              <a:pathLst>
                <a:path w="3652520" h="919479">
                  <a:moveTo>
                    <a:pt x="3651910" y="918988"/>
                  </a:moveTo>
                  <a:lnTo>
                    <a:pt x="2868875" y="918988"/>
                  </a:lnTo>
                  <a:lnTo>
                    <a:pt x="7920" y="6349"/>
                  </a:lnTo>
                  <a:lnTo>
                    <a:pt x="0" y="0"/>
                  </a:lnTo>
                  <a:lnTo>
                    <a:pt x="3651910" y="918988"/>
                  </a:lnTo>
                  <a:close/>
                </a:path>
              </a:pathLst>
            </a:custGeom>
            <a:solidFill>
              <a:srgbClr val="000000"/>
            </a:solidFill>
          </p:spPr>
          <p:txBody>
            <a:bodyPr wrap="square" lIns="0" tIns="0" rIns="0" bIns="0" rtlCol="0"/>
            <a:lstStyle/>
            <a:p>
              <a:endParaRPr/>
            </a:p>
          </p:txBody>
        </p:sp>
        <p:pic>
          <p:nvPicPr>
            <p:cNvPr id="5" name="object 5"/>
            <p:cNvPicPr/>
            <p:nvPr/>
          </p:nvPicPr>
          <p:blipFill>
            <a:blip r:embed="rId2" cstate="print"/>
            <a:stretch>
              <a:fillRect/>
            </a:stretch>
          </p:blipFill>
          <p:spPr>
            <a:xfrm>
              <a:off x="0" y="5793172"/>
              <a:ext cx="3351821" cy="1064827"/>
            </a:xfrm>
            <a:prstGeom prst="rect">
              <a:avLst/>
            </a:prstGeom>
          </p:spPr>
        </p:pic>
        <p:sp>
          <p:nvSpPr>
            <p:cNvPr id="6" name="object 6"/>
            <p:cNvSpPr/>
            <p:nvPr/>
          </p:nvSpPr>
          <p:spPr>
            <a:xfrm>
              <a:off x="0" y="5790679"/>
              <a:ext cx="3352165" cy="1067435"/>
            </a:xfrm>
            <a:custGeom>
              <a:avLst/>
              <a:gdLst/>
              <a:ahLst/>
              <a:cxnLst/>
              <a:rect l="l" t="t" r="r" b="b"/>
              <a:pathLst>
                <a:path w="3352165" h="1067434">
                  <a:moveTo>
                    <a:pt x="0" y="0"/>
                  </a:moveTo>
                  <a:lnTo>
                    <a:pt x="3351924" y="1067320"/>
                  </a:lnTo>
                </a:path>
              </a:pathLst>
            </a:custGeom>
            <a:ln w="12049">
              <a:solidFill>
                <a:srgbClr val="93C5D8"/>
              </a:solidFill>
            </a:ln>
          </p:spPr>
          <p:txBody>
            <a:bodyPr wrap="square" lIns="0" tIns="0" rIns="0" bIns="0" rtlCol="0"/>
            <a:lstStyle/>
            <a:p>
              <a:endParaRPr/>
            </a:p>
          </p:txBody>
        </p:sp>
      </p:grpSp>
      <p:sp>
        <p:nvSpPr>
          <p:cNvPr id="7" name="object 7"/>
          <p:cNvSpPr txBox="1">
            <a:spLocks noGrp="1"/>
          </p:cNvSpPr>
          <p:nvPr>
            <p:ph type="title"/>
          </p:nvPr>
        </p:nvSpPr>
        <p:spPr>
          <a:xfrm>
            <a:off x="530225" y="498285"/>
            <a:ext cx="2369185" cy="650240"/>
          </a:xfrm>
          <a:prstGeom prst="rect">
            <a:avLst/>
          </a:prstGeom>
        </p:spPr>
        <p:txBody>
          <a:bodyPr vert="horz" wrap="square" lIns="0" tIns="12700" rIns="0" bIns="0" rtlCol="0">
            <a:spAutoFit/>
          </a:bodyPr>
          <a:lstStyle/>
          <a:p>
            <a:pPr marL="12700">
              <a:lnSpc>
                <a:spcPct val="100000"/>
              </a:lnSpc>
              <a:spcBef>
                <a:spcPts val="100"/>
              </a:spcBef>
            </a:pPr>
            <a:r>
              <a:rPr sz="4100" spc="-5" dirty="0">
                <a:solidFill>
                  <a:srgbClr val="464646"/>
                </a:solidFill>
              </a:rPr>
              <a:t>Networks</a:t>
            </a:r>
            <a:endParaRPr sz="4100"/>
          </a:p>
        </p:txBody>
      </p:sp>
      <p:sp>
        <p:nvSpPr>
          <p:cNvPr id="8" name="object 8"/>
          <p:cNvSpPr txBox="1"/>
          <p:nvPr/>
        </p:nvSpPr>
        <p:spPr>
          <a:xfrm>
            <a:off x="616677" y="1444116"/>
            <a:ext cx="7712709" cy="946150"/>
          </a:xfrm>
          <a:prstGeom prst="rect">
            <a:avLst/>
          </a:prstGeom>
        </p:spPr>
        <p:txBody>
          <a:bodyPr vert="horz" wrap="square" lIns="0" tIns="61594" rIns="0" bIns="0" rtlCol="0">
            <a:spAutoFit/>
          </a:bodyPr>
          <a:lstStyle/>
          <a:p>
            <a:pPr marL="291465" indent="-279400">
              <a:lnSpc>
                <a:spcPct val="100000"/>
              </a:lnSpc>
              <a:spcBef>
                <a:spcPts val="484"/>
              </a:spcBef>
              <a:buClr>
                <a:srgbClr val="2DA2BE"/>
              </a:buClr>
              <a:buSzPct val="66666"/>
              <a:buFont typeface="Lucida Sans Unicode"/>
              <a:buChar char="□"/>
              <a:tabLst>
                <a:tab pos="291465" algn="l"/>
                <a:tab pos="292100" algn="l"/>
              </a:tabLst>
            </a:pPr>
            <a:r>
              <a:rPr sz="2700" spc="-5" dirty="0">
                <a:latin typeface="Arial MT"/>
                <a:cs typeface="Arial MT"/>
              </a:rPr>
              <a:t>Two</a:t>
            </a:r>
            <a:r>
              <a:rPr sz="2700" spc="-20" dirty="0">
                <a:latin typeface="Arial MT"/>
                <a:cs typeface="Arial MT"/>
              </a:rPr>
              <a:t> </a:t>
            </a:r>
            <a:r>
              <a:rPr sz="2700" spc="-5" dirty="0">
                <a:latin typeface="Arial MT"/>
                <a:cs typeface="Arial MT"/>
              </a:rPr>
              <a:t>or</a:t>
            </a:r>
            <a:r>
              <a:rPr sz="2700" spc="-15" dirty="0">
                <a:latin typeface="Arial MT"/>
                <a:cs typeface="Arial MT"/>
              </a:rPr>
              <a:t> </a:t>
            </a:r>
            <a:r>
              <a:rPr sz="2700" dirty="0">
                <a:latin typeface="Arial MT"/>
                <a:cs typeface="Arial MT"/>
              </a:rPr>
              <a:t>more</a:t>
            </a:r>
            <a:r>
              <a:rPr sz="2700" spc="-15" dirty="0">
                <a:latin typeface="Arial MT"/>
                <a:cs typeface="Arial MT"/>
              </a:rPr>
              <a:t> </a:t>
            </a:r>
            <a:r>
              <a:rPr sz="2700" spc="-5" dirty="0">
                <a:latin typeface="Arial MT"/>
                <a:cs typeface="Arial MT"/>
              </a:rPr>
              <a:t>nodes</a:t>
            </a:r>
            <a:r>
              <a:rPr sz="2700" spc="-15" dirty="0">
                <a:latin typeface="Arial MT"/>
                <a:cs typeface="Arial MT"/>
              </a:rPr>
              <a:t> </a:t>
            </a:r>
            <a:r>
              <a:rPr sz="2700" dirty="0">
                <a:latin typeface="Arial MT"/>
                <a:cs typeface="Arial MT"/>
              </a:rPr>
              <a:t>connected</a:t>
            </a:r>
            <a:r>
              <a:rPr sz="2700" spc="-15" dirty="0">
                <a:latin typeface="Arial MT"/>
                <a:cs typeface="Arial MT"/>
              </a:rPr>
              <a:t> </a:t>
            </a:r>
            <a:r>
              <a:rPr sz="2700" spc="-5" dirty="0">
                <a:latin typeface="Arial MT"/>
                <a:cs typeface="Arial MT"/>
              </a:rPr>
              <a:t>by</a:t>
            </a:r>
            <a:r>
              <a:rPr sz="2700" spc="-10" dirty="0">
                <a:latin typeface="Arial MT"/>
                <a:cs typeface="Arial MT"/>
              </a:rPr>
              <a:t> </a:t>
            </a:r>
            <a:r>
              <a:rPr sz="2700" dirty="0">
                <a:latin typeface="Arial MT"/>
                <a:cs typeface="Arial MT"/>
              </a:rPr>
              <a:t>a</a:t>
            </a:r>
            <a:r>
              <a:rPr sz="2700" spc="-15" dirty="0">
                <a:latin typeface="Arial MT"/>
                <a:cs typeface="Arial MT"/>
              </a:rPr>
              <a:t> </a:t>
            </a:r>
            <a:r>
              <a:rPr sz="2700" spc="-5" dirty="0">
                <a:latin typeface="Arial MT"/>
                <a:cs typeface="Arial MT"/>
              </a:rPr>
              <a:t>physical</a:t>
            </a:r>
            <a:r>
              <a:rPr sz="2700" spc="-15" dirty="0">
                <a:latin typeface="Arial MT"/>
                <a:cs typeface="Arial MT"/>
              </a:rPr>
              <a:t> </a:t>
            </a:r>
            <a:r>
              <a:rPr sz="2700" spc="-5" dirty="0">
                <a:latin typeface="Arial MT"/>
                <a:cs typeface="Arial MT"/>
              </a:rPr>
              <a:t>link.</a:t>
            </a:r>
            <a:endParaRPr sz="2700">
              <a:latin typeface="Arial MT"/>
              <a:cs typeface="Arial MT"/>
            </a:endParaRPr>
          </a:p>
          <a:p>
            <a:pPr marL="291465" indent="-279400">
              <a:lnSpc>
                <a:spcPct val="100000"/>
              </a:lnSpc>
              <a:spcBef>
                <a:spcPts val="384"/>
              </a:spcBef>
              <a:buClr>
                <a:srgbClr val="2DA2BE"/>
              </a:buClr>
              <a:buSzPct val="66666"/>
              <a:buFont typeface="Lucida Sans Unicode"/>
              <a:buChar char="□"/>
              <a:tabLst>
                <a:tab pos="291465" algn="l"/>
                <a:tab pos="292100" algn="l"/>
              </a:tabLst>
            </a:pPr>
            <a:r>
              <a:rPr sz="2700" spc="-5" dirty="0">
                <a:latin typeface="Arial MT"/>
                <a:cs typeface="Arial MT"/>
              </a:rPr>
              <a:t>Two</a:t>
            </a:r>
            <a:r>
              <a:rPr sz="2700" spc="-20" dirty="0">
                <a:latin typeface="Arial MT"/>
                <a:cs typeface="Arial MT"/>
              </a:rPr>
              <a:t> </a:t>
            </a:r>
            <a:r>
              <a:rPr sz="2700" spc="-5" dirty="0">
                <a:latin typeface="Arial MT"/>
                <a:cs typeface="Arial MT"/>
              </a:rPr>
              <a:t>or</a:t>
            </a:r>
            <a:r>
              <a:rPr sz="2700" spc="-15" dirty="0">
                <a:latin typeface="Arial MT"/>
                <a:cs typeface="Arial MT"/>
              </a:rPr>
              <a:t> </a:t>
            </a:r>
            <a:r>
              <a:rPr sz="2700" dirty="0">
                <a:latin typeface="Arial MT"/>
                <a:cs typeface="Arial MT"/>
              </a:rPr>
              <a:t>more</a:t>
            </a:r>
            <a:r>
              <a:rPr sz="2700" spc="-15" dirty="0">
                <a:latin typeface="Arial MT"/>
                <a:cs typeface="Arial MT"/>
              </a:rPr>
              <a:t> </a:t>
            </a:r>
            <a:r>
              <a:rPr sz="2700" spc="-5" dirty="0">
                <a:latin typeface="Arial MT"/>
                <a:cs typeface="Arial MT"/>
              </a:rPr>
              <a:t>networks</a:t>
            </a:r>
            <a:r>
              <a:rPr sz="2700" spc="-15" dirty="0">
                <a:latin typeface="Arial MT"/>
                <a:cs typeface="Arial MT"/>
              </a:rPr>
              <a:t> </a:t>
            </a:r>
            <a:r>
              <a:rPr sz="2700" dirty="0">
                <a:latin typeface="Arial MT"/>
                <a:cs typeface="Arial MT"/>
              </a:rPr>
              <a:t>connected</a:t>
            </a:r>
            <a:r>
              <a:rPr sz="2700" spc="-15" dirty="0">
                <a:latin typeface="Arial MT"/>
                <a:cs typeface="Arial MT"/>
              </a:rPr>
              <a:t> </a:t>
            </a:r>
            <a:r>
              <a:rPr sz="2700" spc="-5" dirty="0">
                <a:latin typeface="Arial MT"/>
                <a:cs typeface="Arial MT"/>
              </a:rPr>
              <a:t>by</a:t>
            </a:r>
            <a:r>
              <a:rPr sz="2700" spc="-15" dirty="0">
                <a:latin typeface="Arial MT"/>
                <a:cs typeface="Arial MT"/>
              </a:rPr>
              <a:t> </a:t>
            </a:r>
            <a:r>
              <a:rPr sz="2700" dirty="0">
                <a:latin typeface="Arial MT"/>
                <a:cs typeface="Arial MT"/>
              </a:rPr>
              <a:t>a</a:t>
            </a:r>
            <a:r>
              <a:rPr sz="2700" spc="-15" dirty="0">
                <a:latin typeface="Arial MT"/>
                <a:cs typeface="Arial MT"/>
              </a:rPr>
              <a:t> </a:t>
            </a:r>
            <a:r>
              <a:rPr sz="2700" spc="-5" dirty="0">
                <a:latin typeface="Arial MT"/>
                <a:cs typeface="Arial MT"/>
              </a:rPr>
              <a:t>node.</a:t>
            </a:r>
            <a:endParaRPr sz="2700">
              <a:latin typeface="Arial MT"/>
              <a:cs typeface="Arial M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32" y="0"/>
            <a:ext cx="9150350" cy="6864350"/>
            <a:chOff x="-6032" y="0"/>
            <a:chExt cx="9150350" cy="6864350"/>
          </a:xfrm>
        </p:grpSpPr>
        <p:pic>
          <p:nvPicPr>
            <p:cNvPr id="3" name="object 3"/>
            <p:cNvPicPr/>
            <p:nvPr/>
          </p:nvPicPr>
          <p:blipFill>
            <a:blip r:embed="rId2" cstate="print"/>
            <a:stretch>
              <a:fillRect/>
            </a:stretch>
          </p:blipFill>
          <p:spPr>
            <a:xfrm>
              <a:off x="0" y="0"/>
              <a:ext cx="9143999" cy="6857999"/>
            </a:xfrm>
            <a:prstGeom prst="rect">
              <a:avLst/>
            </a:prstGeom>
          </p:spPr>
        </p:pic>
        <p:sp>
          <p:nvSpPr>
            <p:cNvPr id="4" name="object 4"/>
            <p:cNvSpPr/>
            <p:nvPr/>
          </p:nvSpPr>
          <p:spPr>
            <a:xfrm>
              <a:off x="499272" y="5944935"/>
              <a:ext cx="4897755" cy="913130"/>
            </a:xfrm>
            <a:custGeom>
              <a:avLst/>
              <a:gdLst/>
              <a:ahLst/>
              <a:cxnLst/>
              <a:rect l="l" t="t" r="r" b="b"/>
              <a:pathLst>
                <a:path w="4897755" h="913129">
                  <a:moveTo>
                    <a:pt x="85612" y="21332"/>
                  </a:moveTo>
                  <a:lnTo>
                    <a:pt x="0" y="5466"/>
                  </a:lnTo>
                  <a:lnTo>
                    <a:pt x="660" y="0"/>
                  </a:lnTo>
                  <a:lnTo>
                    <a:pt x="85612" y="21332"/>
                  </a:lnTo>
                  <a:close/>
                </a:path>
                <a:path w="4897755" h="913129">
                  <a:moveTo>
                    <a:pt x="4897392" y="913063"/>
                  </a:moveTo>
                  <a:lnTo>
                    <a:pt x="3636763" y="913063"/>
                  </a:lnTo>
                  <a:lnTo>
                    <a:pt x="85612" y="21332"/>
                  </a:lnTo>
                  <a:lnTo>
                    <a:pt x="4897392" y="913063"/>
                  </a:lnTo>
                  <a:close/>
                </a:path>
              </a:pathLst>
            </a:custGeom>
            <a:solidFill>
              <a:srgbClr val="9BCADC">
                <a:alpha val="39999"/>
              </a:srgbClr>
            </a:solidFill>
          </p:spPr>
          <p:txBody>
            <a:bodyPr wrap="square" lIns="0" tIns="0" rIns="0" bIns="0" rtlCol="0"/>
            <a:lstStyle/>
            <a:p>
              <a:endParaRPr/>
            </a:p>
          </p:txBody>
        </p:sp>
        <p:sp>
          <p:nvSpPr>
            <p:cNvPr id="5" name="object 5"/>
            <p:cNvSpPr/>
            <p:nvPr/>
          </p:nvSpPr>
          <p:spPr>
            <a:xfrm>
              <a:off x="485716" y="5939011"/>
              <a:ext cx="3652520" cy="919480"/>
            </a:xfrm>
            <a:custGeom>
              <a:avLst/>
              <a:gdLst/>
              <a:ahLst/>
              <a:cxnLst/>
              <a:rect l="l" t="t" r="r" b="b"/>
              <a:pathLst>
                <a:path w="3652520" h="919479">
                  <a:moveTo>
                    <a:pt x="3651910" y="918988"/>
                  </a:moveTo>
                  <a:lnTo>
                    <a:pt x="2868875" y="918988"/>
                  </a:lnTo>
                  <a:lnTo>
                    <a:pt x="7920" y="6349"/>
                  </a:lnTo>
                  <a:lnTo>
                    <a:pt x="0" y="0"/>
                  </a:lnTo>
                  <a:lnTo>
                    <a:pt x="3651910" y="918988"/>
                  </a:lnTo>
                  <a:close/>
                </a:path>
              </a:pathLst>
            </a:custGeom>
            <a:solidFill>
              <a:srgbClr val="000000"/>
            </a:solidFill>
          </p:spPr>
          <p:txBody>
            <a:bodyPr wrap="square" lIns="0" tIns="0" rIns="0" bIns="0" rtlCol="0"/>
            <a:lstStyle/>
            <a:p>
              <a:endParaRPr/>
            </a:p>
          </p:txBody>
        </p:sp>
        <p:pic>
          <p:nvPicPr>
            <p:cNvPr id="6" name="object 6"/>
            <p:cNvPicPr/>
            <p:nvPr/>
          </p:nvPicPr>
          <p:blipFill>
            <a:blip r:embed="rId3" cstate="print"/>
            <a:stretch>
              <a:fillRect/>
            </a:stretch>
          </p:blipFill>
          <p:spPr>
            <a:xfrm>
              <a:off x="0" y="5793172"/>
              <a:ext cx="3351821" cy="1064827"/>
            </a:xfrm>
            <a:prstGeom prst="rect">
              <a:avLst/>
            </a:prstGeom>
          </p:spPr>
        </p:pic>
        <p:sp>
          <p:nvSpPr>
            <p:cNvPr id="7" name="object 7"/>
            <p:cNvSpPr/>
            <p:nvPr/>
          </p:nvSpPr>
          <p:spPr>
            <a:xfrm>
              <a:off x="0" y="5790679"/>
              <a:ext cx="3352165" cy="1067435"/>
            </a:xfrm>
            <a:custGeom>
              <a:avLst/>
              <a:gdLst/>
              <a:ahLst/>
              <a:cxnLst/>
              <a:rect l="l" t="t" r="r" b="b"/>
              <a:pathLst>
                <a:path w="3352165" h="1067434">
                  <a:moveTo>
                    <a:pt x="0" y="0"/>
                  </a:moveTo>
                  <a:lnTo>
                    <a:pt x="3351924" y="1067320"/>
                  </a:lnTo>
                </a:path>
              </a:pathLst>
            </a:custGeom>
            <a:ln w="12049">
              <a:solidFill>
                <a:srgbClr val="93C5D8"/>
              </a:solidFill>
            </a:ln>
          </p:spPr>
          <p:txBody>
            <a:bodyPr wrap="square" lIns="0" tIns="0" rIns="0" bIns="0" rtlCol="0"/>
            <a:lstStyle/>
            <a:p>
              <a:endParaRPr/>
            </a:p>
          </p:txBody>
        </p:sp>
      </p:grpSp>
      <p:sp>
        <p:nvSpPr>
          <p:cNvPr id="8" name="object 8"/>
          <p:cNvSpPr txBox="1">
            <a:spLocks noGrp="1"/>
          </p:cNvSpPr>
          <p:nvPr>
            <p:ph type="title"/>
          </p:nvPr>
        </p:nvSpPr>
        <p:spPr>
          <a:xfrm>
            <a:off x="530225" y="498285"/>
            <a:ext cx="4561205" cy="650240"/>
          </a:xfrm>
          <a:prstGeom prst="rect">
            <a:avLst/>
          </a:prstGeom>
        </p:spPr>
        <p:txBody>
          <a:bodyPr vert="horz" wrap="square" lIns="0" tIns="12700" rIns="0" bIns="0" rtlCol="0">
            <a:spAutoFit/>
          </a:bodyPr>
          <a:lstStyle/>
          <a:p>
            <a:pPr marL="12700">
              <a:lnSpc>
                <a:spcPct val="100000"/>
              </a:lnSpc>
              <a:spcBef>
                <a:spcPts val="100"/>
              </a:spcBef>
            </a:pPr>
            <a:r>
              <a:rPr sz="4100" spc="-10" dirty="0">
                <a:solidFill>
                  <a:srgbClr val="00B0F0"/>
                </a:solidFill>
              </a:rPr>
              <a:t>The</a:t>
            </a:r>
            <a:r>
              <a:rPr sz="4100" spc="-55" dirty="0">
                <a:solidFill>
                  <a:srgbClr val="00B0F0"/>
                </a:solidFill>
              </a:rPr>
              <a:t> </a:t>
            </a:r>
            <a:r>
              <a:rPr sz="4100" spc="-5" dirty="0">
                <a:solidFill>
                  <a:srgbClr val="00B0F0"/>
                </a:solidFill>
              </a:rPr>
              <a:t>Network</a:t>
            </a:r>
            <a:r>
              <a:rPr sz="4100" spc="-50" dirty="0">
                <a:solidFill>
                  <a:srgbClr val="00B0F0"/>
                </a:solidFill>
              </a:rPr>
              <a:t> </a:t>
            </a:r>
            <a:r>
              <a:rPr sz="4100" spc="-5" dirty="0">
                <a:solidFill>
                  <a:srgbClr val="00B0F0"/>
                </a:solidFill>
              </a:rPr>
              <a:t>Edge</a:t>
            </a:r>
            <a:endParaRPr sz="4100"/>
          </a:p>
        </p:txBody>
      </p:sp>
      <p:sp>
        <p:nvSpPr>
          <p:cNvPr id="9" name="object 9"/>
          <p:cNvSpPr txBox="1"/>
          <p:nvPr/>
        </p:nvSpPr>
        <p:spPr>
          <a:xfrm>
            <a:off x="541443" y="1244488"/>
            <a:ext cx="4688840" cy="4222115"/>
          </a:xfrm>
          <a:prstGeom prst="rect">
            <a:avLst/>
          </a:prstGeom>
        </p:spPr>
        <p:txBody>
          <a:bodyPr vert="horz" wrap="square" lIns="0" tIns="93345" rIns="0" bIns="0" rtlCol="0">
            <a:spAutoFit/>
          </a:bodyPr>
          <a:lstStyle/>
          <a:p>
            <a:pPr marL="290830" marR="5080" indent="-219075" algn="just">
              <a:lnSpc>
                <a:spcPct val="79300"/>
              </a:lnSpc>
              <a:spcBef>
                <a:spcPts val="735"/>
              </a:spcBef>
            </a:pPr>
            <a:r>
              <a:rPr sz="1750" dirty="0">
                <a:solidFill>
                  <a:srgbClr val="2DA2BE"/>
                </a:solidFill>
                <a:latin typeface="Arial MT"/>
                <a:cs typeface="Arial MT"/>
              </a:rPr>
              <a:t>-</a:t>
            </a:r>
            <a:r>
              <a:rPr sz="1750" spc="5" dirty="0">
                <a:solidFill>
                  <a:srgbClr val="2DA2BE"/>
                </a:solidFill>
                <a:latin typeface="Arial MT"/>
                <a:cs typeface="Arial MT"/>
              </a:rPr>
              <a:t> </a:t>
            </a:r>
            <a:r>
              <a:rPr sz="2600" spc="-15" dirty="0">
                <a:solidFill>
                  <a:srgbClr val="FFFFFF"/>
                </a:solidFill>
                <a:latin typeface="Arial MT"/>
                <a:cs typeface="Arial MT"/>
              </a:rPr>
              <a:t>Components </a:t>
            </a:r>
            <a:r>
              <a:rPr sz="2600" spc="-10" dirty="0">
                <a:solidFill>
                  <a:srgbClr val="FFFFFF"/>
                </a:solidFill>
                <a:latin typeface="Arial MT"/>
                <a:cs typeface="Arial MT"/>
              </a:rPr>
              <a:t>which we use </a:t>
            </a:r>
            <a:r>
              <a:rPr sz="2600" spc="-15" dirty="0">
                <a:solidFill>
                  <a:srgbClr val="FFFFFF"/>
                </a:solidFill>
                <a:latin typeface="Arial MT"/>
                <a:cs typeface="Arial MT"/>
              </a:rPr>
              <a:t>on </a:t>
            </a:r>
            <a:r>
              <a:rPr sz="2600" spc="-710" dirty="0">
                <a:solidFill>
                  <a:srgbClr val="FFFFFF"/>
                </a:solidFill>
                <a:latin typeface="Arial MT"/>
                <a:cs typeface="Arial MT"/>
              </a:rPr>
              <a:t> </a:t>
            </a:r>
            <a:r>
              <a:rPr sz="2600" spc="-10" dirty="0">
                <a:solidFill>
                  <a:srgbClr val="FFFFFF"/>
                </a:solidFill>
                <a:latin typeface="Arial MT"/>
                <a:cs typeface="Arial MT"/>
              </a:rPr>
              <a:t>daily</a:t>
            </a:r>
            <a:r>
              <a:rPr sz="2600" spc="-15" dirty="0">
                <a:solidFill>
                  <a:srgbClr val="FFFFFF"/>
                </a:solidFill>
                <a:latin typeface="Arial MT"/>
                <a:cs typeface="Arial MT"/>
              </a:rPr>
              <a:t> </a:t>
            </a:r>
            <a:r>
              <a:rPr sz="2600" spc="-10" dirty="0">
                <a:solidFill>
                  <a:srgbClr val="FFFFFF"/>
                </a:solidFill>
                <a:latin typeface="Arial MT"/>
                <a:cs typeface="Arial MT"/>
              </a:rPr>
              <a:t>basis</a:t>
            </a:r>
            <a:endParaRPr sz="2600">
              <a:latin typeface="Arial MT"/>
              <a:cs typeface="Arial MT"/>
            </a:endParaRPr>
          </a:p>
          <a:p>
            <a:pPr marL="290830" indent="-278765" algn="just">
              <a:lnSpc>
                <a:spcPts val="2760"/>
              </a:lnSpc>
              <a:buClr>
                <a:srgbClr val="2DA2BE"/>
              </a:buClr>
              <a:buSzPct val="67307"/>
              <a:buFont typeface="Lucida Sans Unicode"/>
              <a:buChar char="□"/>
              <a:tabLst>
                <a:tab pos="291465" algn="l"/>
              </a:tabLst>
            </a:pPr>
            <a:r>
              <a:rPr sz="2600" spc="-15" dirty="0">
                <a:solidFill>
                  <a:srgbClr val="FFFFFF"/>
                </a:solidFill>
                <a:latin typeface="Arial MT"/>
                <a:cs typeface="Arial MT"/>
              </a:rPr>
              <a:t>Hosts</a:t>
            </a:r>
            <a:endParaRPr sz="2600">
              <a:latin typeface="Arial MT"/>
              <a:cs typeface="Arial MT"/>
            </a:endParaRPr>
          </a:p>
          <a:p>
            <a:pPr marL="546735" marR="579755" lvl="1" indent="-187960" algn="just">
              <a:lnSpc>
                <a:spcPct val="80500"/>
              </a:lnSpc>
              <a:spcBef>
                <a:spcPts val="400"/>
              </a:spcBef>
              <a:buClr>
                <a:srgbClr val="2DA2BE"/>
              </a:buClr>
              <a:buFont typeface="Verdana"/>
              <a:buChar char="◦"/>
              <a:tabLst>
                <a:tab pos="547370" algn="l"/>
              </a:tabLst>
            </a:pPr>
            <a:r>
              <a:rPr sz="2200" spc="5" dirty="0">
                <a:solidFill>
                  <a:srgbClr val="FFFFFF"/>
                </a:solidFill>
                <a:latin typeface="Arial MT"/>
                <a:cs typeface="Arial MT"/>
              </a:rPr>
              <a:t>Computers </a:t>
            </a:r>
            <a:r>
              <a:rPr sz="2200" dirty="0">
                <a:solidFill>
                  <a:srgbClr val="FFFFFF"/>
                </a:solidFill>
                <a:latin typeface="Arial MT"/>
                <a:cs typeface="Arial MT"/>
              </a:rPr>
              <a:t>that </a:t>
            </a:r>
            <a:r>
              <a:rPr sz="2200" spc="10" dirty="0">
                <a:solidFill>
                  <a:srgbClr val="FFFFFF"/>
                </a:solidFill>
                <a:latin typeface="Arial MT"/>
                <a:cs typeface="Arial MT"/>
              </a:rPr>
              <a:t>we </a:t>
            </a:r>
            <a:r>
              <a:rPr sz="2200" spc="5" dirty="0">
                <a:solidFill>
                  <a:srgbClr val="FFFFFF"/>
                </a:solidFill>
                <a:latin typeface="Arial MT"/>
                <a:cs typeface="Arial MT"/>
              </a:rPr>
              <a:t>use on </a:t>
            </a:r>
            <a:r>
              <a:rPr sz="2200" spc="10" dirty="0">
                <a:solidFill>
                  <a:srgbClr val="FFFFFF"/>
                </a:solidFill>
                <a:latin typeface="Arial MT"/>
                <a:cs typeface="Arial MT"/>
              </a:rPr>
              <a:t>a </a:t>
            </a:r>
            <a:r>
              <a:rPr sz="2200" spc="-600" dirty="0">
                <a:solidFill>
                  <a:srgbClr val="FFFFFF"/>
                </a:solidFill>
                <a:latin typeface="Arial MT"/>
                <a:cs typeface="Arial MT"/>
              </a:rPr>
              <a:t> </a:t>
            </a:r>
            <a:r>
              <a:rPr sz="2200" dirty="0">
                <a:solidFill>
                  <a:srgbClr val="FFFFFF"/>
                </a:solidFill>
                <a:latin typeface="Arial MT"/>
                <a:cs typeface="Arial MT"/>
              </a:rPr>
              <a:t>daily </a:t>
            </a:r>
            <a:r>
              <a:rPr sz="2200" spc="5" dirty="0">
                <a:solidFill>
                  <a:srgbClr val="FFFFFF"/>
                </a:solidFill>
                <a:latin typeface="Arial MT"/>
                <a:cs typeface="Arial MT"/>
              </a:rPr>
              <a:t>basis are referred to as </a:t>
            </a:r>
            <a:r>
              <a:rPr sz="2200" spc="-600" dirty="0">
                <a:solidFill>
                  <a:srgbClr val="FFFFFF"/>
                </a:solidFill>
                <a:latin typeface="Arial MT"/>
                <a:cs typeface="Arial MT"/>
              </a:rPr>
              <a:t> </a:t>
            </a:r>
            <a:r>
              <a:rPr sz="2200" spc="5" dirty="0">
                <a:solidFill>
                  <a:srgbClr val="FFFFFF"/>
                </a:solidFill>
                <a:latin typeface="Arial MT"/>
                <a:cs typeface="Arial MT"/>
              </a:rPr>
              <a:t>hosts</a:t>
            </a:r>
            <a:r>
              <a:rPr sz="2200" spc="-5" dirty="0">
                <a:solidFill>
                  <a:srgbClr val="FFFFFF"/>
                </a:solidFill>
                <a:latin typeface="Arial MT"/>
                <a:cs typeface="Arial MT"/>
              </a:rPr>
              <a:t> </a:t>
            </a:r>
            <a:r>
              <a:rPr sz="2200" spc="5" dirty="0">
                <a:solidFill>
                  <a:srgbClr val="FFFFFF"/>
                </a:solidFill>
                <a:latin typeface="Arial MT"/>
                <a:cs typeface="Arial MT"/>
              </a:rPr>
              <a:t>or</a:t>
            </a:r>
            <a:r>
              <a:rPr sz="2200" spc="-5" dirty="0">
                <a:solidFill>
                  <a:srgbClr val="FFFFFF"/>
                </a:solidFill>
                <a:latin typeface="Arial MT"/>
                <a:cs typeface="Arial MT"/>
              </a:rPr>
              <a:t> </a:t>
            </a:r>
            <a:r>
              <a:rPr sz="2200" spc="5" dirty="0">
                <a:solidFill>
                  <a:srgbClr val="FFFFFF"/>
                </a:solidFill>
                <a:latin typeface="Arial MT"/>
                <a:cs typeface="Arial MT"/>
              </a:rPr>
              <a:t>end</a:t>
            </a:r>
            <a:r>
              <a:rPr sz="2200" spc="-5" dirty="0">
                <a:solidFill>
                  <a:srgbClr val="FFFFFF"/>
                </a:solidFill>
                <a:latin typeface="Arial MT"/>
                <a:cs typeface="Arial MT"/>
              </a:rPr>
              <a:t> </a:t>
            </a:r>
            <a:r>
              <a:rPr sz="2200" spc="5" dirty="0">
                <a:solidFill>
                  <a:srgbClr val="FFFFFF"/>
                </a:solidFill>
                <a:latin typeface="Arial MT"/>
                <a:cs typeface="Arial MT"/>
              </a:rPr>
              <a:t>systems.</a:t>
            </a:r>
            <a:endParaRPr sz="2200">
              <a:latin typeface="Arial MT"/>
              <a:cs typeface="Arial MT"/>
            </a:endParaRPr>
          </a:p>
          <a:p>
            <a:pPr marL="546735" marR="657225" lvl="1" indent="-187960">
              <a:lnSpc>
                <a:spcPct val="80500"/>
              </a:lnSpc>
              <a:spcBef>
                <a:spcPts val="300"/>
              </a:spcBef>
              <a:buClr>
                <a:srgbClr val="2DA2BE"/>
              </a:buClr>
              <a:buFont typeface="Verdana"/>
              <a:buChar char="◦"/>
              <a:tabLst>
                <a:tab pos="547370" algn="l"/>
              </a:tabLst>
            </a:pPr>
            <a:r>
              <a:rPr sz="2200" spc="5" dirty="0">
                <a:solidFill>
                  <a:srgbClr val="FFFFFF"/>
                </a:solidFill>
                <a:latin typeface="Arial MT"/>
                <a:cs typeface="Arial MT"/>
              </a:rPr>
              <a:t>The run </a:t>
            </a:r>
            <a:r>
              <a:rPr sz="2200" dirty="0">
                <a:solidFill>
                  <a:srgbClr val="FFFFFF"/>
                </a:solidFill>
                <a:latin typeface="Arial MT"/>
                <a:cs typeface="Arial MT"/>
              </a:rPr>
              <a:t>application level </a:t>
            </a:r>
            <a:r>
              <a:rPr sz="2200" spc="5" dirty="0">
                <a:solidFill>
                  <a:srgbClr val="FFFFFF"/>
                </a:solidFill>
                <a:latin typeface="Arial MT"/>
                <a:cs typeface="Arial MT"/>
              </a:rPr>
              <a:t> programs-Eg web </a:t>
            </a:r>
            <a:r>
              <a:rPr sz="2200" dirty="0">
                <a:solidFill>
                  <a:srgbClr val="FFFFFF"/>
                </a:solidFill>
                <a:latin typeface="Arial MT"/>
                <a:cs typeface="Arial MT"/>
              </a:rPr>
              <a:t>browser, </a:t>
            </a:r>
            <a:r>
              <a:rPr sz="2200" spc="5" dirty="0">
                <a:solidFill>
                  <a:srgbClr val="FFFFFF"/>
                </a:solidFill>
                <a:latin typeface="Arial MT"/>
                <a:cs typeface="Arial MT"/>
              </a:rPr>
              <a:t> server</a:t>
            </a:r>
            <a:r>
              <a:rPr sz="2200" spc="-20" dirty="0">
                <a:solidFill>
                  <a:srgbClr val="FFFFFF"/>
                </a:solidFill>
                <a:latin typeface="Arial MT"/>
                <a:cs typeface="Arial MT"/>
              </a:rPr>
              <a:t> </a:t>
            </a:r>
            <a:r>
              <a:rPr sz="2200" spc="5" dirty="0">
                <a:solidFill>
                  <a:srgbClr val="FFFFFF"/>
                </a:solidFill>
                <a:latin typeface="Arial MT"/>
                <a:cs typeface="Arial MT"/>
              </a:rPr>
              <a:t>program,</a:t>
            </a:r>
            <a:r>
              <a:rPr sz="2200" spc="-20" dirty="0">
                <a:solidFill>
                  <a:srgbClr val="FFFFFF"/>
                </a:solidFill>
                <a:latin typeface="Arial MT"/>
                <a:cs typeface="Arial MT"/>
              </a:rPr>
              <a:t> </a:t>
            </a:r>
            <a:r>
              <a:rPr sz="2200" spc="5" dirty="0">
                <a:solidFill>
                  <a:srgbClr val="FFFFFF"/>
                </a:solidFill>
                <a:latin typeface="Arial MT"/>
                <a:cs typeface="Arial MT"/>
              </a:rPr>
              <a:t>email</a:t>
            </a:r>
            <a:r>
              <a:rPr sz="2200" spc="-20" dirty="0">
                <a:solidFill>
                  <a:srgbClr val="FFFFFF"/>
                </a:solidFill>
                <a:latin typeface="Arial MT"/>
                <a:cs typeface="Arial MT"/>
              </a:rPr>
              <a:t> </a:t>
            </a:r>
            <a:r>
              <a:rPr sz="2200" spc="5" dirty="0">
                <a:solidFill>
                  <a:srgbClr val="FFFFFF"/>
                </a:solidFill>
                <a:latin typeface="Arial MT"/>
                <a:cs typeface="Arial MT"/>
              </a:rPr>
              <a:t>etc…</a:t>
            </a:r>
            <a:endParaRPr sz="2200">
              <a:latin typeface="Arial MT"/>
              <a:cs typeface="Arial MT"/>
            </a:endParaRPr>
          </a:p>
          <a:p>
            <a:pPr marL="546735" marR="692150" lvl="1" indent="-187960">
              <a:lnSpc>
                <a:spcPts val="2150"/>
              </a:lnSpc>
              <a:spcBef>
                <a:spcPts val="260"/>
              </a:spcBef>
              <a:buClr>
                <a:srgbClr val="2DA2BE"/>
              </a:buClr>
              <a:buFont typeface="Verdana"/>
              <a:buChar char="◦"/>
              <a:tabLst>
                <a:tab pos="547370" algn="l"/>
              </a:tabLst>
            </a:pPr>
            <a:r>
              <a:rPr sz="2200" spc="5" dirty="0">
                <a:solidFill>
                  <a:srgbClr val="FFFFFF"/>
                </a:solidFill>
                <a:latin typeface="Arial MT"/>
                <a:cs typeface="Arial MT"/>
              </a:rPr>
              <a:t>They</a:t>
            </a:r>
            <a:r>
              <a:rPr sz="2200" spc="-10" dirty="0">
                <a:solidFill>
                  <a:srgbClr val="FFFFFF"/>
                </a:solidFill>
                <a:latin typeface="Arial MT"/>
                <a:cs typeface="Arial MT"/>
              </a:rPr>
              <a:t> </a:t>
            </a:r>
            <a:r>
              <a:rPr sz="2200" spc="5" dirty="0">
                <a:solidFill>
                  <a:srgbClr val="FFFFFF"/>
                </a:solidFill>
                <a:latin typeface="Arial MT"/>
                <a:cs typeface="Arial MT"/>
              </a:rPr>
              <a:t>sit</a:t>
            </a:r>
            <a:r>
              <a:rPr sz="2200" spc="-5" dirty="0">
                <a:solidFill>
                  <a:srgbClr val="FFFFFF"/>
                </a:solidFill>
                <a:latin typeface="Arial MT"/>
                <a:cs typeface="Arial MT"/>
              </a:rPr>
              <a:t> </a:t>
            </a:r>
            <a:r>
              <a:rPr sz="2200" spc="5" dirty="0">
                <a:solidFill>
                  <a:srgbClr val="FFFFFF"/>
                </a:solidFill>
                <a:latin typeface="Arial MT"/>
                <a:cs typeface="Arial MT"/>
              </a:rPr>
              <a:t>at</a:t>
            </a:r>
            <a:r>
              <a:rPr sz="2200" spc="-5" dirty="0">
                <a:solidFill>
                  <a:srgbClr val="FFFFFF"/>
                </a:solidFill>
                <a:latin typeface="Arial MT"/>
                <a:cs typeface="Arial MT"/>
              </a:rPr>
              <a:t> </a:t>
            </a:r>
            <a:r>
              <a:rPr sz="2200" spc="5" dirty="0">
                <a:solidFill>
                  <a:srgbClr val="FFFFFF"/>
                </a:solidFill>
                <a:latin typeface="Arial MT"/>
                <a:cs typeface="Arial MT"/>
              </a:rPr>
              <a:t>the</a:t>
            </a:r>
            <a:r>
              <a:rPr sz="2200" spc="-10" dirty="0">
                <a:solidFill>
                  <a:srgbClr val="FFFFFF"/>
                </a:solidFill>
                <a:latin typeface="Arial MT"/>
                <a:cs typeface="Arial MT"/>
              </a:rPr>
              <a:t> </a:t>
            </a:r>
            <a:r>
              <a:rPr sz="2200" spc="5" dirty="0">
                <a:solidFill>
                  <a:srgbClr val="FFFFFF"/>
                </a:solidFill>
                <a:latin typeface="Arial MT"/>
                <a:cs typeface="Arial MT"/>
              </a:rPr>
              <a:t>“edge”</a:t>
            </a:r>
            <a:r>
              <a:rPr sz="2200" spc="-5" dirty="0">
                <a:solidFill>
                  <a:srgbClr val="FFFFFF"/>
                </a:solidFill>
                <a:latin typeface="Arial MT"/>
                <a:cs typeface="Arial MT"/>
              </a:rPr>
              <a:t> </a:t>
            </a:r>
            <a:r>
              <a:rPr sz="2200" spc="5" dirty="0">
                <a:solidFill>
                  <a:srgbClr val="FFFFFF"/>
                </a:solidFill>
                <a:latin typeface="Arial MT"/>
                <a:cs typeface="Arial MT"/>
              </a:rPr>
              <a:t>of</a:t>
            </a:r>
            <a:r>
              <a:rPr sz="2200" spc="-5" dirty="0">
                <a:solidFill>
                  <a:srgbClr val="FFFFFF"/>
                </a:solidFill>
                <a:latin typeface="Arial MT"/>
                <a:cs typeface="Arial MT"/>
              </a:rPr>
              <a:t> </a:t>
            </a:r>
            <a:r>
              <a:rPr sz="2200" dirty="0">
                <a:solidFill>
                  <a:srgbClr val="FFFFFF"/>
                </a:solidFill>
                <a:latin typeface="Arial MT"/>
                <a:cs typeface="Arial MT"/>
              </a:rPr>
              <a:t>the </a:t>
            </a:r>
            <a:r>
              <a:rPr sz="2200" spc="-595" dirty="0">
                <a:solidFill>
                  <a:srgbClr val="FFFFFF"/>
                </a:solidFill>
                <a:latin typeface="Arial MT"/>
                <a:cs typeface="Arial MT"/>
              </a:rPr>
              <a:t> </a:t>
            </a:r>
            <a:r>
              <a:rPr sz="2200" dirty="0">
                <a:solidFill>
                  <a:srgbClr val="FFFFFF"/>
                </a:solidFill>
                <a:latin typeface="Arial MT"/>
                <a:cs typeface="Arial MT"/>
              </a:rPr>
              <a:t>Internet.</a:t>
            </a:r>
            <a:endParaRPr sz="2200">
              <a:latin typeface="Arial MT"/>
              <a:cs typeface="Arial MT"/>
            </a:endParaRPr>
          </a:p>
          <a:p>
            <a:pPr marL="546735" lvl="1" indent="-187960">
              <a:lnSpc>
                <a:spcPts val="2400"/>
              </a:lnSpc>
              <a:buClr>
                <a:srgbClr val="2DA2BE"/>
              </a:buClr>
              <a:buFont typeface="Verdana"/>
              <a:buChar char="◦"/>
              <a:tabLst>
                <a:tab pos="547370" algn="l"/>
              </a:tabLst>
            </a:pPr>
            <a:r>
              <a:rPr sz="2200" spc="5" dirty="0">
                <a:solidFill>
                  <a:srgbClr val="FFFFFF"/>
                </a:solidFill>
                <a:latin typeface="Arial MT"/>
                <a:cs typeface="Arial MT"/>
              </a:rPr>
              <a:t>Two</a:t>
            </a:r>
            <a:r>
              <a:rPr sz="2200" spc="-25" dirty="0">
                <a:solidFill>
                  <a:srgbClr val="FFFFFF"/>
                </a:solidFill>
                <a:latin typeface="Arial MT"/>
                <a:cs typeface="Arial MT"/>
              </a:rPr>
              <a:t> </a:t>
            </a:r>
            <a:r>
              <a:rPr sz="2200" spc="5" dirty="0">
                <a:solidFill>
                  <a:srgbClr val="FFFFFF"/>
                </a:solidFill>
                <a:latin typeface="Arial MT"/>
                <a:cs typeface="Arial MT"/>
              </a:rPr>
              <a:t>categories:</a:t>
            </a:r>
            <a:endParaRPr sz="2200">
              <a:latin typeface="Arial MT"/>
              <a:cs typeface="Arial MT"/>
            </a:endParaRPr>
          </a:p>
          <a:p>
            <a:pPr marL="784225" lvl="2" indent="-253365">
              <a:lnSpc>
                <a:spcPts val="2125"/>
              </a:lnSpc>
              <a:buClr>
                <a:srgbClr val="DA1F28"/>
              </a:buClr>
              <a:buChar char="●"/>
              <a:tabLst>
                <a:tab pos="784860" algn="l"/>
              </a:tabLst>
            </a:pPr>
            <a:r>
              <a:rPr sz="1850" spc="-5" dirty="0">
                <a:solidFill>
                  <a:srgbClr val="FFFFFF"/>
                </a:solidFill>
                <a:latin typeface="Arial MT"/>
                <a:cs typeface="Arial MT"/>
              </a:rPr>
              <a:t>Client</a:t>
            </a:r>
            <a:endParaRPr sz="1850">
              <a:latin typeface="Arial MT"/>
              <a:cs typeface="Arial MT"/>
            </a:endParaRPr>
          </a:p>
          <a:p>
            <a:pPr marL="784225" lvl="2" indent="-253365">
              <a:lnSpc>
                <a:spcPts val="2160"/>
              </a:lnSpc>
              <a:buClr>
                <a:srgbClr val="DA1F28"/>
              </a:buClr>
              <a:buChar char="●"/>
              <a:tabLst>
                <a:tab pos="784860" algn="l"/>
              </a:tabLst>
            </a:pPr>
            <a:r>
              <a:rPr sz="1850" spc="-5" dirty="0">
                <a:solidFill>
                  <a:srgbClr val="FFFFFF"/>
                </a:solidFill>
                <a:latin typeface="Arial MT"/>
                <a:cs typeface="Arial MT"/>
              </a:rPr>
              <a:t>Server</a:t>
            </a:r>
            <a:endParaRPr sz="1850">
              <a:latin typeface="Arial MT"/>
              <a:cs typeface="Arial MT"/>
            </a:endParaRPr>
          </a:p>
        </p:txBody>
      </p:sp>
      <p:pic>
        <p:nvPicPr>
          <p:cNvPr id="10" name="object 10"/>
          <p:cNvPicPr/>
          <p:nvPr/>
        </p:nvPicPr>
        <p:blipFill>
          <a:blip r:embed="rId4" cstate="print"/>
          <a:stretch>
            <a:fillRect/>
          </a:stretch>
        </p:blipFill>
        <p:spPr>
          <a:xfrm>
            <a:off x="5588758" y="1181127"/>
            <a:ext cx="3449470" cy="449634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893318"/>
            <a:ext cx="8305801" cy="4487382"/>
          </a:xfrm>
          <a:prstGeom prst="rect">
            <a:avLst/>
          </a:prstGeom>
        </p:spPr>
        <p:txBody>
          <a:bodyPr vert="horz" wrap="square" lIns="0" tIns="12700" rIns="0" bIns="0" rtlCol="0">
            <a:spAutoFit/>
          </a:bodyPr>
          <a:lstStyle/>
          <a:p>
            <a:pPr marL="288925" marR="5080" indent="-276860" algn="just">
              <a:lnSpc>
                <a:spcPct val="150000"/>
              </a:lnSpc>
              <a:spcBef>
                <a:spcPts val="100"/>
              </a:spcBef>
              <a:buClr>
                <a:srgbClr val="2DA2BE"/>
              </a:buClr>
              <a:buSzPct val="66666"/>
              <a:buFont typeface="Lucida Sans Unicode"/>
              <a:buChar char="□"/>
              <a:tabLst>
                <a:tab pos="288925" algn="l"/>
                <a:tab pos="289560" algn="l"/>
              </a:tabLst>
            </a:pPr>
            <a:r>
              <a:rPr sz="2400" dirty="0">
                <a:solidFill>
                  <a:srgbClr val="0070C0"/>
                </a:solidFill>
                <a:latin typeface="Times New Roman"/>
                <a:cs typeface="Times New Roman"/>
              </a:rPr>
              <a:t>INTRODUCTION</a:t>
            </a:r>
            <a:r>
              <a:rPr sz="2400">
                <a:solidFill>
                  <a:srgbClr val="0070C0"/>
                </a:solidFill>
                <a:latin typeface="Times New Roman"/>
                <a:cs typeface="Times New Roman"/>
              </a:rPr>
              <a:t>:</a:t>
            </a:r>
            <a:r>
              <a:rPr sz="2400" spc="-15">
                <a:solidFill>
                  <a:srgbClr val="0070C0"/>
                </a:solidFill>
                <a:latin typeface="Times New Roman"/>
                <a:cs typeface="Times New Roman"/>
              </a:rPr>
              <a:t> </a:t>
            </a:r>
            <a:r>
              <a:rPr lang="en-US" sz="2400" spc="-5" dirty="0" smtClean="0">
                <a:latin typeface="Times New Roman"/>
                <a:cs typeface="Times New Roman"/>
              </a:rPr>
              <a:t>Building a Network - Network Edge and Core - Layering and Protocols - TCP/IP Protocol suite - OSI Reference Model - Network Topologies – Internet Architecture</a:t>
            </a:r>
          </a:p>
          <a:p>
            <a:pPr marL="288925" marR="5080" indent="-276860" algn="just">
              <a:lnSpc>
                <a:spcPct val="150000"/>
              </a:lnSpc>
              <a:spcBef>
                <a:spcPts val="100"/>
              </a:spcBef>
              <a:buClr>
                <a:srgbClr val="2DA2BE"/>
              </a:buClr>
              <a:buSzPct val="66666"/>
              <a:buFont typeface="Lucida Sans Unicode"/>
              <a:buChar char="□"/>
              <a:tabLst>
                <a:tab pos="288925" algn="l"/>
                <a:tab pos="289560" algn="l"/>
              </a:tabLst>
            </a:pPr>
            <a:r>
              <a:rPr lang="en-US" sz="2400" dirty="0" smtClean="0">
                <a:solidFill>
                  <a:srgbClr val="0070C0"/>
                </a:solidFill>
                <a:latin typeface="Times New Roman"/>
                <a:cs typeface="Times New Roman"/>
              </a:rPr>
              <a:t>PHYSICAL LAYER: </a:t>
            </a:r>
            <a:r>
              <a:rPr lang="en-US" sz="2400" spc="-5" dirty="0" smtClean="0">
                <a:latin typeface="Times New Roman"/>
                <a:cs typeface="Times New Roman"/>
              </a:rPr>
              <a:t>Signal Characteristics – Transmission  media  – Signal Encoding Techniques  – Performance Metrics.</a:t>
            </a:r>
            <a:endParaRPr sz="2400">
              <a:latin typeface="Times New Roman"/>
              <a:cs typeface="Times New Roman"/>
            </a:endParaRPr>
          </a:p>
          <a:p>
            <a:pPr marL="288925" marR="81280" indent="-276860" algn="just">
              <a:lnSpc>
                <a:spcPct val="150000"/>
              </a:lnSpc>
              <a:buClr>
                <a:srgbClr val="2DA2BE"/>
              </a:buClr>
              <a:buSzPct val="66666"/>
              <a:buFont typeface="Lucida Sans Unicode"/>
              <a:buChar char="□"/>
              <a:tabLst>
                <a:tab pos="288925" algn="l"/>
                <a:tab pos="289560" algn="l"/>
              </a:tabLst>
            </a:pPr>
            <a:r>
              <a:rPr lang="en-US" sz="2400" dirty="0">
                <a:solidFill>
                  <a:srgbClr val="0070C0"/>
                </a:solidFill>
                <a:latin typeface="Times New Roman"/>
                <a:cs typeface="Times New Roman"/>
              </a:rPr>
              <a:t>LINK LAYER SERVICES</a:t>
            </a:r>
            <a:r>
              <a:rPr lang="en-US" sz="2400" b="1" dirty="0" smtClean="0"/>
              <a:t>: </a:t>
            </a:r>
            <a:r>
              <a:rPr lang="en-US" sz="2400" spc="-5" dirty="0" smtClean="0">
                <a:latin typeface="Times New Roman"/>
                <a:cs typeface="Times New Roman"/>
              </a:rPr>
              <a:t>Link Layer Services - Framing - Flow Control - Error Control - Media Access Control - Ethernet - Wireless LAN–Introduction about Bluetooth, </a:t>
            </a:r>
            <a:r>
              <a:rPr lang="en-US" sz="2400" spc="-5" dirty="0" err="1" smtClean="0">
                <a:latin typeface="Times New Roman"/>
                <a:cs typeface="Times New Roman"/>
              </a:rPr>
              <a:t>Zigbee</a:t>
            </a:r>
            <a:r>
              <a:rPr lang="en-US" sz="2400" spc="-5" dirty="0" smtClean="0">
                <a:latin typeface="Times New Roman"/>
                <a:cs typeface="Times New Roman"/>
              </a:rPr>
              <a:t>.	</a:t>
            </a:r>
            <a:endParaRPr sz="2400">
              <a:latin typeface="Times New Roman"/>
              <a:cs typeface="Times New Roman"/>
            </a:endParaRPr>
          </a:p>
        </p:txBody>
      </p:sp>
      <p:sp>
        <p:nvSpPr>
          <p:cNvPr id="3" name="object 3"/>
          <p:cNvSpPr txBox="1">
            <a:spLocks noGrp="1"/>
          </p:cNvSpPr>
          <p:nvPr>
            <p:ph type="title"/>
          </p:nvPr>
        </p:nvSpPr>
        <p:spPr>
          <a:xfrm>
            <a:off x="3595855" y="320186"/>
            <a:ext cx="1949450" cy="588010"/>
          </a:xfrm>
          <a:prstGeom prst="rect">
            <a:avLst/>
          </a:prstGeom>
        </p:spPr>
        <p:txBody>
          <a:bodyPr vert="horz" wrap="square" lIns="0" tIns="17780" rIns="0" bIns="0" rtlCol="0">
            <a:spAutoFit/>
          </a:bodyPr>
          <a:lstStyle/>
          <a:p>
            <a:pPr marL="12700">
              <a:lnSpc>
                <a:spcPct val="100000"/>
              </a:lnSpc>
              <a:spcBef>
                <a:spcPts val="140"/>
              </a:spcBef>
            </a:pPr>
            <a:r>
              <a:rPr spc="15" dirty="0">
                <a:solidFill>
                  <a:srgbClr val="0070C0"/>
                </a:solidFill>
              </a:rPr>
              <a:t>Syllabus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32" y="0"/>
            <a:ext cx="9150350" cy="6864350"/>
            <a:chOff x="-6032" y="0"/>
            <a:chExt cx="9150350" cy="6864350"/>
          </a:xfrm>
        </p:grpSpPr>
        <p:pic>
          <p:nvPicPr>
            <p:cNvPr id="3" name="object 3"/>
            <p:cNvPicPr/>
            <p:nvPr/>
          </p:nvPicPr>
          <p:blipFill>
            <a:blip r:embed="rId2" cstate="print"/>
            <a:stretch>
              <a:fillRect/>
            </a:stretch>
          </p:blipFill>
          <p:spPr>
            <a:xfrm>
              <a:off x="0" y="0"/>
              <a:ext cx="9143999" cy="6857999"/>
            </a:xfrm>
            <a:prstGeom prst="rect">
              <a:avLst/>
            </a:prstGeom>
          </p:spPr>
        </p:pic>
        <p:sp>
          <p:nvSpPr>
            <p:cNvPr id="4" name="object 4"/>
            <p:cNvSpPr/>
            <p:nvPr/>
          </p:nvSpPr>
          <p:spPr>
            <a:xfrm>
              <a:off x="499272" y="5944935"/>
              <a:ext cx="4897755" cy="913130"/>
            </a:xfrm>
            <a:custGeom>
              <a:avLst/>
              <a:gdLst/>
              <a:ahLst/>
              <a:cxnLst/>
              <a:rect l="l" t="t" r="r" b="b"/>
              <a:pathLst>
                <a:path w="4897755" h="913129">
                  <a:moveTo>
                    <a:pt x="85612" y="21332"/>
                  </a:moveTo>
                  <a:lnTo>
                    <a:pt x="0" y="5466"/>
                  </a:lnTo>
                  <a:lnTo>
                    <a:pt x="660" y="0"/>
                  </a:lnTo>
                  <a:lnTo>
                    <a:pt x="85612" y="21332"/>
                  </a:lnTo>
                  <a:close/>
                </a:path>
                <a:path w="4897755" h="913129">
                  <a:moveTo>
                    <a:pt x="4897392" y="913063"/>
                  </a:moveTo>
                  <a:lnTo>
                    <a:pt x="3636763" y="913063"/>
                  </a:lnTo>
                  <a:lnTo>
                    <a:pt x="85612" y="21332"/>
                  </a:lnTo>
                  <a:lnTo>
                    <a:pt x="4897392" y="913063"/>
                  </a:lnTo>
                  <a:close/>
                </a:path>
              </a:pathLst>
            </a:custGeom>
            <a:solidFill>
              <a:srgbClr val="9BCADC">
                <a:alpha val="39999"/>
              </a:srgbClr>
            </a:solidFill>
          </p:spPr>
          <p:txBody>
            <a:bodyPr wrap="square" lIns="0" tIns="0" rIns="0" bIns="0" rtlCol="0"/>
            <a:lstStyle/>
            <a:p>
              <a:endParaRPr/>
            </a:p>
          </p:txBody>
        </p:sp>
        <p:sp>
          <p:nvSpPr>
            <p:cNvPr id="5" name="object 5"/>
            <p:cNvSpPr/>
            <p:nvPr/>
          </p:nvSpPr>
          <p:spPr>
            <a:xfrm>
              <a:off x="485716" y="5939011"/>
              <a:ext cx="3652520" cy="919480"/>
            </a:xfrm>
            <a:custGeom>
              <a:avLst/>
              <a:gdLst/>
              <a:ahLst/>
              <a:cxnLst/>
              <a:rect l="l" t="t" r="r" b="b"/>
              <a:pathLst>
                <a:path w="3652520" h="919479">
                  <a:moveTo>
                    <a:pt x="3651910" y="918988"/>
                  </a:moveTo>
                  <a:lnTo>
                    <a:pt x="2868875" y="918988"/>
                  </a:lnTo>
                  <a:lnTo>
                    <a:pt x="7920" y="6349"/>
                  </a:lnTo>
                  <a:lnTo>
                    <a:pt x="0" y="0"/>
                  </a:lnTo>
                  <a:lnTo>
                    <a:pt x="3651910" y="918988"/>
                  </a:lnTo>
                  <a:close/>
                </a:path>
              </a:pathLst>
            </a:custGeom>
            <a:solidFill>
              <a:srgbClr val="000000"/>
            </a:solidFill>
          </p:spPr>
          <p:txBody>
            <a:bodyPr wrap="square" lIns="0" tIns="0" rIns="0" bIns="0" rtlCol="0"/>
            <a:lstStyle/>
            <a:p>
              <a:endParaRPr/>
            </a:p>
          </p:txBody>
        </p:sp>
        <p:pic>
          <p:nvPicPr>
            <p:cNvPr id="6" name="object 6"/>
            <p:cNvPicPr/>
            <p:nvPr/>
          </p:nvPicPr>
          <p:blipFill>
            <a:blip r:embed="rId3" cstate="print"/>
            <a:stretch>
              <a:fillRect/>
            </a:stretch>
          </p:blipFill>
          <p:spPr>
            <a:xfrm>
              <a:off x="0" y="5793172"/>
              <a:ext cx="3351821" cy="1064827"/>
            </a:xfrm>
            <a:prstGeom prst="rect">
              <a:avLst/>
            </a:prstGeom>
          </p:spPr>
        </p:pic>
        <p:sp>
          <p:nvSpPr>
            <p:cNvPr id="7" name="object 7"/>
            <p:cNvSpPr/>
            <p:nvPr/>
          </p:nvSpPr>
          <p:spPr>
            <a:xfrm>
              <a:off x="0" y="5790679"/>
              <a:ext cx="3352165" cy="1067435"/>
            </a:xfrm>
            <a:custGeom>
              <a:avLst/>
              <a:gdLst/>
              <a:ahLst/>
              <a:cxnLst/>
              <a:rect l="l" t="t" r="r" b="b"/>
              <a:pathLst>
                <a:path w="3352165" h="1067434">
                  <a:moveTo>
                    <a:pt x="0" y="0"/>
                  </a:moveTo>
                  <a:lnTo>
                    <a:pt x="3351924" y="1067320"/>
                  </a:lnTo>
                </a:path>
              </a:pathLst>
            </a:custGeom>
            <a:ln w="12049">
              <a:solidFill>
                <a:srgbClr val="93C5D8"/>
              </a:solidFill>
            </a:ln>
          </p:spPr>
          <p:txBody>
            <a:bodyPr wrap="square" lIns="0" tIns="0" rIns="0" bIns="0" rtlCol="0"/>
            <a:lstStyle/>
            <a:p>
              <a:endParaRPr/>
            </a:p>
          </p:txBody>
        </p:sp>
      </p:grpSp>
      <p:sp>
        <p:nvSpPr>
          <p:cNvPr id="8" name="object 8"/>
          <p:cNvSpPr txBox="1">
            <a:spLocks noGrp="1"/>
          </p:cNvSpPr>
          <p:nvPr>
            <p:ph type="title"/>
          </p:nvPr>
        </p:nvSpPr>
        <p:spPr>
          <a:xfrm>
            <a:off x="530225" y="498285"/>
            <a:ext cx="4561205" cy="650240"/>
          </a:xfrm>
          <a:prstGeom prst="rect">
            <a:avLst/>
          </a:prstGeom>
        </p:spPr>
        <p:txBody>
          <a:bodyPr vert="horz" wrap="square" lIns="0" tIns="12700" rIns="0" bIns="0" rtlCol="0">
            <a:spAutoFit/>
          </a:bodyPr>
          <a:lstStyle/>
          <a:p>
            <a:pPr marL="12700">
              <a:lnSpc>
                <a:spcPct val="100000"/>
              </a:lnSpc>
              <a:spcBef>
                <a:spcPts val="100"/>
              </a:spcBef>
            </a:pPr>
            <a:r>
              <a:rPr sz="4100" spc="-10" dirty="0">
                <a:solidFill>
                  <a:srgbClr val="00B0F0"/>
                </a:solidFill>
              </a:rPr>
              <a:t>The</a:t>
            </a:r>
            <a:r>
              <a:rPr sz="4100" spc="-55" dirty="0">
                <a:solidFill>
                  <a:srgbClr val="00B0F0"/>
                </a:solidFill>
              </a:rPr>
              <a:t> </a:t>
            </a:r>
            <a:r>
              <a:rPr sz="4100" spc="-5" dirty="0">
                <a:solidFill>
                  <a:srgbClr val="00B0F0"/>
                </a:solidFill>
              </a:rPr>
              <a:t>Network</a:t>
            </a:r>
            <a:r>
              <a:rPr sz="4100" spc="-50" dirty="0">
                <a:solidFill>
                  <a:srgbClr val="00B0F0"/>
                </a:solidFill>
              </a:rPr>
              <a:t> </a:t>
            </a:r>
            <a:r>
              <a:rPr sz="4100" spc="-5" dirty="0">
                <a:solidFill>
                  <a:srgbClr val="00B0F0"/>
                </a:solidFill>
              </a:rPr>
              <a:t>Edge</a:t>
            </a:r>
            <a:endParaRPr sz="4100"/>
          </a:p>
        </p:txBody>
      </p:sp>
      <p:sp>
        <p:nvSpPr>
          <p:cNvPr id="9" name="object 9"/>
          <p:cNvSpPr txBox="1"/>
          <p:nvPr/>
        </p:nvSpPr>
        <p:spPr>
          <a:xfrm>
            <a:off x="789093" y="1477637"/>
            <a:ext cx="4617085" cy="3877945"/>
          </a:xfrm>
          <a:prstGeom prst="rect">
            <a:avLst/>
          </a:prstGeom>
        </p:spPr>
        <p:txBody>
          <a:bodyPr vert="horz" wrap="square" lIns="0" tIns="11430" rIns="0" bIns="0" rtlCol="0">
            <a:spAutoFit/>
          </a:bodyPr>
          <a:lstStyle/>
          <a:p>
            <a:pPr marL="290830" indent="-278765">
              <a:lnSpc>
                <a:spcPts val="3015"/>
              </a:lnSpc>
              <a:spcBef>
                <a:spcPts val="90"/>
              </a:spcBef>
              <a:buClr>
                <a:srgbClr val="2DA2BE"/>
              </a:buClr>
              <a:buSzPct val="67307"/>
              <a:buFont typeface="Lucida Sans Unicode"/>
              <a:buChar char="□"/>
              <a:tabLst>
                <a:tab pos="290830" algn="l"/>
                <a:tab pos="291465" algn="l"/>
              </a:tabLst>
            </a:pPr>
            <a:r>
              <a:rPr sz="2600" spc="-10" dirty="0">
                <a:solidFill>
                  <a:srgbClr val="FFFFFF"/>
                </a:solidFill>
                <a:latin typeface="Arial MT"/>
                <a:cs typeface="Arial MT"/>
              </a:rPr>
              <a:t>Clients</a:t>
            </a:r>
            <a:endParaRPr sz="2600">
              <a:latin typeface="Arial MT"/>
              <a:cs typeface="Arial MT"/>
            </a:endParaRPr>
          </a:p>
          <a:p>
            <a:pPr marL="546735" marR="1218565" lvl="1" indent="-187960">
              <a:lnSpc>
                <a:spcPts val="2150"/>
              </a:lnSpc>
              <a:spcBef>
                <a:spcPts val="375"/>
              </a:spcBef>
              <a:buClr>
                <a:srgbClr val="2DA2BE"/>
              </a:buClr>
              <a:buFont typeface="Verdana"/>
              <a:buChar char="◦"/>
              <a:tabLst>
                <a:tab pos="547370" algn="l"/>
              </a:tabLst>
            </a:pPr>
            <a:r>
              <a:rPr sz="2200" spc="5" dirty="0">
                <a:solidFill>
                  <a:srgbClr val="FFFFFF"/>
                </a:solidFill>
                <a:latin typeface="Arial MT"/>
                <a:cs typeface="Arial MT"/>
              </a:rPr>
              <a:t>Often</a:t>
            </a:r>
            <a:r>
              <a:rPr sz="2200" spc="-20" dirty="0">
                <a:solidFill>
                  <a:srgbClr val="FFFFFF"/>
                </a:solidFill>
                <a:latin typeface="Arial MT"/>
                <a:cs typeface="Arial MT"/>
              </a:rPr>
              <a:t> </a:t>
            </a:r>
            <a:r>
              <a:rPr sz="2200" spc="5" dirty="0">
                <a:solidFill>
                  <a:srgbClr val="FFFFFF"/>
                </a:solidFill>
                <a:latin typeface="Arial MT"/>
                <a:cs typeface="Arial MT"/>
              </a:rPr>
              <a:t>tends</a:t>
            </a:r>
            <a:r>
              <a:rPr sz="2200" spc="-20" dirty="0">
                <a:solidFill>
                  <a:srgbClr val="FFFFFF"/>
                </a:solidFill>
                <a:latin typeface="Arial MT"/>
                <a:cs typeface="Arial MT"/>
              </a:rPr>
              <a:t> </a:t>
            </a:r>
            <a:r>
              <a:rPr sz="2200" spc="5" dirty="0">
                <a:solidFill>
                  <a:srgbClr val="FFFFFF"/>
                </a:solidFill>
                <a:latin typeface="Arial MT"/>
                <a:cs typeface="Arial MT"/>
              </a:rPr>
              <a:t>to</a:t>
            </a:r>
            <a:r>
              <a:rPr sz="2200" spc="-20" dirty="0">
                <a:solidFill>
                  <a:srgbClr val="FFFFFF"/>
                </a:solidFill>
                <a:latin typeface="Arial MT"/>
                <a:cs typeface="Arial MT"/>
              </a:rPr>
              <a:t> </a:t>
            </a:r>
            <a:r>
              <a:rPr sz="2200" spc="5" dirty="0">
                <a:solidFill>
                  <a:srgbClr val="FFFFFF"/>
                </a:solidFill>
                <a:latin typeface="Arial MT"/>
                <a:cs typeface="Arial MT"/>
              </a:rPr>
              <a:t>be</a:t>
            </a:r>
            <a:r>
              <a:rPr sz="2200" spc="-20" dirty="0">
                <a:solidFill>
                  <a:srgbClr val="FFFFFF"/>
                </a:solidFill>
                <a:latin typeface="Arial MT"/>
                <a:cs typeface="Arial MT"/>
              </a:rPr>
              <a:t> </a:t>
            </a:r>
            <a:r>
              <a:rPr sz="2200" spc="5" dirty="0">
                <a:solidFill>
                  <a:srgbClr val="FFFFFF"/>
                </a:solidFill>
                <a:latin typeface="Arial MT"/>
                <a:cs typeface="Arial MT"/>
              </a:rPr>
              <a:t>PCs, </a:t>
            </a:r>
            <a:r>
              <a:rPr sz="2200" spc="-595" dirty="0">
                <a:solidFill>
                  <a:srgbClr val="FFFFFF"/>
                </a:solidFill>
                <a:latin typeface="Arial MT"/>
                <a:cs typeface="Arial MT"/>
              </a:rPr>
              <a:t> </a:t>
            </a:r>
            <a:r>
              <a:rPr sz="2200" dirty="0">
                <a:solidFill>
                  <a:srgbClr val="FFFFFF"/>
                </a:solidFill>
                <a:latin typeface="Arial MT"/>
                <a:cs typeface="Arial MT"/>
              </a:rPr>
              <a:t>workstation,</a:t>
            </a:r>
            <a:r>
              <a:rPr sz="2200" spc="-5" dirty="0">
                <a:solidFill>
                  <a:srgbClr val="FFFFFF"/>
                </a:solidFill>
                <a:latin typeface="Arial MT"/>
                <a:cs typeface="Arial MT"/>
              </a:rPr>
              <a:t> </a:t>
            </a:r>
            <a:r>
              <a:rPr sz="2200" spc="5" dirty="0">
                <a:solidFill>
                  <a:srgbClr val="FFFFFF"/>
                </a:solidFill>
                <a:latin typeface="Arial MT"/>
                <a:cs typeface="Arial MT"/>
              </a:rPr>
              <a:t>etc…</a:t>
            </a:r>
            <a:endParaRPr sz="2200">
              <a:latin typeface="Arial MT"/>
              <a:cs typeface="Arial MT"/>
            </a:endParaRPr>
          </a:p>
          <a:p>
            <a:pPr marL="290830" indent="-278765">
              <a:lnSpc>
                <a:spcPts val="2760"/>
              </a:lnSpc>
              <a:buClr>
                <a:srgbClr val="2DA2BE"/>
              </a:buClr>
              <a:buSzPct val="67307"/>
              <a:buFont typeface="Lucida Sans Unicode"/>
              <a:buChar char="□"/>
              <a:tabLst>
                <a:tab pos="290830" algn="l"/>
                <a:tab pos="291465" algn="l"/>
              </a:tabLst>
            </a:pPr>
            <a:r>
              <a:rPr sz="2600" spc="-10" dirty="0">
                <a:solidFill>
                  <a:srgbClr val="FFFFFF"/>
                </a:solidFill>
                <a:latin typeface="Arial MT"/>
                <a:cs typeface="Arial MT"/>
              </a:rPr>
              <a:t>Server</a:t>
            </a:r>
            <a:endParaRPr sz="2600">
              <a:latin typeface="Arial MT"/>
              <a:cs typeface="Arial MT"/>
            </a:endParaRPr>
          </a:p>
          <a:p>
            <a:pPr marL="546735" marR="41910" lvl="1" indent="-187960">
              <a:lnSpc>
                <a:spcPts val="2150"/>
              </a:lnSpc>
              <a:spcBef>
                <a:spcPts val="365"/>
              </a:spcBef>
              <a:buClr>
                <a:srgbClr val="2DA2BE"/>
              </a:buClr>
              <a:buFont typeface="Verdana"/>
              <a:buChar char="◦"/>
              <a:tabLst>
                <a:tab pos="547370" algn="l"/>
              </a:tabLst>
            </a:pPr>
            <a:r>
              <a:rPr sz="2200" spc="5" dirty="0">
                <a:solidFill>
                  <a:srgbClr val="FFFFFF"/>
                </a:solidFill>
                <a:latin typeface="Arial MT"/>
                <a:cs typeface="Arial MT"/>
              </a:rPr>
              <a:t>Often</a:t>
            </a:r>
            <a:r>
              <a:rPr sz="2200" spc="-10" dirty="0">
                <a:solidFill>
                  <a:srgbClr val="FFFFFF"/>
                </a:solidFill>
                <a:latin typeface="Arial MT"/>
                <a:cs typeface="Arial MT"/>
              </a:rPr>
              <a:t> </a:t>
            </a:r>
            <a:r>
              <a:rPr sz="2200" spc="5" dirty="0">
                <a:solidFill>
                  <a:srgbClr val="FFFFFF"/>
                </a:solidFill>
                <a:latin typeface="Arial MT"/>
                <a:cs typeface="Arial MT"/>
              </a:rPr>
              <a:t>tends</a:t>
            </a:r>
            <a:r>
              <a:rPr sz="2200" spc="-10" dirty="0">
                <a:solidFill>
                  <a:srgbClr val="FFFFFF"/>
                </a:solidFill>
                <a:latin typeface="Arial MT"/>
                <a:cs typeface="Arial MT"/>
              </a:rPr>
              <a:t> </a:t>
            </a:r>
            <a:r>
              <a:rPr sz="2200" spc="5" dirty="0">
                <a:solidFill>
                  <a:srgbClr val="FFFFFF"/>
                </a:solidFill>
                <a:latin typeface="Arial MT"/>
                <a:cs typeface="Arial MT"/>
              </a:rPr>
              <a:t>to</a:t>
            </a:r>
            <a:r>
              <a:rPr sz="2200" spc="-5" dirty="0">
                <a:solidFill>
                  <a:srgbClr val="FFFFFF"/>
                </a:solidFill>
                <a:latin typeface="Arial MT"/>
                <a:cs typeface="Arial MT"/>
              </a:rPr>
              <a:t> </a:t>
            </a:r>
            <a:r>
              <a:rPr sz="2200" spc="5" dirty="0">
                <a:solidFill>
                  <a:srgbClr val="FFFFFF"/>
                </a:solidFill>
                <a:latin typeface="Arial MT"/>
                <a:cs typeface="Arial MT"/>
              </a:rPr>
              <a:t>be</a:t>
            </a:r>
            <a:r>
              <a:rPr sz="2200" spc="-10" dirty="0">
                <a:solidFill>
                  <a:srgbClr val="FFFFFF"/>
                </a:solidFill>
                <a:latin typeface="Arial MT"/>
                <a:cs typeface="Arial MT"/>
              </a:rPr>
              <a:t> </a:t>
            </a:r>
            <a:r>
              <a:rPr sz="2200" spc="10" dirty="0">
                <a:solidFill>
                  <a:srgbClr val="FFFFFF"/>
                </a:solidFill>
                <a:latin typeface="Arial MT"/>
                <a:cs typeface="Arial MT"/>
              </a:rPr>
              <a:t>more</a:t>
            </a:r>
            <a:r>
              <a:rPr sz="2200" spc="-10" dirty="0">
                <a:solidFill>
                  <a:srgbClr val="FFFFFF"/>
                </a:solidFill>
                <a:latin typeface="Arial MT"/>
                <a:cs typeface="Arial MT"/>
              </a:rPr>
              <a:t> </a:t>
            </a:r>
            <a:r>
              <a:rPr sz="2200" dirty="0">
                <a:solidFill>
                  <a:srgbClr val="FFFFFF"/>
                </a:solidFill>
                <a:latin typeface="Arial MT"/>
                <a:cs typeface="Arial MT"/>
              </a:rPr>
              <a:t>powerful </a:t>
            </a:r>
            <a:r>
              <a:rPr sz="2200" spc="-595" dirty="0">
                <a:solidFill>
                  <a:srgbClr val="FFFFFF"/>
                </a:solidFill>
                <a:latin typeface="Arial MT"/>
                <a:cs typeface="Arial MT"/>
              </a:rPr>
              <a:t> </a:t>
            </a:r>
            <a:r>
              <a:rPr sz="2200" spc="10" dirty="0">
                <a:solidFill>
                  <a:srgbClr val="FFFFFF"/>
                </a:solidFill>
                <a:latin typeface="Arial MT"/>
                <a:cs typeface="Arial MT"/>
              </a:rPr>
              <a:t>machines.</a:t>
            </a:r>
            <a:endParaRPr sz="2200">
              <a:latin typeface="Arial MT"/>
              <a:cs typeface="Arial MT"/>
            </a:endParaRPr>
          </a:p>
          <a:p>
            <a:pPr lvl="1">
              <a:lnSpc>
                <a:spcPct val="100000"/>
              </a:lnSpc>
              <a:spcBef>
                <a:spcPts val="5"/>
              </a:spcBef>
              <a:buClr>
                <a:srgbClr val="2DA2BE"/>
              </a:buClr>
              <a:buFont typeface="Verdana"/>
              <a:buChar char="◦"/>
            </a:pPr>
            <a:endParaRPr sz="2500">
              <a:latin typeface="Arial MT"/>
              <a:cs typeface="Arial MT"/>
            </a:endParaRPr>
          </a:p>
          <a:p>
            <a:pPr marL="290830" marR="5080" indent="-278765">
              <a:lnSpc>
                <a:spcPct val="79100"/>
              </a:lnSpc>
              <a:spcBef>
                <a:spcPts val="5"/>
              </a:spcBef>
              <a:buClr>
                <a:srgbClr val="2DA2BE"/>
              </a:buClr>
              <a:buSzPct val="67307"/>
              <a:buFont typeface="Lucida Sans Unicode"/>
              <a:buChar char="□"/>
              <a:tabLst>
                <a:tab pos="290830" algn="l"/>
                <a:tab pos="291465" algn="l"/>
              </a:tabLst>
            </a:pPr>
            <a:r>
              <a:rPr sz="2600" spc="-10" dirty="0">
                <a:solidFill>
                  <a:srgbClr val="FFFFFF"/>
                </a:solidFill>
                <a:latin typeface="Arial MT"/>
                <a:cs typeface="Arial MT"/>
              </a:rPr>
              <a:t>A </a:t>
            </a:r>
            <a:r>
              <a:rPr sz="2600" spc="-5" dirty="0">
                <a:solidFill>
                  <a:srgbClr val="FFFFFF"/>
                </a:solidFill>
                <a:latin typeface="Arial MT"/>
                <a:cs typeface="Arial MT"/>
              </a:rPr>
              <a:t>client </a:t>
            </a:r>
            <a:r>
              <a:rPr sz="2600" spc="-10" dirty="0">
                <a:solidFill>
                  <a:srgbClr val="FFFFFF"/>
                </a:solidFill>
                <a:latin typeface="Arial MT"/>
                <a:cs typeface="Arial MT"/>
              </a:rPr>
              <a:t>program </a:t>
            </a:r>
            <a:r>
              <a:rPr sz="2600" spc="-5" dirty="0">
                <a:solidFill>
                  <a:srgbClr val="FFFFFF"/>
                </a:solidFill>
                <a:latin typeface="Arial MT"/>
                <a:cs typeface="Arial MT"/>
              </a:rPr>
              <a:t>running </a:t>
            </a:r>
            <a:r>
              <a:rPr sz="2600" spc="-15" dirty="0">
                <a:solidFill>
                  <a:srgbClr val="FFFFFF"/>
                </a:solidFill>
                <a:latin typeface="Arial MT"/>
                <a:cs typeface="Arial MT"/>
              </a:rPr>
              <a:t>on </a:t>
            </a:r>
            <a:r>
              <a:rPr sz="2600" spc="-10" dirty="0">
                <a:solidFill>
                  <a:srgbClr val="FFFFFF"/>
                </a:solidFill>
                <a:latin typeface="Arial MT"/>
                <a:cs typeface="Arial MT"/>
              </a:rPr>
              <a:t> one</a:t>
            </a:r>
            <a:r>
              <a:rPr sz="2600" spc="-25" dirty="0">
                <a:solidFill>
                  <a:srgbClr val="FFFFFF"/>
                </a:solidFill>
                <a:latin typeface="Arial MT"/>
                <a:cs typeface="Arial MT"/>
              </a:rPr>
              <a:t> </a:t>
            </a:r>
            <a:r>
              <a:rPr sz="2600" spc="-10" dirty="0">
                <a:solidFill>
                  <a:srgbClr val="FFFFFF"/>
                </a:solidFill>
                <a:latin typeface="Arial MT"/>
                <a:cs typeface="Arial MT"/>
              </a:rPr>
              <a:t>end</a:t>
            </a:r>
            <a:r>
              <a:rPr sz="2600" spc="-20" dirty="0">
                <a:solidFill>
                  <a:srgbClr val="FFFFFF"/>
                </a:solidFill>
                <a:latin typeface="Arial MT"/>
                <a:cs typeface="Arial MT"/>
              </a:rPr>
              <a:t> </a:t>
            </a:r>
            <a:r>
              <a:rPr sz="2600" spc="-10" dirty="0">
                <a:solidFill>
                  <a:srgbClr val="FFFFFF"/>
                </a:solidFill>
                <a:latin typeface="Arial MT"/>
                <a:cs typeface="Arial MT"/>
              </a:rPr>
              <a:t>system</a:t>
            </a:r>
            <a:r>
              <a:rPr sz="2600" spc="-20" dirty="0">
                <a:solidFill>
                  <a:srgbClr val="FFFFFF"/>
                </a:solidFill>
                <a:latin typeface="Arial MT"/>
                <a:cs typeface="Arial MT"/>
              </a:rPr>
              <a:t> </a:t>
            </a:r>
            <a:r>
              <a:rPr sz="2600" spc="-5" dirty="0">
                <a:solidFill>
                  <a:srgbClr val="FFFFFF"/>
                </a:solidFill>
                <a:latin typeface="Arial MT"/>
                <a:cs typeface="Arial MT"/>
              </a:rPr>
              <a:t>requests</a:t>
            </a:r>
            <a:r>
              <a:rPr sz="2600" spc="-15" dirty="0">
                <a:solidFill>
                  <a:srgbClr val="FFFFFF"/>
                </a:solidFill>
                <a:latin typeface="Arial MT"/>
                <a:cs typeface="Arial MT"/>
              </a:rPr>
              <a:t> and </a:t>
            </a:r>
            <a:r>
              <a:rPr sz="2600" spc="-710" dirty="0">
                <a:solidFill>
                  <a:srgbClr val="FFFFFF"/>
                </a:solidFill>
                <a:latin typeface="Arial MT"/>
                <a:cs typeface="Arial MT"/>
              </a:rPr>
              <a:t> </a:t>
            </a:r>
            <a:r>
              <a:rPr sz="2600" spc="-5" dirty="0">
                <a:solidFill>
                  <a:srgbClr val="FFFFFF"/>
                </a:solidFill>
                <a:latin typeface="Arial MT"/>
                <a:cs typeface="Arial MT"/>
              </a:rPr>
              <a:t>receives </a:t>
            </a:r>
            <a:r>
              <a:rPr sz="2600" spc="-10" dirty="0">
                <a:solidFill>
                  <a:srgbClr val="FFFFFF"/>
                </a:solidFill>
                <a:latin typeface="Arial MT"/>
                <a:cs typeface="Arial MT"/>
              </a:rPr>
              <a:t>information from a </a:t>
            </a:r>
            <a:r>
              <a:rPr sz="2600" spc="-5" dirty="0">
                <a:solidFill>
                  <a:srgbClr val="FFFFFF"/>
                </a:solidFill>
                <a:latin typeface="Arial MT"/>
                <a:cs typeface="Arial MT"/>
              </a:rPr>
              <a:t> server</a:t>
            </a:r>
            <a:r>
              <a:rPr sz="2600" spc="15" dirty="0">
                <a:solidFill>
                  <a:srgbClr val="FFFFFF"/>
                </a:solidFill>
                <a:latin typeface="Arial MT"/>
                <a:cs typeface="Arial MT"/>
              </a:rPr>
              <a:t> </a:t>
            </a:r>
            <a:r>
              <a:rPr sz="2600" spc="-5" dirty="0">
                <a:solidFill>
                  <a:srgbClr val="FFFFFF"/>
                </a:solidFill>
                <a:latin typeface="Arial MT"/>
                <a:cs typeface="Arial MT"/>
              </a:rPr>
              <a:t>running</a:t>
            </a:r>
            <a:r>
              <a:rPr sz="2600" spc="20" dirty="0">
                <a:solidFill>
                  <a:srgbClr val="FFFFFF"/>
                </a:solidFill>
                <a:latin typeface="Arial MT"/>
                <a:cs typeface="Arial MT"/>
              </a:rPr>
              <a:t> </a:t>
            </a:r>
            <a:r>
              <a:rPr sz="2600" spc="-10" dirty="0">
                <a:solidFill>
                  <a:srgbClr val="FFFFFF"/>
                </a:solidFill>
                <a:latin typeface="Arial MT"/>
                <a:cs typeface="Arial MT"/>
              </a:rPr>
              <a:t>on</a:t>
            </a:r>
            <a:r>
              <a:rPr sz="2600" spc="10" dirty="0">
                <a:solidFill>
                  <a:srgbClr val="FFFFFF"/>
                </a:solidFill>
                <a:latin typeface="Arial MT"/>
                <a:cs typeface="Arial MT"/>
              </a:rPr>
              <a:t> </a:t>
            </a:r>
            <a:r>
              <a:rPr sz="2600" spc="-10" dirty="0">
                <a:solidFill>
                  <a:srgbClr val="FFFFFF"/>
                </a:solidFill>
                <a:latin typeface="Arial MT"/>
                <a:cs typeface="Arial MT"/>
              </a:rPr>
              <a:t>another </a:t>
            </a:r>
            <a:r>
              <a:rPr sz="2600" spc="-5" dirty="0">
                <a:solidFill>
                  <a:srgbClr val="FFFFFF"/>
                </a:solidFill>
                <a:latin typeface="Arial MT"/>
                <a:cs typeface="Arial MT"/>
              </a:rPr>
              <a:t> </a:t>
            </a:r>
            <a:r>
              <a:rPr sz="2600" spc="-10" dirty="0">
                <a:solidFill>
                  <a:srgbClr val="FFFFFF"/>
                </a:solidFill>
                <a:latin typeface="Arial MT"/>
                <a:cs typeface="Arial MT"/>
              </a:rPr>
              <a:t>end</a:t>
            </a:r>
            <a:r>
              <a:rPr sz="2600" spc="-15" dirty="0">
                <a:solidFill>
                  <a:srgbClr val="FFFFFF"/>
                </a:solidFill>
                <a:latin typeface="Arial MT"/>
                <a:cs typeface="Arial MT"/>
              </a:rPr>
              <a:t> </a:t>
            </a:r>
            <a:r>
              <a:rPr sz="2600" spc="-10" dirty="0">
                <a:solidFill>
                  <a:srgbClr val="FFFFFF"/>
                </a:solidFill>
                <a:latin typeface="Arial MT"/>
                <a:cs typeface="Arial MT"/>
              </a:rPr>
              <a:t>system</a:t>
            </a:r>
            <a:endParaRPr sz="2600">
              <a:latin typeface="Arial MT"/>
              <a:cs typeface="Arial MT"/>
            </a:endParaRPr>
          </a:p>
        </p:txBody>
      </p:sp>
      <p:pic>
        <p:nvPicPr>
          <p:cNvPr id="10" name="object 10"/>
          <p:cNvPicPr/>
          <p:nvPr/>
        </p:nvPicPr>
        <p:blipFill>
          <a:blip r:embed="rId4" cstate="print"/>
          <a:stretch>
            <a:fillRect/>
          </a:stretch>
        </p:blipFill>
        <p:spPr>
          <a:xfrm>
            <a:off x="5679926" y="1266067"/>
            <a:ext cx="3464072" cy="4351337"/>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3960"/>
            <a:ext cx="7482840" cy="1120820"/>
          </a:xfrm>
          <a:prstGeom prst="rect">
            <a:avLst/>
          </a:prstGeom>
        </p:spPr>
        <p:txBody>
          <a:bodyPr vert="horz" wrap="square" lIns="0" tIns="12700" rIns="0" bIns="0" rtlCol="0">
            <a:spAutoFit/>
          </a:bodyPr>
          <a:lstStyle/>
          <a:p>
            <a:pPr marL="12700">
              <a:lnSpc>
                <a:spcPct val="100000"/>
              </a:lnSpc>
              <a:spcBef>
                <a:spcPts val="100"/>
              </a:spcBef>
            </a:pPr>
            <a:r>
              <a:rPr sz="3600" spc="-5">
                <a:solidFill>
                  <a:srgbClr val="00B0F0"/>
                </a:solidFill>
              </a:rPr>
              <a:t>Connectionless</a:t>
            </a:r>
            <a:r>
              <a:rPr sz="3600" spc="-50">
                <a:solidFill>
                  <a:srgbClr val="00B0F0"/>
                </a:solidFill>
              </a:rPr>
              <a:t> </a:t>
            </a:r>
            <a:r>
              <a:rPr sz="3600" smtClean="0">
                <a:solidFill>
                  <a:srgbClr val="00B0F0"/>
                </a:solidFill>
              </a:rPr>
              <a:t>&amp;</a:t>
            </a:r>
            <a:endParaRPr sz="3600" smtClean="0"/>
          </a:p>
          <a:p>
            <a:pPr marL="12700">
              <a:lnSpc>
                <a:spcPct val="100000"/>
              </a:lnSpc>
              <a:spcBef>
                <a:spcPts val="30"/>
              </a:spcBef>
            </a:pPr>
            <a:r>
              <a:rPr sz="3600" spc="-5" smtClean="0">
                <a:solidFill>
                  <a:srgbClr val="00B0F0"/>
                </a:solidFill>
              </a:rPr>
              <a:t>Connection-Oriented</a:t>
            </a:r>
            <a:r>
              <a:rPr sz="3600" spc="-90" smtClean="0">
                <a:solidFill>
                  <a:srgbClr val="00B0F0"/>
                </a:solidFill>
              </a:rPr>
              <a:t> </a:t>
            </a:r>
            <a:r>
              <a:rPr sz="3600" spc="-5" smtClean="0">
                <a:solidFill>
                  <a:srgbClr val="00B0F0"/>
                </a:solidFill>
              </a:rPr>
              <a:t>Services</a:t>
            </a:r>
            <a:endParaRPr sz="3600"/>
          </a:p>
        </p:txBody>
      </p:sp>
      <p:sp>
        <p:nvSpPr>
          <p:cNvPr id="3" name="object 3"/>
          <p:cNvSpPr txBox="1"/>
          <p:nvPr/>
        </p:nvSpPr>
        <p:spPr>
          <a:xfrm>
            <a:off x="616677" y="1493011"/>
            <a:ext cx="7787005" cy="4204164"/>
          </a:xfrm>
          <a:prstGeom prst="rect">
            <a:avLst/>
          </a:prstGeom>
        </p:spPr>
        <p:txBody>
          <a:bodyPr vert="horz" wrap="square" lIns="0" tIns="27305" rIns="0" bIns="0" rtlCol="0">
            <a:spAutoFit/>
          </a:bodyPr>
          <a:lstStyle/>
          <a:p>
            <a:pPr marL="291465" marR="5080" indent="-279400" algn="just">
              <a:lnSpc>
                <a:spcPct val="150000"/>
              </a:lnSpc>
              <a:spcBef>
                <a:spcPts val="215"/>
              </a:spcBef>
              <a:buClr>
                <a:srgbClr val="2DA2BE"/>
              </a:buClr>
              <a:buSzPct val="66666"/>
              <a:buFont typeface="Lucida Sans Unicode"/>
              <a:buChar char="□"/>
              <a:tabLst>
                <a:tab pos="291465" algn="l"/>
                <a:tab pos="292100" algn="l"/>
              </a:tabLst>
            </a:pPr>
            <a:r>
              <a:rPr sz="2700" dirty="0">
                <a:latin typeface="Arial MT"/>
                <a:cs typeface="Arial MT"/>
              </a:rPr>
              <a:t>A </a:t>
            </a:r>
            <a:r>
              <a:rPr sz="2700" spc="-5" dirty="0">
                <a:latin typeface="Arial MT"/>
                <a:cs typeface="Arial MT"/>
              </a:rPr>
              <a:t>developer </a:t>
            </a:r>
            <a:r>
              <a:rPr sz="2700" dirty="0">
                <a:latin typeface="Arial MT"/>
                <a:cs typeface="Arial MT"/>
              </a:rPr>
              <a:t>creating </a:t>
            </a:r>
            <a:r>
              <a:rPr sz="2700" spc="-5" dirty="0">
                <a:latin typeface="Arial MT"/>
                <a:cs typeface="Arial MT"/>
              </a:rPr>
              <a:t>an Internet application </a:t>
            </a:r>
            <a:r>
              <a:rPr sz="2700" dirty="0">
                <a:latin typeface="Arial MT"/>
                <a:cs typeface="Arial MT"/>
              </a:rPr>
              <a:t>(e.g., </a:t>
            </a:r>
            <a:r>
              <a:rPr sz="2700" spc="-745" dirty="0">
                <a:latin typeface="Arial MT"/>
                <a:cs typeface="Arial MT"/>
              </a:rPr>
              <a:t> </a:t>
            </a:r>
            <a:r>
              <a:rPr sz="2700" spc="-5" dirty="0">
                <a:latin typeface="Arial MT"/>
                <a:cs typeface="Arial MT"/>
              </a:rPr>
              <a:t>an email application, </a:t>
            </a:r>
            <a:r>
              <a:rPr sz="2700" dirty="0">
                <a:latin typeface="Arial MT"/>
                <a:cs typeface="Arial MT"/>
              </a:rPr>
              <a:t>a </a:t>
            </a:r>
            <a:r>
              <a:rPr sz="2700" spc="-5" dirty="0">
                <a:latin typeface="Arial MT"/>
                <a:cs typeface="Arial MT"/>
              </a:rPr>
              <a:t>file transfer application, </a:t>
            </a:r>
            <a:r>
              <a:rPr sz="2700" dirty="0">
                <a:latin typeface="Arial MT"/>
                <a:cs typeface="Arial MT"/>
              </a:rPr>
              <a:t>a </a:t>
            </a:r>
            <a:r>
              <a:rPr sz="2700" spc="5" dirty="0">
                <a:latin typeface="Arial MT"/>
                <a:cs typeface="Arial MT"/>
              </a:rPr>
              <a:t> </a:t>
            </a:r>
            <a:r>
              <a:rPr sz="2700" spc="-5" dirty="0">
                <a:latin typeface="Arial MT"/>
                <a:cs typeface="Arial MT"/>
              </a:rPr>
              <a:t>Web application or an Internet phone application) </a:t>
            </a:r>
            <a:r>
              <a:rPr sz="2700" spc="-740" dirty="0">
                <a:latin typeface="Arial MT"/>
                <a:cs typeface="Arial MT"/>
              </a:rPr>
              <a:t> </a:t>
            </a:r>
            <a:r>
              <a:rPr sz="2700" dirty="0">
                <a:latin typeface="Arial MT"/>
                <a:cs typeface="Arial MT"/>
              </a:rPr>
              <a:t>must </a:t>
            </a:r>
            <a:r>
              <a:rPr sz="2700" spc="-5" dirty="0">
                <a:latin typeface="Arial MT"/>
                <a:cs typeface="Arial MT"/>
              </a:rPr>
              <a:t>program the application to use one of these </a:t>
            </a:r>
            <a:r>
              <a:rPr sz="2700" spc="-740" dirty="0">
                <a:latin typeface="Arial MT"/>
                <a:cs typeface="Arial MT"/>
              </a:rPr>
              <a:t> </a:t>
            </a:r>
            <a:r>
              <a:rPr sz="2700" spc="-5" dirty="0">
                <a:latin typeface="Arial MT"/>
                <a:cs typeface="Arial MT"/>
              </a:rPr>
              <a:t>two</a:t>
            </a:r>
            <a:r>
              <a:rPr sz="2700" spc="-15" dirty="0">
                <a:latin typeface="Arial MT"/>
                <a:cs typeface="Arial MT"/>
              </a:rPr>
              <a:t> </a:t>
            </a:r>
            <a:r>
              <a:rPr sz="2700" dirty="0">
                <a:latin typeface="Arial MT"/>
                <a:cs typeface="Arial MT"/>
              </a:rPr>
              <a:t>services:</a:t>
            </a:r>
            <a:endParaRPr sz="2700">
              <a:latin typeface="Arial MT"/>
              <a:cs typeface="Arial MT"/>
            </a:endParaRPr>
          </a:p>
          <a:p>
            <a:pPr marL="548005" lvl="1" indent="-186690" algn="just">
              <a:lnSpc>
                <a:spcPct val="150000"/>
              </a:lnSpc>
              <a:spcBef>
                <a:spcPts val="200"/>
              </a:spcBef>
              <a:buClr>
                <a:srgbClr val="2DA2BE"/>
              </a:buClr>
              <a:buFont typeface="Verdana"/>
              <a:buChar char="◦"/>
              <a:tabLst>
                <a:tab pos="548640" algn="l"/>
              </a:tabLst>
            </a:pPr>
            <a:r>
              <a:rPr sz="2300" spc="-5" dirty="0">
                <a:latin typeface="Arial MT"/>
                <a:cs typeface="Arial MT"/>
              </a:rPr>
              <a:t>Connectionless</a:t>
            </a:r>
            <a:endParaRPr sz="2300">
              <a:latin typeface="Arial MT"/>
              <a:cs typeface="Arial MT"/>
            </a:endParaRPr>
          </a:p>
          <a:p>
            <a:pPr marL="548005" lvl="1" indent="-186690" algn="just">
              <a:lnSpc>
                <a:spcPct val="150000"/>
              </a:lnSpc>
              <a:spcBef>
                <a:spcPts val="315"/>
              </a:spcBef>
              <a:buClr>
                <a:srgbClr val="2DA2BE"/>
              </a:buClr>
              <a:buFont typeface="Verdana"/>
              <a:buChar char="◦"/>
              <a:tabLst>
                <a:tab pos="548640" algn="l"/>
              </a:tabLst>
            </a:pPr>
            <a:r>
              <a:rPr sz="2300" spc="-5" dirty="0">
                <a:latin typeface="Arial MT"/>
                <a:cs typeface="Arial MT"/>
              </a:rPr>
              <a:t>Connection</a:t>
            </a:r>
            <a:r>
              <a:rPr sz="2300" spc="-50" dirty="0">
                <a:latin typeface="Arial MT"/>
                <a:cs typeface="Arial MT"/>
              </a:rPr>
              <a:t> </a:t>
            </a:r>
            <a:r>
              <a:rPr sz="2300" spc="-5" dirty="0">
                <a:latin typeface="Arial MT"/>
                <a:cs typeface="Arial MT"/>
              </a:rPr>
              <a:t>Oriented</a:t>
            </a:r>
            <a:endParaRPr sz="2300">
              <a:latin typeface="Arial MT"/>
              <a:cs typeface="Arial M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600" y="914400"/>
            <a:ext cx="8686799" cy="5912316"/>
          </a:xfrm>
          <a:prstGeom prst="rect">
            <a:avLst/>
          </a:prstGeom>
        </p:spPr>
        <p:txBody>
          <a:bodyPr vert="horz" wrap="square" lIns="0" tIns="10795" rIns="0" bIns="0" rtlCol="0">
            <a:spAutoFit/>
          </a:bodyPr>
          <a:lstStyle/>
          <a:p>
            <a:pPr marL="205104" marR="5080" indent="-192405" algn="just">
              <a:lnSpc>
                <a:spcPct val="131100"/>
              </a:lnSpc>
              <a:spcBef>
                <a:spcPts val="85"/>
              </a:spcBef>
              <a:buClr>
                <a:srgbClr val="2DA2BE"/>
              </a:buClr>
              <a:buFont typeface="Arial MT"/>
              <a:buChar char="•"/>
              <a:tabLst>
                <a:tab pos="205104" algn="l"/>
              </a:tabLst>
            </a:pPr>
            <a:r>
              <a:rPr sz="2500" spc="-5" dirty="0">
                <a:latin typeface="Times New Roman"/>
                <a:cs typeface="Times New Roman"/>
              </a:rPr>
              <a:t>When an application </a:t>
            </a:r>
            <a:r>
              <a:rPr sz="2500" dirty="0">
                <a:latin typeface="Times New Roman"/>
                <a:cs typeface="Times New Roman"/>
              </a:rPr>
              <a:t>uses </a:t>
            </a:r>
            <a:r>
              <a:rPr sz="2500" spc="-5" dirty="0">
                <a:latin typeface="Times New Roman"/>
                <a:cs typeface="Times New Roman"/>
              </a:rPr>
              <a:t>the connection-oriented service, the client </a:t>
            </a:r>
            <a:r>
              <a:rPr sz="2500" spc="-5">
                <a:latin typeface="Times New Roman"/>
                <a:cs typeface="Times New Roman"/>
              </a:rPr>
              <a:t>and </a:t>
            </a:r>
            <a:r>
              <a:rPr sz="2500" spc="-5" smtClean="0">
                <a:latin typeface="Times New Roman"/>
                <a:cs typeface="Times New Roman"/>
              </a:rPr>
              <a:t>the</a:t>
            </a:r>
            <a:r>
              <a:rPr lang="en-US" sz="2500" spc="-5" dirty="0" smtClean="0">
                <a:latin typeface="Times New Roman"/>
                <a:cs typeface="Times New Roman"/>
              </a:rPr>
              <a:t> </a:t>
            </a:r>
            <a:r>
              <a:rPr sz="2500" spc="-5" smtClean="0">
                <a:latin typeface="Times New Roman"/>
                <a:cs typeface="Times New Roman"/>
              </a:rPr>
              <a:t>server </a:t>
            </a:r>
            <a:r>
              <a:rPr sz="2500" dirty="0">
                <a:latin typeface="Times New Roman"/>
                <a:cs typeface="Times New Roman"/>
              </a:rPr>
              <a:t>(residing </a:t>
            </a:r>
            <a:r>
              <a:rPr sz="2500" spc="-5" dirty="0">
                <a:latin typeface="Times New Roman"/>
                <a:cs typeface="Times New Roman"/>
              </a:rPr>
              <a:t>in </a:t>
            </a:r>
            <a:r>
              <a:rPr sz="2500" dirty="0">
                <a:latin typeface="Times New Roman"/>
                <a:cs typeface="Times New Roman"/>
              </a:rPr>
              <a:t>different </a:t>
            </a:r>
            <a:r>
              <a:rPr sz="2500" spc="-5" dirty="0">
                <a:latin typeface="Times New Roman"/>
                <a:cs typeface="Times New Roman"/>
              </a:rPr>
              <a:t>end systems) send control </a:t>
            </a:r>
            <a:r>
              <a:rPr sz="2500" dirty="0">
                <a:latin typeface="Times New Roman"/>
                <a:cs typeface="Times New Roman"/>
              </a:rPr>
              <a:t>packets </a:t>
            </a:r>
            <a:r>
              <a:rPr sz="2500" spc="-5" dirty="0">
                <a:latin typeface="Times New Roman"/>
                <a:cs typeface="Times New Roman"/>
              </a:rPr>
              <a:t>to each </a:t>
            </a:r>
            <a:r>
              <a:rPr sz="2500" dirty="0">
                <a:latin typeface="Times New Roman"/>
                <a:cs typeface="Times New Roman"/>
              </a:rPr>
              <a:t>other </a:t>
            </a:r>
            <a:r>
              <a:rPr sz="2500" spc="-459" dirty="0">
                <a:latin typeface="Times New Roman"/>
                <a:cs typeface="Times New Roman"/>
              </a:rPr>
              <a:t> </a:t>
            </a:r>
            <a:r>
              <a:rPr sz="2500" dirty="0">
                <a:latin typeface="Times New Roman"/>
                <a:cs typeface="Times New Roman"/>
              </a:rPr>
              <a:t>before</a:t>
            </a:r>
            <a:r>
              <a:rPr sz="2500" spc="-5" dirty="0">
                <a:latin typeface="Times New Roman"/>
                <a:cs typeface="Times New Roman"/>
              </a:rPr>
              <a:t> sending </a:t>
            </a:r>
            <a:r>
              <a:rPr sz="2500" dirty="0">
                <a:latin typeface="Times New Roman"/>
                <a:cs typeface="Times New Roman"/>
              </a:rPr>
              <a:t>packets </a:t>
            </a:r>
            <a:r>
              <a:rPr sz="2500" spc="-5" dirty="0">
                <a:latin typeface="Times New Roman"/>
                <a:cs typeface="Times New Roman"/>
              </a:rPr>
              <a:t>with</a:t>
            </a:r>
            <a:r>
              <a:rPr sz="2500" spc="-10" dirty="0">
                <a:latin typeface="Times New Roman"/>
                <a:cs typeface="Times New Roman"/>
              </a:rPr>
              <a:t> </a:t>
            </a:r>
            <a:r>
              <a:rPr sz="2500">
                <a:latin typeface="Times New Roman"/>
                <a:cs typeface="Times New Roman"/>
              </a:rPr>
              <a:t>real </a:t>
            </a:r>
            <a:r>
              <a:rPr sz="2500" smtClean="0">
                <a:latin typeface="Times New Roman"/>
                <a:cs typeface="Times New Roman"/>
              </a:rPr>
              <a:t>data.</a:t>
            </a:r>
            <a:r>
              <a:rPr lang="en-US" sz="2500" dirty="0" smtClean="0">
                <a:latin typeface="Times New Roman"/>
                <a:cs typeface="Times New Roman"/>
              </a:rPr>
              <a:t>  </a:t>
            </a:r>
            <a:r>
              <a:rPr sz="2500" spc="-5" smtClean="0">
                <a:latin typeface="Times New Roman"/>
                <a:cs typeface="Times New Roman"/>
              </a:rPr>
              <a:t>Eg:e-mail</a:t>
            </a:r>
            <a:r>
              <a:rPr sz="2500" spc="-50" smtClean="0">
                <a:latin typeface="Times New Roman"/>
                <a:cs typeface="Times New Roman"/>
              </a:rPr>
              <a:t> </a:t>
            </a:r>
            <a:r>
              <a:rPr sz="2500" spc="-5" dirty="0">
                <a:latin typeface="Times New Roman"/>
                <a:cs typeface="Times New Roman"/>
              </a:rPr>
              <a:t>etc.</a:t>
            </a:r>
            <a:endParaRPr sz="2500">
              <a:latin typeface="Times New Roman"/>
              <a:cs typeface="Times New Roman"/>
            </a:endParaRPr>
          </a:p>
          <a:p>
            <a:pPr marL="205104" marR="663575" indent="-192405" algn="just">
              <a:lnSpc>
                <a:spcPct val="130500"/>
              </a:lnSpc>
              <a:spcBef>
                <a:spcPts val="325"/>
              </a:spcBef>
              <a:buClr>
                <a:srgbClr val="2DA2BE"/>
              </a:buClr>
              <a:buFont typeface="Arial MT"/>
              <a:buChar char="•"/>
              <a:tabLst>
                <a:tab pos="205104" algn="l"/>
              </a:tabLst>
            </a:pPr>
            <a:r>
              <a:rPr sz="2500" spc="-5" dirty="0">
                <a:latin typeface="Times New Roman"/>
                <a:cs typeface="Times New Roman"/>
              </a:rPr>
              <a:t>Handshaking </a:t>
            </a:r>
            <a:r>
              <a:rPr sz="2500" dirty="0">
                <a:latin typeface="Times New Roman"/>
                <a:cs typeface="Times New Roman"/>
              </a:rPr>
              <a:t>procedure-alerts </a:t>
            </a:r>
            <a:r>
              <a:rPr sz="2500" spc="-5" dirty="0">
                <a:latin typeface="Times New Roman"/>
                <a:cs typeface="Times New Roman"/>
              </a:rPr>
              <a:t>the client and server, allowing them to </a:t>
            </a:r>
            <a:r>
              <a:rPr sz="2500" spc="-459" dirty="0">
                <a:latin typeface="Times New Roman"/>
                <a:cs typeface="Times New Roman"/>
              </a:rPr>
              <a:t> </a:t>
            </a:r>
            <a:r>
              <a:rPr sz="2500" dirty="0">
                <a:latin typeface="Times New Roman"/>
                <a:cs typeface="Times New Roman"/>
              </a:rPr>
              <a:t>prepare</a:t>
            </a:r>
            <a:r>
              <a:rPr sz="2500" spc="-5" dirty="0">
                <a:latin typeface="Times New Roman"/>
                <a:cs typeface="Times New Roman"/>
              </a:rPr>
              <a:t> </a:t>
            </a:r>
            <a:r>
              <a:rPr sz="2500" dirty="0">
                <a:latin typeface="Times New Roman"/>
                <a:cs typeface="Times New Roman"/>
              </a:rPr>
              <a:t>for </a:t>
            </a:r>
            <a:r>
              <a:rPr sz="2500" spc="-5" dirty="0">
                <a:latin typeface="Times New Roman"/>
                <a:cs typeface="Times New Roman"/>
              </a:rPr>
              <a:t>movement </a:t>
            </a:r>
            <a:r>
              <a:rPr sz="2500" dirty="0">
                <a:latin typeface="Times New Roman"/>
                <a:cs typeface="Times New Roman"/>
              </a:rPr>
              <a:t>of</a:t>
            </a:r>
            <a:r>
              <a:rPr sz="2500" spc="-5" dirty="0">
                <a:latin typeface="Times New Roman"/>
                <a:cs typeface="Times New Roman"/>
              </a:rPr>
              <a:t> </a:t>
            </a:r>
            <a:r>
              <a:rPr sz="2500" dirty="0">
                <a:latin typeface="Times New Roman"/>
                <a:cs typeface="Times New Roman"/>
              </a:rPr>
              <a:t>packets</a:t>
            </a:r>
            <a:endParaRPr sz="2500">
              <a:latin typeface="Times New Roman"/>
              <a:cs typeface="Times New Roman"/>
            </a:endParaRPr>
          </a:p>
          <a:p>
            <a:pPr marL="205104" marR="238125" indent="-192405" algn="just">
              <a:lnSpc>
                <a:spcPct val="130500"/>
              </a:lnSpc>
              <a:spcBef>
                <a:spcPts val="350"/>
              </a:spcBef>
              <a:buClr>
                <a:srgbClr val="2DA2BE"/>
              </a:buClr>
              <a:buFont typeface="Arial MT"/>
              <a:buChar char="•"/>
              <a:tabLst>
                <a:tab pos="205104" algn="l"/>
              </a:tabLst>
            </a:pPr>
            <a:r>
              <a:rPr sz="2500" spc="-5" dirty="0">
                <a:latin typeface="Times New Roman"/>
                <a:cs typeface="Times New Roman"/>
              </a:rPr>
              <a:t>Only the end systems themselves are aware </a:t>
            </a:r>
            <a:r>
              <a:rPr sz="2500" dirty="0">
                <a:latin typeface="Times New Roman"/>
                <a:cs typeface="Times New Roman"/>
              </a:rPr>
              <a:t>of </a:t>
            </a:r>
            <a:r>
              <a:rPr sz="2500" spc="-5" dirty="0">
                <a:latin typeface="Times New Roman"/>
                <a:cs typeface="Times New Roman"/>
              </a:rPr>
              <a:t>this </a:t>
            </a:r>
            <a:r>
              <a:rPr sz="2500" spc="-5">
                <a:latin typeface="Times New Roman"/>
                <a:cs typeface="Times New Roman"/>
              </a:rPr>
              <a:t>connection</a:t>
            </a:r>
            <a:r>
              <a:rPr sz="2500" spc="-5" smtClean="0">
                <a:latin typeface="Times New Roman"/>
                <a:cs typeface="Times New Roman"/>
              </a:rPr>
              <a:t>.</a:t>
            </a:r>
            <a:endParaRPr lang="en-US" sz="2500" spc="-5" dirty="0" smtClean="0">
              <a:latin typeface="Times New Roman"/>
              <a:cs typeface="Times New Roman"/>
            </a:endParaRPr>
          </a:p>
          <a:p>
            <a:pPr marL="205104" marR="238125" indent="-192405" algn="just">
              <a:lnSpc>
                <a:spcPct val="130500"/>
              </a:lnSpc>
              <a:spcBef>
                <a:spcPts val="350"/>
              </a:spcBef>
              <a:buClr>
                <a:srgbClr val="2DA2BE"/>
              </a:buClr>
              <a:buFont typeface="Arial MT"/>
              <a:buChar char="•"/>
              <a:tabLst>
                <a:tab pos="205104" algn="l"/>
              </a:tabLst>
            </a:pPr>
            <a:r>
              <a:rPr sz="2500" spc="-5" smtClean="0">
                <a:latin typeface="Times New Roman"/>
                <a:cs typeface="Times New Roman"/>
              </a:rPr>
              <a:t> </a:t>
            </a:r>
            <a:r>
              <a:rPr sz="2500" spc="-5">
                <a:latin typeface="Times New Roman"/>
                <a:cs typeface="Times New Roman"/>
              </a:rPr>
              <a:t>The </a:t>
            </a:r>
            <a:r>
              <a:rPr sz="2500" spc="-5" smtClean="0">
                <a:latin typeface="Times New Roman"/>
                <a:cs typeface="Times New Roman"/>
              </a:rPr>
              <a:t>components</a:t>
            </a:r>
            <a:r>
              <a:rPr sz="2500" spc="-15" smtClean="0">
                <a:latin typeface="Times New Roman"/>
                <a:cs typeface="Times New Roman"/>
              </a:rPr>
              <a:t> </a:t>
            </a:r>
            <a:r>
              <a:rPr sz="2500" spc="-5" dirty="0">
                <a:latin typeface="Times New Roman"/>
                <a:cs typeface="Times New Roman"/>
              </a:rPr>
              <a:t>within</a:t>
            </a:r>
            <a:r>
              <a:rPr sz="2500" spc="-10" dirty="0">
                <a:latin typeface="Times New Roman"/>
                <a:cs typeface="Times New Roman"/>
              </a:rPr>
              <a:t> </a:t>
            </a:r>
            <a:r>
              <a:rPr sz="2500" spc="-5" dirty="0">
                <a:latin typeface="Times New Roman"/>
                <a:cs typeface="Times New Roman"/>
              </a:rPr>
              <a:t>the</a:t>
            </a:r>
            <a:r>
              <a:rPr sz="2500" spc="-15" dirty="0">
                <a:latin typeface="Times New Roman"/>
                <a:cs typeface="Times New Roman"/>
              </a:rPr>
              <a:t> </a:t>
            </a:r>
            <a:r>
              <a:rPr sz="2500" dirty="0">
                <a:latin typeface="Times New Roman"/>
                <a:cs typeface="Times New Roman"/>
              </a:rPr>
              <a:t>Internet</a:t>
            </a:r>
            <a:r>
              <a:rPr sz="2500" spc="-5" dirty="0">
                <a:latin typeface="Times New Roman"/>
                <a:cs typeface="Times New Roman"/>
              </a:rPr>
              <a:t> are</a:t>
            </a:r>
            <a:r>
              <a:rPr sz="2500" spc="-10" dirty="0">
                <a:latin typeface="Times New Roman"/>
                <a:cs typeface="Times New Roman"/>
              </a:rPr>
              <a:t> </a:t>
            </a:r>
            <a:r>
              <a:rPr sz="2500" spc="-5" dirty="0">
                <a:latin typeface="Times New Roman"/>
                <a:cs typeface="Times New Roman"/>
              </a:rPr>
              <a:t>completely</a:t>
            </a:r>
            <a:r>
              <a:rPr sz="2500" spc="-15" dirty="0">
                <a:latin typeface="Times New Roman"/>
                <a:cs typeface="Times New Roman"/>
              </a:rPr>
              <a:t> </a:t>
            </a:r>
            <a:r>
              <a:rPr sz="2500" dirty="0">
                <a:latin typeface="Times New Roman"/>
                <a:cs typeface="Times New Roman"/>
              </a:rPr>
              <a:t>unaware</a:t>
            </a:r>
            <a:r>
              <a:rPr sz="2500" spc="-5" dirty="0">
                <a:latin typeface="Times New Roman"/>
                <a:cs typeface="Times New Roman"/>
              </a:rPr>
              <a:t> to</a:t>
            </a:r>
            <a:r>
              <a:rPr sz="2500" spc="-15" dirty="0">
                <a:latin typeface="Times New Roman"/>
                <a:cs typeface="Times New Roman"/>
              </a:rPr>
              <a:t> </a:t>
            </a:r>
            <a:r>
              <a:rPr sz="2500" spc="-5" dirty="0">
                <a:latin typeface="Times New Roman"/>
                <a:cs typeface="Times New Roman"/>
              </a:rPr>
              <a:t>the</a:t>
            </a:r>
            <a:r>
              <a:rPr sz="2500" spc="-10" dirty="0">
                <a:latin typeface="Times New Roman"/>
                <a:cs typeface="Times New Roman"/>
              </a:rPr>
              <a:t> </a:t>
            </a:r>
            <a:r>
              <a:rPr sz="2500" spc="-5" dirty="0">
                <a:latin typeface="Times New Roman"/>
                <a:cs typeface="Times New Roman"/>
              </a:rPr>
              <a:t>connection</a:t>
            </a:r>
            <a:endParaRPr sz="2500">
              <a:latin typeface="Times New Roman"/>
              <a:cs typeface="Times New Roman"/>
            </a:endParaRPr>
          </a:p>
          <a:p>
            <a:pPr marL="205104" marR="572135" indent="-192405" algn="just">
              <a:lnSpc>
                <a:spcPct val="130500"/>
              </a:lnSpc>
              <a:spcBef>
                <a:spcPts val="345"/>
              </a:spcBef>
              <a:buClr>
                <a:srgbClr val="2DA2BE"/>
              </a:buClr>
              <a:buFont typeface="Arial MT"/>
              <a:buChar char="•"/>
              <a:tabLst>
                <a:tab pos="205104" algn="l"/>
              </a:tabLst>
            </a:pPr>
            <a:r>
              <a:rPr sz="2500" spc="-5" dirty="0">
                <a:latin typeface="Times New Roman"/>
                <a:cs typeface="Times New Roman"/>
              </a:rPr>
              <a:t>The internet’s connection </a:t>
            </a:r>
            <a:r>
              <a:rPr sz="2500" dirty="0">
                <a:latin typeface="Times New Roman"/>
                <a:cs typeface="Times New Roman"/>
              </a:rPr>
              <a:t>oriented </a:t>
            </a:r>
            <a:r>
              <a:rPr sz="2500" spc="-5" dirty="0">
                <a:latin typeface="Times New Roman"/>
                <a:cs typeface="Times New Roman"/>
              </a:rPr>
              <a:t>service-TCP(Transmission Control </a:t>
            </a:r>
            <a:r>
              <a:rPr sz="2500" spc="-459" dirty="0">
                <a:latin typeface="Times New Roman"/>
                <a:cs typeface="Times New Roman"/>
              </a:rPr>
              <a:t> </a:t>
            </a:r>
            <a:r>
              <a:rPr sz="2500" spc="-5" dirty="0">
                <a:latin typeface="Times New Roman"/>
                <a:cs typeface="Times New Roman"/>
              </a:rPr>
              <a:t>Protocol)</a:t>
            </a:r>
            <a:endParaRPr sz="2500">
              <a:latin typeface="Times New Roman"/>
              <a:cs typeface="Times New Roman"/>
            </a:endParaRPr>
          </a:p>
        </p:txBody>
      </p:sp>
      <p:sp>
        <p:nvSpPr>
          <p:cNvPr id="3" name="object 3"/>
          <p:cNvSpPr txBox="1">
            <a:spLocks noGrp="1"/>
          </p:cNvSpPr>
          <p:nvPr>
            <p:ph type="title"/>
          </p:nvPr>
        </p:nvSpPr>
        <p:spPr>
          <a:xfrm>
            <a:off x="228600" y="228600"/>
            <a:ext cx="5169535" cy="650240"/>
          </a:xfrm>
          <a:prstGeom prst="rect">
            <a:avLst/>
          </a:prstGeom>
        </p:spPr>
        <p:txBody>
          <a:bodyPr vert="horz" wrap="square" lIns="0" tIns="12700" rIns="0" bIns="0" rtlCol="0">
            <a:spAutoFit/>
          </a:bodyPr>
          <a:lstStyle/>
          <a:p>
            <a:pPr marL="12700">
              <a:lnSpc>
                <a:spcPct val="100000"/>
              </a:lnSpc>
              <a:spcBef>
                <a:spcPts val="100"/>
              </a:spcBef>
            </a:pPr>
            <a:r>
              <a:rPr sz="4100" spc="-5" dirty="0">
                <a:solidFill>
                  <a:srgbClr val="00B0F0"/>
                </a:solidFill>
              </a:rPr>
              <a:t>Connection</a:t>
            </a:r>
            <a:r>
              <a:rPr sz="4100" spc="-90" dirty="0">
                <a:solidFill>
                  <a:srgbClr val="00B0F0"/>
                </a:solidFill>
              </a:rPr>
              <a:t> </a:t>
            </a:r>
            <a:r>
              <a:rPr sz="4100" spc="-5" dirty="0">
                <a:solidFill>
                  <a:srgbClr val="00B0F0"/>
                </a:solidFill>
              </a:rPr>
              <a:t>Oriented</a:t>
            </a:r>
            <a:endParaRPr sz="41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9117" y="805116"/>
            <a:ext cx="7614284" cy="4216400"/>
          </a:xfrm>
          <a:prstGeom prst="rect">
            <a:avLst/>
          </a:prstGeom>
        </p:spPr>
        <p:txBody>
          <a:bodyPr vert="horz" wrap="square" lIns="0" tIns="12700" rIns="0" bIns="0" rtlCol="0">
            <a:spAutoFit/>
          </a:bodyPr>
          <a:lstStyle/>
          <a:p>
            <a:pPr marL="199390" marR="6350" indent="-187325" algn="just">
              <a:lnSpc>
                <a:spcPct val="150600"/>
              </a:lnSpc>
              <a:spcBef>
                <a:spcPts val="100"/>
              </a:spcBef>
              <a:buClr>
                <a:srgbClr val="2DA2BE"/>
              </a:buClr>
              <a:buChar char="•"/>
              <a:tabLst>
                <a:tab pos="200025" algn="l"/>
              </a:tabLst>
            </a:pPr>
            <a:r>
              <a:rPr sz="2200" spc="-5" dirty="0">
                <a:latin typeface="Arial MT"/>
                <a:cs typeface="Arial MT"/>
              </a:rPr>
              <a:t>One </a:t>
            </a:r>
            <a:r>
              <a:rPr sz="2200" dirty="0">
                <a:latin typeface="Arial MT"/>
                <a:cs typeface="Arial MT"/>
              </a:rPr>
              <a:t>side </a:t>
            </a:r>
            <a:r>
              <a:rPr sz="2200" spc="-5" dirty="0">
                <a:latin typeface="Arial MT"/>
                <a:cs typeface="Arial MT"/>
              </a:rPr>
              <a:t>of an application wants to </a:t>
            </a:r>
            <a:r>
              <a:rPr sz="2200" dirty="0">
                <a:latin typeface="Arial MT"/>
                <a:cs typeface="Arial MT"/>
              </a:rPr>
              <a:t>send </a:t>
            </a:r>
            <a:r>
              <a:rPr sz="2200" spc="-5" dirty="0">
                <a:latin typeface="Arial MT"/>
                <a:cs typeface="Arial MT"/>
              </a:rPr>
              <a:t>packets to another </a:t>
            </a:r>
            <a:r>
              <a:rPr sz="2200" spc="-600" dirty="0">
                <a:latin typeface="Arial MT"/>
                <a:cs typeface="Arial MT"/>
              </a:rPr>
              <a:t> </a:t>
            </a:r>
            <a:r>
              <a:rPr sz="2200" dirty="0">
                <a:latin typeface="Arial MT"/>
                <a:cs typeface="Arial MT"/>
              </a:rPr>
              <a:t>side </a:t>
            </a:r>
            <a:r>
              <a:rPr sz="2200" spc="-5" dirty="0">
                <a:latin typeface="Arial MT"/>
                <a:cs typeface="Arial MT"/>
              </a:rPr>
              <a:t>of an application, the </a:t>
            </a:r>
            <a:r>
              <a:rPr sz="2200" dirty="0">
                <a:latin typeface="Arial MT"/>
                <a:cs typeface="Arial MT"/>
              </a:rPr>
              <a:t>sending </a:t>
            </a:r>
            <a:r>
              <a:rPr sz="2200" spc="-5" dirty="0">
                <a:latin typeface="Arial MT"/>
                <a:cs typeface="Arial MT"/>
              </a:rPr>
              <a:t>application </a:t>
            </a:r>
            <a:r>
              <a:rPr sz="2200" dirty="0">
                <a:latin typeface="Arial MT"/>
                <a:cs typeface="Arial MT"/>
              </a:rPr>
              <a:t>simply sends </a:t>
            </a:r>
            <a:r>
              <a:rPr sz="2200" spc="5" dirty="0">
                <a:latin typeface="Arial MT"/>
                <a:cs typeface="Arial MT"/>
              </a:rPr>
              <a:t> </a:t>
            </a:r>
            <a:r>
              <a:rPr sz="2200" spc="-5" dirty="0">
                <a:latin typeface="Arial MT"/>
                <a:cs typeface="Arial MT"/>
              </a:rPr>
              <a:t>the</a:t>
            </a:r>
            <a:r>
              <a:rPr sz="2200" spc="-15" dirty="0">
                <a:latin typeface="Arial MT"/>
                <a:cs typeface="Arial MT"/>
              </a:rPr>
              <a:t> </a:t>
            </a:r>
            <a:r>
              <a:rPr sz="2200" spc="-5" dirty="0">
                <a:latin typeface="Arial MT"/>
                <a:cs typeface="Arial MT"/>
              </a:rPr>
              <a:t>packets.</a:t>
            </a:r>
            <a:endParaRPr sz="2200">
              <a:latin typeface="Arial MT"/>
              <a:cs typeface="Arial MT"/>
            </a:endParaRPr>
          </a:p>
          <a:p>
            <a:pPr marL="199390" indent="-187325" algn="just">
              <a:lnSpc>
                <a:spcPct val="100000"/>
              </a:lnSpc>
              <a:spcBef>
                <a:spcPts val="1655"/>
              </a:spcBef>
              <a:buClr>
                <a:srgbClr val="2DA2BE"/>
              </a:buClr>
              <a:buChar char="•"/>
              <a:tabLst>
                <a:tab pos="200025" algn="l"/>
              </a:tabLst>
            </a:pPr>
            <a:r>
              <a:rPr sz="2200" spc="-5" dirty="0">
                <a:latin typeface="Arial MT"/>
                <a:cs typeface="Arial MT"/>
              </a:rPr>
              <a:t>Eg:</a:t>
            </a:r>
            <a:r>
              <a:rPr sz="2200" spc="-30" dirty="0">
                <a:latin typeface="Arial MT"/>
                <a:cs typeface="Arial MT"/>
              </a:rPr>
              <a:t> </a:t>
            </a:r>
            <a:r>
              <a:rPr sz="2200" spc="-5" dirty="0">
                <a:latin typeface="Arial MT"/>
                <a:cs typeface="Arial MT"/>
              </a:rPr>
              <a:t>Telnet(remote</a:t>
            </a:r>
            <a:r>
              <a:rPr sz="2200" spc="-25" dirty="0">
                <a:latin typeface="Arial MT"/>
                <a:cs typeface="Arial MT"/>
              </a:rPr>
              <a:t> </a:t>
            </a:r>
            <a:r>
              <a:rPr sz="2200" spc="-5" dirty="0">
                <a:latin typeface="Arial MT"/>
                <a:cs typeface="Arial MT"/>
              </a:rPr>
              <a:t>login),</a:t>
            </a:r>
            <a:r>
              <a:rPr sz="2200" spc="-20" dirty="0">
                <a:latin typeface="Arial MT"/>
                <a:cs typeface="Arial MT"/>
              </a:rPr>
              <a:t> </a:t>
            </a:r>
            <a:r>
              <a:rPr sz="2200" spc="-5" dirty="0">
                <a:latin typeface="Arial MT"/>
                <a:cs typeface="Arial MT"/>
              </a:rPr>
              <a:t>HTTP</a:t>
            </a:r>
            <a:r>
              <a:rPr sz="2200" spc="-20" dirty="0">
                <a:latin typeface="Arial MT"/>
                <a:cs typeface="Arial MT"/>
              </a:rPr>
              <a:t> </a:t>
            </a:r>
            <a:r>
              <a:rPr sz="2200" spc="-5" dirty="0">
                <a:latin typeface="Arial MT"/>
                <a:cs typeface="Arial MT"/>
              </a:rPr>
              <a:t>etc…</a:t>
            </a:r>
            <a:endParaRPr sz="2200">
              <a:latin typeface="Arial MT"/>
              <a:cs typeface="Arial MT"/>
            </a:endParaRPr>
          </a:p>
          <a:p>
            <a:pPr marL="199390" indent="-187325" algn="just">
              <a:lnSpc>
                <a:spcPct val="100000"/>
              </a:lnSpc>
              <a:spcBef>
                <a:spcPts val="1635"/>
              </a:spcBef>
              <a:buClr>
                <a:srgbClr val="2DA2BE"/>
              </a:buClr>
              <a:buChar char="•"/>
              <a:tabLst>
                <a:tab pos="200025" algn="l"/>
              </a:tabLst>
            </a:pPr>
            <a:r>
              <a:rPr sz="2200" spc="-5" dirty="0">
                <a:latin typeface="Arial MT"/>
                <a:cs typeface="Arial MT"/>
              </a:rPr>
              <a:t>No</a:t>
            </a:r>
            <a:r>
              <a:rPr sz="2200" spc="-35" dirty="0">
                <a:latin typeface="Arial MT"/>
                <a:cs typeface="Arial MT"/>
              </a:rPr>
              <a:t> </a:t>
            </a:r>
            <a:r>
              <a:rPr sz="2200" spc="-5" dirty="0">
                <a:latin typeface="Arial MT"/>
                <a:cs typeface="Arial MT"/>
              </a:rPr>
              <a:t>handshaking</a:t>
            </a:r>
            <a:r>
              <a:rPr sz="2200" spc="-35" dirty="0">
                <a:latin typeface="Arial MT"/>
                <a:cs typeface="Arial MT"/>
              </a:rPr>
              <a:t> </a:t>
            </a:r>
            <a:r>
              <a:rPr sz="2200" spc="-5" dirty="0">
                <a:latin typeface="Arial MT"/>
                <a:cs typeface="Arial MT"/>
              </a:rPr>
              <a:t>procedure.</a:t>
            </a:r>
            <a:endParaRPr sz="2200">
              <a:latin typeface="Arial MT"/>
              <a:cs typeface="Arial MT"/>
            </a:endParaRPr>
          </a:p>
          <a:p>
            <a:pPr marL="199390" indent="-187325" algn="just">
              <a:lnSpc>
                <a:spcPct val="100000"/>
              </a:lnSpc>
              <a:spcBef>
                <a:spcPts val="1635"/>
              </a:spcBef>
              <a:buClr>
                <a:srgbClr val="2DA2BE"/>
              </a:buClr>
              <a:buChar char="•"/>
              <a:tabLst>
                <a:tab pos="200025" algn="l"/>
              </a:tabLst>
            </a:pPr>
            <a:r>
              <a:rPr sz="2200" spc="-5" dirty="0">
                <a:latin typeface="Arial MT"/>
                <a:cs typeface="Arial MT"/>
              </a:rPr>
              <a:t>Hence</a:t>
            </a:r>
            <a:r>
              <a:rPr sz="2200" spc="-25" dirty="0">
                <a:latin typeface="Arial MT"/>
                <a:cs typeface="Arial MT"/>
              </a:rPr>
              <a:t> </a:t>
            </a:r>
            <a:r>
              <a:rPr sz="2200" spc="-5" dirty="0">
                <a:latin typeface="Arial MT"/>
                <a:cs typeface="Arial MT"/>
              </a:rPr>
              <a:t>faster</a:t>
            </a:r>
            <a:r>
              <a:rPr sz="2200" spc="-25" dirty="0">
                <a:latin typeface="Arial MT"/>
                <a:cs typeface="Arial MT"/>
              </a:rPr>
              <a:t> </a:t>
            </a:r>
            <a:r>
              <a:rPr sz="2200" spc="-5" dirty="0">
                <a:latin typeface="Arial MT"/>
                <a:cs typeface="Arial MT"/>
              </a:rPr>
              <a:t>delivery</a:t>
            </a:r>
            <a:r>
              <a:rPr sz="2200" spc="-20" dirty="0">
                <a:latin typeface="Arial MT"/>
                <a:cs typeface="Arial MT"/>
              </a:rPr>
              <a:t> </a:t>
            </a:r>
            <a:r>
              <a:rPr sz="2200" spc="-5" dirty="0">
                <a:latin typeface="Arial MT"/>
                <a:cs typeface="Arial MT"/>
              </a:rPr>
              <a:t>of</a:t>
            </a:r>
            <a:r>
              <a:rPr sz="2200" spc="-20" dirty="0">
                <a:latin typeface="Arial MT"/>
                <a:cs typeface="Arial MT"/>
              </a:rPr>
              <a:t> </a:t>
            </a:r>
            <a:r>
              <a:rPr sz="2200" spc="-5" dirty="0">
                <a:latin typeface="Arial MT"/>
                <a:cs typeface="Arial MT"/>
              </a:rPr>
              <a:t>data.</a:t>
            </a:r>
            <a:endParaRPr sz="2200">
              <a:latin typeface="Arial MT"/>
              <a:cs typeface="Arial MT"/>
            </a:endParaRPr>
          </a:p>
          <a:p>
            <a:pPr marL="199390" marR="5080" indent="-187325" algn="just">
              <a:lnSpc>
                <a:spcPct val="149700"/>
              </a:lnSpc>
              <a:spcBef>
                <a:spcPts val="325"/>
              </a:spcBef>
              <a:buClr>
                <a:srgbClr val="2DA2BE"/>
              </a:buClr>
              <a:buChar char="•"/>
              <a:tabLst>
                <a:tab pos="200025" algn="l"/>
              </a:tabLst>
            </a:pPr>
            <a:r>
              <a:rPr sz="2200" spc="-5" dirty="0">
                <a:latin typeface="Arial MT"/>
                <a:cs typeface="Arial MT"/>
              </a:rPr>
              <a:t>The internet’s </a:t>
            </a:r>
            <a:r>
              <a:rPr sz="2200" dirty="0">
                <a:latin typeface="Arial MT"/>
                <a:cs typeface="Arial MT"/>
              </a:rPr>
              <a:t>connectionless service- </a:t>
            </a:r>
            <a:r>
              <a:rPr sz="2200" spc="-5" dirty="0">
                <a:latin typeface="Arial MT"/>
                <a:cs typeface="Arial MT"/>
              </a:rPr>
              <a:t>UDP </a:t>
            </a:r>
            <a:r>
              <a:rPr sz="2200" dirty="0">
                <a:latin typeface="Arial MT"/>
                <a:cs typeface="Arial MT"/>
              </a:rPr>
              <a:t>(User </a:t>
            </a:r>
            <a:r>
              <a:rPr sz="2200" spc="-5" dirty="0">
                <a:latin typeface="Arial MT"/>
                <a:cs typeface="Arial MT"/>
              </a:rPr>
              <a:t>Datagram </a:t>
            </a:r>
            <a:r>
              <a:rPr sz="2200" spc="-605" dirty="0">
                <a:latin typeface="Arial MT"/>
                <a:cs typeface="Arial MT"/>
              </a:rPr>
              <a:t> </a:t>
            </a:r>
            <a:r>
              <a:rPr sz="2200" spc="-5" dirty="0">
                <a:latin typeface="Arial MT"/>
                <a:cs typeface="Arial MT"/>
              </a:rPr>
              <a:t>Protocol)</a:t>
            </a:r>
            <a:endParaRPr sz="2200">
              <a:latin typeface="Arial MT"/>
              <a:cs typeface="Arial MT"/>
            </a:endParaRPr>
          </a:p>
        </p:txBody>
      </p:sp>
      <p:sp>
        <p:nvSpPr>
          <p:cNvPr id="3" name="object 3"/>
          <p:cNvSpPr txBox="1">
            <a:spLocks noGrp="1"/>
          </p:cNvSpPr>
          <p:nvPr>
            <p:ph type="title"/>
          </p:nvPr>
        </p:nvSpPr>
        <p:spPr>
          <a:xfrm>
            <a:off x="530225" y="265512"/>
            <a:ext cx="3939540" cy="656590"/>
          </a:xfrm>
          <a:prstGeom prst="rect">
            <a:avLst/>
          </a:prstGeom>
        </p:spPr>
        <p:txBody>
          <a:bodyPr vert="horz" wrap="square" lIns="0" tIns="17780" rIns="0" bIns="0" rtlCol="0">
            <a:spAutoFit/>
          </a:bodyPr>
          <a:lstStyle/>
          <a:p>
            <a:pPr marL="12700">
              <a:lnSpc>
                <a:spcPct val="100000"/>
              </a:lnSpc>
              <a:spcBef>
                <a:spcPts val="140"/>
              </a:spcBef>
            </a:pPr>
            <a:r>
              <a:rPr sz="4100" spc="15" dirty="0">
                <a:solidFill>
                  <a:srgbClr val="00B0F0"/>
                </a:solidFill>
              </a:rPr>
              <a:t>Connectionless</a:t>
            </a:r>
            <a:endParaRPr sz="41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32" y="0"/>
            <a:ext cx="9150350" cy="6864350"/>
            <a:chOff x="-6032" y="0"/>
            <a:chExt cx="9150350" cy="6864350"/>
          </a:xfrm>
        </p:grpSpPr>
        <p:pic>
          <p:nvPicPr>
            <p:cNvPr id="3" name="object 3"/>
            <p:cNvPicPr/>
            <p:nvPr/>
          </p:nvPicPr>
          <p:blipFill>
            <a:blip r:embed="rId2" cstate="print"/>
            <a:stretch>
              <a:fillRect/>
            </a:stretch>
          </p:blipFill>
          <p:spPr>
            <a:xfrm>
              <a:off x="0" y="0"/>
              <a:ext cx="9143999" cy="6857999"/>
            </a:xfrm>
            <a:prstGeom prst="rect">
              <a:avLst/>
            </a:prstGeom>
          </p:spPr>
        </p:pic>
        <p:sp>
          <p:nvSpPr>
            <p:cNvPr id="4" name="object 4"/>
            <p:cNvSpPr/>
            <p:nvPr/>
          </p:nvSpPr>
          <p:spPr>
            <a:xfrm>
              <a:off x="499272" y="5944935"/>
              <a:ext cx="4897755" cy="913130"/>
            </a:xfrm>
            <a:custGeom>
              <a:avLst/>
              <a:gdLst/>
              <a:ahLst/>
              <a:cxnLst/>
              <a:rect l="l" t="t" r="r" b="b"/>
              <a:pathLst>
                <a:path w="4897755" h="913129">
                  <a:moveTo>
                    <a:pt x="85612" y="21332"/>
                  </a:moveTo>
                  <a:lnTo>
                    <a:pt x="0" y="5466"/>
                  </a:lnTo>
                  <a:lnTo>
                    <a:pt x="660" y="0"/>
                  </a:lnTo>
                  <a:lnTo>
                    <a:pt x="85612" y="21332"/>
                  </a:lnTo>
                  <a:close/>
                </a:path>
                <a:path w="4897755" h="913129">
                  <a:moveTo>
                    <a:pt x="4897392" y="913063"/>
                  </a:moveTo>
                  <a:lnTo>
                    <a:pt x="3636763" y="913063"/>
                  </a:lnTo>
                  <a:lnTo>
                    <a:pt x="85612" y="21332"/>
                  </a:lnTo>
                  <a:lnTo>
                    <a:pt x="4897392" y="913063"/>
                  </a:lnTo>
                  <a:close/>
                </a:path>
              </a:pathLst>
            </a:custGeom>
            <a:solidFill>
              <a:srgbClr val="9BCADC">
                <a:alpha val="39999"/>
              </a:srgbClr>
            </a:solidFill>
          </p:spPr>
          <p:txBody>
            <a:bodyPr wrap="square" lIns="0" tIns="0" rIns="0" bIns="0" rtlCol="0"/>
            <a:lstStyle/>
            <a:p>
              <a:endParaRPr/>
            </a:p>
          </p:txBody>
        </p:sp>
        <p:sp>
          <p:nvSpPr>
            <p:cNvPr id="5" name="object 5"/>
            <p:cNvSpPr/>
            <p:nvPr/>
          </p:nvSpPr>
          <p:spPr>
            <a:xfrm>
              <a:off x="485716" y="5939011"/>
              <a:ext cx="3652520" cy="919480"/>
            </a:xfrm>
            <a:custGeom>
              <a:avLst/>
              <a:gdLst/>
              <a:ahLst/>
              <a:cxnLst/>
              <a:rect l="l" t="t" r="r" b="b"/>
              <a:pathLst>
                <a:path w="3652520" h="919479">
                  <a:moveTo>
                    <a:pt x="3651910" y="918988"/>
                  </a:moveTo>
                  <a:lnTo>
                    <a:pt x="2868875" y="918988"/>
                  </a:lnTo>
                  <a:lnTo>
                    <a:pt x="7920" y="6349"/>
                  </a:lnTo>
                  <a:lnTo>
                    <a:pt x="0" y="0"/>
                  </a:lnTo>
                  <a:lnTo>
                    <a:pt x="3651910" y="918988"/>
                  </a:lnTo>
                  <a:close/>
                </a:path>
              </a:pathLst>
            </a:custGeom>
            <a:solidFill>
              <a:srgbClr val="000000"/>
            </a:solidFill>
          </p:spPr>
          <p:txBody>
            <a:bodyPr wrap="square" lIns="0" tIns="0" rIns="0" bIns="0" rtlCol="0"/>
            <a:lstStyle/>
            <a:p>
              <a:endParaRPr/>
            </a:p>
          </p:txBody>
        </p:sp>
        <p:pic>
          <p:nvPicPr>
            <p:cNvPr id="6" name="object 6"/>
            <p:cNvPicPr/>
            <p:nvPr/>
          </p:nvPicPr>
          <p:blipFill>
            <a:blip r:embed="rId3" cstate="print"/>
            <a:stretch>
              <a:fillRect/>
            </a:stretch>
          </p:blipFill>
          <p:spPr>
            <a:xfrm>
              <a:off x="0" y="5793172"/>
              <a:ext cx="3351821" cy="1064827"/>
            </a:xfrm>
            <a:prstGeom prst="rect">
              <a:avLst/>
            </a:prstGeom>
          </p:spPr>
        </p:pic>
        <p:sp>
          <p:nvSpPr>
            <p:cNvPr id="7" name="object 7"/>
            <p:cNvSpPr/>
            <p:nvPr/>
          </p:nvSpPr>
          <p:spPr>
            <a:xfrm>
              <a:off x="0" y="5790679"/>
              <a:ext cx="3352165" cy="1067435"/>
            </a:xfrm>
            <a:custGeom>
              <a:avLst/>
              <a:gdLst/>
              <a:ahLst/>
              <a:cxnLst/>
              <a:rect l="l" t="t" r="r" b="b"/>
              <a:pathLst>
                <a:path w="3352165" h="1067434">
                  <a:moveTo>
                    <a:pt x="0" y="0"/>
                  </a:moveTo>
                  <a:lnTo>
                    <a:pt x="3351924" y="1067320"/>
                  </a:lnTo>
                </a:path>
              </a:pathLst>
            </a:custGeom>
            <a:ln w="12049">
              <a:solidFill>
                <a:srgbClr val="93C5D8"/>
              </a:solidFill>
            </a:ln>
          </p:spPr>
          <p:txBody>
            <a:bodyPr wrap="square" lIns="0" tIns="0" rIns="0" bIns="0" rtlCol="0"/>
            <a:lstStyle/>
            <a:p>
              <a:endParaRPr/>
            </a:p>
          </p:txBody>
        </p:sp>
      </p:grpSp>
      <p:sp>
        <p:nvSpPr>
          <p:cNvPr id="8" name="object 8"/>
          <p:cNvSpPr txBox="1">
            <a:spLocks noGrp="1"/>
          </p:cNvSpPr>
          <p:nvPr>
            <p:ph type="title"/>
          </p:nvPr>
        </p:nvSpPr>
        <p:spPr>
          <a:xfrm>
            <a:off x="530225" y="498285"/>
            <a:ext cx="3409315" cy="650240"/>
          </a:xfrm>
          <a:prstGeom prst="rect">
            <a:avLst/>
          </a:prstGeom>
        </p:spPr>
        <p:txBody>
          <a:bodyPr vert="horz" wrap="square" lIns="0" tIns="12700" rIns="0" bIns="0" rtlCol="0">
            <a:spAutoFit/>
          </a:bodyPr>
          <a:lstStyle/>
          <a:p>
            <a:pPr marL="12700">
              <a:lnSpc>
                <a:spcPct val="100000"/>
              </a:lnSpc>
              <a:spcBef>
                <a:spcPts val="100"/>
              </a:spcBef>
            </a:pPr>
            <a:r>
              <a:rPr sz="4100" spc="-5" dirty="0">
                <a:solidFill>
                  <a:srgbClr val="00B0F0"/>
                </a:solidFill>
              </a:rPr>
              <a:t>Network</a:t>
            </a:r>
            <a:r>
              <a:rPr sz="4100" spc="-90" dirty="0">
                <a:solidFill>
                  <a:srgbClr val="00B0F0"/>
                </a:solidFill>
              </a:rPr>
              <a:t> </a:t>
            </a:r>
            <a:r>
              <a:rPr sz="4100" spc="-5" dirty="0">
                <a:solidFill>
                  <a:srgbClr val="00B0F0"/>
                </a:solidFill>
              </a:rPr>
              <a:t>Core</a:t>
            </a:r>
            <a:endParaRPr sz="4100"/>
          </a:p>
        </p:txBody>
      </p:sp>
      <p:sp>
        <p:nvSpPr>
          <p:cNvPr id="9" name="object 9"/>
          <p:cNvSpPr txBox="1"/>
          <p:nvPr/>
        </p:nvSpPr>
        <p:spPr>
          <a:xfrm>
            <a:off x="620987" y="1446657"/>
            <a:ext cx="3094355" cy="2222500"/>
          </a:xfrm>
          <a:prstGeom prst="rect">
            <a:avLst/>
          </a:prstGeom>
        </p:spPr>
        <p:txBody>
          <a:bodyPr vert="horz" wrap="square" lIns="0" tIns="61594" rIns="0" bIns="0" rtlCol="0">
            <a:spAutoFit/>
          </a:bodyPr>
          <a:lstStyle/>
          <a:p>
            <a:pPr marL="287655" indent="-275590">
              <a:lnSpc>
                <a:spcPct val="100000"/>
              </a:lnSpc>
              <a:spcBef>
                <a:spcPts val="484"/>
              </a:spcBef>
              <a:buClr>
                <a:srgbClr val="2DA2BE"/>
              </a:buClr>
              <a:buSzPct val="68181"/>
              <a:buFont typeface="Lucida Sans Unicode"/>
              <a:buChar char="□"/>
              <a:tabLst>
                <a:tab pos="287020" algn="l"/>
                <a:tab pos="288290" algn="l"/>
              </a:tabLst>
            </a:pPr>
            <a:r>
              <a:rPr sz="2200" spc="-5" dirty="0">
                <a:solidFill>
                  <a:srgbClr val="FFFFFF"/>
                </a:solidFill>
                <a:latin typeface="Arial MT"/>
                <a:cs typeface="Arial MT"/>
              </a:rPr>
              <a:t>Inside</a:t>
            </a:r>
            <a:r>
              <a:rPr sz="2200" spc="-35" dirty="0">
                <a:solidFill>
                  <a:srgbClr val="FFFFFF"/>
                </a:solidFill>
                <a:latin typeface="Arial MT"/>
                <a:cs typeface="Arial MT"/>
              </a:rPr>
              <a:t> </a:t>
            </a:r>
            <a:r>
              <a:rPr sz="2200" spc="-5" dirty="0">
                <a:solidFill>
                  <a:srgbClr val="FFFFFF"/>
                </a:solidFill>
                <a:latin typeface="Arial MT"/>
                <a:cs typeface="Arial MT"/>
              </a:rPr>
              <a:t>of</a:t>
            </a:r>
            <a:r>
              <a:rPr sz="2200" spc="-25" dirty="0">
                <a:solidFill>
                  <a:srgbClr val="FFFFFF"/>
                </a:solidFill>
                <a:latin typeface="Arial MT"/>
                <a:cs typeface="Arial MT"/>
              </a:rPr>
              <a:t> </a:t>
            </a:r>
            <a:r>
              <a:rPr sz="2200" dirty="0">
                <a:solidFill>
                  <a:srgbClr val="FFFFFF"/>
                </a:solidFill>
                <a:latin typeface="Arial MT"/>
                <a:cs typeface="Arial MT"/>
              </a:rPr>
              <a:t>a</a:t>
            </a:r>
            <a:r>
              <a:rPr sz="2200" spc="-25" dirty="0">
                <a:solidFill>
                  <a:srgbClr val="FFFFFF"/>
                </a:solidFill>
                <a:latin typeface="Arial MT"/>
                <a:cs typeface="Arial MT"/>
              </a:rPr>
              <a:t> </a:t>
            </a:r>
            <a:r>
              <a:rPr sz="2200" spc="-5" dirty="0">
                <a:solidFill>
                  <a:srgbClr val="FFFFFF"/>
                </a:solidFill>
                <a:latin typeface="Arial MT"/>
                <a:cs typeface="Arial MT"/>
              </a:rPr>
              <a:t>network</a:t>
            </a:r>
            <a:endParaRPr sz="2200">
              <a:latin typeface="Arial MT"/>
              <a:cs typeface="Arial MT"/>
            </a:endParaRPr>
          </a:p>
          <a:p>
            <a:pPr marL="287655" marR="5080" indent="-275590">
              <a:lnSpc>
                <a:spcPct val="100400"/>
              </a:lnSpc>
              <a:spcBef>
                <a:spcPts val="375"/>
              </a:spcBef>
              <a:buClr>
                <a:srgbClr val="2DA2BE"/>
              </a:buClr>
              <a:buSzPct val="68181"/>
              <a:buFont typeface="Lucida Sans Unicode"/>
              <a:buChar char="□"/>
              <a:tabLst>
                <a:tab pos="287020" algn="l"/>
                <a:tab pos="288290" algn="l"/>
              </a:tabLst>
            </a:pPr>
            <a:r>
              <a:rPr sz="2200" spc="-5" dirty="0">
                <a:solidFill>
                  <a:srgbClr val="FFFFFF"/>
                </a:solidFill>
                <a:latin typeface="Arial MT"/>
                <a:cs typeface="Arial MT"/>
              </a:rPr>
              <a:t>Two fundamental </a:t>
            </a:r>
            <a:r>
              <a:rPr sz="2200" dirty="0">
                <a:solidFill>
                  <a:srgbClr val="FFFFFF"/>
                </a:solidFill>
                <a:latin typeface="Arial MT"/>
                <a:cs typeface="Arial MT"/>
              </a:rPr>
              <a:t> </a:t>
            </a:r>
            <a:r>
              <a:rPr sz="2200" spc="-5" dirty="0">
                <a:solidFill>
                  <a:srgbClr val="FFFFFF"/>
                </a:solidFill>
                <a:latin typeface="Arial MT"/>
                <a:cs typeface="Arial MT"/>
              </a:rPr>
              <a:t>approaches</a:t>
            </a:r>
            <a:r>
              <a:rPr sz="2200" spc="-50" dirty="0">
                <a:solidFill>
                  <a:srgbClr val="FFFFFF"/>
                </a:solidFill>
                <a:latin typeface="Arial MT"/>
                <a:cs typeface="Arial MT"/>
              </a:rPr>
              <a:t> </a:t>
            </a:r>
            <a:r>
              <a:rPr sz="2200" spc="-5" dirty="0">
                <a:solidFill>
                  <a:srgbClr val="FFFFFF"/>
                </a:solidFill>
                <a:latin typeface="Arial MT"/>
                <a:cs typeface="Arial MT"/>
              </a:rPr>
              <a:t>in</a:t>
            </a:r>
            <a:r>
              <a:rPr sz="2200" spc="-45" dirty="0">
                <a:solidFill>
                  <a:srgbClr val="FFFFFF"/>
                </a:solidFill>
                <a:latin typeface="Arial MT"/>
                <a:cs typeface="Arial MT"/>
              </a:rPr>
              <a:t> </a:t>
            </a:r>
            <a:r>
              <a:rPr sz="2200" spc="-5" dirty="0">
                <a:solidFill>
                  <a:srgbClr val="FFFFFF"/>
                </a:solidFill>
                <a:latin typeface="Arial MT"/>
                <a:cs typeface="Arial MT"/>
              </a:rPr>
              <a:t>building </a:t>
            </a:r>
            <a:r>
              <a:rPr sz="2200" spc="-595" dirty="0">
                <a:solidFill>
                  <a:srgbClr val="FFFFFF"/>
                </a:solidFill>
                <a:latin typeface="Arial MT"/>
                <a:cs typeface="Arial MT"/>
              </a:rPr>
              <a:t> </a:t>
            </a:r>
            <a:r>
              <a:rPr sz="2200" spc="-5" dirty="0">
                <a:solidFill>
                  <a:srgbClr val="FFFFFF"/>
                </a:solidFill>
                <a:latin typeface="Arial MT"/>
                <a:cs typeface="Arial MT"/>
              </a:rPr>
              <a:t>network</a:t>
            </a:r>
            <a:r>
              <a:rPr sz="2200" spc="-15" dirty="0">
                <a:solidFill>
                  <a:srgbClr val="FFFFFF"/>
                </a:solidFill>
                <a:latin typeface="Arial MT"/>
                <a:cs typeface="Arial MT"/>
              </a:rPr>
              <a:t> </a:t>
            </a:r>
            <a:r>
              <a:rPr sz="2200" dirty="0">
                <a:solidFill>
                  <a:srgbClr val="FFFFFF"/>
                </a:solidFill>
                <a:latin typeface="Arial MT"/>
                <a:cs typeface="Arial MT"/>
              </a:rPr>
              <a:t>core</a:t>
            </a:r>
            <a:endParaRPr sz="2200">
              <a:latin typeface="Arial MT"/>
              <a:cs typeface="Arial MT"/>
            </a:endParaRPr>
          </a:p>
          <a:p>
            <a:pPr marL="543560" lvl="1" indent="-188595">
              <a:lnSpc>
                <a:spcPct val="100000"/>
              </a:lnSpc>
              <a:spcBef>
                <a:spcPts val="305"/>
              </a:spcBef>
              <a:buClr>
                <a:srgbClr val="2DA2BE"/>
              </a:buClr>
              <a:buFont typeface="Verdana"/>
              <a:buChar char="◦"/>
              <a:tabLst>
                <a:tab pos="544195" algn="l"/>
              </a:tabLst>
            </a:pPr>
            <a:r>
              <a:rPr sz="2200" spc="-5" dirty="0">
                <a:solidFill>
                  <a:srgbClr val="FFFFFF"/>
                </a:solidFill>
                <a:latin typeface="Arial MT"/>
                <a:cs typeface="Arial MT"/>
              </a:rPr>
              <a:t>Circuit</a:t>
            </a:r>
            <a:r>
              <a:rPr sz="2200" spc="-100" dirty="0">
                <a:solidFill>
                  <a:srgbClr val="FFFFFF"/>
                </a:solidFill>
                <a:latin typeface="Arial MT"/>
                <a:cs typeface="Arial MT"/>
              </a:rPr>
              <a:t> </a:t>
            </a:r>
            <a:r>
              <a:rPr sz="2200" spc="-5" dirty="0">
                <a:solidFill>
                  <a:srgbClr val="FFFFFF"/>
                </a:solidFill>
                <a:latin typeface="Arial MT"/>
                <a:cs typeface="Arial MT"/>
              </a:rPr>
              <a:t>Switching</a:t>
            </a:r>
            <a:endParaRPr sz="2200">
              <a:latin typeface="Arial MT"/>
              <a:cs typeface="Arial MT"/>
            </a:endParaRPr>
          </a:p>
          <a:p>
            <a:pPr marL="543560" lvl="1" indent="-188595">
              <a:lnSpc>
                <a:spcPct val="100000"/>
              </a:lnSpc>
              <a:spcBef>
                <a:spcPts val="360"/>
              </a:spcBef>
              <a:buClr>
                <a:srgbClr val="2DA2BE"/>
              </a:buClr>
              <a:buFont typeface="Verdana"/>
              <a:buChar char="◦"/>
              <a:tabLst>
                <a:tab pos="544195" algn="l"/>
              </a:tabLst>
            </a:pPr>
            <a:r>
              <a:rPr sz="2200" spc="-5" dirty="0">
                <a:solidFill>
                  <a:srgbClr val="FFFFFF"/>
                </a:solidFill>
                <a:latin typeface="Arial MT"/>
                <a:cs typeface="Arial MT"/>
              </a:rPr>
              <a:t>Packet</a:t>
            </a:r>
            <a:r>
              <a:rPr sz="2200" spc="-105" dirty="0">
                <a:solidFill>
                  <a:srgbClr val="FFFFFF"/>
                </a:solidFill>
                <a:latin typeface="Arial MT"/>
                <a:cs typeface="Arial MT"/>
              </a:rPr>
              <a:t> </a:t>
            </a:r>
            <a:r>
              <a:rPr sz="2200" spc="-5" dirty="0">
                <a:solidFill>
                  <a:srgbClr val="FFFFFF"/>
                </a:solidFill>
                <a:latin typeface="Arial MT"/>
                <a:cs typeface="Arial MT"/>
              </a:rPr>
              <a:t>Switching</a:t>
            </a:r>
            <a:endParaRPr sz="2200">
              <a:latin typeface="Arial MT"/>
              <a:cs typeface="Arial MT"/>
            </a:endParaRPr>
          </a:p>
        </p:txBody>
      </p:sp>
      <p:grpSp>
        <p:nvGrpSpPr>
          <p:cNvPr id="10" name="object 10"/>
          <p:cNvGrpSpPr/>
          <p:nvPr/>
        </p:nvGrpSpPr>
        <p:grpSpPr>
          <a:xfrm>
            <a:off x="982638" y="887104"/>
            <a:ext cx="8161655" cy="5290185"/>
            <a:chOff x="982638" y="887104"/>
            <a:chExt cx="8161655" cy="5290185"/>
          </a:xfrm>
        </p:grpSpPr>
        <p:pic>
          <p:nvPicPr>
            <p:cNvPr id="11" name="object 11"/>
            <p:cNvPicPr/>
            <p:nvPr/>
          </p:nvPicPr>
          <p:blipFill>
            <a:blip r:embed="rId4" cstate="print"/>
            <a:stretch>
              <a:fillRect/>
            </a:stretch>
          </p:blipFill>
          <p:spPr>
            <a:xfrm>
              <a:off x="5095867" y="887104"/>
              <a:ext cx="4048132" cy="5289858"/>
            </a:xfrm>
            <a:prstGeom prst="rect">
              <a:avLst/>
            </a:prstGeom>
          </p:spPr>
        </p:pic>
        <p:pic>
          <p:nvPicPr>
            <p:cNvPr id="12" name="object 12"/>
            <p:cNvPicPr/>
            <p:nvPr/>
          </p:nvPicPr>
          <p:blipFill>
            <a:blip r:embed="rId5" cstate="print"/>
            <a:stretch>
              <a:fillRect/>
            </a:stretch>
          </p:blipFill>
          <p:spPr>
            <a:xfrm>
              <a:off x="982638" y="4045682"/>
              <a:ext cx="3336878" cy="2131281"/>
            </a:xfrm>
            <a:prstGeom prst="rect">
              <a:avLst/>
            </a:prstGeom>
          </p:spPr>
        </p:pic>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42910" y="928670"/>
            <a:ext cx="7591424" cy="5019674"/>
          </a:xfrm>
          <a:prstGeom prst="rect">
            <a:avLst/>
          </a:prstGeom>
        </p:spPr>
      </p:pic>
      <p:sp>
        <p:nvSpPr>
          <p:cNvPr id="3" name="object 3"/>
          <p:cNvSpPr txBox="1">
            <a:spLocks noGrp="1"/>
          </p:cNvSpPr>
          <p:nvPr>
            <p:ph type="title"/>
          </p:nvPr>
        </p:nvSpPr>
        <p:spPr>
          <a:xfrm>
            <a:off x="684213" y="151735"/>
            <a:ext cx="6930390" cy="482600"/>
          </a:xfrm>
          <a:prstGeom prst="rect">
            <a:avLst/>
          </a:prstGeom>
        </p:spPr>
        <p:txBody>
          <a:bodyPr vert="horz" wrap="square" lIns="0" tIns="12700" rIns="0" bIns="0" rtlCol="0">
            <a:spAutoFit/>
          </a:bodyPr>
          <a:lstStyle/>
          <a:p>
            <a:pPr marL="12700">
              <a:lnSpc>
                <a:spcPct val="100000"/>
              </a:lnSpc>
              <a:spcBef>
                <a:spcPts val="100"/>
              </a:spcBef>
            </a:pPr>
            <a:r>
              <a:rPr sz="3000" spc="-5" dirty="0">
                <a:solidFill>
                  <a:srgbClr val="00B0F0"/>
                </a:solidFill>
              </a:rPr>
              <a:t>Circuit</a:t>
            </a:r>
            <a:r>
              <a:rPr sz="3000" spc="-25" dirty="0">
                <a:solidFill>
                  <a:srgbClr val="00B0F0"/>
                </a:solidFill>
              </a:rPr>
              <a:t> </a:t>
            </a:r>
            <a:r>
              <a:rPr sz="3000" spc="-10" dirty="0">
                <a:solidFill>
                  <a:srgbClr val="00B0F0"/>
                </a:solidFill>
              </a:rPr>
              <a:t>Switching</a:t>
            </a:r>
            <a:r>
              <a:rPr sz="3000" spc="-30" dirty="0">
                <a:solidFill>
                  <a:srgbClr val="00B0F0"/>
                </a:solidFill>
              </a:rPr>
              <a:t> </a:t>
            </a:r>
            <a:r>
              <a:rPr sz="3000" spc="-5" dirty="0">
                <a:solidFill>
                  <a:srgbClr val="00B0F0"/>
                </a:solidFill>
              </a:rPr>
              <a:t>Vs</a:t>
            </a:r>
            <a:r>
              <a:rPr sz="3000" spc="-25" dirty="0">
                <a:solidFill>
                  <a:srgbClr val="00B0F0"/>
                </a:solidFill>
              </a:rPr>
              <a:t> </a:t>
            </a:r>
            <a:r>
              <a:rPr sz="3000" spc="-10" dirty="0">
                <a:solidFill>
                  <a:srgbClr val="00B0F0"/>
                </a:solidFill>
              </a:rPr>
              <a:t>Packet</a:t>
            </a:r>
            <a:r>
              <a:rPr sz="3000" spc="-30" dirty="0">
                <a:solidFill>
                  <a:srgbClr val="00B0F0"/>
                </a:solidFill>
              </a:rPr>
              <a:t> </a:t>
            </a:r>
            <a:r>
              <a:rPr sz="3000" spc="-5" dirty="0">
                <a:solidFill>
                  <a:srgbClr val="00B0F0"/>
                </a:solidFill>
              </a:rPr>
              <a:t>Switching</a:t>
            </a:r>
            <a:endParaRPr sz="30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85786" y="1000108"/>
            <a:ext cx="7524749" cy="4867274"/>
          </a:xfrm>
          <a:prstGeom prst="rect">
            <a:avLst/>
          </a:prstGeom>
        </p:spPr>
      </p:pic>
      <p:sp>
        <p:nvSpPr>
          <p:cNvPr id="3" name="object 3"/>
          <p:cNvSpPr txBox="1">
            <a:spLocks noGrp="1"/>
          </p:cNvSpPr>
          <p:nvPr>
            <p:ph type="title"/>
          </p:nvPr>
        </p:nvSpPr>
        <p:spPr>
          <a:xfrm>
            <a:off x="684213" y="151735"/>
            <a:ext cx="6930390" cy="482600"/>
          </a:xfrm>
          <a:prstGeom prst="rect">
            <a:avLst/>
          </a:prstGeom>
        </p:spPr>
        <p:txBody>
          <a:bodyPr vert="horz" wrap="square" lIns="0" tIns="12700" rIns="0" bIns="0" rtlCol="0">
            <a:spAutoFit/>
          </a:bodyPr>
          <a:lstStyle/>
          <a:p>
            <a:pPr marL="12700">
              <a:lnSpc>
                <a:spcPct val="100000"/>
              </a:lnSpc>
              <a:spcBef>
                <a:spcPts val="100"/>
              </a:spcBef>
            </a:pPr>
            <a:r>
              <a:rPr sz="3000" spc="-5" dirty="0">
                <a:solidFill>
                  <a:srgbClr val="00B0F0"/>
                </a:solidFill>
              </a:rPr>
              <a:t>Circuit</a:t>
            </a:r>
            <a:r>
              <a:rPr sz="3000" spc="-25" dirty="0">
                <a:solidFill>
                  <a:srgbClr val="00B0F0"/>
                </a:solidFill>
              </a:rPr>
              <a:t> </a:t>
            </a:r>
            <a:r>
              <a:rPr sz="3000" spc="-10" dirty="0">
                <a:solidFill>
                  <a:srgbClr val="00B0F0"/>
                </a:solidFill>
              </a:rPr>
              <a:t>Switching</a:t>
            </a:r>
            <a:r>
              <a:rPr sz="3000" spc="-30" dirty="0">
                <a:solidFill>
                  <a:srgbClr val="00B0F0"/>
                </a:solidFill>
              </a:rPr>
              <a:t> </a:t>
            </a:r>
            <a:r>
              <a:rPr sz="3000" spc="-5" dirty="0">
                <a:solidFill>
                  <a:srgbClr val="00B0F0"/>
                </a:solidFill>
              </a:rPr>
              <a:t>Vs</a:t>
            </a:r>
            <a:r>
              <a:rPr sz="3000" spc="-25" dirty="0">
                <a:solidFill>
                  <a:srgbClr val="00B0F0"/>
                </a:solidFill>
              </a:rPr>
              <a:t> </a:t>
            </a:r>
            <a:r>
              <a:rPr sz="3000" spc="-10" dirty="0">
                <a:solidFill>
                  <a:srgbClr val="00B0F0"/>
                </a:solidFill>
              </a:rPr>
              <a:t>Packet</a:t>
            </a:r>
            <a:r>
              <a:rPr sz="3000" spc="-30" dirty="0">
                <a:solidFill>
                  <a:srgbClr val="00B0F0"/>
                </a:solidFill>
              </a:rPr>
              <a:t> </a:t>
            </a:r>
            <a:r>
              <a:rPr sz="3000" spc="-5" dirty="0">
                <a:solidFill>
                  <a:srgbClr val="00B0F0"/>
                </a:solidFill>
              </a:rPr>
              <a:t>Switching</a:t>
            </a:r>
            <a:endParaRPr sz="30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228600"/>
            <a:ext cx="464756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00B0F0"/>
                </a:solidFill>
              </a:rPr>
              <a:t>Network</a:t>
            </a:r>
            <a:r>
              <a:rPr sz="3600" spc="-90" dirty="0">
                <a:solidFill>
                  <a:srgbClr val="00B0F0"/>
                </a:solidFill>
              </a:rPr>
              <a:t> </a:t>
            </a:r>
            <a:r>
              <a:rPr sz="3600" spc="-5" dirty="0">
                <a:solidFill>
                  <a:srgbClr val="00B0F0"/>
                </a:solidFill>
              </a:rPr>
              <a:t>Architecture</a:t>
            </a:r>
            <a:endParaRPr sz="3600"/>
          </a:p>
        </p:txBody>
      </p:sp>
      <p:sp>
        <p:nvSpPr>
          <p:cNvPr id="3" name="object 3"/>
          <p:cNvSpPr txBox="1"/>
          <p:nvPr/>
        </p:nvSpPr>
        <p:spPr>
          <a:xfrm>
            <a:off x="533400" y="914400"/>
            <a:ext cx="7971155" cy="3892550"/>
          </a:xfrm>
          <a:prstGeom prst="rect">
            <a:avLst/>
          </a:prstGeom>
        </p:spPr>
        <p:txBody>
          <a:bodyPr vert="horz" wrap="square" lIns="0" tIns="12700" rIns="0" bIns="0" rtlCol="0">
            <a:spAutoFit/>
          </a:bodyPr>
          <a:lstStyle/>
          <a:p>
            <a:pPr marL="288925" marR="5080" indent="-276860">
              <a:lnSpc>
                <a:spcPct val="151000"/>
              </a:lnSpc>
              <a:spcBef>
                <a:spcPts val="100"/>
              </a:spcBef>
              <a:buClr>
                <a:srgbClr val="2DA2BE"/>
              </a:buClr>
              <a:buSzPct val="66666"/>
              <a:buFont typeface="Lucida Sans Unicode"/>
              <a:buChar char="□"/>
              <a:tabLst>
                <a:tab pos="288925" algn="l"/>
                <a:tab pos="289560" algn="l"/>
              </a:tabLst>
            </a:pPr>
            <a:r>
              <a:rPr sz="2400" dirty="0">
                <a:latin typeface="Arial MT"/>
                <a:cs typeface="Arial MT"/>
              </a:rPr>
              <a:t>A computer </a:t>
            </a:r>
            <a:r>
              <a:rPr sz="2400" spc="-5" dirty="0">
                <a:latin typeface="Arial MT"/>
                <a:cs typeface="Arial MT"/>
              </a:rPr>
              <a:t>network </a:t>
            </a:r>
            <a:r>
              <a:rPr sz="2400" dirty="0">
                <a:latin typeface="Arial MT"/>
                <a:cs typeface="Arial MT"/>
              </a:rPr>
              <a:t>must </a:t>
            </a:r>
            <a:r>
              <a:rPr sz="2400" spc="-5" dirty="0">
                <a:latin typeface="Arial MT"/>
                <a:cs typeface="Arial MT"/>
              </a:rPr>
              <a:t>provide general, </a:t>
            </a:r>
            <a:r>
              <a:rPr sz="2400" dirty="0">
                <a:latin typeface="Arial MT"/>
                <a:cs typeface="Arial MT"/>
              </a:rPr>
              <a:t>cost </a:t>
            </a:r>
            <a:r>
              <a:rPr sz="2400" spc="-5" dirty="0">
                <a:latin typeface="Arial MT"/>
                <a:cs typeface="Arial MT"/>
              </a:rPr>
              <a:t>effective, </a:t>
            </a:r>
            <a:r>
              <a:rPr sz="2400" spc="-655" dirty="0">
                <a:latin typeface="Arial MT"/>
                <a:cs typeface="Arial MT"/>
              </a:rPr>
              <a:t> </a:t>
            </a:r>
            <a:r>
              <a:rPr sz="2400" spc="-5" dirty="0">
                <a:latin typeface="Arial MT"/>
                <a:cs typeface="Arial MT"/>
              </a:rPr>
              <a:t>fair, and </a:t>
            </a:r>
            <a:r>
              <a:rPr sz="2400" dirty="0">
                <a:latin typeface="Arial MT"/>
                <a:cs typeface="Arial MT"/>
              </a:rPr>
              <a:t>robust connectivity </a:t>
            </a:r>
            <a:r>
              <a:rPr sz="2400" spc="-5" dirty="0">
                <a:latin typeface="Arial MT"/>
                <a:cs typeface="Arial MT"/>
              </a:rPr>
              <a:t>among </a:t>
            </a:r>
            <a:r>
              <a:rPr sz="2400" dirty="0">
                <a:latin typeface="Arial MT"/>
                <a:cs typeface="Arial MT"/>
              </a:rPr>
              <a:t>a </a:t>
            </a:r>
            <a:r>
              <a:rPr sz="2400" spc="-5" dirty="0">
                <a:latin typeface="Arial MT"/>
                <a:cs typeface="Arial MT"/>
              </a:rPr>
              <a:t>large number of </a:t>
            </a:r>
            <a:r>
              <a:rPr sz="2400" dirty="0">
                <a:latin typeface="Arial MT"/>
                <a:cs typeface="Arial MT"/>
              </a:rPr>
              <a:t> computers.</a:t>
            </a:r>
            <a:endParaRPr sz="2400">
              <a:latin typeface="Arial MT"/>
              <a:cs typeface="Arial MT"/>
            </a:endParaRPr>
          </a:p>
          <a:p>
            <a:pPr marL="288925" marR="650240" indent="-276860">
              <a:lnSpc>
                <a:spcPct val="151000"/>
              </a:lnSpc>
              <a:buClr>
                <a:srgbClr val="2DA2BE"/>
              </a:buClr>
              <a:buSzPct val="66666"/>
              <a:buFont typeface="Lucida Sans Unicode"/>
              <a:buChar char="□"/>
              <a:tabLst>
                <a:tab pos="288925" algn="l"/>
                <a:tab pos="289560" algn="l"/>
              </a:tabLst>
            </a:pPr>
            <a:r>
              <a:rPr sz="2400" spc="-5" dirty="0">
                <a:latin typeface="Arial MT"/>
                <a:cs typeface="Arial MT"/>
              </a:rPr>
              <a:t>To help deal with this </a:t>
            </a:r>
            <a:r>
              <a:rPr sz="2400" dirty="0">
                <a:latin typeface="Arial MT"/>
                <a:cs typeface="Arial MT"/>
              </a:rPr>
              <a:t>complexity, </a:t>
            </a:r>
            <a:r>
              <a:rPr sz="2400" spc="-5" dirty="0">
                <a:latin typeface="Arial MT"/>
                <a:cs typeface="Arial MT"/>
              </a:rPr>
              <a:t>network designers </a:t>
            </a:r>
            <a:r>
              <a:rPr sz="2400" spc="-655" dirty="0">
                <a:latin typeface="Arial MT"/>
                <a:cs typeface="Arial MT"/>
              </a:rPr>
              <a:t> </a:t>
            </a:r>
            <a:r>
              <a:rPr sz="2400" spc="-5" dirty="0">
                <a:latin typeface="Arial MT"/>
                <a:cs typeface="Arial MT"/>
              </a:rPr>
              <a:t>have developed general Blueprints usually </a:t>
            </a:r>
            <a:r>
              <a:rPr sz="2400" dirty="0">
                <a:latin typeface="Arial MT"/>
                <a:cs typeface="Arial MT"/>
              </a:rPr>
              <a:t>called </a:t>
            </a:r>
            <a:r>
              <a:rPr sz="2400" spc="5" dirty="0">
                <a:latin typeface="Arial MT"/>
                <a:cs typeface="Arial MT"/>
              </a:rPr>
              <a:t> </a:t>
            </a:r>
            <a:r>
              <a:rPr sz="2400" i="1" spc="-5" dirty="0">
                <a:solidFill>
                  <a:srgbClr val="FF0000"/>
                </a:solidFill>
                <a:latin typeface="Arial"/>
                <a:cs typeface="Arial"/>
              </a:rPr>
              <a:t>network architectures </a:t>
            </a:r>
            <a:r>
              <a:rPr sz="2400" i="1" spc="-5" dirty="0">
                <a:latin typeface="Arial"/>
                <a:cs typeface="Arial"/>
              </a:rPr>
              <a:t>that guide the design and </a:t>
            </a:r>
            <a:r>
              <a:rPr sz="2400" i="1" dirty="0">
                <a:latin typeface="Arial"/>
                <a:cs typeface="Arial"/>
              </a:rPr>
              <a:t> </a:t>
            </a:r>
            <a:r>
              <a:rPr sz="2400" i="1" spc="-5" dirty="0">
                <a:latin typeface="Arial"/>
                <a:cs typeface="Arial"/>
              </a:rPr>
              <a:t>implementation</a:t>
            </a:r>
            <a:r>
              <a:rPr sz="2400" i="1" spc="5" dirty="0">
                <a:latin typeface="Arial"/>
                <a:cs typeface="Arial"/>
              </a:rPr>
              <a:t> </a:t>
            </a:r>
            <a:r>
              <a:rPr sz="2400" spc="-5" dirty="0">
                <a:latin typeface="Arial MT"/>
                <a:cs typeface="Arial MT"/>
              </a:rPr>
              <a:t>of networks.</a:t>
            </a:r>
            <a:endParaRPr sz="2400">
              <a:latin typeface="Arial MT"/>
              <a:cs typeface="Arial M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225" y="213246"/>
            <a:ext cx="7917815" cy="701154"/>
          </a:xfrm>
        </p:spPr>
        <p:txBody>
          <a:bodyPr/>
          <a:lstStyle/>
          <a:p>
            <a:pPr marL="12700">
              <a:spcBef>
                <a:spcPts val="100"/>
              </a:spcBef>
            </a:pPr>
            <a:r>
              <a:rPr lang="en-US" sz="3600" spc="-5" dirty="0" smtClean="0">
                <a:solidFill>
                  <a:srgbClr val="00B0F0"/>
                </a:solidFill>
              </a:rPr>
              <a:t>Layered Architecture</a:t>
            </a:r>
            <a:br>
              <a:rPr lang="en-US" sz="3600" spc="-5" dirty="0" smtClean="0">
                <a:solidFill>
                  <a:srgbClr val="00B0F0"/>
                </a:solidFill>
              </a:rPr>
            </a:br>
            <a:endParaRPr lang="en-US" sz="3600" spc="-5" dirty="0">
              <a:solidFill>
                <a:srgbClr val="00B0F0"/>
              </a:solidFill>
            </a:endParaRPr>
          </a:p>
        </p:txBody>
      </p:sp>
      <p:sp>
        <p:nvSpPr>
          <p:cNvPr id="3" name="Text Placeholder 2"/>
          <p:cNvSpPr>
            <a:spLocks noGrp="1"/>
          </p:cNvSpPr>
          <p:nvPr>
            <p:ph type="body" idx="1"/>
          </p:nvPr>
        </p:nvSpPr>
        <p:spPr>
          <a:xfrm>
            <a:off x="457200" y="838200"/>
            <a:ext cx="8458200" cy="6093976"/>
          </a:xfrm>
        </p:spPr>
        <p:txBody>
          <a:bodyPr/>
          <a:lstStyle/>
          <a:p>
            <a:pPr algn="just">
              <a:lnSpc>
                <a:spcPct val="150000"/>
              </a:lnSpc>
              <a:buFont typeface="Arial" pitchFamily="34" charset="0"/>
              <a:buChar char="•"/>
            </a:pPr>
            <a:r>
              <a:rPr lang="en-US" dirty="0" smtClean="0"/>
              <a:t> A communication subsystem is a complex piece of Hardware    </a:t>
            </a:r>
          </a:p>
          <a:p>
            <a:pPr algn="just">
              <a:lnSpc>
                <a:spcPct val="150000"/>
              </a:lnSpc>
            </a:pPr>
            <a:r>
              <a:rPr lang="en-US" dirty="0" smtClean="0"/>
              <a:t>   and software.</a:t>
            </a:r>
          </a:p>
          <a:p>
            <a:pPr algn="just">
              <a:lnSpc>
                <a:spcPct val="150000"/>
              </a:lnSpc>
              <a:buFont typeface="Arial" pitchFamily="34" charset="0"/>
              <a:buChar char="•"/>
            </a:pPr>
            <a:r>
              <a:rPr lang="en-US" dirty="0" smtClean="0"/>
              <a:t>  for implementing the software for such subsystems were based on  </a:t>
            </a:r>
          </a:p>
          <a:p>
            <a:pPr algn="just">
              <a:lnSpc>
                <a:spcPct val="150000"/>
              </a:lnSpc>
            </a:pPr>
            <a:r>
              <a:rPr lang="en-US" dirty="0" smtClean="0"/>
              <a:t>    a single, complex, unstructured program with many interacting </a:t>
            </a:r>
          </a:p>
          <a:p>
            <a:pPr algn="just">
              <a:lnSpc>
                <a:spcPct val="150000"/>
              </a:lnSpc>
            </a:pPr>
            <a:r>
              <a:rPr lang="en-US" dirty="0" smtClean="0"/>
              <a:t>    components.</a:t>
            </a:r>
          </a:p>
          <a:p>
            <a:pPr algn="just">
              <a:lnSpc>
                <a:spcPct val="150000"/>
              </a:lnSpc>
              <a:buFont typeface="Arial" pitchFamily="34" charset="0"/>
              <a:buChar char="•"/>
            </a:pPr>
            <a:r>
              <a:rPr lang="en-US" dirty="0" smtClean="0"/>
              <a:t>  The resultant software was very difficult to test and modify.</a:t>
            </a:r>
          </a:p>
          <a:p>
            <a:pPr algn="just">
              <a:lnSpc>
                <a:spcPct val="150000"/>
              </a:lnSpc>
              <a:buFont typeface="Arial" pitchFamily="34" charset="0"/>
              <a:buChar char="•"/>
            </a:pPr>
            <a:r>
              <a:rPr lang="en-US" dirty="0" smtClean="0"/>
              <a:t>  To overcome such problem, the ISO has developed a layered   </a:t>
            </a:r>
          </a:p>
          <a:p>
            <a:pPr algn="just">
              <a:lnSpc>
                <a:spcPct val="150000"/>
              </a:lnSpc>
            </a:pPr>
            <a:r>
              <a:rPr lang="en-US" dirty="0" smtClean="0"/>
              <a:t>   approach.</a:t>
            </a:r>
          </a:p>
          <a:p>
            <a:pPr algn="just">
              <a:lnSpc>
                <a:spcPct val="150000"/>
              </a:lnSpc>
              <a:buFont typeface="Arial" pitchFamily="34" charset="0"/>
              <a:buChar char="•"/>
            </a:pPr>
            <a:r>
              <a:rPr lang="en-US" dirty="0" smtClean="0"/>
              <a:t> Networking concept is divided into several layers, and each layer is assigned a particular task.</a:t>
            </a:r>
          </a:p>
          <a:p>
            <a:pPr algn="just">
              <a:lnSpc>
                <a:spcPct val="150000"/>
              </a:lnSpc>
            </a:pPr>
            <a:r>
              <a:rPr lang="en-US" dirty="0" smtClean="0"/>
              <a:t> -  networking tasks depend upon the layers.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917815" cy="685800"/>
          </a:xfrm>
        </p:spPr>
        <p:txBody>
          <a:bodyPr/>
          <a:lstStyle/>
          <a:p>
            <a:r>
              <a:rPr lang="en-US" sz="4000" spc="-5" dirty="0" smtClean="0">
                <a:solidFill>
                  <a:srgbClr val="00B0F0"/>
                </a:solidFill>
              </a:rPr>
              <a:t>Layered Architecture</a:t>
            </a:r>
            <a:br>
              <a:rPr lang="en-US" sz="4000" spc="-5" dirty="0" smtClean="0">
                <a:solidFill>
                  <a:srgbClr val="00B0F0"/>
                </a:solidFill>
              </a:rPr>
            </a:br>
            <a:endParaRPr lang="en-US" dirty="0"/>
          </a:p>
        </p:txBody>
      </p:sp>
      <p:sp>
        <p:nvSpPr>
          <p:cNvPr id="3" name="Text Placeholder 2"/>
          <p:cNvSpPr>
            <a:spLocks noGrp="1"/>
          </p:cNvSpPr>
          <p:nvPr>
            <p:ph type="body" idx="1"/>
          </p:nvPr>
        </p:nvSpPr>
        <p:spPr>
          <a:xfrm>
            <a:off x="304800" y="762000"/>
            <a:ext cx="8382000" cy="7017306"/>
          </a:xfrm>
        </p:spPr>
        <p:txBody>
          <a:bodyPr/>
          <a:lstStyle/>
          <a:p>
            <a:pPr algn="just">
              <a:lnSpc>
                <a:spcPct val="150000"/>
              </a:lnSpc>
              <a:buFont typeface="Arial" pitchFamily="34" charset="0"/>
              <a:buChar char="•"/>
            </a:pPr>
            <a:r>
              <a:rPr lang="en-US" dirty="0" smtClean="0"/>
              <a:t> The main aim of the layered architecture is to divide the design  </a:t>
            </a:r>
          </a:p>
          <a:p>
            <a:pPr algn="just">
              <a:lnSpc>
                <a:spcPct val="150000"/>
              </a:lnSpc>
            </a:pPr>
            <a:r>
              <a:rPr lang="en-US" dirty="0" smtClean="0"/>
              <a:t>   into small pieces.</a:t>
            </a:r>
          </a:p>
          <a:p>
            <a:pPr algn="just">
              <a:lnSpc>
                <a:spcPct val="150000"/>
              </a:lnSpc>
              <a:buFont typeface="Arial" pitchFamily="34" charset="0"/>
              <a:buChar char="•"/>
            </a:pPr>
            <a:r>
              <a:rPr lang="en-US" dirty="0" smtClean="0"/>
              <a:t> Each lower layer adds its services to the higher layer to provide a </a:t>
            </a:r>
          </a:p>
          <a:p>
            <a:pPr algn="just">
              <a:lnSpc>
                <a:spcPct val="150000"/>
              </a:lnSpc>
            </a:pPr>
            <a:r>
              <a:rPr lang="en-US" dirty="0" smtClean="0"/>
              <a:t>   full set of services to manage communications and run the  </a:t>
            </a:r>
          </a:p>
          <a:p>
            <a:pPr algn="just">
              <a:lnSpc>
                <a:spcPct val="150000"/>
              </a:lnSpc>
            </a:pPr>
            <a:r>
              <a:rPr lang="en-US" dirty="0" smtClean="0"/>
              <a:t>   applications.</a:t>
            </a:r>
          </a:p>
          <a:p>
            <a:pPr algn="just">
              <a:lnSpc>
                <a:spcPct val="150000"/>
              </a:lnSpc>
              <a:buFont typeface="Arial" pitchFamily="34" charset="0"/>
              <a:buChar char="•"/>
            </a:pPr>
            <a:r>
              <a:rPr lang="en-US" dirty="0" smtClean="0"/>
              <a:t>  It provides modularity and clear interfaces, i.e., provides </a:t>
            </a:r>
          </a:p>
          <a:p>
            <a:pPr algn="just">
              <a:lnSpc>
                <a:spcPct val="150000"/>
              </a:lnSpc>
            </a:pPr>
            <a:r>
              <a:rPr lang="en-US" dirty="0" smtClean="0"/>
              <a:t>    interaction between subsystems.</a:t>
            </a:r>
          </a:p>
          <a:p>
            <a:pPr algn="just">
              <a:lnSpc>
                <a:spcPct val="150000"/>
              </a:lnSpc>
              <a:buFont typeface="Arial" pitchFamily="34" charset="0"/>
              <a:buChar char="•"/>
            </a:pPr>
            <a:r>
              <a:rPr lang="en-US" dirty="0" smtClean="0"/>
              <a:t>  It ensures the independence between layers by providing the </a:t>
            </a:r>
          </a:p>
          <a:p>
            <a:pPr algn="just">
              <a:lnSpc>
                <a:spcPct val="150000"/>
              </a:lnSpc>
            </a:pPr>
            <a:r>
              <a:rPr lang="en-US" dirty="0" smtClean="0"/>
              <a:t>   services from lower to higher layer without defining how the </a:t>
            </a:r>
          </a:p>
          <a:p>
            <a:pPr algn="just">
              <a:lnSpc>
                <a:spcPct val="150000"/>
              </a:lnSpc>
            </a:pPr>
            <a:r>
              <a:rPr lang="en-US" dirty="0" smtClean="0"/>
              <a:t>   services are implemented. Therefore, any modification in a layer will not affect the other layers.</a:t>
            </a:r>
          </a:p>
          <a:p>
            <a:pPr algn="just">
              <a:lnSpc>
                <a:spcPct val="150000"/>
              </a:lnSpc>
            </a:pP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9263" y="817118"/>
            <a:ext cx="7947025" cy="5032275"/>
          </a:xfrm>
          <a:prstGeom prst="rect">
            <a:avLst/>
          </a:prstGeom>
        </p:spPr>
        <p:txBody>
          <a:bodyPr vert="horz" wrap="square" lIns="0" tIns="12700" rIns="0" bIns="0" rtlCol="0">
            <a:spAutoFit/>
          </a:bodyPr>
          <a:lstStyle/>
          <a:p>
            <a:pPr marL="288925" marR="5080" indent="-276860">
              <a:lnSpc>
                <a:spcPct val="151000"/>
              </a:lnSpc>
              <a:spcBef>
                <a:spcPts val="100"/>
              </a:spcBef>
              <a:buClr>
                <a:srgbClr val="2DA2BE"/>
              </a:buClr>
              <a:buSzPct val="66666"/>
              <a:buFont typeface="Lucida Sans Unicode"/>
              <a:buChar char="□"/>
              <a:tabLst>
                <a:tab pos="288925" algn="l"/>
                <a:tab pos="289560" algn="l"/>
              </a:tabLst>
            </a:pPr>
            <a:r>
              <a:rPr lang="en-US" sz="2400" spc="-5" dirty="0" smtClean="0">
                <a:solidFill>
                  <a:srgbClr val="0070C0"/>
                </a:solidFill>
                <a:latin typeface="Times New Roman"/>
                <a:cs typeface="Times New Roman"/>
              </a:rPr>
              <a:t>SWITCHING AND ROUTING </a:t>
            </a:r>
            <a:r>
              <a:rPr lang="en-US" sz="2400" spc="-5" dirty="0" smtClean="0">
                <a:latin typeface="Times New Roman"/>
                <a:cs typeface="Times New Roman"/>
              </a:rPr>
              <a:t>: Switching : Circuit Switching - Packet Switching - IPV4 - Global Address - Datagram Forwarding - </a:t>
            </a:r>
            <a:r>
              <a:rPr lang="en-US" sz="2400" spc="-5" dirty="0" err="1" smtClean="0">
                <a:latin typeface="Times New Roman"/>
                <a:cs typeface="Times New Roman"/>
              </a:rPr>
              <a:t>Subnetting</a:t>
            </a:r>
            <a:r>
              <a:rPr lang="en-US" sz="2400" spc="-5" dirty="0" smtClean="0">
                <a:latin typeface="Times New Roman"/>
                <a:cs typeface="Times New Roman"/>
              </a:rPr>
              <a:t> - CIDR - ICMP - Routing Algorithms: Distance Vector Routing and Link State Routing - IPV6 Addressing–IPV6 Protocol.</a:t>
            </a:r>
            <a:endParaRPr sz="2400">
              <a:latin typeface="Times New Roman"/>
              <a:cs typeface="Times New Roman"/>
            </a:endParaRPr>
          </a:p>
          <a:p>
            <a:pPr marL="288925" marR="171450" indent="-276860">
              <a:lnSpc>
                <a:spcPct val="151000"/>
              </a:lnSpc>
              <a:buClr>
                <a:srgbClr val="2DA2BE"/>
              </a:buClr>
              <a:buSzPct val="66666"/>
              <a:buFont typeface="Lucida Sans Unicode"/>
              <a:buChar char="□"/>
              <a:tabLst>
                <a:tab pos="288925" algn="l"/>
                <a:tab pos="289560" algn="l"/>
              </a:tabLst>
            </a:pPr>
            <a:r>
              <a:rPr lang="en-US" sz="2400" spc="-5" dirty="0" smtClean="0">
                <a:solidFill>
                  <a:srgbClr val="0070C0"/>
                </a:solidFill>
                <a:latin typeface="Times New Roman"/>
                <a:cs typeface="Times New Roman"/>
              </a:rPr>
              <a:t>CONNECTION-ORIENTED </a:t>
            </a:r>
            <a:r>
              <a:rPr lang="en-US" sz="2400" spc="-5" dirty="0">
                <a:solidFill>
                  <a:srgbClr val="0070C0"/>
                </a:solidFill>
                <a:latin typeface="Times New Roman"/>
                <a:cs typeface="Times New Roman"/>
              </a:rPr>
              <a:t>AND CONNECTION-LESS SERVICES : </a:t>
            </a:r>
            <a:r>
              <a:rPr lang="en-US" sz="2400" spc="-5" dirty="0" smtClean="0">
                <a:latin typeface="Times New Roman"/>
                <a:cs typeface="Times New Roman"/>
              </a:rPr>
              <a:t>Overview of Transport Layer - UDP - TCP – Reliable Byte Stream  - Connection Management - Flow Control - Congestion Control  - SCTP.</a:t>
            </a:r>
            <a:endParaRPr sz="2400">
              <a:latin typeface="Times New Roman"/>
              <a:cs typeface="Times New Roman"/>
            </a:endParaRPr>
          </a:p>
        </p:txBody>
      </p:sp>
      <p:sp>
        <p:nvSpPr>
          <p:cNvPr id="3" name="object 3"/>
          <p:cNvSpPr txBox="1">
            <a:spLocks noGrp="1"/>
          </p:cNvSpPr>
          <p:nvPr>
            <p:ph type="title"/>
          </p:nvPr>
        </p:nvSpPr>
        <p:spPr>
          <a:xfrm>
            <a:off x="3488738" y="322865"/>
            <a:ext cx="2162810" cy="650240"/>
          </a:xfrm>
          <a:prstGeom prst="rect">
            <a:avLst/>
          </a:prstGeom>
        </p:spPr>
        <p:txBody>
          <a:bodyPr vert="horz" wrap="square" lIns="0" tIns="12700" rIns="0" bIns="0" rtlCol="0">
            <a:spAutoFit/>
          </a:bodyPr>
          <a:lstStyle/>
          <a:p>
            <a:pPr marL="12700">
              <a:lnSpc>
                <a:spcPct val="100000"/>
              </a:lnSpc>
              <a:spcBef>
                <a:spcPts val="100"/>
              </a:spcBef>
            </a:pPr>
            <a:r>
              <a:rPr sz="4100" spc="-5" dirty="0">
                <a:solidFill>
                  <a:srgbClr val="0070C0"/>
                </a:solidFill>
              </a:rPr>
              <a:t>Syllabus</a:t>
            </a:r>
            <a:endParaRPr sz="41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838200"/>
            <a:ext cx="8534400" cy="5877044"/>
          </a:xfrm>
        </p:spPr>
        <p:txBody>
          <a:bodyPr/>
          <a:lstStyle/>
          <a:p>
            <a:pPr algn="just">
              <a:buFont typeface="Arial" pitchFamily="34" charset="0"/>
              <a:buChar char="•"/>
            </a:pPr>
            <a:r>
              <a:rPr lang="en-US" dirty="0" smtClean="0"/>
              <a:t> The number of </a:t>
            </a:r>
            <a:r>
              <a:rPr lang="en-US" dirty="0" smtClean="0">
                <a:solidFill>
                  <a:srgbClr val="FF0000"/>
                </a:solidFill>
              </a:rPr>
              <a:t>layers, functions, contents of each layer </a:t>
            </a:r>
            <a:r>
              <a:rPr lang="en-US" dirty="0" smtClean="0"/>
              <a:t>will vary </a:t>
            </a:r>
          </a:p>
          <a:p>
            <a:pPr algn="just">
              <a:buFont typeface="Arial" pitchFamily="34" charset="0"/>
              <a:buChar char="•"/>
            </a:pPr>
            <a:r>
              <a:rPr lang="en-US" dirty="0" smtClean="0"/>
              <a:t>  from network to network.</a:t>
            </a:r>
          </a:p>
          <a:p>
            <a:pPr algn="just">
              <a:buFont typeface="Arial" pitchFamily="34" charset="0"/>
              <a:buChar char="•"/>
            </a:pPr>
            <a:r>
              <a:rPr lang="en-US" dirty="0" smtClean="0"/>
              <a:t> However, the purpose of each layer is to provide the service from </a:t>
            </a:r>
          </a:p>
          <a:p>
            <a:pPr algn="just">
              <a:buFont typeface="Arial" pitchFamily="34" charset="0"/>
              <a:buChar char="•"/>
            </a:pPr>
            <a:r>
              <a:rPr lang="en-US" dirty="0" smtClean="0"/>
              <a:t> lower to a higher layer and hiding the details from the layers of how </a:t>
            </a:r>
          </a:p>
          <a:p>
            <a:pPr algn="just">
              <a:buFont typeface="Arial" pitchFamily="34" charset="0"/>
              <a:buChar char="•"/>
            </a:pPr>
            <a:r>
              <a:rPr lang="en-US" dirty="0" smtClean="0"/>
              <a:t> the services are implemented.</a:t>
            </a:r>
          </a:p>
          <a:p>
            <a:pPr algn="just">
              <a:buFont typeface="Arial" pitchFamily="34" charset="0"/>
              <a:buChar char="•"/>
            </a:pPr>
            <a:r>
              <a:rPr lang="en-US" dirty="0" smtClean="0"/>
              <a:t>The basic elements of layered architecture </a:t>
            </a:r>
            <a:r>
              <a:rPr lang="en-US" dirty="0" smtClean="0">
                <a:solidFill>
                  <a:srgbClr val="FF0000"/>
                </a:solidFill>
              </a:rPr>
              <a:t>are services, protocols</a:t>
            </a:r>
            <a:r>
              <a:rPr lang="en-US" dirty="0" smtClean="0"/>
              <a:t>, and </a:t>
            </a:r>
            <a:r>
              <a:rPr lang="en-US" dirty="0" smtClean="0">
                <a:solidFill>
                  <a:srgbClr val="FF0000"/>
                </a:solidFill>
              </a:rPr>
              <a:t>interfaces.</a:t>
            </a:r>
          </a:p>
          <a:p>
            <a:pPr lvl="1" algn="just">
              <a:buFont typeface="Arial" pitchFamily="34" charset="0"/>
              <a:buChar char="•"/>
            </a:pPr>
            <a:r>
              <a:rPr lang="en-US" b="1" dirty="0" smtClean="0"/>
              <a:t>Service:</a:t>
            </a:r>
            <a:r>
              <a:rPr lang="en-US" dirty="0" smtClean="0"/>
              <a:t> It is a set of actions that a layer provides to the higher layer.</a:t>
            </a:r>
          </a:p>
          <a:p>
            <a:pPr lvl="1" algn="just">
              <a:buFont typeface="Arial" pitchFamily="34" charset="0"/>
              <a:buChar char="•"/>
            </a:pPr>
            <a:r>
              <a:rPr lang="en-US" b="1" dirty="0" smtClean="0"/>
              <a:t>Protocol:</a:t>
            </a:r>
            <a:r>
              <a:rPr lang="en-US" dirty="0" smtClean="0"/>
              <a:t> It defines a set of rules that a layer uses to exchange the information with peer entity. These rules mainly concern about both the contents and order of the messages used.</a:t>
            </a:r>
          </a:p>
          <a:p>
            <a:pPr lvl="1" algn="just">
              <a:buFont typeface="Arial" pitchFamily="34" charset="0"/>
              <a:buChar char="•"/>
            </a:pPr>
            <a:r>
              <a:rPr lang="en-US" b="1" dirty="0" smtClean="0"/>
              <a:t>Interface:</a:t>
            </a:r>
            <a:r>
              <a:rPr lang="en-US" dirty="0" smtClean="0"/>
              <a:t> It is a way through which the message is transferred from one layer to another layer.</a:t>
            </a:r>
          </a:p>
          <a:p>
            <a:pPr algn="just">
              <a:buFont typeface="Arial" pitchFamily="34" charset="0"/>
              <a:buChar char="•"/>
            </a:pPr>
            <a:r>
              <a:rPr lang="en-US" dirty="0" smtClean="0"/>
              <a:t>In a layer n architecture, layer n on one machine will have a communication with the layer n on another machine and the rules used in a conversation are known as a layer-n protocol.</a:t>
            </a:r>
          </a:p>
          <a:p>
            <a:endParaRPr lang="en-US" dirty="0"/>
          </a:p>
        </p:txBody>
      </p:sp>
      <p:sp>
        <p:nvSpPr>
          <p:cNvPr id="4" name="Title 1"/>
          <p:cNvSpPr>
            <a:spLocks noGrp="1"/>
          </p:cNvSpPr>
          <p:nvPr>
            <p:ph type="title"/>
          </p:nvPr>
        </p:nvSpPr>
        <p:spPr>
          <a:xfrm>
            <a:off x="530225" y="212725"/>
            <a:ext cx="7918450" cy="625475"/>
          </a:xfrm>
        </p:spPr>
        <p:txBody>
          <a:bodyPr/>
          <a:lstStyle/>
          <a:p>
            <a:r>
              <a:rPr lang="en-US" sz="4000" spc="-5" dirty="0" smtClean="0">
                <a:solidFill>
                  <a:srgbClr val="00B0F0"/>
                </a:solidFill>
              </a:rPr>
              <a:t>Layered Architecture</a:t>
            </a:r>
            <a:br>
              <a:rPr lang="en-US" sz="4000" spc="-5" dirty="0" smtClean="0">
                <a:solidFill>
                  <a:srgbClr val="00B0F0"/>
                </a:solidFill>
              </a:rPr>
            </a:b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489980" y="3784208"/>
            <a:ext cx="4074590" cy="2412393"/>
          </a:xfrm>
          <a:prstGeom prst="rect">
            <a:avLst/>
          </a:prstGeom>
        </p:spPr>
      </p:pic>
      <p:sp>
        <p:nvSpPr>
          <p:cNvPr id="3" name="object 3"/>
          <p:cNvSpPr txBox="1">
            <a:spLocks noGrp="1"/>
          </p:cNvSpPr>
          <p:nvPr>
            <p:ph type="title"/>
          </p:nvPr>
        </p:nvSpPr>
        <p:spPr>
          <a:xfrm>
            <a:off x="530225" y="472535"/>
            <a:ext cx="4479290" cy="589280"/>
          </a:xfrm>
          <a:prstGeom prst="rect">
            <a:avLst/>
          </a:prstGeom>
        </p:spPr>
        <p:txBody>
          <a:bodyPr vert="horz" wrap="square" lIns="0" tIns="12700" rIns="0" bIns="0" rtlCol="0">
            <a:spAutoFit/>
          </a:bodyPr>
          <a:lstStyle/>
          <a:p>
            <a:pPr marL="12700">
              <a:lnSpc>
                <a:spcPct val="100000"/>
              </a:lnSpc>
              <a:spcBef>
                <a:spcPts val="100"/>
              </a:spcBef>
            </a:pPr>
            <a:r>
              <a:rPr sz="3700" spc="-10" dirty="0">
                <a:solidFill>
                  <a:srgbClr val="00B0F0"/>
                </a:solidFill>
              </a:rPr>
              <a:t>Features</a:t>
            </a:r>
            <a:r>
              <a:rPr sz="3700" spc="-55" dirty="0">
                <a:solidFill>
                  <a:srgbClr val="00B0F0"/>
                </a:solidFill>
              </a:rPr>
              <a:t> </a:t>
            </a:r>
            <a:r>
              <a:rPr sz="3700" spc="-5" dirty="0">
                <a:solidFill>
                  <a:srgbClr val="00B0F0"/>
                </a:solidFill>
              </a:rPr>
              <a:t>of</a:t>
            </a:r>
            <a:r>
              <a:rPr sz="3700" spc="-50" dirty="0">
                <a:solidFill>
                  <a:srgbClr val="00B0F0"/>
                </a:solidFill>
              </a:rPr>
              <a:t> </a:t>
            </a:r>
            <a:r>
              <a:rPr sz="3700" spc="-5" dirty="0">
                <a:solidFill>
                  <a:srgbClr val="00B0F0"/>
                </a:solidFill>
              </a:rPr>
              <a:t>layering</a:t>
            </a:r>
            <a:endParaRPr sz="3700"/>
          </a:p>
        </p:txBody>
      </p:sp>
      <p:sp>
        <p:nvSpPr>
          <p:cNvPr id="4" name="object 4"/>
          <p:cNvSpPr txBox="1"/>
          <p:nvPr/>
        </p:nvSpPr>
        <p:spPr>
          <a:xfrm>
            <a:off x="619263" y="1198118"/>
            <a:ext cx="7455534" cy="2282825"/>
          </a:xfrm>
          <a:prstGeom prst="rect">
            <a:avLst/>
          </a:prstGeom>
        </p:spPr>
        <p:txBody>
          <a:bodyPr vert="horz" wrap="square" lIns="0" tIns="12700" rIns="0" bIns="0" rtlCol="0">
            <a:spAutoFit/>
          </a:bodyPr>
          <a:lstStyle/>
          <a:p>
            <a:pPr marL="288925" marR="224154" indent="-276860">
              <a:lnSpc>
                <a:spcPct val="151000"/>
              </a:lnSpc>
              <a:spcBef>
                <a:spcPts val="100"/>
              </a:spcBef>
              <a:buClr>
                <a:srgbClr val="2DA2BE"/>
              </a:buClr>
              <a:buSzPct val="66666"/>
              <a:buFont typeface="Lucida Sans Unicode"/>
              <a:buChar char="□"/>
              <a:tabLst>
                <a:tab pos="288925" algn="l"/>
                <a:tab pos="289560" algn="l"/>
              </a:tabLst>
            </a:pPr>
            <a:r>
              <a:rPr sz="2400" spc="-5" dirty="0">
                <a:latin typeface="Times New Roman"/>
                <a:cs typeface="Times New Roman"/>
              </a:rPr>
              <a:t>Decompose</a:t>
            </a:r>
            <a:r>
              <a:rPr sz="2400" spc="-20" dirty="0">
                <a:latin typeface="Times New Roman"/>
                <a:cs typeface="Times New Roman"/>
              </a:rPr>
              <a:t> </a:t>
            </a:r>
            <a:r>
              <a:rPr sz="2400" spc="-5" dirty="0">
                <a:latin typeface="Times New Roman"/>
                <a:cs typeface="Times New Roman"/>
              </a:rPr>
              <a:t>the</a:t>
            </a:r>
            <a:r>
              <a:rPr sz="2400" spc="-15" dirty="0">
                <a:latin typeface="Times New Roman"/>
                <a:cs typeface="Times New Roman"/>
              </a:rPr>
              <a:t> </a:t>
            </a:r>
            <a:r>
              <a:rPr sz="2400" dirty="0">
                <a:latin typeface="Times New Roman"/>
                <a:cs typeface="Times New Roman"/>
              </a:rPr>
              <a:t>problem</a:t>
            </a:r>
            <a:r>
              <a:rPr sz="2400" spc="-10"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building</a:t>
            </a:r>
            <a:r>
              <a:rPr sz="2400" spc="-10" dirty="0">
                <a:latin typeface="Times New Roman"/>
                <a:cs typeface="Times New Roman"/>
              </a:rPr>
              <a:t> </a:t>
            </a:r>
            <a:r>
              <a:rPr sz="2400" dirty="0">
                <a:latin typeface="Times New Roman"/>
                <a:cs typeface="Times New Roman"/>
              </a:rPr>
              <a:t>a</a:t>
            </a:r>
            <a:r>
              <a:rPr sz="2400" spc="-15" dirty="0">
                <a:latin typeface="Times New Roman"/>
                <a:cs typeface="Times New Roman"/>
              </a:rPr>
              <a:t> </a:t>
            </a:r>
            <a:r>
              <a:rPr sz="2400" dirty="0">
                <a:latin typeface="Times New Roman"/>
                <a:cs typeface="Times New Roman"/>
              </a:rPr>
              <a:t>network</a:t>
            </a:r>
            <a:r>
              <a:rPr sz="2400" spc="-10" dirty="0">
                <a:latin typeface="Times New Roman"/>
                <a:cs typeface="Times New Roman"/>
              </a:rPr>
              <a:t> </a:t>
            </a:r>
            <a:r>
              <a:rPr sz="2400" spc="-5" dirty="0">
                <a:latin typeface="Times New Roman"/>
                <a:cs typeface="Times New Roman"/>
              </a:rPr>
              <a:t>into</a:t>
            </a:r>
            <a:r>
              <a:rPr sz="2400" spc="-15" dirty="0">
                <a:latin typeface="Times New Roman"/>
                <a:cs typeface="Times New Roman"/>
              </a:rPr>
              <a:t> </a:t>
            </a:r>
            <a:r>
              <a:rPr sz="2400" spc="-5" dirty="0">
                <a:latin typeface="Times New Roman"/>
                <a:cs typeface="Times New Roman"/>
              </a:rPr>
              <a:t>more </a:t>
            </a:r>
            <a:r>
              <a:rPr sz="2400" spc="-585" dirty="0">
                <a:latin typeface="Times New Roman"/>
                <a:cs typeface="Times New Roman"/>
              </a:rPr>
              <a:t> </a:t>
            </a:r>
            <a:r>
              <a:rPr sz="2400" spc="-5" dirty="0">
                <a:latin typeface="Times New Roman"/>
                <a:cs typeface="Times New Roman"/>
              </a:rPr>
              <a:t>manageable</a:t>
            </a:r>
            <a:r>
              <a:rPr sz="2400" spc="-10" dirty="0">
                <a:latin typeface="Times New Roman"/>
                <a:cs typeface="Times New Roman"/>
              </a:rPr>
              <a:t> </a:t>
            </a:r>
            <a:r>
              <a:rPr sz="2400" spc="-5" dirty="0">
                <a:latin typeface="Times New Roman"/>
                <a:cs typeface="Times New Roman"/>
              </a:rPr>
              <a:t>components.</a:t>
            </a:r>
            <a:endParaRPr sz="2400">
              <a:latin typeface="Times New Roman"/>
              <a:cs typeface="Times New Roman"/>
            </a:endParaRPr>
          </a:p>
          <a:p>
            <a:pPr marL="288925" marR="5080" indent="-276860">
              <a:lnSpc>
                <a:spcPct val="150200"/>
              </a:lnSpc>
              <a:spcBef>
                <a:spcPts val="425"/>
              </a:spcBef>
              <a:buClr>
                <a:srgbClr val="2DA2BE"/>
              </a:buClr>
              <a:buSzPct val="66666"/>
              <a:buFont typeface="Lucida Sans Unicode"/>
              <a:buChar char="□"/>
              <a:tabLst>
                <a:tab pos="288925" algn="l"/>
                <a:tab pos="289560" algn="l"/>
              </a:tabLst>
            </a:pPr>
            <a:r>
              <a:rPr sz="2400" spc="-5" dirty="0">
                <a:latin typeface="Times New Roman"/>
                <a:cs typeface="Times New Roman"/>
              </a:rPr>
              <a:t>Provides</a:t>
            </a:r>
            <a:r>
              <a:rPr sz="2400" spc="-25" dirty="0">
                <a:latin typeface="Times New Roman"/>
                <a:cs typeface="Times New Roman"/>
              </a:rPr>
              <a:t> </a:t>
            </a:r>
            <a:r>
              <a:rPr sz="2400" spc="-5" dirty="0">
                <a:latin typeface="Times New Roman"/>
                <a:cs typeface="Times New Roman"/>
              </a:rPr>
              <a:t>modular</a:t>
            </a:r>
            <a:r>
              <a:rPr sz="2400" spc="-20" dirty="0">
                <a:latin typeface="Times New Roman"/>
                <a:cs typeface="Times New Roman"/>
              </a:rPr>
              <a:t> </a:t>
            </a:r>
            <a:r>
              <a:rPr sz="2400" dirty="0">
                <a:latin typeface="Times New Roman"/>
                <a:cs typeface="Times New Roman"/>
              </a:rPr>
              <a:t>design-for</a:t>
            </a:r>
            <a:r>
              <a:rPr sz="2400" spc="-15" dirty="0">
                <a:latin typeface="Times New Roman"/>
                <a:cs typeface="Times New Roman"/>
              </a:rPr>
              <a:t> </a:t>
            </a:r>
            <a:r>
              <a:rPr sz="2400" spc="-5" dirty="0">
                <a:latin typeface="Times New Roman"/>
                <a:cs typeface="Times New Roman"/>
              </a:rPr>
              <a:t>adding</a:t>
            </a:r>
            <a:r>
              <a:rPr sz="2400" spc="-25" dirty="0">
                <a:latin typeface="Times New Roman"/>
                <a:cs typeface="Times New Roman"/>
              </a:rPr>
              <a:t> </a:t>
            </a:r>
            <a:r>
              <a:rPr sz="2400" dirty="0">
                <a:latin typeface="Times New Roman"/>
                <a:cs typeface="Times New Roman"/>
              </a:rPr>
              <a:t>new</a:t>
            </a:r>
            <a:r>
              <a:rPr sz="2400" spc="-15" dirty="0">
                <a:latin typeface="Times New Roman"/>
                <a:cs typeface="Times New Roman"/>
              </a:rPr>
              <a:t> </a:t>
            </a:r>
            <a:r>
              <a:rPr sz="2400" dirty="0">
                <a:latin typeface="Times New Roman"/>
                <a:cs typeface="Times New Roman"/>
              </a:rPr>
              <a:t>features/services, </a:t>
            </a:r>
            <a:r>
              <a:rPr sz="2400" spc="-585" dirty="0">
                <a:latin typeface="Times New Roman"/>
                <a:cs typeface="Times New Roman"/>
              </a:rPr>
              <a:t> </a:t>
            </a:r>
            <a:r>
              <a:rPr sz="2400" dirty="0">
                <a:latin typeface="Times New Roman"/>
                <a:cs typeface="Times New Roman"/>
              </a:rPr>
              <a:t>need</a:t>
            </a:r>
            <a:r>
              <a:rPr sz="2400" spc="-5" dirty="0">
                <a:latin typeface="Times New Roman"/>
                <a:cs typeface="Times New Roman"/>
              </a:rPr>
              <a:t> to</a:t>
            </a:r>
            <a:r>
              <a:rPr sz="2400" spc="-10" dirty="0">
                <a:latin typeface="Times New Roman"/>
                <a:cs typeface="Times New Roman"/>
              </a:rPr>
              <a:t> </a:t>
            </a:r>
            <a:r>
              <a:rPr sz="2400" spc="-5" dirty="0">
                <a:latin typeface="Times New Roman"/>
                <a:cs typeface="Times New Roman"/>
              </a:rPr>
              <a:t>modify the</a:t>
            </a:r>
            <a:r>
              <a:rPr sz="2400" spc="-10" dirty="0">
                <a:latin typeface="Times New Roman"/>
                <a:cs typeface="Times New Roman"/>
              </a:rPr>
              <a:t> </a:t>
            </a:r>
            <a:r>
              <a:rPr sz="2400" dirty="0">
                <a:latin typeface="Times New Roman"/>
                <a:cs typeface="Times New Roman"/>
              </a:rPr>
              <a:t>functionality </a:t>
            </a:r>
            <a:r>
              <a:rPr sz="2400" spc="-5" dirty="0">
                <a:latin typeface="Times New Roman"/>
                <a:cs typeface="Times New Roman"/>
              </a:rPr>
              <a:t>at</a:t>
            </a:r>
            <a:r>
              <a:rPr sz="2400" spc="-10" dirty="0">
                <a:latin typeface="Times New Roman"/>
                <a:cs typeface="Times New Roman"/>
              </a:rPr>
              <a:t> </a:t>
            </a:r>
            <a:r>
              <a:rPr sz="2400" dirty="0">
                <a:latin typeface="Times New Roman"/>
                <a:cs typeface="Times New Roman"/>
              </a:rPr>
              <a:t>one </a:t>
            </a:r>
            <a:r>
              <a:rPr sz="2400" spc="-5" dirty="0">
                <a:latin typeface="Times New Roman"/>
                <a:cs typeface="Times New Roman"/>
              </a:rPr>
              <a:t>layer.</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472535"/>
            <a:ext cx="2188845" cy="589280"/>
          </a:xfrm>
          <a:prstGeom prst="rect">
            <a:avLst/>
          </a:prstGeom>
        </p:spPr>
        <p:txBody>
          <a:bodyPr vert="horz" wrap="square" lIns="0" tIns="12700" rIns="0" bIns="0" rtlCol="0">
            <a:spAutoFit/>
          </a:bodyPr>
          <a:lstStyle/>
          <a:p>
            <a:pPr marL="12700">
              <a:lnSpc>
                <a:spcPct val="100000"/>
              </a:lnSpc>
              <a:spcBef>
                <a:spcPts val="100"/>
              </a:spcBef>
            </a:pPr>
            <a:r>
              <a:rPr sz="3700" spc="-5" dirty="0">
                <a:solidFill>
                  <a:srgbClr val="00B0F0"/>
                </a:solidFill>
              </a:rPr>
              <a:t>Protocols</a:t>
            </a:r>
            <a:endParaRPr sz="3700"/>
          </a:p>
        </p:txBody>
      </p:sp>
      <p:sp>
        <p:nvSpPr>
          <p:cNvPr id="3" name="object 3"/>
          <p:cNvSpPr txBox="1"/>
          <p:nvPr/>
        </p:nvSpPr>
        <p:spPr>
          <a:xfrm>
            <a:off x="620987" y="1140078"/>
            <a:ext cx="7843520" cy="3654425"/>
          </a:xfrm>
          <a:prstGeom prst="rect">
            <a:avLst/>
          </a:prstGeom>
        </p:spPr>
        <p:txBody>
          <a:bodyPr vert="horz" wrap="square" lIns="0" tIns="12700" rIns="0" bIns="0" rtlCol="0">
            <a:spAutoFit/>
          </a:bodyPr>
          <a:lstStyle/>
          <a:p>
            <a:pPr marL="287655" marR="519430" indent="-275590">
              <a:lnSpc>
                <a:spcPct val="150600"/>
              </a:lnSpc>
              <a:spcBef>
                <a:spcPts val="100"/>
              </a:spcBef>
              <a:buClr>
                <a:srgbClr val="2DA2BE"/>
              </a:buClr>
              <a:buSzPct val="68181"/>
              <a:buFont typeface="Lucida Sans Unicode"/>
              <a:buChar char="□"/>
              <a:tabLst>
                <a:tab pos="287020" algn="l"/>
                <a:tab pos="288290" algn="l"/>
              </a:tabLst>
            </a:pPr>
            <a:r>
              <a:rPr sz="2200" dirty="0">
                <a:latin typeface="Arial MT"/>
                <a:cs typeface="Arial MT"/>
              </a:rPr>
              <a:t>A </a:t>
            </a:r>
            <a:r>
              <a:rPr sz="2200" b="1" spc="-5" dirty="0">
                <a:latin typeface="Arial"/>
                <a:cs typeface="Arial"/>
              </a:rPr>
              <a:t>protocol </a:t>
            </a:r>
            <a:r>
              <a:rPr sz="2200" spc="-5" dirty="0">
                <a:latin typeface="Arial MT"/>
                <a:cs typeface="Arial MT"/>
              </a:rPr>
              <a:t>is </a:t>
            </a:r>
            <a:r>
              <a:rPr sz="2200" dirty="0">
                <a:latin typeface="Arial MT"/>
                <a:cs typeface="Arial MT"/>
              </a:rPr>
              <a:t>a standard set </a:t>
            </a:r>
            <a:r>
              <a:rPr sz="2200" spc="-5" dirty="0">
                <a:latin typeface="Arial MT"/>
                <a:cs typeface="Arial MT"/>
              </a:rPr>
              <a:t>of </a:t>
            </a:r>
            <a:r>
              <a:rPr sz="2200" dirty="0">
                <a:latin typeface="Arial MT"/>
                <a:cs typeface="Arial MT"/>
              </a:rPr>
              <a:t>rules </a:t>
            </a:r>
            <a:r>
              <a:rPr sz="2200" spc="-5" dirty="0">
                <a:latin typeface="Arial MT"/>
                <a:cs typeface="Arial MT"/>
              </a:rPr>
              <a:t>that allow electronic </a:t>
            </a:r>
            <a:r>
              <a:rPr sz="2200" spc="-600" dirty="0">
                <a:latin typeface="Arial MT"/>
                <a:cs typeface="Arial MT"/>
              </a:rPr>
              <a:t> </a:t>
            </a:r>
            <a:r>
              <a:rPr sz="2200" spc="-5" dirty="0">
                <a:latin typeface="Arial MT"/>
                <a:cs typeface="Arial MT"/>
              </a:rPr>
              <a:t>devices</a:t>
            </a:r>
            <a:r>
              <a:rPr sz="2200" spc="-10" dirty="0">
                <a:latin typeface="Arial MT"/>
                <a:cs typeface="Arial MT"/>
              </a:rPr>
              <a:t> </a:t>
            </a:r>
            <a:r>
              <a:rPr sz="2200" spc="-5" dirty="0">
                <a:latin typeface="Arial MT"/>
                <a:cs typeface="Arial MT"/>
              </a:rPr>
              <a:t>to</a:t>
            </a:r>
            <a:r>
              <a:rPr sz="2200" spc="-15" dirty="0">
                <a:latin typeface="Arial MT"/>
                <a:cs typeface="Arial MT"/>
              </a:rPr>
              <a:t> </a:t>
            </a:r>
            <a:r>
              <a:rPr sz="2200" dirty="0">
                <a:latin typeface="Arial MT"/>
                <a:cs typeface="Arial MT"/>
              </a:rPr>
              <a:t>communicate</a:t>
            </a:r>
            <a:r>
              <a:rPr sz="2200" spc="-5" dirty="0">
                <a:latin typeface="Arial MT"/>
                <a:cs typeface="Arial MT"/>
              </a:rPr>
              <a:t> with</a:t>
            </a:r>
            <a:r>
              <a:rPr sz="2200" spc="-10" dirty="0">
                <a:latin typeface="Arial MT"/>
                <a:cs typeface="Arial MT"/>
              </a:rPr>
              <a:t> </a:t>
            </a:r>
            <a:r>
              <a:rPr sz="2200" spc="-5" dirty="0">
                <a:latin typeface="Arial MT"/>
                <a:cs typeface="Arial MT"/>
              </a:rPr>
              <a:t>each other.</a:t>
            </a:r>
            <a:endParaRPr sz="2200">
              <a:latin typeface="Arial MT"/>
              <a:cs typeface="Arial MT"/>
            </a:endParaRPr>
          </a:p>
          <a:p>
            <a:pPr marL="287655" marR="5080" indent="-275590">
              <a:lnSpc>
                <a:spcPct val="150100"/>
              </a:lnSpc>
              <a:spcBef>
                <a:spcPts val="409"/>
              </a:spcBef>
              <a:buClr>
                <a:srgbClr val="2DA2BE"/>
              </a:buClr>
              <a:buSzPct val="68181"/>
              <a:buFont typeface="Lucida Sans Unicode"/>
              <a:buChar char="□"/>
              <a:tabLst>
                <a:tab pos="287020" algn="l"/>
                <a:tab pos="288290" algn="l"/>
              </a:tabLst>
            </a:pPr>
            <a:r>
              <a:rPr sz="2200" spc="-5" dirty="0">
                <a:latin typeface="Arial MT"/>
                <a:cs typeface="Arial MT"/>
              </a:rPr>
              <a:t>These </a:t>
            </a:r>
            <a:r>
              <a:rPr sz="2200" dirty="0">
                <a:latin typeface="Arial MT"/>
                <a:cs typeface="Arial MT"/>
              </a:rPr>
              <a:t>rules </a:t>
            </a:r>
            <a:r>
              <a:rPr sz="2200" spc="-5" dirty="0">
                <a:latin typeface="Arial MT"/>
                <a:cs typeface="Arial MT"/>
              </a:rPr>
              <a:t>include what type of data </a:t>
            </a:r>
            <a:r>
              <a:rPr sz="2200" dirty="0">
                <a:latin typeface="Arial MT"/>
                <a:cs typeface="Arial MT"/>
              </a:rPr>
              <a:t>may </a:t>
            </a:r>
            <a:r>
              <a:rPr sz="2200" spc="-5" dirty="0">
                <a:latin typeface="Arial MT"/>
                <a:cs typeface="Arial MT"/>
              </a:rPr>
              <a:t>be transmitted, </a:t>
            </a:r>
            <a:r>
              <a:rPr sz="2200" dirty="0">
                <a:latin typeface="Arial MT"/>
                <a:cs typeface="Arial MT"/>
              </a:rPr>
              <a:t> </a:t>
            </a:r>
            <a:r>
              <a:rPr sz="2200" spc="-5" dirty="0">
                <a:latin typeface="Arial MT"/>
                <a:cs typeface="Arial MT"/>
              </a:rPr>
              <a:t>what </a:t>
            </a:r>
            <a:r>
              <a:rPr sz="2200" dirty="0">
                <a:latin typeface="Arial MT"/>
                <a:cs typeface="Arial MT"/>
              </a:rPr>
              <a:t>commands </a:t>
            </a:r>
            <a:r>
              <a:rPr sz="2200" spc="-5" dirty="0">
                <a:latin typeface="Arial MT"/>
                <a:cs typeface="Arial MT"/>
              </a:rPr>
              <a:t>are used to </a:t>
            </a:r>
            <a:r>
              <a:rPr sz="2200" dirty="0">
                <a:latin typeface="Arial MT"/>
                <a:cs typeface="Arial MT"/>
              </a:rPr>
              <a:t>send </a:t>
            </a:r>
            <a:r>
              <a:rPr sz="2200" spc="-5" dirty="0">
                <a:latin typeface="Arial MT"/>
                <a:cs typeface="Arial MT"/>
              </a:rPr>
              <a:t>and </a:t>
            </a:r>
            <a:r>
              <a:rPr sz="2200" dirty="0">
                <a:latin typeface="Arial MT"/>
                <a:cs typeface="Arial MT"/>
              </a:rPr>
              <a:t>receive </a:t>
            </a:r>
            <a:r>
              <a:rPr sz="2200" spc="-5" dirty="0">
                <a:latin typeface="Arial MT"/>
                <a:cs typeface="Arial MT"/>
              </a:rPr>
              <a:t>data, and how </a:t>
            </a:r>
            <a:r>
              <a:rPr sz="2200" spc="-600" dirty="0">
                <a:latin typeface="Arial MT"/>
                <a:cs typeface="Arial MT"/>
              </a:rPr>
              <a:t> </a:t>
            </a:r>
            <a:r>
              <a:rPr sz="2200" spc="-5" dirty="0">
                <a:latin typeface="Arial MT"/>
                <a:cs typeface="Arial MT"/>
              </a:rPr>
              <a:t>data</a:t>
            </a:r>
            <a:r>
              <a:rPr sz="2200" spc="-10" dirty="0">
                <a:latin typeface="Arial MT"/>
                <a:cs typeface="Arial MT"/>
              </a:rPr>
              <a:t> </a:t>
            </a:r>
            <a:r>
              <a:rPr sz="2200" spc="-5" dirty="0">
                <a:latin typeface="Arial MT"/>
                <a:cs typeface="Arial MT"/>
              </a:rPr>
              <a:t>transfers</a:t>
            </a:r>
            <a:r>
              <a:rPr sz="2200" spc="-10" dirty="0">
                <a:latin typeface="Arial MT"/>
                <a:cs typeface="Arial MT"/>
              </a:rPr>
              <a:t> </a:t>
            </a:r>
            <a:r>
              <a:rPr sz="2200" spc="-5" dirty="0">
                <a:latin typeface="Arial MT"/>
                <a:cs typeface="Arial MT"/>
              </a:rPr>
              <a:t>are </a:t>
            </a:r>
            <a:r>
              <a:rPr sz="2200" dirty="0">
                <a:latin typeface="Arial MT"/>
                <a:cs typeface="Arial MT"/>
              </a:rPr>
              <a:t>confirmed.</a:t>
            </a:r>
            <a:endParaRPr sz="2200">
              <a:latin typeface="Arial MT"/>
              <a:cs typeface="Arial MT"/>
            </a:endParaRPr>
          </a:p>
          <a:p>
            <a:pPr marL="287655" marR="289560" indent="-275590">
              <a:lnSpc>
                <a:spcPct val="149600"/>
              </a:lnSpc>
              <a:spcBef>
                <a:spcPts val="425"/>
              </a:spcBef>
              <a:buClr>
                <a:srgbClr val="2DA2BE"/>
              </a:buClr>
              <a:buSzPct val="68181"/>
              <a:buFont typeface="Lucida Sans Unicode"/>
              <a:buChar char="□"/>
              <a:tabLst>
                <a:tab pos="287020" algn="l"/>
                <a:tab pos="288290" algn="l"/>
              </a:tabLst>
            </a:pPr>
            <a:r>
              <a:rPr sz="2200" spc="-5" dirty="0">
                <a:latin typeface="Arial MT"/>
                <a:cs typeface="Arial MT"/>
              </a:rPr>
              <a:t>Provides</a:t>
            </a:r>
            <a:r>
              <a:rPr sz="2200" spc="-25" dirty="0">
                <a:latin typeface="Arial MT"/>
                <a:cs typeface="Arial MT"/>
              </a:rPr>
              <a:t> </a:t>
            </a:r>
            <a:r>
              <a:rPr sz="2200" dirty="0">
                <a:latin typeface="Arial MT"/>
                <a:cs typeface="Arial MT"/>
              </a:rPr>
              <a:t>a</a:t>
            </a:r>
            <a:r>
              <a:rPr sz="2200" spc="-20" dirty="0">
                <a:latin typeface="Arial MT"/>
                <a:cs typeface="Arial MT"/>
              </a:rPr>
              <a:t> </a:t>
            </a:r>
            <a:r>
              <a:rPr sz="2200" dirty="0">
                <a:latin typeface="Arial MT"/>
                <a:cs typeface="Arial MT"/>
              </a:rPr>
              <a:t>communication</a:t>
            </a:r>
            <a:r>
              <a:rPr sz="2200" spc="-20" dirty="0">
                <a:latin typeface="Arial MT"/>
                <a:cs typeface="Arial MT"/>
              </a:rPr>
              <a:t> </a:t>
            </a:r>
            <a:r>
              <a:rPr sz="2200" dirty="0">
                <a:latin typeface="Arial MT"/>
                <a:cs typeface="Arial MT"/>
              </a:rPr>
              <a:t>service</a:t>
            </a:r>
            <a:r>
              <a:rPr sz="2200" spc="-15" dirty="0">
                <a:latin typeface="Arial MT"/>
                <a:cs typeface="Arial MT"/>
              </a:rPr>
              <a:t> </a:t>
            </a:r>
            <a:r>
              <a:rPr sz="2200" spc="-5" dirty="0">
                <a:latin typeface="Arial MT"/>
                <a:cs typeface="Arial MT"/>
              </a:rPr>
              <a:t>that</a:t>
            </a:r>
            <a:r>
              <a:rPr sz="2200" spc="-25" dirty="0">
                <a:latin typeface="Arial MT"/>
                <a:cs typeface="Arial MT"/>
              </a:rPr>
              <a:t> </a:t>
            </a:r>
            <a:r>
              <a:rPr sz="2200" spc="-5" dirty="0">
                <a:latin typeface="Arial MT"/>
                <a:cs typeface="Arial MT"/>
              </a:rPr>
              <a:t>higher-level</a:t>
            </a:r>
            <a:r>
              <a:rPr sz="2200" spc="-20" dirty="0">
                <a:latin typeface="Arial MT"/>
                <a:cs typeface="Arial MT"/>
              </a:rPr>
              <a:t> </a:t>
            </a:r>
            <a:r>
              <a:rPr sz="2200" spc="-5" dirty="0">
                <a:latin typeface="Arial MT"/>
                <a:cs typeface="Arial MT"/>
              </a:rPr>
              <a:t>objects </a:t>
            </a:r>
            <a:r>
              <a:rPr sz="2200" spc="-595" dirty="0">
                <a:latin typeface="Arial MT"/>
                <a:cs typeface="Arial MT"/>
              </a:rPr>
              <a:t> </a:t>
            </a:r>
            <a:r>
              <a:rPr sz="2200" spc="-5" dirty="0">
                <a:latin typeface="Arial MT"/>
                <a:cs typeface="Arial MT"/>
              </a:rPr>
              <a:t>use</a:t>
            </a:r>
            <a:r>
              <a:rPr sz="2200" spc="-10" dirty="0">
                <a:latin typeface="Arial MT"/>
                <a:cs typeface="Arial MT"/>
              </a:rPr>
              <a:t> </a:t>
            </a:r>
            <a:r>
              <a:rPr sz="2200" spc="-5" dirty="0">
                <a:latin typeface="Arial MT"/>
                <a:cs typeface="Arial MT"/>
              </a:rPr>
              <a:t>to</a:t>
            </a:r>
            <a:r>
              <a:rPr sz="2200" spc="-10" dirty="0">
                <a:latin typeface="Arial MT"/>
                <a:cs typeface="Arial MT"/>
              </a:rPr>
              <a:t> </a:t>
            </a:r>
            <a:r>
              <a:rPr sz="2200" spc="-5" dirty="0">
                <a:latin typeface="Arial MT"/>
                <a:cs typeface="Arial MT"/>
              </a:rPr>
              <a:t>exchange </a:t>
            </a:r>
            <a:r>
              <a:rPr sz="2200" dirty="0">
                <a:latin typeface="Arial MT"/>
                <a:cs typeface="Arial MT"/>
              </a:rPr>
              <a:t>messages.</a:t>
            </a:r>
            <a:endParaRPr sz="2200">
              <a:latin typeface="Arial MT"/>
              <a:cs typeface="Arial M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28600"/>
            <a:ext cx="7345680" cy="589280"/>
          </a:xfrm>
          <a:prstGeom prst="rect">
            <a:avLst/>
          </a:prstGeom>
        </p:spPr>
        <p:txBody>
          <a:bodyPr vert="horz" wrap="square" lIns="0" tIns="12700" rIns="0" bIns="0" rtlCol="0">
            <a:spAutoFit/>
          </a:bodyPr>
          <a:lstStyle/>
          <a:p>
            <a:pPr marL="12700">
              <a:lnSpc>
                <a:spcPct val="100000"/>
              </a:lnSpc>
              <a:spcBef>
                <a:spcPts val="100"/>
              </a:spcBef>
            </a:pPr>
            <a:r>
              <a:rPr sz="3700" spc="-10" dirty="0">
                <a:solidFill>
                  <a:srgbClr val="00B0F0"/>
                </a:solidFill>
              </a:rPr>
              <a:t>Two</a:t>
            </a:r>
            <a:r>
              <a:rPr sz="3700" spc="-30" dirty="0">
                <a:solidFill>
                  <a:srgbClr val="00B0F0"/>
                </a:solidFill>
              </a:rPr>
              <a:t> </a:t>
            </a:r>
            <a:r>
              <a:rPr sz="3700" spc="-10" dirty="0">
                <a:solidFill>
                  <a:srgbClr val="00B0F0"/>
                </a:solidFill>
              </a:rPr>
              <a:t>interfaces</a:t>
            </a:r>
            <a:r>
              <a:rPr sz="3700" spc="-30" dirty="0">
                <a:solidFill>
                  <a:srgbClr val="00B0F0"/>
                </a:solidFill>
              </a:rPr>
              <a:t> </a:t>
            </a:r>
            <a:r>
              <a:rPr sz="3700" spc="-5" dirty="0">
                <a:solidFill>
                  <a:srgbClr val="00B0F0"/>
                </a:solidFill>
              </a:rPr>
              <a:t>of</a:t>
            </a:r>
            <a:r>
              <a:rPr sz="3700" spc="-25" dirty="0">
                <a:solidFill>
                  <a:srgbClr val="00B0F0"/>
                </a:solidFill>
              </a:rPr>
              <a:t> </a:t>
            </a:r>
            <a:r>
              <a:rPr sz="3700" spc="-5" dirty="0">
                <a:solidFill>
                  <a:srgbClr val="00B0F0"/>
                </a:solidFill>
              </a:rPr>
              <a:t>each</a:t>
            </a:r>
            <a:r>
              <a:rPr sz="3700" spc="-25" dirty="0">
                <a:solidFill>
                  <a:srgbClr val="00B0F0"/>
                </a:solidFill>
              </a:rPr>
              <a:t> </a:t>
            </a:r>
            <a:r>
              <a:rPr sz="3700" spc="-5" dirty="0">
                <a:solidFill>
                  <a:srgbClr val="00B0F0"/>
                </a:solidFill>
              </a:rPr>
              <a:t>protocols</a:t>
            </a:r>
            <a:endParaRPr sz="3700"/>
          </a:p>
        </p:txBody>
      </p:sp>
      <p:sp>
        <p:nvSpPr>
          <p:cNvPr id="3" name="object 3"/>
          <p:cNvSpPr txBox="1"/>
          <p:nvPr/>
        </p:nvSpPr>
        <p:spPr>
          <a:xfrm>
            <a:off x="228600" y="838200"/>
            <a:ext cx="8610600" cy="5737468"/>
          </a:xfrm>
          <a:prstGeom prst="rect">
            <a:avLst/>
          </a:prstGeom>
        </p:spPr>
        <p:txBody>
          <a:bodyPr vert="horz" wrap="square" lIns="0" tIns="12700" rIns="0" bIns="0" rtlCol="0">
            <a:spAutoFit/>
          </a:bodyPr>
          <a:lstStyle/>
          <a:p>
            <a:pPr marL="288925" indent="-276860" algn="just">
              <a:lnSpc>
                <a:spcPct val="150000"/>
              </a:lnSpc>
              <a:spcBef>
                <a:spcPts val="100"/>
              </a:spcBef>
              <a:buClr>
                <a:srgbClr val="2DA2BE"/>
              </a:buClr>
              <a:buSzPct val="66666"/>
              <a:buFont typeface="Arial"/>
              <a:buChar char="□"/>
              <a:tabLst>
                <a:tab pos="288925" algn="l"/>
                <a:tab pos="289560" algn="l"/>
              </a:tabLst>
            </a:pPr>
            <a:r>
              <a:rPr sz="2400" b="1" spc="-5" dirty="0">
                <a:latin typeface="Times New Roman"/>
                <a:cs typeface="Times New Roman"/>
              </a:rPr>
              <a:t>Service</a:t>
            </a:r>
            <a:r>
              <a:rPr sz="2400" b="1" spc="-50" dirty="0">
                <a:latin typeface="Times New Roman"/>
                <a:cs typeface="Times New Roman"/>
              </a:rPr>
              <a:t> </a:t>
            </a:r>
            <a:r>
              <a:rPr sz="2400" b="1" spc="-5" dirty="0">
                <a:latin typeface="Times New Roman"/>
                <a:cs typeface="Times New Roman"/>
              </a:rPr>
              <a:t>interface</a:t>
            </a:r>
            <a:endParaRPr sz="2400">
              <a:latin typeface="Times New Roman"/>
              <a:cs typeface="Times New Roman"/>
            </a:endParaRPr>
          </a:p>
          <a:p>
            <a:pPr marL="544830" marR="5080" lvl="1" indent="-184785" algn="just">
              <a:lnSpc>
                <a:spcPct val="150000"/>
              </a:lnSpc>
              <a:spcBef>
                <a:spcPts val="459"/>
              </a:spcBef>
              <a:buClr>
                <a:srgbClr val="2DA2BE"/>
              </a:buClr>
              <a:buFont typeface="Verdana"/>
              <a:buChar char="◦"/>
              <a:tabLst>
                <a:tab pos="545465" algn="l"/>
              </a:tabLst>
            </a:pPr>
            <a:r>
              <a:rPr sz="2400" spc="-5" dirty="0">
                <a:latin typeface="Times New Roman"/>
                <a:cs typeface="Times New Roman"/>
              </a:rPr>
              <a:t>Defines interface to </a:t>
            </a:r>
            <a:r>
              <a:rPr sz="2400" dirty="0">
                <a:latin typeface="Times New Roman"/>
                <a:cs typeface="Times New Roman"/>
              </a:rPr>
              <a:t>other objects on </a:t>
            </a:r>
            <a:r>
              <a:rPr sz="2400" spc="-5" dirty="0">
                <a:latin typeface="Times New Roman"/>
                <a:cs typeface="Times New Roman"/>
              </a:rPr>
              <a:t>the same computer that </a:t>
            </a:r>
            <a:r>
              <a:rPr sz="2400" spc="-585" dirty="0">
                <a:latin typeface="Times New Roman"/>
                <a:cs typeface="Times New Roman"/>
              </a:rPr>
              <a:t> </a:t>
            </a:r>
            <a:r>
              <a:rPr sz="2400" spc="-5" dirty="0">
                <a:latin typeface="Times New Roman"/>
                <a:cs typeface="Times New Roman"/>
              </a:rPr>
              <a:t>want</a:t>
            </a:r>
            <a:r>
              <a:rPr sz="2400" spc="-10" dirty="0">
                <a:latin typeface="Times New Roman"/>
                <a:cs typeface="Times New Roman"/>
              </a:rPr>
              <a:t> </a:t>
            </a:r>
            <a:r>
              <a:rPr sz="2400" spc="-5" dirty="0">
                <a:latin typeface="Times New Roman"/>
                <a:cs typeface="Times New Roman"/>
              </a:rPr>
              <a:t>to </a:t>
            </a:r>
            <a:r>
              <a:rPr sz="2400" dirty="0">
                <a:latin typeface="Times New Roman"/>
                <a:cs typeface="Times New Roman"/>
              </a:rPr>
              <a:t>use</a:t>
            </a:r>
            <a:r>
              <a:rPr sz="2400" spc="-5" dirty="0">
                <a:latin typeface="Times New Roman"/>
                <a:cs typeface="Times New Roman"/>
              </a:rPr>
              <a:t> its communication</a:t>
            </a:r>
            <a:r>
              <a:rPr sz="2400" spc="-10" dirty="0">
                <a:latin typeface="Times New Roman"/>
                <a:cs typeface="Times New Roman"/>
              </a:rPr>
              <a:t> </a:t>
            </a:r>
            <a:r>
              <a:rPr sz="2400" spc="-5" dirty="0">
                <a:latin typeface="Times New Roman"/>
                <a:cs typeface="Times New Roman"/>
              </a:rPr>
              <a:t>services.</a:t>
            </a:r>
            <a:endParaRPr sz="2400">
              <a:latin typeface="Times New Roman"/>
              <a:cs typeface="Times New Roman"/>
            </a:endParaRPr>
          </a:p>
          <a:p>
            <a:pPr marL="544830" marR="67945" lvl="1" indent="-184785" algn="just">
              <a:spcBef>
                <a:spcPts val="350"/>
              </a:spcBef>
              <a:buClr>
                <a:srgbClr val="2DA2BE"/>
              </a:buClr>
              <a:buFont typeface="Verdana"/>
              <a:buChar char="◦"/>
              <a:tabLst>
                <a:tab pos="545465" algn="l"/>
              </a:tabLst>
            </a:pPr>
            <a:r>
              <a:rPr sz="2400" spc="-5" dirty="0">
                <a:latin typeface="Times New Roman"/>
                <a:cs typeface="Times New Roman"/>
              </a:rPr>
              <a:t>Defines</a:t>
            </a:r>
            <a:r>
              <a:rPr sz="2400" spc="-15" dirty="0">
                <a:latin typeface="Times New Roman"/>
                <a:cs typeface="Times New Roman"/>
              </a:rPr>
              <a:t> </a:t>
            </a:r>
            <a:r>
              <a:rPr sz="2400" spc="-5" dirty="0">
                <a:latin typeface="Times New Roman"/>
                <a:cs typeface="Times New Roman"/>
              </a:rPr>
              <a:t>the</a:t>
            </a:r>
            <a:r>
              <a:rPr sz="2400" spc="-15" dirty="0">
                <a:latin typeface="Times New Roman"/>
                <a:cs typeface="Times New Roman"/>
              </a:rPr>
              <a:t> </a:t>
            </a:r>
            <a:r>
              <a:rPr sz="2400" dirty="0">
                <a:latin typeface="Times New Roman"/>
                <a:cs typeface="Times New Roman"/>
              </a:rPr>
              <a:t>operations</a:t>
            </a:r>
            <a:r>
              <a:rPr sz="2400" spc="-5" dirty="0">
                <a:latin typeface="Times New Roman"/>
                <a:cs typeface="Times New Roman"/>
              </a:rPr>
              <a:t> that</a:t>
            </a:r>
            <a:r>
              <a:rPr sz="2400" spc="-15" dirty="0">
                <a:latin typeface="Times New Roman"/>
                <a:cs typeface="Times New Roman"/>
              </a:rPr>
              <a:t> </a:t>
            </a:r>
            <a:r>
              <a:rPr sz="2400" spc="-5" dirty="0">
                <a:latin typeface="Times New Roman"/>
                <a:cs typeface="Times New Roman"/>
              </a:rPr>
              <a:t>local</a:t>
            </a:r>
            <a:r>
              <a:rPr sz="2400" spc="-15" dirty="0">
                <a:latin typeface="Times New Roman"/>
                <a:cs typeface="Times New Roman"/>
              </a:rPr>
              <a:t> </a:t>
            </a:r>
            <a:r>
              <a:rPr sz="2400" dirty="0">
                <a:latin typeface="Times New Roman"/>
                <a:cs typeface="Times New Roman"/>
              </a:rPr>
              <a:t>objects</a:t>
            </a:r>
            <a:r>
              <a:rPr sz="2400" spc="-5" dirty="0">
                <a:latin typeface="Times New Roman"/>
                <a:cs typeface="Times New Roman"/>
              </a:rPr>
              <a:t> can</a:t>
            </a:r>
            <a:r>
              <a:rPr sz="2400" spc="-15" dirty="0">
                <a:latin typeface="Times New Roman"/>
                <a:cs typeface="Times New Roman"/>
              </a:rPr>
              <a:t> </a:t>
            </a:r>
            <a:r>
              <a:rPr sz="2400" dirty="0">
                <a:latin typeface="Times New Roman"/>
                <a:cs typeface="Times New Roman"/>
              </a:rPr>
              <a:t>perform</a:t>
            </a:r>
            <a:r>
              <a:rPr sz="2400" spc="-10" dirty="0">
                <a:latin typeface="Times New Roman"/>
                <a:cs typeface="Times New Roman"/>
              </a:rPr>
              <a:t> </a:t>
            </a:r>
            <a:r>
              <a:rPr sz="2400" dirty="0">
                <a:latin typeface="Times New Roman"/>
                <a:cs typeface="Times New Roman"/>
              </a:rPr>
              <a:t>on</a:t>
            </a:r>
            <a:r>
              <a:rPr sz="2400" spc="-5" dirty="0">
                <a:latin typeface="Times New Roman"/>
                <a:cs typeface="Times New Roman"/>
              </a:rPr>
              <a:t> the </a:t>
            </a:r>
            <a:r>
              <a:rPr sz="2400" spc="-585" dirty="0">
                <a:latin typeface="Times New Roman"/>
                <a:cs typeface="Times New Roman"/>
              </a:rPr>
              <a:t> </a:t>
            </a:r>
            <a:r>
              <a:rPr sz="2400" dirty="0">
                <a:latin typeface="Times New Roman"/>
                <a:cs typeface="Times New Roman"/>
              </a:rPr>
              <a:t>protocol.</a:t>
            </a:r>
            <a:endParaRPr sz="2400">
              <a:latin typeface="Times New Roman"/>
              <a:cs typeface="Times New Roman"/>
            </a:endParaRPr>
          </a:p>
          <a:p>
            <a:pPr lvl="1">
              <a:spcBef>
                <a:spcPts val="55"/>
              </a:spcBef>
              <a:buClr>
                <a:srgbClr val="2DA2BE"/>
              </a:buClr>
              <a:buFont typeface="Verdana"/>
              <a:buChar char="◦"/>
            </a:pPr>
            <a:endParaRPr sz="2100">
              <a:latin typeface="Times New Roman"/>
              <a:cs typeface="Times New Roman"/>
            </a:endParaRPr>
          </a:p>
          <a:p>
            <a:pPr marL="288925" indent="-276860">
              <a:buClr>
                <a:srgbClr val="2DA2BE"/>
              </a:buClr>
              <a:buSzPct val="66666"/>
              <a:buFont typeface="Arial"/>
              <a:buChar char="□"/>
              <a:tabLst>
                <a:tab pos="288925" algn="l"/>
                <a:tab pos="289560" algn="l"/>
              </a:tabLst>
            </a:pPr>
            <a:r>
              <a:rPr sz="2400" b="1" spc="-5" dirty="0">
                <a:latin typeface="Times New Roman"/>
                <a:cs typeface="Times New Roman"/>
              </a:rPr>
              <a:t>Peer</a:t>
            </a:r>
            <a:r>
              <a:rPr sz="2400" b="1" spc="-50" dirty="0">
                <a:latin typeface="Times New Roman"/>
                <a:cs typeface="Times New Roman"/>
              </a:rPr>
              <a:t> </a:t>
            </a:r>
            <a:r>
              <a:rPr sz="2400" b="1" spc="-5" dirty="0">
                <a:latin typeface="Times New Roman"/>
                <a:cs typeface="Times New Roman"/>
              </a:rPr>
              <a:t>interface</a:t>
            </a:r>
            <a:endParaRPr sz="2400">
              <a:latin typeface="Times New Roman"/>
              <a:cs typeface="Times New Roman"/>
            </a:endParaRPr>
          </a:p>
          <a:p>
            <a:pPr marL="544830" marR="1018540" lvl="1" indent="-184785" algn="just">
              <a:spcBef>
                <a:spcPts val="450"/>
              </a:spcBef>
              <a:buClr>
                <a:srgbClr val="2DA2BE"/>
              </a:buClr>
              <a:buFont typeface="Verdana"/>
              <a:buChar char="◦"/>
              <a:tabLst>
                <a:tab pos="545465" algn="l"/>
              </a:tabLst>
            </a:pPr>
            <a:r>
              <a:rPr sz="2400" spc="-5" dirty="0">
                <a:latin typeface="Times New Roman"/>
                <a:cs typeface="Times New Roman"/>
              </a:rPr>
              <a:t>Defines</a:t>
            </a:r>
            <a:r>
              <a:rPr sz="2400" spc="-20" dirty="0">
                <a:latin typeface="Times New Roman"/>
                <a:cs typeface="Times New Roman"/>
              </a:rPr>
              <a:t> </a:t>
            </a:r>
            <a:r>
              <a:rPr sz="2400" spc="-5" dirty="0">
                <a:latin typeface="Times New Roman"/>
                <a:cs typeface="Times New Roman"/>
              </a:rPr>
              <a:t>interface</a:t>
            </a:r>
            <a:r>
              <a:rPr sz="2400" spc="-15" dirty="0">
                <a:latin typeface="Times New Roman"/>
                <a:cs typeface="Times New Roman"/>
              </a:rPr>
              <a:t> </a:t>
            </a:r>
            <a:r>
              <a:rPr sz="2400" spc="-5" dirty="0">
                <a:latin typeface="Times New Roman"/>
                <a:cs typeface="Times New Roman"/>
              </a:rPr>
              <a:t>to</a:t>
            </a:r>
            <a:r>
              <a:rPr sz="2400" spc="-20" dirty="0">
                <a:latin typeface="Times New Roman"/>
                <a:cs typeface="Times New Roman"/>
              </a:rPr>
              <a:t> </a:t>
            </a:r>
            <a:r>
              <a:rPr sz="2400" spc="-5" dirty="0">
                <a:latin typeface="Times New Roman"/>
                <a:cs typeface="Times New Roman"/>
              </a:rPr>
              <a:t>its</a:t>
            </a:r>
            <a:r>
              <a:rPr sz="2400" spc="-15" dirty="0">
                <a:latin typeface="Times New Roman"/>
                <a:cs typeface="Times New Roman"/>
              </a:rPr>
              <a:t> </a:t>
            </a:r>
            <a:r>
              <a:rPr sz="2400" spc="-5" dirty="0">
                <a:latin typeface="Times New Roman"/>
                <a:cs typeface="Times New Roman"/>
              </a:rPr>
              <a:t>counterpart(peer)</a:t>
            </a:r>
            <a:r>
              <a:rPr sz="2400" spc="-20" dirty="0">
                <a:latin typeface="Times New Roman"/>
                <a:cs typeface="Times New Roman"/>
              </a:rPr>
              <a:t> </a:t>
            </a:r>
            <a:r>
              <a:rPr sz="2400" dirty="0">
                <a:latin typeface="Times New Roman"/>
                <a:cs typeface="Times New Roman"/>
              </a:rPr>
              <a:t>on</a:t>
            </a:r>
            <a:r>
              <a:rPr sz="2400" spc="-10" dirty="0">
                <a:latin typeface="Times New Roman"/>
                <a:cs typeface="Times New Roman"/>
              </a:rPr>
              <a:t> </a:t>
            </a:r>
            <a:r>
              <a:rPr sz="2400" spc="-5" dirty="0">
                <a:latin typeface="Times New Roman"/>
                <a:cs typeface="Times New Roman"/>
              </a:rPr>
              <a:t>another </a:t>
            </a:r>
            <a:r>
              <a:rPr sz="2400" spc="-585" dirty="0">
                <a:latin typeface="Times New Roman"/>
                <a:cs typeface="Times New Roman"/>
              </a:rPr>
              <a:t> </a:t>
            </a:r>
            <a:r>
              <a:rPr sz="2400" spc="-5" dirty="0">
                <a:latin typeface="Times New Roman"/>
                <a:cs typeface="Times New Roman"/>
              </a:rPr>
              <a:t>machine.</a:t>
            </a:r>
            <a:endParaRPr sz="2400">
              <a:latin typeface="Times New Roman"/>
              <a:cs typeface="Times New Roman"/>
            </a:endParaRPr>
          </a:p>
          <a:p>
            <a:pPr marL="544830" marR="401320" lvl="1" indent="-184785" algn="just">
              <a:lnSpc>
                <a:spcPct val="150000"/>
              </a:lnSpc>
              <a:spcBef>
                <a:spcPts val="335"/>
              </a:spcBef>
              <a:buClr>
                <a:srgbClr val="2DA2BE"/>
              </a:buClr>
              <a:buFont typeface="Verdana"/>
              <a:buChar char="◦"/>
              <a:tabLst>
                <a:tab pos="545465" algn="l"/>
              </a:tabLst>
            </a:pPr>
            <a:r>
              <a:rPr sz="2400" spc="-5" dirty="0">
                <a:latin typeface="Times New Roman"/>
                <a:cs typeface="Times New Roman"/>
              </a:rPr>
              <a:t>Defines the </a:t>
            </a:r>
            <a:r>
              <a:rPr sz="2400" dirty="0">
                <a:latin typeface="Times New Roman"/>
                <a:cs typeface="Times New Roman"/>
              </a:rPr>
              <a:t>form </a:t>
            </a:r>
            <a:r>
              <a:rPr sz="2400" spc="-5" dirty="0">
                <a:latin typeface="Times New Roman"/>
                <a:cs typeface="Times New Roman"/>
              </a:rPr>
              <a:t>and meaning </a:t>
            </a:r>
            <a:r>
              <a:rPr sz="2400" dirty="0">
                <a:latin typeface="Times New Roman"/>
                <a:cs typeface="Times New Roman"/>
              </a:rPr>
              <a:t>of </a:t>
            </a:r>
            <a:r>
              <a:rPr sz="2400" spc="-5" dirty="0">
                <a:latin typeface="Times New Roman"/>
                <a:cs typeface="Times New Roman"/>
              </a:rPr>
              <a:t>messages exchanged </a:t>
            </a:r>
            <a:r>
              <a:rPr sz="2400" dirty="0">
                <a:latin typeface="Times New Roman"/>
                <a:cs typeface="Times New Roman"/>
              </a:rPr>
              <a:t> between</a:t>
            </a:r>
            <a:r>
              <a:rPr sz="2400" spc="-15" dirty="0">
                <a:latin typeface="Times New Roman"/>
                <a:cs typeface="Times New Roman"/>
              </a:rPr>
              <a:t> </a:t>
            </a:r>
            <a:r>
              <a:rPr sz="2400" dirty="0">
                <a:latin typeface="Times New Roman"/>
                <a:cs typeface="Times New Roman"/>
              </a:rPr>
              <a:t>protocol</a:t>
            </a:r>
            <a:r>
              <a:rPr sz="2400" spc="-15" dirty="0">
                <a:latin typeface="Times New Roman"/>
                <a:cs typeface="Times New Roman"/>
              </a:rPr>
              <a:t> </a:t>
            </a:r>
            <a:r>
              <a:rPr sz="2400" dirty="0">
                <a:latin typeface="Times New Roman"/>
                <a:cs typeface="Times New Roman"/>
              </a:rPr>
              <a:t>peers</a:t>
            </a:r>
            <a:r>
              <a:rPr sz="2400" spc="-15" dirty="0">
                <a:latin typeface="Times New Roman"/>
                <a:cs typeface="Times New Roman"/>
              </a:rPr>
              <a:t> </a:t>
            </a:r>
            <a:r>
              <a:rPr sz="2400" spc="-5" dirty="0">
                <a:latin typeface="Times New Roman"/>
                <a:cs typeface="Times New Roman"/>
              </a:rPr>
              <a:t>to</a:t>
            </a:r>
            <a:r>
              <a:rPr sz="2400" spc="-20" dirty="0">
                <a:latin typeface="Times New Roman"/>
                <a:cs typeface="Times New Roman"/>
              </a:rPr>
              <a:t> </a:t>
            </a:r>
            <a:r>
              <a:rPr sz="2400" spc="-5" dirty="0">
                <a:latin typeface="Times New Roman"/>
                <a:cs typeface="Times New Roman"/>
              </a:rPr>
              <a:t>implement</a:t>
            </a:r>
            <a:r>
              <a:rPr sz="2400" spc="-15" dirty="0">
                <a:latin typeface="Times New Roman"/>
                <a:cs typeface="Times New Roman"/>
              </a:rPr>
              <a:t> </a:t>
            </a:r>
            <a:r>
              <a:rPr sz="2400" spc="-5" dirty="0">
                <a:latin typeface="Times New Roman"/>
                <a:cs typeface="Times New Roman"/>
              </a:rPr>
              <a:t>the</a:t>
            </a:r>
            <a:r>
              <a:rPr sz="2400" spc="-20" dirty="0">
                <a:latin typeface="Times New Roman"/>
                <a:cs typeface="Times New Roman"/>
              </a:rPr>
              <a:t> </a:t>
            </a:r>
            <a:r>
              <a:rPr sz="2400" spc="-5" dirty="0">
                <a:latin typeface="Times New Roman"/>
                <a:cs typeface="Times New Roman"/>
              </a:rPr>
              <a:t>communication </a:t>
            </a:r>
            <a:r>
              <a:rPr sz="2400" spc="-585" dirty="0">
                <a:latin typeface="Times New Roman"/>
                <a:cs typeface="Times New Roman"/>
              </a:rPr>
              <a:t> </a:t>
            </a:r>
            <a:r>
              <a:rPr sz="2400" spc="-5" dirty="0">
                <a:latin typeface="Times New Roman"/>
                <a:cs typeface="Times New Roman"/>
              </a:rPr>
              <a:t>service.</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32" y="0"/>
            <a:ext cx="9150350" cy="6864350"/>
            <a:chOff x="-6032" y="0"/>
            <a:chExt cx="9150350" cy="6864350"/>
          </a:xfrm>
        </p:grpSpPr>
        <p:pic>
          <p:nvPicPr>
            <p:cNvPr id="3" name="object 3"/>
            <p:cNvPicPr/>
            <p:nvPr/>
          </p:nvPicPr>
          <p:blipFill>
            <a:blip r:embed="rId2" cstate="print"/>
            <a:stretch>
              <a:fillRect/>
            </a:stretch>
          </p:blipFill>
          <p:spPr>
            <a:xfrm>
              <a:off x="0" y="0"/>
              <a:ext cx="9143999" cy="6857999"/>
            </a:xfrm>
            <a:prstGeom prst="rect">
              <a:avLst/>
            </a:prstGeom>
          </p:spPr>
        </p:pic>
        <p:sp>
          <p:nvSpPr>
            <p:cNvPr id="4" name="object 4"/>
            <p:cNvSpPr/>
            <p:nvPr/>
          </p:nvSpPr>
          <p:spPr>
            <a:xfrm>
              <a:off x="499272" y="5944935"/>
              <a:ext cx="4897755" cy="913130"/>
            </a:xfrm>
            <a:custGeom>
              <a:avLst/>
              <a:gdLst/>
              <a:ahLst/>
              <a:cxnLst/>
              <a:rect l="l" t="t" r="r" b="b"/>
              <a:pathLst>
                <a:path w="4897755" h="913129">
                  <a:moveTo>
                    <a:pt x="85612" y="21332"/>
                  </a:moveTo>
                  <a:lnTo>
                    <a:pt x="0" y="5466"/>
                  </a:lnTo>
                  <a:lnTo>
                    <a:pt x="660" y="0"/>
                  </a:lnTo>
                  <a:lnTo>
                    <a:pt x="85612" y="21332"/>
                  </a:lnTo>
                  <a:close/>
                </a:path>
                <a:path w="4897755" h="913129">
                  <a:moveTo>
                    <a:pt x="4897392" y="913063"/>
                  </a:moveTo>
                  <a:lnTo>
                    <a:pt x="3636763" y="913063"/>
                  </a:lnTo>
                  <a:lnTo>
                    <a:pt x="85612" y="21332"/>
                  </a:lnTo>
                  <a:lnTo>
                    <a:pt x="4897392" y="913063"/>
                  </a:lnTo>
                  <a:close/>
                </a:path>
              </a:pathLst>
            </a:custGeom>
            <a:solidFill>
              <a:srgbClr val="9BCADC">
                <a:alpha val="39999"/>
              </a:srgbClr>
            </a:solidFill>
          </p:spPr>
          <p:txBody>
            <a:bodyPr wrap="square" lIns="0" tIns="0" rIns="0" bIns="0" rtlCol="0"/>
            <a:lstStyle/>
            <a:p>
              <a:endParaRPr/>
            </a:p>
          </p:txBody>
        </p:sp>
        <p:sp>
          <p:nvSpPr>
            <p:cNvPr id="5" name="object 5"/>
            <p:cNvSpPr/>
            <p:nvPr/>
          </p:nvSpPr>
          <p:spPr>
            <a:xfrm>
              <a:off x="485716" y="5939011"/>
              <a:ext cx="3652520" cy="919480"/>
            </a:xfrm>
            <a:custGeom>
              <a:avLst/>
              <a:gdLst/>
              <a:ahLst/>
              <a:cxnLst/>
              <a:rect l="l" t="t" r="r" b="b"/>
              <a:pathLst>
                <a:path w="3652520" h="919479">
                  <a:moveTo>
                    <a:pt x="3651910" y="918988"/>
                  </a:moveTo>
                  <a:lnTo>
                    <a:pt x="2868875" y="918988"/>
                  </a:lnTo>
                  <a:lnTo>
                    <a:pt x="7920" y="6349"/>
                  </a:lnTo>
                  <a:lnTo>
                    <a:pt x="0" y="0"/>
                  </a:lnTo>
                  <a:lnTo>
                    <a:pt x="3651910" y="918988"/>
                  </a:lnTo>
                  <a:close/>
                </a:path>
              </a:pathLst>
            </a:custGeom>
            <a:solidFill>
              <a:srgbClr val="000000"/>
            </a:solidFill>
          </p:spPr>
          <p:txBody>
            <a:bodyPr wrap="square" lIns="0" tIns="0" rIns="0" bIns="0" rtlCol="0"/>
            <a:lstStyle/>
            <a:p>
              <a:endParaRPr/>
            </a:p>
          </p:txBody>
        </p:sp>
        <p:pic>
          <p:nvPicPr>
            <p:cNvPr id="6" name="object 6"/>
            <p:cNvPicPr/>
            <p:nvPr/>
          </p:nvPicPr>
          <p:blipFill>
            <a:blip r:embed="rId3" cstate="print"/>
            <a:stretch>
              <a:fillRect/>
            </a:stretch>
          </p:blipFill>
          <p:spPr>
            <a:xfrm>
              <a:off x="0" y="5793172"/>
              <a:ext cx="3351821" cy="1064827"/>
            </a:xfrm>
            <a:prstGeom prst="rect">
              <a:avLst/>
            </a:prstGeom>
          </p:spPr>
        </p:pic>
        <p:sp>
          <p:nvSpPr>
            <p:cNvPr id="7" name="object 7"/>
            <p:cNvSpPr/>
            <p:nvPr/>
          </p:nvSpPr>
          <p:spPr>
            <a:xfrm>
              <a:off x="0" y="5790679"/>
              <a:ext cx="3352165" cy="1067435"/>
            </a:xfrm>
            <a:custGeom>
              <a:avLst/>
              <a:gdLst/>
              <a:ahLst/>
              <a:cxnLst/>
              <a:rect l="l" t="t" r="r" b="b"/>
              <a:pathLst>
                <a:path w="3352165" h="1067434">
                  <a:moveTo>
                    <a:pt x="0" y="0"/>
                  </a:moveTo>
                  <a:lnTo>
                    <a:pt x="3351924" y="1067320"/>
                  </a:lnTo>
                </a:path>
              </a:pathLst>
            </a:custGeom>
            <a:ln w="12049">
              <a:solidFill>
                <a:srgbClr val="93C5D8"/>
              </a:solidFill>
            </a:ln>
          </p:spPr>
          <p:txBody>
            <a:bodyPr wrap="square" lIns="0" tIns="0" rIns="0" bIns="0" rtlCol="0"/>
            <a:lstStyle/>
            <a:p>
              <a:endParaRPr/>
            </a:p>
          </p:txBody>
        </p:sp>
      </p:grpSp>
      <p:sp>
        <p:nvSpPr>
          <p:cNvPr id="8" name="object 8"/>
          <p:cNvSpPr txBox="1">
            <a:spLocks noGrp="1"/>
          </p:cNvSpPr>
          <p:nvPr>
            <p:ph type="title"/>
          </p:nvPr>
        </p:nvSpPr>
        <p:spPr>
          <a:xfrm>
            <a:off x="530225" y="396335"/>
            <a:ext cx="7345680" cy="589280"/>
          </a:xfrm>
          <a:prstGeom prst="rect">
            <a:avLst/>
          </a:prstGeom>
        </p:spPr>
        <p:txBody>
          <a:bodyPr vert="horz" wrap="square" lIns="0" tIns="12700" rIns="0" bIns="0" rtlCol="0">
            <a:spAutoFit/>
          </a:bodyPr>
          <a:lstStyle/>
          <a:p>
            <a:pPr marL="12700">
              <a:lnSpc>
                <a:spcPct val="100000"/>
              </a:lnSpc>
              <a:spcBef>
                <a:spcPts val="100"/>
              </a:spcBef>
            </a:pPr>
            <a:r>
              <a:rPr sz="3700" spc="-10" dirty="0">
                <a:solidFill>
                  <a:srgbClr val="00B0F0"/>
                </a:solidFill>
              </a:rPr>
              <a:t>Two</a:t>
            </a:r>
            <a:r>
              <a:rPr sz="3700" spc="-30" dirty="0">
                <a:solidFill>
                  <a:srgbClr val="00B0F0"/>
                </a:solidFill>
              </a:rPr>
              <a:t> </a:t>
            </a:r>
            <a:r>
              <a:rPr sz="3700" spc="-10" dirty="0">
                <a:solidFill>
                  <a:srgbClr val="00B0F0"/>
                </a:solidFill>
              </a:rPr>
              <a:t>interfaces</a:t>
            </a:r>
            <a:r>
              <a:rPr sz="3700" spc="-30" dirty="0">
                <a:solidFill>
                  <a:srgbClr val="00B0F0"/>
                </a:solidFill>
              </a:rPr>
              <a:t> </a:t>
            </a:r>
            <a:r>
              <a:rPr sz="3700" spc="-5" dirty="0">
                <a:solidFill>
                  <a:srgbClr val="00B0F0"/>
                </a:solidFill>
              </a:rPr>
              <a:t>of</a:t>
            </a:r>
            <a:r>
              <a:rPr sz="3700" spc="-25" dirty="0">
                <a:solidFill>
                  <a:srgbClr val="00B0F0"/>
                </a:solidFill>
              </a:rPr>
              <a:t> </a:t>
            </a:r>
            <a:r>
              <a:rPr sz="3700" spc="-5" dirty="0">
                <a:solidFill>
                  <a:srgbClr val="00B0F0"/>
                </a:solidFill>
              </a:rPr>
              <a:t>each</a:t>
            </a:r>
            <a:r>
              <a:rPr sz="3700" spc="-25" dirty="0">
                <a:solidFill>
                  <a:srgbClr val="00B0F0"/>
                </a:solidFill>
              </a:rPr>
              <a:t> </a:t>
            </a:r>
            <a:r>
              <a:rPr sz="3700" spc="-5" dirty="0">
                <a:solidFill>
                  <a:srgbClr val="00B0F0"/>
                </a:solidFill>
              </a:rPr>
              <a:t>protocols</a:t>
            </a:r>
            <a:endParaRPr sz="3700"/>
          </a:p>
        </p:txBody>
      </p:sp>
      <p:sp>
        <p:nvSpPr>
          <p:cNvPr id="9" name="object 9"/>
          <p:cNvSpPr txBox="1"/>
          <p:nvPr/>
        </p:nvSpPr>
        <p:spPr>
          <a:xfrm>
            <a:off x="619382" y="1465620"/>
            <a:ext cx="3609340" cy="3724096"/>
          </a:xfrm>
          <a:prstGeom prst="rect">
            <a:avLst/>
          </a:prstGeom>
        </p:spPr>
        <p:txBody>
          <a:bodyPr vert="horz" wrap="square" lIns="0" tIns="55880" rIns="0" bIns="0" rtlCol="0">
            <a:spAutoFit/>
          </a:bodyPr>
          <a:lstStyle/>
          <a:p>
            <a:pPr marL="288925" marR="5080" indent="-276860">
              <a:lnSpc>
                <a:spcPts val="2550"/>
              </a:lnSpc>
              <a:spcBef>
                <a:spcPts val="440"/>
              </a:spcBef>
              <a:tabLst>
                <a:tab pos="288925" algn="l"/>
              </a:tabLst>
            </a:pPr>
            <a:r>
              <a:rPr sz="1600" spc="-305" dirty="0">
                <a:solidFill>
                  <a:srgbClr val="2DA2BE"/>
                </a:solidFill>
                <a:latin typeface="Lucida Sans Unicode"/>
                <a:cs typeface="Lucida Sans Unicode"/>
              </a:rPr>
              <a:t>□	</a:t>
            </a:r>
            <a:r>
              <a:rPr sz="2400" spc="5" dirty="0">
                <a:solidFill>
                  <a:srgbClr val="FFFFFF"/>
                </a:solidFill>
                <a:latin typeface="Arial MT"/>
                <a:cs typeface="Arial MT"/>
              </a:rPr>
              <a:t>Protocol defines </a:t>
            </a:r>
            <a:r>
              <a:rPr sz="2400" spc="15" dirty="0">
                <a:solidFill>
                  <a:srgbClr val="FFFFFF"/>
                </a:solidFill>
                <a:latin typeface="Arial MT"/>
                <a:cs typeface="Arial MT"/>
              </a:rPr>
              <a:t>a </a:t>
            </a:r>
            <a:r>
              <a:rPr sz="2400" spc="20" dirty="0">
                <a:solidFill>
                  <a:srgbClr val="FFFFFF"/>
                </a:solidFill>
                <a:latin typeface="Arial MT"/>
                <a:cs typeface="Arial MT"/>
              </a:rPr>
              <a:t> </a:t>
            </a:r>
            <a:r>
              <a:rPr sz="2400" spc="15" dirty="0">
                <a:solidFill>
                  <a:srgbClr val="FFFFFF"/>
                </a:solidFill>
                <a:latin typeface="Arial MT"/>
                <a:cs typeface="Arial MT"/>
              </a:rPr>
              <a:t>communication </a:t>
            </a:r>
            <a:r>
              <a:rPr sz="2400" spc="10" dirty="0">
                <a:solidFill>
                  <a:srgbClr val="FFFFFF"/>
                </a:solidFill>
                <a:latin typeface="Arial MT"/>
                <a:cs typeface="Arial MT"/>
              </a:rPr>
              <a:t>service </a:t>
            </a:r>
            <a:r>
              <a:rPr sz="2400" spc="15" dirty="0">
                <a:solidFill>
                  <a:srgbClr val="FFFFFF"/>
                </a:solidFill>
                <a:latin typeface="Arial MT"/>
                <a:cs typeface="Arial MT"/>
              </a:rPr>
              <a:t> </a:t>
            </a:r>
            <a:r>
              <a:rPr sz="2400" spc="5" dirty="0">
                <a:solidFill>
                  <a:srgbClr val="FFFFFF"/>
                </a:solidFill>
                <a:latin typeface="Arial MT"/>
                <a:cs typeface="Arial MT"/>
              </a:rPr>
              <a:t>that it exports </a:t>
            </a:r>
            <a:r>
              <a:rPr sz="2400" spc="10" dirty="0">
                <a:solidFill>
                  <a:srgbClr val="FFFFFF"/>
                </a:solidFill>
                <a:latin typeface="Arial MT"/>
                <a:cs typeface="Arial MT"/>
              </a:rPr>
              <a:t> </a:t>
            </a:r>
            <a:r>
              <a:rPr sz="2400" spc="5" dirty="0">
                <a:solidFill>
                  <a:srgbClr val="FFFFFF"/>
                </a:solidFill>
                <a:latin typeface="Arial MT"/>
                <a:cs typeface="Arial MT"/>
              </a:rPr>
              <a:t>locally(service interface) </a:t>
            </a:r>
            <a:r>
              <a:rPr sz="2400" spc="-640" dirty="0">
                <a:solidFill>
                  <a:srgbClr val="FFFFFF"/>
                </a:solidFill>
                <a:latin typeface="Arial MT"/>
                <a:cs typeface="Arial MT"/>
              </a:rPr>
              <a:t> </a:t>
            </a:r>
            <a:r>
              <a:rPr sz="2400" spc="10" dirty="0">
                <a:solidFill>
                  <a:srgbClr val="FFFFFF"/>
                </a:solidFill>
                <a:latin typeface="Arial MT"/>
                <a:cs typeface="Arial MT"/>
              </a:rPr>
              <a:t>along </a:t>
            </a:r>
            <a:r>
              <a:rPr sz="2400" spc="5" dirty="0">
                <a:solidFill>
                  <a:srgbClr val="FFFFFF"/>
                </a:solidFill>
                <a:latin typeface="Arial MT"/>
                <a:cs typeface="Arial MT"/>
              </a:rPr>
              <a:t>with </a:t>
            </a:r>
            <a:r>
              <a:rPr sz="2400" spc="15" dirty="0">
                <a:solidFill>
                  <a:srgbClr val="FFFFFF"/>
                </a:solidFill>
                <a:latin typeface="Arial MT"/>
                <a:cs typeface="Arial MT"/>
              </a:rPr>
              <a:t>a </a:t>
            </a:r>
            <a:r>
              <a:rPr sz="2400" spc="10" dirty="0">
                <a:solidFill>
                  <a:srgbClr val="FFFFFF"/>
                </a:solidFill>
                <a:latin typeface="Arial MT"/>
                <a:cs typeface="Arial MT"/>
              </a:rPr>
              <a:t>set of rules </a:t>
            </a:r>
            <a:r>
              <a:rPr sz="2400" spc="15" dirty="0">
                <a:solidFill>
                  <a:srgbClr val="FFFFFF"/>
                </a:solidFill>
                <a:latin typeface="Arial MT"/>
                <a:cs typeface="Arial MT"/>
              </a:rPr>
              <a:t> </a:t>
            </a:r>
            <a:r>
              <a:rPr sz="2400" spc="10" dirty="0">
                <a:solidFill>
                  <a:srgbClr val="FFFFFF"/>
                </a:solidFill>
                <a:latin typeface="Arial MT"/>
                <a:cs typeface="Arial MT"/>
              </a:rPr>
              <a:t>governing the </a:t>
            </a:r>
            <a:r>
              <a:rPr sz="2400" spc="15" dirty="0">
                <a:solidFill>
                  <a:srgbClr val="FFFFFF"/>
                </a:solidFill>
                <a:latin typeface="Arial MT"/>
                <a:cs typeface="Arial MT"/>
              </a:rPr>
              <a:t>messages </a:t>
            </a:r>
            <a:r>
              <a:rPr sz="2400" spc="-640" dirty="0">
                <a:solidFill>
                  <a:srgbClr val="FFFFFF"/>
                </a:solidFill>
                <a:latin typeface="Arial MT"/>
                <a:cs typeface="Arial MT"/>
              </a:rPr>
              <a:t> </a:t>
            </a:r>
            <a:r>
              <a:rPr sz="2400" spc="5" dirty="0">
                <a:solidFill>
                  <a:srgbClr val="FFFFFF"/>
                </a:solidFill>
                <a:latin typeface="Arial MT"/>
                <a:cs typeface="Arial MT"/>
              </a:rPr>
              <a:t>that </a:t>
            </a:r>
            <a:r>
              <a:rPr sz="2400" spc="10" dirty="0">
                <a:solidFill>
                  <a:srgbClr val="FFFFFF"/>
                </a:solidFill>
                <a:latin typeface="Arial MT"/>
                <a:cs typeface="Arial MT"/>
              </a:rPr>
              <a:t>the </a:t>
            </a:r>
            <a:r>
              <a:rPr sz="2400" spc="5" dirty="0">
                <a:solidFill>
                  <a:srgbClr val="FFFFFF"/>
                </a:solidFill>
                <a:latin typeface="Arial MT"/>
                <a:cs typeface="Arial MT"/>
              </a:rPr>
              <a:t>protocol </a:t>
            </a:r>
            <a:r>
              <a:rPr sz="2400" spc="10" dirty="0">
                <a:solidFill>
                  <a:srgbClr val="FFFFFF"/>
                </a:solidFill>
                <a:latin typeface="Arial MT"/>
                <a:cs typeface="Arial MT"/>
              </a:rPr>
              <a:t> exchanges </a:t>
            </a:r>
            <a:r>
              <a:rPr sz="2400" spc="5" dirty="0">
                <a:solidFill>
                  <a:srgbClr val="FFFFFF"/>
                </a:solidFill>
                <a:latin typeface="Arial MT"/>
                <a:cs typeface="Arial MT"/>
              </a:rPr>
              <a:t>with its </a:t>
            </a:r>
            <a:r>
              <a:rPr sz="2400" spc="10" dirty="0">
                <a:solidFill>
                  <a:srgbClr val="FFFFFF"/>
                </a:solidFill>
                <a:latin typeface="Arial MT"/>
                <a:cs typeface="Arial MT"/>
              </a:rPr>
              <a:t>peers </a:t>
            </a:r>
            <a:r>
              <a:rPr sz="2400" spc="-640" dirty="0">
                <a:solidFill>
                  <a:srgbClr val="FFFFFF"/>
                </a:solidFill>
                <a:latin typeface="Arial MT"/>
                <a:cs typeface="Arial MT"/>
              </a:rPr>
              <a:t> </a:t>
            </a:r>
            <a:r>
              <a:rPr sz="2400" spc="10" dirty="0">
                <a:solidFill>
                  <a:srgbClr val="FFFFFF"/>
                </a:solidFill>
                <a:latin typeface="Arial MT"/>
                <a:cs typeface="Arial MT"/>
              </a:rPr>
              <a:t>to implement </a:t>
            </a:r>
            <a:r>
              <a:rPr sz="2400" spc="5" dirty="0">
                <a:solidFill>
                  <a:srgbClr val="FFFFFF"/>
                </a:solidFill>
                <a:latin typeface="Arial MT"/>
                <a:cs typeface="Arial MT"/>
              </a:rPr>
              <a:t>the </a:t>
            </a:r>
            <a:r>
              <a:rPr sz="2400" spc="10" dirty="0">
                <a:solidFill>
                  <a:srgbClr val="FFFFFF"/>
                </a:solidFill>
                <a:latin typeface="Arial MT"/>
                <a:cs typeface="Arial MT"/>
              </a:rPr>
              <a:t> service(peer</a:t>
            </a:r>
            <a:r>
              <a:rPr sz="2400" spc="-5" dirty="0">
                <a:solidFill>
                  <a:srgbClr val="FFFFFF"/>
                </a:solidFill>
                <a:latin typeface="Arial MT"/>
                <a:cs typeface="Arial MT"/>
              </a:rPr>
              <a:t> </a:t>
            </a:r>
            <a:r>
              <a:rPr sz="2400" spc="5" dirty="0">
                <a:solidFill>
                  <a:srgbClr val="FFFFFF"/>
                </a:solidFill>
                <a:latin typeface="Arial MT"/>
                <a:cs typeface="Arial MT"/>
              </a:rPr>
              <a:t>interface)</a:t>
            </a:r>
            <a:endParaRPr sz="2400">
              <a:latin typeface="Arial MT"/>
              <a:cs typeface="Arial MT"/>
            </a:endParaRPr>
          </a:p>
        </p:txBody>
      </p:sp>
      <p:pic>
        <p:nvPicPr>
          <p:cNvPr id="10" name="object 10"/>
          <p:cNvPicPr/>
          <p:nvPr/>
        </p:nvPicPr>
        <p:blipFill>
          <a:blip r:embed="rId4" cstate="print"/>
          <a:stretch>
            <a:fillRect/>
          </a:stretch>
        </p:blipFill>
        <p:spPr>
          <a:xfrm>
            <a:off x="4514850" y="1690689"/>
            <a:ext cx="4349370" cy="3640589"/>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32" y="0"/>
            <a:ext cx="9150350" cy="6864350"/>
            <a:chOff x="-6032" y="0"/>
            <a:chExt cx="9150350" cy="6864350"/>
          </a:xfrm>
        </p:grpSpPr>
        <p:pic>
          <p:nvPicPr>
            <p:cNvPr id="3" name="object 3"/>
            <p:cNvPicPr/>
            <p:nvPr/>
          </p:nvPicPr>
          <p:blipFill>
            <a:blip r:embed="rId2" cstate="print"/>
            <a:stretch>
              <a:fillRect/>
            </a:stretch>
          </p:blipFill>
          <p:spPr>
            <a:xfrm>
              <a:off x="0" y="0"/>
              <a:ext cx="9143999" cy="6857999"/>
            </a:xfrm>
            <a:prstGeom prst="rect">
              <a:avLst/>
            </a:prstGeom>
          </p:spPr>
        </p:pic>
        <p:sp>
          <p:nvSpPr>
            <p:cNvPr id="4" name="object 4"/>
            <p:cNvSpPr/>
            <p:nvPr/>
          </p:nvSpPr>
          <p:spPr>
            <a:xfrm>
              <a:off x="499272" y="5944935"/>
              <a:ext cx="4897755" cy="913130"/>
            </a:xfrm>
            <a:custGeom>
              <a:avLst/>
              <a:gdLst/>
              <a:ahLst/>
              <a:cxnLst/>
              <a:rect l="l" t="t" r="r" b="b"/>
              <a:pathLst>
                <a:path w="4897755" h="913129">
                  <a:moveTo>
                    <a:pt x="85612" y="21332"/>
                  </a:moveTo>
                  <a:lnTo>
                    <a:pt x="0" y="5466"/>
                  </a:lnTo>
                  <a:lnTo>
                    <a:pt x="660" y="0"/>
                  </a:lnTo>
                  <a:lnTo>
                    <a:pt x="85612" y="21332"/>
                  </a:lnTo>
                  <a:close/>
                </a:path>
                <a:path w="4897755" h="913129">
                  <a:moveTo>
                    <a:pt x="4897392" y="913063"/>
                  </a:moveTo>
                  <a:lnTo>
                    <a:pt x="3636763" y="913063"/>
                  </a:lnTo>
                  <a:lnTo>
                    <a:pt x="85612" y="21332"/>
                  </a:lnTo>
                  <a:lnTo>
                    <a:pt x="4897392" y="913063"/>
                  </a:lnTo>
                  <a:close/>
                </a:path>
              </a:pathLst>
            </a:custGeom>
            <a:solidFill>
              <a:srgbClr val="9BCADC">
                <a:alpha val="39999"/>
              </a:srgbClr>
            </a:solidFill>
          </p:spPr>
          <p:txBody>
            <a:bodyPr wrap="square" lIns="0" tIns="0" rIns="0" bIns="0" rtlCol="0"/>
            <a:lstStyle/>
            <a:p>
              <a:endParaRPr/>
            </a:p>
          </p:txBody>
        </p:sp>
        <p:sp>
          <p:nvSpPr>
            <p:cNvPr id="5" name="object 5"/>
            <p:cNvSpPr/>
            <p:nvPr/>
          </p:nvSpPr>
          <p:spPr>
            <a:xfrm>
              <a:off x="485716" y="5939011"/>
              <a:ext cx="3652520" cy="919480"/>
            </a:xfrm>
            <a:custGeom>
              <a:avLst/>
              <a:gdLst/>
              <a:ahLst/>
              <a:cxnLst/>
              <a:rect l="l" t="t" r="r" b="b"/>
              <a:pathLst>
                <a:path w="3652520" h="919479">
                  <a:moveTo>
                    <a:pt x="3651910" y="918988"/>
                  </a:moveTo>
                  <a:lnTo>
                    <a:pt x="2868875" y="918988"/>
                  </a:lnTo>
                  <a:lnTo>
                    <a:pt x="7920" y="6349"/>
                  </a:lnTo>
                  <a:lnTo>
                    <a:pt x="0" y="0"/>
                  </a:lnTo>
                  <a:lnTo>
                    <a:pt x="3651910" y="918988"/>
                  </a:lnTo>
                  <a:close/>
                </a:path>
              </a:pathLst>
            </a:custGeom>
            <a:solidFill>
              <a:srgbClr val="000000"/>
            </a:solidFill>
          </p:spPr>
          <p:txBody>
            <a:bodyPr wrap="square" lIns="0" tIns="0" rIns="0" bIns="0" rtlCol="0"/>
            <a:lstStyle/>
            <a:p>
              <a:endParaRPr/>
            </a:p>
          </p:txBody>
        </p:sp>
        <p:pic>
          <p:nvPicPr>
            <p:cNvPr id="6" name="object 6"/>
            <p:cNvPicPr/>
            <p:nvPr/>
          </p:nvPicPr>
          <p:blipFill>
            <a:blip r:embed="rId3" cstate="print"/>
            <a:stretch>
              <a:fillRect/>
            </a:stretch>
          </p:blipFill>
          <p:spPr>
            <a:xfrm>
              <a:off x="0" y="5793172"/>
              <a:ext cx="3351821" cy="1064827"/>
            </a:xfrm>
            <a:prstGeom prst="rect">
              <a:avLst/>
            </a:prstGeom>
          </p:spPr>
        </p:pic>
        <p:sp>
          <p:nvSpPr>
            <p:cNvPr id="7" name="object 7"/>
            <p:cNvSpPr/>
            <p:nvPr/>
          </p:nvSpPr>
          <p:spPr>
            <a:xfrm>
              <a:off x="0" y="5790679"/>
              <a:ext cx="3352165" cy="1067435"/>
            </a:xfrm>
            <a:custGeom>
              <a:avLst/>
              <a:gdLst/>
              <a:ahLst/>
              <a:cxnLst/>
              <a:rect l="l" t="t" r="r" b="b"/>
              <a:pathLst>
                <a:path w="3352165" h="1067434">
                  <a:moveTo>
                    <a:pt x="0" y="0"/>
                  </a:moveTo>
                  <a:lnTo>
                    <a:pt x="3351924" y="1067320"/>
                  </a:lnTo>
                </a:path>
              </a:pathLst>
            </a:custGeom>
            <a:ln w="12049">
              <a:solidFill>
                <a:srgbClr val="93C5D8"/>
              </a:solidFill>
            </a:ln>
          </p:spPr>
          <p:txBody>
            <a:bodyPr wrap="square" lIns="0" tIns="0" rIns="0" bIns="0" rtlCol="0"/>
            <a:lstStyle/>
            <a:p>
              <a:endParaRPr/>
            </a:p>
          </p:txBody>
        </p:sp>
      </p:grpSp>
      <p:sp>
        <p:nvSpPr>
          <p:cNvPr id="8" name="object 8"/>
          <p:cNvSpPr txBox="1">
            <a:spLocks noGrp="1"/>
          </p:cNvSpPr>
          <p:nvPr>
            <p:ph type="title"/>
          </p:nvPr>
        </p:nvSpPr>
        <p:spPr>
          <a:xfrm>
            <a:off x="530225" y="498285"/>
            <a:ext cx="3804920" cy="650240"/>
          </a:xfrm>
          <a:prstGeom prst="rect">
            <a:avLst/>
          </a:prstGeom>
        </p:spPr>
        <p:txBody>
          <a:bodyPr vert="horz" wrap="square" lIns="0" tIns="12700" rIns="0" bIns="0" rtlCol="0">
            <a:spAutoFit/>
          </a:bodyPr>
          <a:lstStyle/>
          <a:p>
            <a:pPr marL="12700">
              <a:lnSpc>
                <a:spcPct val="100000"/>
              </a:lnSpc>
              <a:spcBef>
                <a:spcPts val="100"/>
              </a:spcBef>
            </a:pPr>
            <a:r>
              <a:rPr sz="4100" spc="-10" dirty="0"/>
              <a:t>Protocol</a:t>
            </a:r>
            <a:r>
              <a:rPr sz="4100" spc="-100" dirty="0"/>
              <a:t> </a:t>
            </a:r>
            <a:r>
              <a:rPr sz="4100" spc="-5" dirty="0"/>
              <a:t>Graph</a:t>
            </a:r>
            <a:endParaRPr sz="4100"/>
          </a:p>
        </p:txBody>
      </p:sp>
      <p:sp>
        <p:nvSpPr>
          <p:cNvPr id="9" name="object 9"/>
          <p:cNvSpPr txBox="1"/>
          <p:nvPr/>
        </p:nvSpPr>
        <p:spPr>
          <a:xfrm>
            <a:off x="240849" y="1496060"/>
            <a:ext cx="4154170" cy="4050665"/>
          </a:xfrm>
          <a:prstGeom prst="rect">
            <a:avLst/>
          </a:prstGeom>
        </p:spPr>
        <p:txBody>
          <a:bodyPr vert="horz" wrap="square" lIns="0" tIns="8890" rIns="0" bIns="0" rtlCol="0">
            <a:spAutoFit/>
          </a:bodyPr>
          <a:lstStyle/>
          <a:p>
            <a:pPr marL="286385" marR="97790" indent="-274320" algn="just">
              <a:lnSpc>
                <a:spcPct val="101200"/>
              </a:lnSpc>
              <a:spcBef>
                <a:spcPts val="70"/>
              </a:spcBef>
              <a:buClr>
                <a:srgbClr val="2DA2BE"/>
              </a:buClr>
              <a:buSzPct val="66666"/>
              <a:buFont typeface="Lucida Sans Unicode"/>
              <a:buChar char="□"/>
              <a:tabLst>
                <a:tab pos="287020" algn="l"/>
              </a:tabLst>
            </a:pPr>
            <a:r>
              <a:rPr sz="2100" spc="-5" dirty="0">
                <a:solidFill>
                  <a:srgbClr val="FFFFFF"/>
                </a:solidFill>
                <a:latin typeface="Arial MT"/>
                <a:cs typeface="Arial MT"/>
              </a:rPr>
              <a:t>Represent the </a:t>
            </a:r>
            <a:r>
              <a:rPr sz="2100" dirty="0">
                <a:solidFill>
                  <a:srgbClr val="FFFFFF"/>
                </a:solidFill>
                <a:latin typeface="Arial MT"/>
                <a:cs typeface="Arial MT"/>
              </a:rPr>
              <a:t>suite </a:t>
            </a:r>
            <a:r>
              <a:rPr sz="2100" spc="-5" dirty="0">
                <a:solidFill>
                  <a:srgbClr val="FFFFFF"/>
                </a:solidFill>
                <a:latin typeface="Arial MT"/>
                <a:cs typeface="Arial MT"/>
              </a:rPr>
              <a:t>of protocols </a:t>
            </a:r>
            <a:r>
              <a:rPr sz="2100" spc="-575" dirty="0">
                <a:solidFill>
                  <a:srgbClr val="FFFFFF"/>
                </a:solidFill>
                <a:latin typeface="Arial MT"/>
                <a:cs typeface="Arial MT"/>
              </a:rPr>
              <a:t> </a:t>
            </a:r>
            <a:r>
              <a:rPr sz="2100" spc="-5" dirty="0">
                <a:solidFill>
                  <a:srgbClr val="FFFFFF"/>
                </a:solidFill>
                <a:latin typeface="Arial MT"/>
                <a:cs typeface="Arial MT"/>
              </a:rPr>
              <a:t>that </a:t>
            </a:r>
            <a:r>
              <a:rPr sz="2100" dirty="0">
                <a:solidFill>
                  <a:srgbClr val="FFFFFF"/>
                </a:solidFill>
                <a:latin typeface="Arial MT"/>
                <a:cs typeface="Arial MT"/>
              </a:rPr>
              <a:t>make </a:t>
            </a:r>
            <a:r>
              <a:rPr sz="2100" spc="-5" dirty="0">
                <a:solidFill>
                  <a:srgbClr val="FFFFFF"/>
                </a:solidFill>
                <a:latin typeface="Arial MT"/>
                <a:cs typeface="Arial MT"/>
              </a:rPr>
              <a:t>up </a:t>
            </a:r>
            <a:r>
              <a:rPr sz="2100" dirty="0">
                <a:solidFill>
                  <a:srgbClr val="FFFFFF"/>
                </a:solidFill>
                <a:latin typeface="Arial MT"/>
                <a:cs typeface="Arial MT"/>
              </a:rPr>
              <a:t>a </a:t>
            </a:r>
            <a:r>
              <a:rPr sz="2100" spc="-5" dirty="0">
                <a:solidFill>
                  <a:srgbClr val="FFFFFF"/>
                </a:solidFill>
                <a:latin typeface="Arial MT"/>
                <a:cs typeface="Arial MT"/>
              </a:rPr>
              <a:t>network </a:t>
            </a:r>
            <a:r>
              <a:rPr sz="2100" dirty="0">
                <a:solidFill>
                  <a:srgbClr val="FFFFFF"/>
                </a:solidFill>
                <a:latin typeface="Arial MT"/>
                <a:cs typeface="Arial MT"/>
              </a:rPr>
              <a:t>system </a:t>
            </a:r>
            <a:r>
              <a:rPr sz="2100" spc="-570" dirty="0">
                <a:solidFill>
                  <a:srgbClr val="FFFFFF"/>
                </a:solidFill>
                <a:latin typeface="Arial MT"/>
                <a:cs typeface="Arial MT"/>
              </a:rPr>
              <a:t> </a:t>
            </a:r>
            <a:r>
              <a:rPr sz="2100" spc="-5" dirty="0">
                <a:solidFill>
                  <a:srgbClr val="FFFFFF"/>
                </a:solidFill>
                <a:latin typeface="Arial MT"/>
                <a:cs typeface="Arial MT"/>
              </a:rPr>
              <a:t>with</a:t>
            </a:r>
            <a:r>
              <a:rPr sz="2100" spc="-10" dirty="0">
                <a:solidFill>
                  <a:srgbClr val="FFFFFF"/>
                </a:solidFill>
                <a:latin typeface="Arial MT"/>
                <a:cs typeface="Arial MT"/>
              </a:rPr>
              <a:t> </a:t>
            </a:r>
            <a:r>
              <a:rPr sz="2100" dirty="0">
                <a:solidFill>
                  <a:srgbClr val="FFFFFF"/>
                </a:solidFill>
                <a:latin typeface="Arial MT"/>
                <a:cs typeface="Arial MT"/>
              </a:rPr>
              <a:t>a</a:t>
            </a:r>
            <a:r>
              <a:rPr sz="2100" spc="-5" dirty="0">
                <a:solidFill>
                  <a:srgbClr val="FFFFFF"/>
                </a:solidFill>
                <a:latin typeface="Arial MT"/>
                <a:cs typeface="Arial MT"/>
              </a:rPr>
              <a:t> </a:t>
            </a:r>
            <a:r>
              <a:rPr sz="2100" i="1" spc="-5" dirty="0">
                <a:solidFill>
                  <a:srgbClr val="FFFFFF"/>
                </a:solidFill>
                <a:latin typeface="Arial"/>
                <a:cs typeface="Arial"/>
              </a:rPr>
              <a:t>protocol</a:t>
            </a:r>
            <a:r>
              <a:rPr sz="2100" i="1" spc="-10" dirty="0">
                <a:solidFill>
                  <a:srgbClr val="FFFFFF"/>
                </a:solidFill>
                <a:latin typeface="Arial"/>
                <a:cs typeface="Arial"/>
              </a:rPr>
              <a:t> </a:t>
            </a:r>
            <a:r>
              <a:rPr sz="2100" i="1" spc="-5" dirty="0">
                <a:solidFill>
                  <a:srgbClr val="FFFFFF"/>
                </a:solidFill>
                <a:latin typeface="Arial"/>
                <a:cs typeface="Arial"/>
              </a:rPr>
              <a:t>graph</a:t>
            </a:r>
            <a:endParaRPr sz="2100">
              <a:latin typeface="Arial"/>
              <a:cs typeface="Arial"/>
            </a:endParaRPr>
          </a:p>
          <a:p>
            <a:pPr marL="286385" marR="276860" indent="-274320">
              <a:lnSpc>
                <a:spcPct val="100899"/>
              </a:lnSpc>
              <a:spcBef>
                <a:spcPts val="405"/>
              </a:spcBef>
              <a:buClr>
                <a:srgbClr val="2DA2BE"/>
              </a:buClr>
              <a:buSzPct val="66666"/>
              <a:buFont typeface="Lucida Sans Unicode"/>
              <a:buChar char="□"/>
              <a:tabLst>
                <a:tab pos="286385" algn="l"/>
                <a:tab pos="287020" algn="l"/>
              </a:tabLst>
            </a:pPr>
            <a:r>
              <a:rPr sz="2100" spc="-5" dirty="0">
                <a:solidFill>
                  <a:srgbClr val="FFFFFF"/>
                </a:solidFill>
                <a:latin typeface="Arial MT"/>
                <a:cs typeface="Arial MT"/>
              </a:rPr>
              <a:t>Each protocol </a:t>
            </a:r>
            <a:r>
              <a:rPr sz="2100" dirty="0">
                <a:solidFill>
                  <a:srgbClr val="FFFFFF"/>
                </a:solidFill>
                <a:latin typeface="Arial MT"/>
                <a:cs typeface="Arial MT"/>
              </a:rPr>
              <a:t>communicates </a:t>
            </a:r>
            <a:r>
              <a:rPr sz="2100" spc="5" dirty="0">
                <a:solidFill>
                  <a:srgbClr val="FFFFFF"/>
                </a:solidFill>
                <a:latin typeface="Arial MT"/>
                <a:cs typeface="Arial MT"/>
              </a:rPr>
              <a:t> </a:t>
            </a:r>
            <a:r>
              <a:rPr sz="2100" spc="-5" dirty="0">
                <a:solidFill>
                  <a:srgbClr val="FFFFFF"/>
                </a:solidFill>
                <a:latin typeface="Arial MT"/>
                <a:cs typeface="Arial MT"/>
              </a:rPr>
              <a:t>with its peer by passing </a:t>
            </a:r>
            <a:r>
              <a:rPr sz="2100" dirty="0">
                <a:solidFill>
                  <a:srgbClr val="FFFFFF"/>
                </a:solidFill>
                <a:latin typeface="Arial MT"/>
                <a:cs typeface="Arial MT"/>
              </a:rPr>
              <a:t> messages </a:t>
            </a:r>
            <a:r>
              <a:rPr sz="2100" spc="-5" dirty="0">
                <a:solidFill>
                  <a:srgbClr val="FFFFFF"/>
                </a:solidFill>
                <a:latin typeface="Arial MT"/>
                <a:cs typeface="Arial MT"/>
              </a:rPr>
              <a:t>to </a:t>
            </a:r>
            <a:r>
              <a:rPr sz="2100" dirty="0">
                <a:solidFill>
                  <a:srgbClr val="FFFFFF"/>
                </a:solidFill>
                <a:latin typeface="Arial MT"/>
                <a:cs typeface="Arial MT"/>
              </a:rPr>
              <a:t>some </a:t>
            </a:r>
            <a:r>
              <a:rPr sz="2100" spc="-5" dirty="0">
                <a:solidFill>
                  <a:srgbClr val="FFFFFF"/>
                </a:solidFill>
                <a:latin typeface="Arial MT"/>
                <a:cs typeface="Arial MT"/>
              </a:rPr>
              <a:t>lower level </a:t>
            </a:r>
            <a:r>
              <a:rPr sz="2100" spc="-570" dirty="0">
                <a:solidFill>
                  <a:srgbClr val="FFFFFF"/>
                </a:solidFill>
                <a:latin typeface="Arial MT"/>
                <a:cs typeface="Arial MT"/>
              </a:rPr>
              <a:t> </a:t>
            </a:r>
            <a:r>
              <a:rPr sz="2100" spc="-5" dirty="0">
                <a:solidFill>
                  <a:srgbClr val="FFFFFF"/>
                </a:solidFill>
                <a:latin typeface="Arial MT"/>
                <a:cs typeface="Arial MT"/>
              </a:rPr>
              <a:t>protocol, which in turn delivers </a:t>
            </a:r>
            <a:r>
              <a:rPr sz="2100" spc="-570" dirty="0">
                <a:solidFill>
                  <a:srgbClr val="FFFFFF"/>
                </a:solidFill>
                <a:latin typeface="Arial MT"/>
                <a:cs typeface="Arial MT"/>
              </a:rPr>
              <a:t> </a:t>
            </a:r>
            <a:r>
              <a:rPr sz="2100" spc="-5" dirty="0">
                <a:solidFill>
                  <a:srgbClr val="FFFFFF"/>
                </a:solidFill>
                <a:latin typeface="Arial MT"/>
                <a:cs typeface="Arial MT"/>
              </a:rPr>
              <a:t>the</a:t>
            </a:r>
            <a:r>
              <a:rPr sz="2100" spc="-20" dirty="0">
                <a:solidFill>
                  <a:srgbClr val="FFFFFF"/>
                </a:solidFill>
                <a:latin typeface="Arial MT"/>
                <a:cs typeface="Arial MT"/>
              </a:rPr>
              <a:t> </a:t>
            </a:r>
            <a:r>
              <a:rPr sz="2100" dirty="0">
                <a:solidFill>
                  <a:srgbClr val="FFFFFF"/>
                </a:solidFill>
                <a:latin typeface="Arial MT"/>
                <a:cs typeface="Arial MT"/>
              </a:rPr>
              <a:t>message</a:t>
            </a:r>
            <a:r>
              <a:rPr sz="2100" spc="-10" dirty="0">
                <a:solidFill>
                  <a:srgbClr val="FFFFFF"/>
                </a:solidFill>
                <a:latin typeface="Arial MT"/>
                <a:cs typeface="Arial MT"/>
              </a:rPr>
              <a:t> </a:t>
            </a:r>
            <a:r>
              <a:rPr sz="2100" spc="-5" dirty="0">
                <a:solidFill>
                  <a:srgbClr val="FFFFFF"/>
                </a:solidFill>
                <a:latin typeface="Arial MT"/>
                <a:cs typeface="Arial MT"/>
              </a:rPr>
              <a:t>to</a:t>
            </a:r>
            <a:r>
              <a:rPr sz="2100" spc="10" dirty="0">
                <a:solidFill>
                  <a:srgbClr val="FFFFFF"/>
                </a:solidFill>
                <a:latin typeface="Arial MT"/>
                <a:cs typeface="Arial MT"/>
              </a:rPr>
              <a:t> </a:t>
            </a:r>
            <a:r>
              <a:rPr sz="2100" i="1" spc="-5" dirty="0">
                <a:solidFill>
                  <a:srgbClr val="FFFFFF"/>
                </a:solidFill>
                <a:latin typeface="Arial"/>
                <a:cs typeface="Arial"/>
              </a:rPr>
              <a:t>its </a:t>
            </a:r>
            <a:r>
              <a:rPr sz="2100" spc="-5" dirty="0">
                <a:solidFill>
                  <a:srgbClr val="FFFFFF"/>
                </a:solidFill>
                <a:latin typeface="Arial MT"/>
                <a:cs typeface="Arial MT"/>
              </a:rPr>
              <a:t>peer.</a:t>
            </a:r>
            <a:endParaRPr sz="2100">
              <a:latin typeface="Arial MT"/>
              <a:cs typeface="Arial MT"/>
            </a:endParaRPr>
          </a:p>
          <a:p>
            <a:pPr marL="286385" marR="1000760" indent="-274320">
              <a:lnSpc>
                <a:spcPct val="100000"/>
              </a:lnSpc>
              <a:spcBef>
                <a:spcPts val="430"/>
              </a:spcBef>
              <a:buClr>
                <a:srgbClr val="2DA2BE"/>
              </a:buClr>
              <a:buSzPct val="66666"/>
              <a:buFont typeface="Lucida Sans Unicode"/>
              <a:buChar char="□"/>
              <a:tabLst>
                <a:tab pos="286385" algn="l"/>
                <a:tab pos="287020" algn="l"/>
              </a:tabLst>
            </a:pPr>
            <a:r>
              <a:rPr sz="2100" spc="-5" dirty="0">
                <a:solidFill>
                  <a:srgbClr val="FFFFFF"/>
                </a:solidFill>
                <a:latin typeface="Arial MT"/>
                <a:cs typeface="Arial MT"/>
              </a:rPr>
              <a:t>The nodes of the graph </a:t>
            </a:r>
            <a:r>
              <a:rPr sz="2100" dirty="0">
                <a:solidFill>
                  <a:srgbClr val="FFFFFF"/>
                </a:solidFill>
                <a:latin typeface="Arial MT"/>
                <a:cs typeface="Arial MT"/>
              </a:rPr>
              <a:t> correspond</a:t>
            </a:r>
            <a:r>
              <a:rPr sz="2100" spc="-55" dirty="0">
                <a:solidFill>
                  <a:srgbClr val="FFFFFF"/>
                </a:solidFill>
                <a:latin typeface="Arial MT"/>
                <a:cs typeface="Arial MT"/>
              </a:rPr>
              <a:t> </a:t>
            </a:r>
            <a:r>
              <a:rPr sz="2100" spc="-5" dirty="0">
                <a:solidFill>
                  <a:srgbClr val="FFFFFF"/>
                </a:solidFill>
                <a:latin typeface="Arial MT"/>
                <a:cs typeface="Arial MT"/>
              </a:rPr>
              <a:t>to</a:t>
            </a:r>
            <a:r>
              <a:rPr sz="2100" spc="-50" dirty="0">
                <a:solidFill>
                  <a:srgbClr val="FFFFFF"/>
                </a:solidFill>
                <a:latin typeface="Arial MT"/>
                <a:cs typeface="Arial MT"/>
              </a:rPr>
              <a:t> </a:t>
            </a:r>
            <a:r>
              <a:rPr sz="2100" spc="-5" dirty="0">
                <a:solidFill>
                  <a:srgbClr val="FFFFFF"/>
                </a:solidFill>
                <a:latin typeface="Arial MT"/>
                <a:cs typeface="Arial MT"/>
              </a:rPr>
              <a:t>protocols,</a:t>
            </a:r>
            <a:endParaRPr sz="2100">
              <a:latin typeface="Arial MT"/>
              <a:cs typeface="Arial MT"/>
            </a:endParaRPr>
          </a:p>
          <a:p>
            <a:pPr marL="286385" marR="5080" indent="-274320">
              <a:lnSpc>
                <a:spcPct val="100000"/>
              </a:lnSpc>
              <a:spcBef>
                <a:spcPts val="434"/>
              </a:spcBef>
              <a:buClr>
                <a:srgbClr val="2DA2BE"/>
              </a:buClr>
              <a:buSzPct val="66666"/>
              <a:buFont typeface="Lucida Sans Unicode"/>
              <a:buChar char="□"/>
              <a:tabLst>
                <a:tab pos="360045" algn="l"/>
                <a:tab pos="361315" algn="l"/>
              </a:tabLst>
            </a:pPr>
            <a:r>
              <a:rPr dirty="0"/>
              <a:t>	</a:t>
            </a:r>
            <a:r>
              <a:rPr sz="2100" spc="-5" dirty="0">
                <a:solidFill>
                  <a:srgbClr val="FFFFFF"/>
                </a:solidFill>
                <a:latin typeface="Arial MT"/>
                <a:cs typeface="Arial MT"/>
              </a:rPr>
              <a:t>The</a:t>
            </a:r>
            <a:r>
              <a:rPr sz="2100" spc="-35" dirty="0">
                <a:solidFill>
                  <a:srgbClr val="FFFFFF"/>
                </a:solidFill>
                <a:latin typeface="Arial MT"/>
                <a:cs typeface="Arial MT"/>
              </a:rPr>
              <a:t> </a:t>
            </a:r>
            <a:r>
              <a:rPr sz="2100" spc="-5" dirty="0">
                <a:solidFill>
                  <a:srgbClr val="FFFFFF"/>
                </a:solidFill>
                <a:latin typeface="Arial MT"/>
                <a:cs typeface="Arial MT"/>
              </a:rPr>
              <a:t>edges</a:t>
            </a:r>
            <a:r>
              <a:rPr sz="2100" spc="-25" dirty="0">
                <a:solidFill>
                  <a:srgbClr val="FFFFFF"/>
                </a:solidFill>
                <a:latin typeface="Arial MT"/>
                <a:cs typeface="Arial MT"/>
              </a:rPr>
              <a:t> </a:t>
            </a:r>
            <a:r>
              <a:rPr sz="2100" dirty="0">
                <a:solidFill>
                  <a:srgbClr val="FFFFFF"/>
                </a:solidFill>
                <a:latin typeface="Arial MT"/>
                <a:cs typeface="Arial MT"/>
              </a:rPr>
              <a:t>represent</a:t>
            </a:r>
            <a:r>
              <a:rPr sz="2100" spc="-25" dirty="0">
                <a:solidFill>
                  <a:srgbClr val="FFFFFF"/>
                </a:solidFill>
                <a:latin typeface="Arial MT"/>
                <a:cs typeface="Arial MT"/>
              </a:rPr>
              <a:t> </a:t>
            </a:r>
            <a:r>
              <a:rPr sz="2100" dirty="0">
                <a:solidFill>
                  <a:srgbClr val="FFFFFF"/>
                </a:solidFill>
                <a:latin typeface="Arial MT"/>
                <a:cs typeface="Arial MT"/>
              </a:rPr>
              <a:t>a</a:t>
            </a:r>
            <a:r>
              <a:rPr sz="2100" spc="-5" dirty="0">
                <a:solidFill>
                  <a:srgbClr val="FFFFFF"/>
                </a:solidFill>
                <a:latin typeface="Arial MT"/>
                <a:cs typeface="Arial MT"/>
              </a:rPr>
              <a:t> </a:t>
            </a:r>
            <a:r>
              <a:rPr sz="2100" i="1" spc="-5" dirty="0">
                <a:solidFill>
                  <a:srgbClr val="FFFFFF"/>
                </a:solidFill>
                <a:latin typeface="Arial"/>
                <a:cs typeface="Arial"/>
              </a:rPr>
              <a:t>depends </a:t>
            </a:r>
            <a:r>
              <a:rPr sz="2100" i="1" spc="-570" dirty="0">
                <a:solidFill>
                  <a:srgbClr val="FFFFFF"/>
                </a:solidFill>
                <a:latin typeface="Arial"/>
                <a:cs typeface="Arial"/>
              </a:rPr>
              <a:t> </a:t>
            </a:r>
            <a:r>
              <a:rPr sz="2100" i="1" spc="-5" dirty="0">
                <a:solidFill>
                  <a:srgbClr val="FFFFFF"/>
                </a:solidFill>
                <a:latin typeface="Arial"/>
                <a:cs typeface="Arial"/>
              </a:rPr>
              <a:t>on </a:t>
            </a:r>
            <a:r>
              <a:rPr sz="2100" dirty="0">
                <a:solidFill>
                  <a:srgbClr val="FFFFFF"/>
                </a:solidFill>
                <a:latin typeface="Arial MT"/>
                <a:cs typeface="Arial MT"/>
              </a:rPr>
              <a:t>relation</a:t>
            </a:r>
            <a:endParaRPr sz="2100">
              <a:latin typeface="Arial MT"/>
              <a:cs typeface="Arial MT"/>
            </a:endParaRPr>
          </a:p>
        </p:txBody>
      </p:sp>
      <p:pic>
        <p:nvPicPr>
          <p:cNvPr id="10" name="object 10"/>
          <p:cNvPicPr/>
          <p:nvPr/>
        </p:nvPicPr>
        <p:blipFill>
          <a:blip r:embed="rId4" cstate="print"/>
          <a:stretch>
            <a:fillRect/>
          </a:stretch>
        </p:blipFill>
        <p:spPr>
          <a:xfrm>
            <a:off x="4514850" y="914400"/>
            <a:ext cx="4629149" cy="4449169"/>
          </a:xfrm>
          <a:prstGeom prst="rect">
            <a:avLst/>
          </a:prstGeom>
        </p:spPr>
      </p:pic>
      <p:sp>
        <p:nvSpPr>
          <p:cNvPr id="11" name="object 11"/>
          <p:cNvSpPr txBox="1"/>
          <p:nvPr/>
        </p:nvSpPr>
        <p:spPr>
          <a:xfrm>
            <a:off x="4645025" y="5379827"/>
            <a:ext cx="4128770" cy="1404620"/>
          </a:xfrm>
          <a:prstGeom prst="rect">
            <a:avLst/>
          </a:prstGeom>
        </p:spPr>
        <p:txBody>
          <a:bodyPr vert="horz" wrap="square" lIns="0" tIns="10795" rIns="0" bIns="0" rtlCol="0">
            <a:spAutoFit/>
          </a:bodyPr>
          <a:lstStyle/>
          <a:p>
            <a:pPr marL="12700" marR="911225">
              <a:lnSpc>
                <a:spcPct val="100699"/>
              </a:lnSpc>
              <a:spcBef>
                <a:spcPts val="85"/>
              </a:spcBef>
            </a:pPr>
            <a:r>
              <a:rPr sz="1800" spc="-5" dirty="0">
                <a:solidFill>
                  <a:srgbClr val="FFFFFF"/>
                </a:solidFill>
                <a:latin typeface="Arial MT"/>
                <a:cs typeface="Arial MT"/>
              </a:rPr>
              <a:t>RRP- Request/Reply Protocol </a:t>
            </a:r>
            <a:r>
              <a:rPr sz="1800" dirty="0">
                <a:solidFill>
                  <a:srgbClr val="FFFFFF"/>
                </a:solidFill>
                <a:latin typeface="Arial MT"/>
                <a:cs typeface="Arial MT"/>
              </a:rPr>
              <a:t> MSP-Message</a:t>
            </a:r>
            <a:r>
              <a:rPr sz="1800" spc="-55" dirty="0">
                <a:solidFill>
                  <a:srgbClr val="FFFFFF"/>
                </a:solidFill>
                <a:latin typeface="Arial MT"/>
                <a:cs typeface="Arial MT"/>
              </a:rPr>
              <a:t> </a:t>
            </a:r>
            <a:r>
              <a:rPr sz="1800" spc="-5" dirty="0">
                <a:solidFill>
                  <a:srgbClr val="FFFFFF"/>
                </a:solidFill>
                <a:latin typeface="Arial MT"/>
                <a:cs typeface="Arial MT"/>
              </a:rPr>
              <a:t>Stream</a:t>
            </a:r>
            <a:r>
              <a:rPr sz="1800" spc="-50" dirty="0">
                <a:solidFill>
                  <a:srgbClr val="FFFFFF"/>
                </a:solidFill>
                <a:latin typeface="Arial MT"/>
                <a:cs typeface="Arial MT"/>
              </a:rPr>
              <a:t> </a:t>
            </a:r>
            <a:r>
              <a:rPr sz="1800" spc="-5" dirty="0">
                <a:solidFill>
                  <a:srgbClr val="FFFFFF"/>
                </a:solidFill>
                <a:latin typeface="Arial MT"/>
                <a:cs typeface="Arial MT"/>
              </a:rPr>
              <a:t>Protocol </a:t>
            </a:r>
            <a:r>
              <a:rPr sz="1800" spc="-484" dirty="0">
                <a:solidFill>
                  <a:srgbClr val="FFFFFF"/>
                </a:solidFill>
                <a:latin typeface="Arial MT"/>
                <a:cs typeface="Arial MT"/>
              </a:rPr>
              <a:t> </a:t>
            </a:r>
            <a:r>
              <a:rPr sz="1800" spc="-5" dirty="0">
                <a:solidFill>
                  <a:srgbClr val="FFFFFF"/>
                </a:solidFill>
                <a:latin typeface="Arial MT"/>
                <a:cs typeface="Arial MT"/>
              </a:rPr>
              <a:t>HHP-Host-to-Host</a:t>
            </a:r>
            <a:r>
              <a:rPr sz="1800" spc="-20" dirty="0">
                <a:solidFill>
                  <a:srgbClr val="FFFFFF"/>
                </a:solidFill>
                <a:latin typeface="Arial MT"/>
                <a:cs typeface="Arial MT"/>
              </a:rPr>
              <a:t> </a:t>
            </a:r>
            <a:r>
              <a:rPr sz="1800" spc="-5" dirty="0">
                <a:solidFill>
                  <a:srgbClr val="FFFFFF"/>
                </a:solidFill>
                <a:latin typeface="Arial MT"/>
                <a:cs typeface="Arial MT"/>
              </a:rPr>
              <a:t>Protocol</a:t>
            </a:r>
            <a:endParaRPr sz="1800">
              <a:latin typeface="Arial MT"/>
              <a:cs typeface="Arial MT"/>
            </a:endParaRPr>
          </a:p>
          <a:p>
            <a:pPr marL="12700" marR="5080">
              <a:lnSpc>
                <a:spcPct val="100699"/>
              </a:lnSpc>
            </a:pPr>
            <a:r>
              <a:rPr sz="1800" spc="-5" dirty="0">
                <a:solidFill>
                  <a:srgbClr val="FFFFFF"/>
                </a:solidFill>
                <a:latin typeface="Arial MT"/>
                <a:cs typeface="Arial MT"/>
              </a:rPr>
              <a:t>*The application is </a:t>
            </a:r>
            <a:r>
              <a:rPr sz="1800" dirty="0">
                <a:solidFill>
                  <a:srgbClr val="FFFFFF"/>
                </a:solidFill>
                <a:latin typeface="Arial MT"/>
                <a:cs typeface="Arial MT"/>
              </a:rPr>
              <a:t>said </a:t>
            </a:r>
            <a:r>
              <a:rPr sz="1800" spc="-5" dirty="0">
                <a:solidFill>
                  <a:srgbClr val="FFFFFF"/>
                </a:solidFill>
                <a:latin typeface="Arial MT"/>
                <a:cs typeface="Arial MT"/>
              </a:rPr>
              <a:t>to employ the </a:t>
            </a:r>
            <a:r>
              <a:rPr sz="1800" dirty="0">
                <a:solidFill>
                  <a:srgbClr val="FFFFFF"/>
                </a:solidFill>
                <a:latin typeface="Arial MT"/>
                <a:cs typeface="Arial MT"/>
              </a:rPr>
              <a:t> services</a:t>
            </a:r>
            <a:r>
              <a:rPr sz="1800" spc="-25" dirty="0">
                <a:solidFill>
                  <a:srgbClr val="FFFFFF"/>
                </a:solidFill>
                <a:latin typeface="Arial MT"/>
                <a:cs typeface="Arial MT"/>
              </a:rPr>
              <a:t> </a:t>
            </a:r>
            <a:r>
              <a:rPr sz="1800" spc="-5" dirty="0">
                <a:solidFill>
                  <a:srgbClr val="FFFFFF"/>
                </a:solidFill>
                <a:latin typeface="Arial MT"/>
                <a:cs typeface="Arial MT"/>
              </a:rPr>
              <a:t>of</a:t>
            </a:r>
            <a:r>
              <a:rPr sz="1800" spc="-20" dirty="0">
                <a:solidFill>
                  <a:srgbClr val="FFFFFF"/>
                </a:solidFill>
                <a:latin typeface="Arial MT"/>
                <a:cs typeface="Arial MT"/>
              </a:rPr>
              <a:t> </a:t>
            </a:r>
            <a:r>
              <a:rPr sz="1800" spc="-5" dirty="0">
                <a:solidFill>
                  <a:srgbClr val="FFFFFF"/>
                </a:solidFill>
                <a:latin typeface="Arial MT"/>
                <a:cs typeface="Arial MT"/>
              </a:rPr>
              <a:t>the </a:t>
            </a:r>
            <a:r>
              <a:rPr sz="1800" i="1" spc="-5" dirty="0">
                <a:solidFill>
                  <a:srgbClr val="FFFFFF"/>
                </a:solidFill>
                <a:latin typeface="Arial"/>
                <a:cs typeface="Arial"/>
              </a:rPr>
              <a:t>protocol</a:t>
            </a:r>
            <a:r>
              <a:rPr sz="1800" i="1" spc="-25" dirty="0">
                <a:solidFill>
                  <a:srgbClr val="FFFFFF"/>
                </a:solidFill>
                <a:latin typeface="Arial"/>
                <a:cs typeface="Arial"/>
              </a:rPr>
              <a:t> </a:t>
            </a:r>
            <a:r>
              <a:rPr sz="1800" i="1" dirty="0">
                <a:solidFill>
                  <a:srgbClr val="FFFFFF"/>
                </a:solidFill>
                <a:latin typeface="Arial"/>
                <a:cs typeface="Arial"/>
              </a:rPr>
              <a:t>stack</a:t>
            </a:r>
            <a:r>
              <a:rPr sz="1800" i="1" spc="-10" dirty="0">
                <a:solidFill>
                  <a:srgbClr val="FFFFFF"/>
                </a:solidFill>
                <a:latin typeface="Arial"/>
                <a:cs typeface="Arial"/>
              </a:rPr>
              <a:t> </a:t>
            </a:r>
            <a:r>
              <a:rPr sz="1800" spc="-5" dirty="0">
                <a:solidFill>
                  <a:srgbClr val="FFFFFF"/>
                </a:solidFill>
                <a:latin typeface="Arial MT"/>
                <a:cs typeface="Arial MT"/>
              </a:rPr>
              <a:t>RRP/HHP.</a:t>
            </a:r>
            <a:endParaRPr sz="1800">
              <a:latin typeface="Arial MT"/>
              <a:cs typeface="Arial M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32" y="0"/>
            <a:ext cx="9150350" cy="6864350"/>
            <a:chOff x="-6032" y="0"/>
            <a:chExt cx="9150350" cy="6864350"/>
          </a:xfrm>
        </p:grpSpPr>
        <p:pic>
          <p:nvPicPr>
            <p:cNvPr id="3" name="object 3"/>
            <p:cNvPicPr/>
            <p:nvPr/>
          </p:nvPicPr>
          <p:blipFill>
            <a:blip r:embed="rId2" cstate="print"/>
            <a:stretch>
              <a:fillRect/>
            </a:stretch>
          </p:blipFill>
          <p:spPr>
            <a:xfrm>
              <a:off x="0" y="0"/>
              <a:ext cx="9143999" cy="6857999"/>
            </a:xfrm>
            <a:prstGeom prst="rect">
              <a:avLst/>
            </a:prstGeom>
          </p:spPr>
        </p:pic>
        <p:sp>
          <p:nvSpPr>
            <p:cNvPr id="4" name="object 4"/>
            <p:cNvSpPr/>
            <p:nvPr/>
          </p:nvSpPr>
          <p:spPr>
            <a:xfrm>
              <a:off x="499272" y="5944935"/>
              <a:ext cx="4897755" cy="913130"/>
            </a:xfrm>
            <a:custGeom>
              <a:avLst/>
              <a:gdLst/>
              <a:ahLst/>
              <a:cxnLst/>
              <a:rect l="l" t="t" r="r" b="b"/>
              <a:pathLst>
                <a:path w="4897755" h="913129">
                  <a:moveTo>
                    <a:pt x="85612" y="21332"/>
                  </a:moveTo>
                  <a:lnTo>
                    <a:pt x="0" y="5466"/>
                  </a:lnTo>
                  <a:lnTo>
                    <a:pt x="660" y="0"/>
                  </a:lnTo>
                  <a:lnTo>
                    <a:pt x="85612" y="21332"/>
                  </a:lnTo>
                  <a:close/>
                </a:path>
                <a:path w="4897755" h="913129">
                  <a:moveTo>
                    <a:pt x="4897392" y="913063"/>
                  </a:moveTo>
                  <a:lnTo>
                    <a:pt x="3636763" y="913063"/>
                  </a:lnTo>
                  <a:lnTo>
                    <a:pt x="85612" y="21332"/>
                  </a:lnTo>
                  <a:lnTo>
                    <a:pt x="4897392" y="913063"/>
                  </a:lnTo>
                  <a:close/>
                </a:path>
              </a:pathLst>
            </a:custGeom>
            <a:solidFill>
              <a:srgbClr val="9BCADC">
                <a:alpha val="39999"/>
              </a:srgbClr>
            </a:solidFill>
          </p:spPr>
          <p:txBody>
            <a:bodyPr wrap="square" lIns="0" tIns="0" rIns="0" bIns="0" rtlCol="0"/>
            <a:lstStyle/>
            <a:p>
              <a:endParaRPr/>
            </a:p>
          </p:txBody>
        </p:sp>
        <p:sp>
          <p:nvSpPr>
            <p:cNvPr id="5" name="object 5"/>
            <p:cNvSpPr/>
            <p:nvPr/>
          </p:nvSpPr>
          <p:spPr>
            <a:xfrm>
              <a:off x="485716" y="5939011"/>
              <a:ext cx="3652520" cy="919480"/>
            </a:xfrm>
            <a:custGeom>
              <a:avLst/>
              <a:gdLst/>
              <a:ahLst/>
              <a:cxnLst/>
              <a:rect l="l" t="t" r="r" b="b"/>
              <a:pathLst>
                <a:path w="3652520" h="919479">
                  <a:moveTo>
                    <a:pt x="3651910" y="918988"/>
                  </a:moveTo>
                  <a:lnTo>
                    <a:pt x="2868875" y="918988"/>
                  </a:lnTo>
                  <a:lnTo>
                    <a:pt x="7920" y="6349"/>
                  </a:lnTo>
                  <a:lnTo>
                    <a:pt x="0" y="0"/>
                  </a:lnTo>
                  <a:lnTo>
                    <a:pt x="3651910" y="918988"/>
                  </a:lnTo>
                  <a:close/>
                </a:path>
              </a:pathLst>
            </a:custGeom>
            <a:solidFill>
              <a:srgbClr val="000000"/>
            </a:solidFill>
          </p:spPr>
          <p:txBody>
            <a:bodyPr wrap="square" lIns="0" tIns="0" rIns="0" bIns="0" rtlCol="0"/>
            <a:lstStyle/>
            <a:p>
              <a:endParaRPr/>
            </a:p>
          </p:txBody>
        </p:sp>
        <p:pic>
          <p:nvPicPr>
            <p:cNvPr id="6" name="object 6"/>
            <p:cNvPicPr/>
            <p:nvPr/>
          </p:nvPicPr>
          <p:blipFill>
            <a:blip r:embed="rId3" cstate="print"/>
            <a:stretch>
              <a:fillRect/>
            </a:stretch>
          </p:blipFill>
          <p:spPr>
            <a:xfrm>
              <a:off x="0" y="5793172"/>
              <a:ext cx="3351821" cy="1064827"/>
            </a:xfrm>
            <a:prstGeom prst="rect">
              <a:avLst/>
            </a:prstGeom>
          </p:spPr>
        </p:pic>
        <p:sp>
          <p:nvSpPr>
            <p:cNvPr id="7" name="object 7"/>
            <p:cNvSpPr/>
            <p:nvPr/>
          </p:nvSpPr>
          <p:spPr>
            <a:xfrm>
              <a:off x="0" y="5790679"/>
              <a:ext cx="3352165" cy="1067435"/>
            </a:xfrm>
            <a:custGeom>
              <a:avLst/>
              <a:gdLst/>
              <a:ahLst/>
              <a:cxnLst/>
              <a:rect l="l" t="t" r="r" b="b"/>
              <a:pathLst>
                <a:path w="3352165" h="1067434">
                  <a:moveTo>
                    <a:pt x="0" y="0"/>
                  </a:moveTo>
                  <a:lnTo>
                    <a:pt x="3351924" y="1067320"/>
                  </a:lnTo>
                </a:path>
              </a:pathLst>
            </a:custGeom>
            <a:ln w="12049">
              <a:solidFill>
                <a:srgbClr val="93C5D8"/>
              </a:solidFill>
            </a:ln>
          </p:spPr>
          <p:txBody>
            <a:bodyPr wrap="square" lIns="0" tIns="0" rIns="0" bIns="0" rtlCol="0"/>
            <a:lstStyle/>
            <a:p>
              <a:endParaRPr/>
            </a:p>
          </p:txBody>
        </p:sp>
      </p:grpSp>
      <p:sp>
        <p:nvSpPr>
          <p:cNvPr id="8" name="object 8"/>
          <p:cNvSpPr txBox="1">
            <a:spLocks noGrp="1"/>
          </p:cNvSpPr>
          <p:nvPr>
            <p:ph type="title"/>
          </p:nvPr>
        </p:nvSpPr>
        <p:spPr>
          <a:xfrm>
            <a:off x="381000" y="0"/>
            <a:ext cx="3804920" cy="650240"/>
          </a:xfrm>
          <a:prstGeom prst="rect">
            <a:avLst/>
          </a:prstGeom>
        </p:spPr>
        <p:txBody>
          <a:bodyPr vert="horz" wrap="square" lIns="0" tIns="12700" rIns="0" bIns="0" rtlCol="0">
            <a:spAutoFit/>
          </a:bodyPr>
          <a:lstStyle/>
          <a:p>
            <a:pPr marL="12700">
              <a:lnSpc>
                <a:spcPct val="100000"/>
              </a:lnSpc>
              <a:spcBef>
                <a:spcPts val="100"/>
              </a:spcBef>
            </a:pPr>
            <a:r>
              <a:rPr sz="4100" spc="-10" dirty="0"/>
              <a:t>Protocol</a:t>
            </a:r>
            <a:r>
              <a:rPr sz="4100" spc="-100" dirty="0"/>
              <a:t> </a:t>
            </a:r>
            <a:r>
              <a:rPr sz="4100" spc="-5" dirty="0"/>
              <a:t>Graph</a:t>
            </a:r>
            <a:endParaRPr sz="4100"/>
          </a:p>
        </p:txBody>
      </p:sp>
      <p:sp>
        <p:nvSpPr>
          <p:cNvPr id="9" name="object 9"/>
          <p:cNvSpPr txBox="1"/>
          <p:nvPr/>
        </p:nvSpPr>
        <p:spPr>
          <a:xfrm>
            <a:off x="228600" y="685800"/>
            <a:ext cx="4419600" cy="7093609"/>
          </a:xfrm>
          <a:prstGeom prst="rect">
            <a:avLst/>
          </a:prstGeom>
        </p:spPr>
        <p:txBody>
          <a:bodyPr vert="horz" wrap="square" lIns="0" tIns="8890" rIns="0" bIns="0" rtlCol="0">
            <a:spAutoFit/>
          </a:bodyPr>
          <a:lstStyle/>
          <a:p>
            <a:pPr marL="286385" marR="276860" indent="-274320" algn="just">
              <a:spcBef>
                <a:spcPts val="405"/>
              </a:spcBef>
              <a:buClr>
                <a:srgbClr val="2DA2BE"/>
              </a:buClr>
              <a:buSzPct val="66666"/>
              <a:buFont typeface="Arial" pitchFamily="34" charset="0"/>
              <a:buChar char="•"/>
              <a:tabLst>
                <a:tab pos="286385" algn="l"/>
                <a:tab pos="287020" algn="l"/>
              </a:tabLst>
            </a:pPr>
            <a:r>
              <a:rPr lang="en-US" sz="2000" dirty="0" smtClean="0">
                <a:solidFill>
                  <a:srgbClr val="FFFFFF"/>
                </a:solidFill>
                <a:latin typeface="Arial MT"/>
                <a:cs typeface="Arial MT"/>
              </a:rPr>
              <a:t>Consider </a:t>
            </a:r>
            <a:r>
              <a:rPr lang="en-US" sz="2000" spc="-5" dirty="0" smtClean="0">
                <a:solidFill>
                  <a:srgbClr val="FFFFFF"/>
                </a:solidFill>
                <a:latin typeface="Arial MT"/>
                <a:cs typeface="Arial MT"/>
              </a:rPr>
              <a:t>application </a:t>
            </a:r>
            <a:r>
              <a:rPr lang="en-US" sz="2000" dirty="0" smtClean="0">
                <a:solidFill>
                  <a:srgbClr val="FFFFFF"/>
                </a:solidFill>
                <a:latin typeface="Arial MT"/>
                <a:cs typeface="Arial MT"/>
              </a:rPr>
              <a:t>programs </a:t>
            </a:r>
            <a:r>
              <a:rPr lang="en-US" sz="2000" spc="5" dirty="0" smtClean="0">
                <a:solidFill>
                  <a:srgbClr val="FFFFFF"/>
                </a:solidFill>
                <a:latin typeface="Arial MT"/>
                <a:cs typeface="Arial MT"/>
              </a:rPr>
              <a:t>sends a </a:t>
            </a:r>
            <a:r>
              <a:rPr lang="en-US" sz="2000" spc="-530" dirty="0" smtClean="0">
                <a:solidFill>
                  <a:srgbClr val="FFFFFF"/>
                </a:solidFill>
                <a:latin typeface="Arial MT"/>
                <a:cs typeface="Arial MT"/>
              </a:rPr>
              <a:t> </a:t>
            </a:r>
            <a:r>
              <a:rPr lang="en-US" sz="2000" spc="5" dirty="0" smtClean="0">
                <a:solidFill>
                  <a:srgbClr val="FFFFFF"/>
                </a:solidFill>
                <a:latin typeface="Arial MT"/>
                <a:cs typeface="Arial MT"/>
              </a:rPr>
              <a:t>message </a:t>
            </a:r>
            <a:r>
              <a:rPr lang="en-US" sz="2000" dirty="0" smtClean="0">
                <a:solidFill>
                  <a:srgbClr val="FFFFFF"/>
                </a:solidFill>
                <a:latin typeface="Arial MT"/>
                <a:cs typeface="Arial MT"/>
              </a:rPr>
              <a:t>to its peer through RRP and </a:t>
            </a:r>
            <a:r>
              <a:rPr lang="en-US" sz="2000" spc="5" dirty="0" smtClean="0">
                <a:solidFill>
                  <a:srgbClr val="FFFFFF"/>
                </a:solidFill>
                <a:latin typeface="Arial MT"/>
                <a:cs typeface="Arial MT"/>
              </a:rPr>
              <a:t> </a:t>
            </a:r>
            <a:r>
              <a:rPr lang="en-US" sz="2000" dirty="0" smtClean="0">
                <a:solidFill>
                  <a:srgbClr val="FFFFFF"/>
                </a:solidFill>
                <a:latin typeface="Arial MT"/>
                <a:cs typeface="Arial MT"/>
              </a:rPr>
              <a:t>HHP. </a:t>
            </a:r>
          </a:p>
          <a:p>
            <a:pPr marL="286385" marR="276860" indent="-274320" algn="just">
              <a:spcBef>
                <a:spcPts val="405"/>
              </a:spcBef>
              <a:buClr>
                <a:srgbClr val="2DA2BE"/>
              </a:buClr>
              <a:buSzPct val="66666"/>
              <a:buFont typeface="Arial" pitchFamily="34" charset="0"/>
              <a:buChar char="•"/>
              <a:tabLst>
                <a:tab pos="286385" algn="l"/>
                <a:tab pos="287020" algn="l"/>
              </a:tabLst>
            </a:pPr>
            <a:r>
              <a:rPr lang="en-US" sz="2000" spc="-5" dirty="0" smtClean="0">
                <a:solidFill>
                  <a:srgbClr val="FFFFFF"/>
                </a:solidFill>
                <a:latin typeface="Arial MT"/>
                <a:cs typeface="Arial MT"/>
              </a:rPr>
              <a:t>information to its peer, instructing it how to  handle the message when it is received. </a:t>
            </a:r>
          </a:p>
          <a:p>
            <a:pPr marL="286385" marR="276860" indent="-274320" algn="just">
              <a:spcBef>
                <a:spcPts val="405"/>
              </a:spcBef>
              <a:buClr>
                <a:srgbClr val="2DA2BE"/>
              </a:buClr>
              <a:buSzPct val="66666"/>
              <a:buFont typeface="Arial" pitchFamily="34" charset="0"/>
              <a:buChar char="•"/>
              <a:tabLst>
                <a:tab pos="286385" algn="l"/>
                <a:tab pos="287020" algn="l"/>
              </a:tabLst>
            </a:pPr>
            <a:r>
              <a:rPr lang="en-US" sz="2000" spc="-5" dirty="0" smtClean="0">
                <a:solidFill>
                  <a:srgbClr val="FFFFFF"/>
                </a:solidFill>
                <a:latin typeface="Arial MT"/>
                <a:cs typeface="Arial MT"/>
              </a:rPr>
              <a:t>RRP attaches header </a:t>
            </a:r>
            <a:r>
              <a:rPr lang="en-US" sz="2000" spc="10" dirty="0" smtClean="0">
                <a:solidFill>
                  <a:srgbClr val="FFFFFF"/>
                </a:solidFill>
                <a:latin typeface="Arial MT"/>
                <a:cs typeface="Arial MT"/>
              </a:rPr>
              <a:t>to</a:t>
            </a:r>
            <a:r>
              <a:rPr lang="en-US" sz="2000" spc="-5" dirty="0" smtClean="0">
                <a:solidFill>
                  <a:srgbClr val="FFFFFF"/>
                </a:solidFill>
                <a:latin typeface="Arial MT"/>
                <a:cs typeface="Arial MT"/>
              </a:rPr>
              <a:t> </a:t>
            </a:r>
            <a:r>
              <a:rPr lang="en-US" sz="2000" spc="10" dirty="0" smtClean="0">
                <a:solidFill>
                  <a:srgbClr val="FFFFFF"/>
                </a:solidFill>
                <a:latin typeface="Arial MT"/>
                <a:cs typeface="Arial MT"/>
              </a:rPr>
              <a:t>the</a:t>
            </a:r>
            <a:r>
              <a:rPr lang="en-US" sz="2000" spc="-5" dirty="0" smtClean="0">
                <a:solidFill>
                  <a:srgbClr val="FFFFFF"/>
                </a:solidFill>
                <a:latin typeface="Arial MT"/>
                <a:cs typeface="Arial MT"/>
              </a:rPr>
              <a:t> </a:t>
            </a:r>
            <a:r>
              <a:rPr lang="en-US" sz="2000" spc="15" dirty="0" smtClean="0">
                <a:solidFill>
                  <a:srgbClr val="FFFFFF"/>
                </a:solidFill>
                <a:latin typeface="Arial MT"/>
                <a:cs typeface="Arial MT"/>
              </a:rPr>
              <a:t>message </a:t>
            </a:r>
            <a:r>
              <a:rPr lang="en-US" sz="2000" spc="-5" dirty="0" smtClean="0">
                <a:solidFill>
                  <a:srgbClr val="FFFFFF"/>
                </a:solidFill>
                <a:latin typeface="Arial MT"/>
                <a:cs typeface="Arial MT"/>
              </a:rPr>
              <a:t>exact format for the header attached by RRP is defined by its protocol specification application’s data is  encapsulated in the  new </a:t>
            </a:r>
          </a:p>
          <a:p>
            <a:pPr marL="12700" marR="233679" indent="118110" algn="just">
              <a:spcBef>
                <a:spcPts val="475"/>
              </a:spcBef>
              <a:tabLst>
                <a:tab pos="3858895" algn="l"/>
              </a:tabLst>
            </a:pPr>
            <a:r>
              <a:rPr lang="en-US" sz="2000" spc="-5" dirty="0" smtClean="0">
                <a:solidFill>
                  <a:srgbClr val="FFFFFF"/>
                </a:solidFill>
                <a:latin typeface="Arial MT"/>
                <a:cs typeface="Arial MT"/>
              </a:rPr>
              <a:t>  message created by RRP.</a:t>
            </a:r>
          </a:p>
          <a:p>
            <a:pPr marL="241300" marR="250190" indent="-198120" algn="just">
              <a:spcBef>
                <a:spcPts val="340"/>
              </a:spcBef>
              <a:buClr>
                <a:srgbClr val="2DA2BE"/>
              </a:buClr>
              <a:buFont typeface="Verdana"/>
              <a:buChar char="◦"/>
              <a:tabLst>
                <a:tab pos="241300" algn="l"/>
              </a:tabLst>
            </a:pPr>
            <a:r>
              <a:rPr lang="en-US" sz="2000" spc="-5" dirty="0" smtClean="0">
                <a:solidFill>
                  <a:srgbClr val="FFFFFF"/>
                </a:solidFill>
                <a:latin typeface="Arial MT"/>
                <a:cs typeface="Arial MT"/>
              </a:rPr>
              <a:t>HHP then encapsulates RRP’s message by attaching a header of its own</a:t>
            </a:r>
          </a:p>
          <a:p>
            <a:pPr marL="241300" marR="250190" indent="-198120" algn="just">
              <a:spcBef>
                <a:spcPts val="340"/>
              </a:spcBef>
              <a:buClr>
                <a:srgbClr val="2DA2BE"/>
              </a:buClr>
              <a:buFont typeface="Verdana"/>
              <a:buChar char="◦"/>
              <a:tabLst>
                <a:tab pos="241300" algn="l"/>
              </a:tabLst>
            </a:pPr>
            <a:r>
              <a:rPr lang="en-US" sz="2000" spc="-5" dirty="0" smtClean="0">
                <a:solidFill>
                  <a:srgbClr val="FFFFFF"/>
                </a:solidFill>
                <a:latin typeface="Arial MT"/>
                <a:cs typeface="Arial MT"/>
              </a:rPr>
              <a:t>At destination, HHP first interprets the HHP  header at the front of the message passes  the body of the message up to RRP.</a:t>
            </a:r>
          </a:p>
          <a:p>
            <a:pPr marL="210185" indent="-198120" algn="just">
              <a:buClr>
                <a:srgbClr val="2DA2BE"/>
              </a:buClr>
              <a:buFont typeface="Verdana"/>
              <a:buChar char="◦"/>
              <a:tabLst>
                <a:tab pos="210820" algn="l"/>
              </a:tabLst>
            </a:pPr>
            <a:endParaRPr lang="en-US" sz="2000" dirty="0" smtClean="0">
              <a:latin typeface="Arial MT"/>
              <a:cs typeface="Arial MT"/>
            </a:endParaRPr>
          </a:p>
          <a:p>
            <a:pPr marL="286385" marR="276860" indent="-274320">
              <a:lnSpc>
                <a:spcPct val="100899"/>
              </a:lnSpc>
              <a:spcBef>
                <a:spcPts val="405"/>
              </a:spcBef>
              <a:buClr>
                <a:srgbClr val="2DA2BE"/>
              </a:buClr>
              <a:buSzPct val="66666"/>
              <a:buFont typeface="Lucida Sans Unicode"/>
              <a:buChar char="□"/>
              <a:tabLst>
                <a:tab pos="286385" algn="l"/>
                <a:tab pos="287020" algn="l"/>
              </a:tabLst>
            </a:pPr>
            <a:endParaRPr lang="en-US" sz="2100" dirty="0" smtClean="0">
              <a:solidFill>
                <a:srgbClr val="FFFFFF"/>
              </a:solidFill>
              <a:latin typeface="Arial MT"/>
              <a:cs typeface="Arial MT"/>
            </a:endParaRPr>
          </a:p>
        </p:txBody>
      </p:sp>
      <p:sp>
        <p:nvSpPr>
          <p:cNvPr id="11" name="object 11"/>
          <p:cNvSpPr txBox="1"/>
          <p:nvPr/>
        </p:nvSpPr>
        <p:spPr>
          <a:xfrm>
            <a:off x="4797425" y="5410200"/>
            <a:ext cx="4346575" cy="1702261"/>
          </a:xfrm>
          <a:prstGeom prst="rect">
            <a:avLst/>
          </a:prstGeom>
        </p:spPr>
        <p:txBody>
          <a:bodyPr vert="horz" wrap="square" lIns="0" tIns="10795" rIns="0" bIns="0" rtlCol="0">
            <a:spAutoFit/>
          </a:bodyPr>
          <a:lstStyle/>
          <a:p>
            <a:pPr marL="12700" marR="911225">
              <a:lnSpc>
                <a:spcPct val="100699"/>
              </a:lnSpc>
              <a:spcBef>
                <a:spcPts val="85"/>
              </a:spcBef>
            </a:pPr>
            <a:r>
              <a:rPr sz="1800" spc="-5" smtClean="0">
                <a:solidFill>
                  <a:srgbClr val="FFFFFF"/>
                </a:solidFill>
                <a:latin typeface="Arial MT"/>
                <a:cs typeface="Arial MT"/>
              </a:rPr>
              <a:t>R</a:t>
            </a:r>
            <a:r>
              <a:rPr lang="en-US" spc="-5" dirty="0" smtClean="0">
                <a:solidFill>
                  <a:srgbClr val="FFFFFF"/>
                </a:solidFill>
                <a:latin typeface="Arial MT"/>
                <a:cs typeface="Arial MT"/>
              </a:rPr>
              <a:t>RP takes whatever action is indicated by  the RRP header that its peer attached and  passes the body of the message up to the  application program</a:t>
            </a:r>
            <a:r>
              <a:rPr lang="en-US" sz="1400" spc="-5" dirty="0" smtClean="0">
                <a:solidFill>
                  <a:srgbClr val="FFFFFF"/>
                </a:solidFill>
                <a:latin typeface="Arial MT"/>
                <a:cs typeface="Arial MT"/>
              </a:rPr>
              <a:t>.</a:t>
            </a:r>
          </a:p>
          <a:p>
            <a:pPr marL="12700" marR="911225">
              <a:lnSpc>
                <a:spcPct val="100699"/>
              </a:lnSpc>
              <a:spcBef>
                <a:spcPts val="85"/>
              </a:spcBef>
            </a:pPr>
            <a:r>
              <a:rPr sz="1800" spc="-5" smtClean="0">
                <a:solidFill>
                  <a:srgbClr val="FFFFFF"/>
                </a:solidFill>
                <a:latin typeface="Arial MT"/>
                <a:cs typeface="Arial MT"/>
              </a:rPr>
              <a:t>.</a:t>
            </a:r>
            <a:endParaRPr sz="1800">
              <a:latin typeface="Arial MT"/>
              <a:cs typeface="Arial MT"/>
            </a:endParaRPr>
          </a:p>
        </p:txBody>
      </p:sp>
      <p:pic>
        <p:nvPicPr>
          <p:cNvPr id="12" name="object 12"/>
          <p:cNvPicPr/>
          <p:nvPr/>
        </p:nvPicPr>
        <p:blipFill>
          <a:blip r:embed="rId4" cstate="print"/>
          <a:stretch>
            <a:fillRect/>
          </a:stretch>
        </p:blipFill>
        <p:spPr>
          <a:xfrm>
            <a:off x="4876800" y="533400"/>
            <a:ext cx="4038599" cy="4668952"/>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225" y="213246"/>
            <a:ext cx="7917815" cy="630942"/>
          </a:xfrm>
        </p:spPr>
        <p:txBody>
          <a:bodyPr/>
          <a:lstStyle/>
          <a:p>
            <a:r>
              <a:rPr lang="en-US" sz="4100" spc="-10" dirty="0" smtClean="0">
                <a:solidFill>
                  <a:srgbClr val="00B0F0"/>
                </a:solidFill>
                <a:latin typeface="+mj-lt"/>
                <a:cs typeface="+mj-cs"/>
              </a:rPr>
              <a:t>Encapsulation</a:t>
            </a:r>
            <a:endParaRPr lang="en-US" sz="4100" spc="-10" dirty="0">
              <a:solidFill>
                <a:srgbClr val="00B0F0"/>
              </a:solidFill>
              <a:latin typeface="+mj-lt"/>
              <a:cs typeface="+mj-cs"/>
            </a:endParaRPr>
          </a:p>
        </p:txBody>
      </p:sp>
      <p:sp>
        <p:nvSpPr>
          <p:cNvPr id="3" name="Content Placeholder 2"/>
          <p:cNvSpPr>
            <a:spLocks noGrp="1"/>
          </p:cNvSpPr>
          <p:nvPr>
            <p:ph sz="half" idx="4294967295"/>
          </p:nvPr>
        </p:nvSpPr>
        <p:spPr>
          <a:xfrm>
            <a:off x="304800" y="1143000"/>
            <a:ext cx="4606120" cy="5356746"/>
          </a:xfrm>
          <a:prstGeom prst="rect">
            <a:avLst/>
          </a:prstGeom>
        </p:spPr>
        <p:txBody>
          <a:bodyPr>
            <a:normAutofit fontScale="85000" lnSpcReduction="20000"/>
          </a:bodyPr>
          <a:lstStyle/>
          <a:p>
            <a:r>
              <a:rPr lang="en-US" b="1" dirty="0" smtClean="0"/>
              <a:t>Consider application programs sends </a:t>
            </a:r>
            <a:r>
              <a:rPr lang="en-US" b="1" dirty="0"/>
              <a:t>a message to its </a:t>
            </a:r>
            <a:r>
              <a:rPr lang="en-US" b="1" dirty="0" smtClean="0"/>
              <a:t>peer through RRP and HHP</a:t>
            </a:r>
            <a:r>
              <a:rPr lang="en-US" dirty="0" smtClean="0"/>
              <a:t>.</a:t>
            </a:r>
          </a:p>
          <a:p>
            <a:pPr algn="just">
              <a:buFont typeface="Arial" pitchFamily="34" charset="0"/>
              <a:buChar char="•"/>
            </a:pPr>
            <a:r>
              <a:rPr lang="en-US" dirty="0" smtClean="0"/>
              <a:t>At source, RRP must communicate control information to its peer, instructing it how to handle the message when it is received RRP attaches </a:t>
            </a:r>
            <a:r>
              <a:rPr lang="en-US" i="1" dirty="0" smtClean="0"/>
              <a:t>header </a:t>
            </a:r>
            <a:r>
              <a:rPr lang="en-US" dirty="0" smtClean="0"/>
              <a:t>to the message exact format for the header attached by RRP is defined by its protocol specification application’s data is </a:t>
            </a:r>
            <a:r>
              <a:rPr lang="en-US" i="1" dirty="0" smtClean="0"/>
              <a:t>encapsulated </a:t>
            </a:r>
            <a:r>
              <a:rPr lang="en-US" dirty="0" smtClean="0"/>
              <a:t>in </a:t>
            </a:r>
            <a:r>
              <a:rPr lang="en-US" dirty="0"/>
              <a:t>the </a:t>
            </a:r>
            <a:r>
              <a:rPr lang="en-US" dirty="0" smtClean="0"/>
              <a:t>new message </a:t>
            </a:r>
            <a:r>
              <a:rPr lang="en-US" dirty="0"/>
              <a:t>created by RRP</a:t>
            </a:r>
            <a:r>
              <a:rPr lang="en-US" dirty="0" smtClean="0"/>
              <a:t>.</a:t>
            </a:r>
          </a:p>
          <a:p>
            <a:pPr algn="just">
              <a:buFont typeface="Arial" pitchFamily="34" charset="0"/>
              <a:buChar char="•"/>
            </a:pPr>
            <a:r>
              <a:rPr lang="en-US" dirty="0" smtClean="0"/>
              <a:t> HHP then encapsulates </a:t>
            </a:r>
            <a:r>
              <a:rPr lang="en-US" dirty="0"/>
              <a:t>RRP’s message by </a:t>
            </a:r>
            <a:r>
              <a:rPr lang="en-US" dirty="0" smtClean="0"/>
              <a:t>attaching a </a:t>
            </a:r>
            <a:r>
              <a:rPr lang="en-US" dirty="0"/>
              <a:t>header of its </a:t>
            </a:r>
            <a:r>
              <a:rPr lang="en-US" dirty="0" smtClean="0"/>
              <a:t>own At destination, HHP </a:t>
            </a:r>
            <a:r>
              <a:rPr lang="en-US" dirty="0"/>
              <a:t>first </a:t>
            </a:r>
            <a:r>
              <a:rPr lang="en-US" dirty="0" smtClean="0"/>
              <a:t>interprets the </a:t>
            </a:r>
            <a:r>
              <a:rPr lang="en-US" dirty="0"/>
              <a:t>HHP header at the front of the </a:t>
            </a:r>
            <a:r>
              <a:rPr lang="en-US" dirty="0" smtClean="0"/>
              <a:t>message passes </a:t>
            </a:r>
            <a:r>
              <a:rPr lang="en-US" dirty="0"/>
              <a:t>the body of </a:t>
            </a:r>
            <a:r>
              <a:rPr lang="en-US" dirty="0" smtClean="0"/>
              <a:t>the message up </a:t>
            </a:r>
            <a:r>
              <a:rPr lang="en-US" dirty="0"/>
              <a:t>to </a:t>
            </a:r>
            <a:r>
              <a:rPr lang="en-US" dirty="0" smtClean="0"/>
              <a:t>RRP. </a:t>
            </a:r>
          </a:p>
          <a:p>
            <a:pPr algn="just">
              <a:buFont typeface="Arial" pitchFamily="34" charset="0"/>
              <a:buChar char="•"/>
            </a:pPr>
            <a:r>
              <a:rPr lang="en-US" dirty="0" smtClean="0"/>
              <a:t>RRP takes </a:t>
            </a:r>
            <a:r>
              <a:rPr lang="en-US" dirty="0"/>
              <a:t>whatever </a:t>
            </a:r>
            <a:r>
              <a:rPr lang="en-US" dirty="0" smtClean="0"/>
              <a:t>action is </a:t>
            </a:r>
            <a:r>
              <a:rPr lang="en-US" dirty="0"/>
              <a:t>indicated by the RRP header that its peer attached and passes the </a:t>
            </a:r>
            <a:r>
              <a:rPr lang="en-US" dirty="0" smtClean="0"/>
              <a:t>body of </a:t>
            </a:r>
            <a:r>
              <a:rPr lang="en-US" dirty="0"/>
              <a:t>the message </a:t>
            </a:r>
            <a:r>
              <a:rPr lang="en-US" dirty="0" smtClean="0"/>
              <a:t>up </a:t>
            </a:r>
            <a:r>
              <a:rPr lang="en-US" dirty="0"/>
              <a:t>to the application program.</a:t>
            </a:r>
            <a:endParaRPr lang="en-US" dirty="0" smtClean="0"/>
          </a:p>
          <a:p>
            <a:endParaRPr lang="en-US" dirty="0"/>
          </a:p>
        </p:txBody>
      </p:sp>
      <p:pic>
        <p:nvPicPr>
          <p:cNvPr id="5" name="Content Placeholder 4"/>
          <p:cNvPicPr>
            <a:picLocks noGrp="1" noChangeAspect="1"/>
          </p:cNvPicPr>
          <p:nvPr>
            <p:ph sz="half" idx="2"/>
          </p:nvPr>
        </p:nvPicPr>
        <p:blipFill rotWithShape="1">
          <a:blip r:embed="rId2"/>
          <a:srcRect l="31277" t="25085" r="25264" b="7923"/>
          <a:stretch/>
        </p:blipFill>
        <p:spPr>
          <a:xfrm>
            <a:off x="4992019" y="1905000"/>
            <a:ext cx="4151981" cy="4584810"/>
          </a:xfrm>
          <a:prstGeom prst="rect">
            <a:avLst/>
          </a:prstGeom>
        </p:spPr>
      </p:pic>
    </p:spTree>
    <p:extLst>
      <p:ext uri="{BB962C8B-B14F-4D97-AF65-F5344CB8AC3E}">
        <p14:creationId xmlns="" xmlns:p14="http://schemas.microsoft.com/office/powerpoint/2010/main" val="14811885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350" y="-152400"/>
            <a:ext cx="9150350" cy="6864350"/>
            <a:chOff x="-6032" y="0"/>
            <a:chExt cx="9150350" cy="6864350"/>
          </a:xfrm>
        </p:grpSpPr>
        <p:pic>
          <p:nvPicPr>
            <p:cNvPr id="3" name="object 3"/>
            <p:cNvPicPr/>
            <p:nvPr/>
          </p:nvPicPr>
          <p:blipFill>
            <a:blip r:embed="rId2" cstate="print"/>
            <a:stretch>
              <a:fillRect/>
            </a:stretch>
          </p:blipFill>
          <p:spPr>
            <a:xfrm>
              <a:off x="0" y="0"/>
              <a:ext cx="9143999" cy="6857999"/>
            </a:xfrm>
            <a:prstGeom prst="rect">
              <a:avLst/>
            </a:prstGeom>
          </p:spPr>
        </p:pic>
        <p:sp>
          <p:nvSpPr>
            <p:cNvPr id="4" name="object 4"/>
            <p:cNvSpPr/>
            <p:nvPr/>
          </p:nvSpPr>
          <p:spPr>
            <a:xfrm>
              <a:off x="499272" y="5944935"/>
              <a:ext cx="4897755" cy="913130"/>
            </a:xfrm>
            <a:custGeom>
              <a:avLst/>
              <a:gdLst/>
              <a:ahLst/>
              <a:cxnLst/>
              <a:rect l="l" t="t" r="r" b="b"/>
              <a:pathLst>
                <a:path w="4897755" h="913129">
                  <a:moveTo>
                    <a:pt x="85612" y="21332"/>
                  </a:moveTo>
                  <a:lnTo>
                    <a:pt x="0" y="5466"/>
                  </a:lnTo>
                  <a:lnTo>
                    <a:pt x="660" y="0"/>
                  </a:lnTo>
                  <a:lnTo>
                    <a:pt x="85612" y="21332"/>
                  </a:lnTo>
                  <a:close/>
                </a:path>
                <a:path w="4897755" h="913129">
                  <a:moveTo>
                    <a:pt x="4897392" y="913063"/>
                  </a:moveTo>
                  <a:lnTo>
                    <a:pt x="3636763" y="913063"/>
                  </a:lnTo>
                  <a:lnTo>
                    <a:pt x="85612" y="21332"/>
                  </a:lnTo>
                  <a:lnTo>
                    <a:pt x="4897392" y="913063"/>
                  </a:lnTo>
                  <a:close/>
                </a:path>
              </a:pathLst>
            </a:custGeom>
            <a:solidFill>
              <a:srgbClr val="9BCADC">
                <a:alpha val="39999"/>
              </a:srgbClr>
            </a:solidFill>
          </p:spPr>
          <p:txBody>
            <a:bodyPr wrap="square" lIns="0" tIns="0" rIns="0" bIns="0" rtlCol="0"/>
            <a:lstStyle/>
            <a:p>
              <a:endParaRPr/>
            </a:p>
          </p:txBody>
        </p:sp>
        <p:sp>
          <p:nvSpPr>
            <p:cNvPr id="5" name="object 5"/>
            <p:cNvSpPr/>
            <p:nvPr/>
          </p:nvSpPr>
          <p:spPr>
            <a:xfrm>
              <a:off x="485716" y="5939011"/>
              <a:ext cx="3652520" cy="919480"/>
            </a:xfrm>
            <a:custGeom>
              <a:avLst/>
              <a:gdLst/>
              <a:ahLst/>
              <a:cxnLst/>
              <a:rect l="l" t="t" r="r" b="b"/>
              <a:pathLst>
                <a:path w="3652520" h="919479">
                  <a:moveTo>
                    <a:pt x="3651910" y="918988"/>
                  </a:moveTo>
                  <a:lnTo>
                    <a:pt x="2868875" y="918988"/>
                  </a:lnTo>
                  <a:lnTo>
                    <a:pt x="7920" y="6349"/>
                  </a:lnTo>
                  <a:lnTo>
                    <a:pt x="0" y="0"/>
                  </a:lnTo>
                  <a:lnTo>
                    <a:pt x="3651910" y="918988"/>
                  </a:lnTo>
                  <a:close/>
                </a:path>
              </a:pathLst>
            </a:custGeom>
            <a:solidFill>
              <a:srgbClr val="000000"/>
            </a:solidFill>
          </p:spPr>
          <p:txBody>
            <a:bodyPr wrap="square" lIns="0" tIns="0" rIns="0" bIns="0" rtlCol="0"/>
            <a:lstStyle/>
            <a:p>
              <a:endParaRPr/>
            </a:p>
          </p:txBody>
        </p:sp>
        <p:pic>
          <p:nvPicPr>
            <p:cNvPr id="6" name="object 6"/>
            <p:cNvPicPr/>
            <p:nvPr/>
          </p:nvPicPr>
          <p:blipFill>
            <a:blip r:embed="rId3" cstate="print"/>
            <a:stretch>
              <a:fillRect/>
            </a:stretch>
          </p:blipFill>
          <p:spPr>
            <a:xfrm>
              <a:off x="0" y="5793172"/>
              <a:ext cx="3351821" cy="1064827"/>
            </a:xfrm>
            <a:prstGeom prst="rect">
              <a:avLst/>
            </a:prstGeom>
          </p:spPr>
        </p:pic>
        <p:sp>
          <p:nvSpPr>
            <p:cNvPr id="7" name="object 7"/>
            <p:cNvSpPr/>
            <p:nvPr/>
          </p:nvSpPr>
          <p:spPr>
            <a:xfrm>
              <a:off x="0" y="5790679"/>
              <a:ext cx="3352165" cy="1067435"/>
            </a:xfrm>
            <a:custGeom>
              <a:avLst/>
              <a:gdLst/>
              <a:ahLst/>
              <a:cxnLst/>
              <a:rect l="l" t="t" r="r" b="b"/>
              <a:pathLst>
                <a:path w="3352165" h="1067434">
                  <a:moveTo>
                    <a:pt x="0" y="0"/>
                  </a:moveTo>
                  <a:lnTo>
                    <a:pt x="3351924" y="1067320"/>
                  </a:lnTo>
                </a:path>
              </a:pathLst>
            </a:custGeom>
            <a:ln w="12049">
              <a:solidFill>
                <a:srgbClr val="93C5D8"/>
              </a:solidFill>
            </a:ln>
          </p:spPr>
          <p:txBody>
            <a:bodyPr wrap="square" lIns="0" tIns="0" rIns="0" bIns="0" rtlCol="0"/>
            <a:lstStyle/>
            <a:p>
              <a:endParaRPr/>
            </a:p>
          </p:txBody>
        </p:sp>
      </p:grpSp>
      <p:sp>
        <p:nvSpPr>
          <p:cNvPr id="9" name="object 9"/>
          <p:cNvSpPr txBox="1"/>
          <p:nvPr/>
        </p:nvSpPr>
        <p:spPr>
          <a:xfrm>
            <a:off x="381000" y="762000"/>
            <a:ext cx="3592829" cy="314189"/>
          </a:xfrm>
          <a:prstGeom prst="rect">
            <a:avLst/>
          </a:prstGeom>
        </p:spPr>
        <p:txBody>
          <a:bodyPr vert="horz" wrap="square" lIns="0" tIns="13970" rIns="0" bIns="0" rtlCol="0">
            <a:spAutoFit/>
          </a:bodyPr>
          <a:lstStyle/>
          <a:p>
            <a:pPr marL="12700">
              <a:lnSpc>
                <a:spcPct val="100000"/>
              </a:lnSpc>
              <a:spcBef>
                <a:spcPts val="110"/>
              </a:spcBef>
            </a:pPr>
            <a:endParaRPr sz="1950">
              <a:latin typeface="Arial MT"/>
              <a:cs typeface="Arial MT"/>
            </a:endParaRPr>
          </a:p>
        </p:txBody>
      </p:sp>
      <p:sp>
        <p:nvSpPr>
          <p:cNvPr id="10" name="object 10"/>
          <p:cNvSpPr txBox="1"/>
          <p:nvPr/>
        </p:nvSpPr>
        <p:spPr>
          <a:xfrm>
            <a:off x="4800600" y="381000"/>
            <a:ext cx="3792220" cy="312906"/>
          </a:xfrm>
          <a:prstGeom prst="rect">
            <a:avLst/>
          </a:prstGeom>
        </p:spPr>
        <p:txBody>
          <a:bodyPr vert="horz" wrap="square" lIns="0" tIns="12700" rIns="0" bIns="0" rtlCol="0">
            <a:spAutoFit/>
          </a:bodyPr>
          <a:lstStyle/>
          <a:p>
            <a:pPr marL="38100">
              <a:lnSpc>
                <a:spcPct val="100000"/>
              </a:lnSpc>
              <a:spcBef>
                <a:spcPts val="100"/>
              </a:spcBef>
            </a:pPr>
            <a:endParaRPr sz="1950">
              <a:latin typeface="Arial MT"/>
              <a:cs typeface="Arial MT"/>
            </a:endParaRPr>
          </a:p>
        </p:txBody>
      </p:sp>
      <p:sp>
        <p:nvSpPr>
          <p:cNvPr id="11" name="object 11"/>
          <p:cNvSpPr txBox="1"/>
          <p:nvPr/>
        </p:nvSpPr>
        <p:spPr>
          <a:xfrm>
            <a:off x="152400" y="838200"/>
            <a:ext cx="4648200" cy="5413020"/>
          </a:xfrm>
          <a:prstGeom prst="rect">
            <a:avLst/>
          </a:prstGeom>
        </p:spPr>
        <p:txBody>
          <a:bodyPr vert="horz" wrap="square" lIns="0" tIns="13970" rIns="0" bIns="0" rtlCol="0">
            <a:spAutoFit/>
          </a:bodyPr>
          <a:lstStyle/>
          <a:p>
            <a:pPr marL="285115" algn="just">
              <a:spcBef>
                <a:spcPts val="110"/>
              </a:spcBef>
            </a:pPr>
            <a:r>
              <a:rPr lang="en-US" sz="2000" spc="5" dirty="0" smtClean="0">
                <a:solidFill>
                  <a:srgbClr val="FFFFFF"/>
                </a:solidFill>
                <a:latin typeface="Arial MT"/>
                <a:cs typeface="Arial MT"/>
              </a:rPr>
              <a:t>A </a:t>
            </a:r>
            <a:r>
              <a:rPr lang="en-US" sz="2000" dirty="0" smtClean="0">
                <a:solidFill>
                  <a:srgbClr val="FFFFFF"/>
                </a:solidFill>
                <a:latin typeface="Arial MT"/>
                <a:cs typeface="Arial MT"/>
              </a:rPr>
              <a:t>header is </a:t>
            </a:r>
            <a:r>
              <a:rPr lang="en-US" sz="2000" spc="5" dirty="0" smtClean="0">
                <a:solidFill>
                  <a:srgbClr val="FFFFFF"/>
                </a:solidFill>
                <a:latin typeface="Arial MT"/>
                <a:cs typeface="Arial MT"/>
              </a:rPr>
              <a:t>a </a:t>
            </a:r>
            <a:r>
              <a:rPr lang="en-US" sz="2000" dirty="0" smtClean="0">
                <a:solidFill>
                  <a:srgbClr val="FFFFFF"/>
                </a:solidFill>
                <a:latin typeface="Arial MT"/>
                <a:cs typeface="Arial MT"/>
              </a:rPr>
              <a:t>small </a:t>
            </a:r>
            <a:r>
              <a:rPr lang="en-US" sz="2000" spc="-5" dirty="0" smtClean="0">
                <a:solidFill>
                  <a:srgbClr val="FFFFFF"/>
                </a:solidFill>
                <a:latin typeface="Arial MT"/>
                <a:cs typeface="Arial MT"/>
              </a:rPr>
              <a:t>data </a:t>
            </a:r>
            <a:r>
              <a:rPr lang="en-US" sz="2000" dirty="0" smtClean="0">
                <a:solidFill>
                  <a:srgbClr val="FFFFFF"/>
                </a:solidFill>
                <a:latin typeface="Arial MT"/>
                <a:cs typeface="Arial MT"/>
              </a:rPr>
              <a:t> structure(few</a:t>
            </a:r>
            <a:r>
              <a:rPr lang="en-US" sz="2000" spc="-10" dirty="0" smtClean="0">
                <a:solidFill>
                  <a:srgbClr val="FFFFFF"/>
                </a:solidFill>
                <a:latin typeface="Arial MT"/>
                <a:cs typeface="Arial MT"/>
              </a:rPr>
              <a:t> </a:t>
            </a:r>
            <a:r>
              <a:rPr lang="en-US" sz="2000" dirty="0" smtClean="0">
                <a:solidFill>
                  <a:srgbClr val="FFFFFF"/>
                </a:solidFill>
                <a:latin typeface="Arial MT"/>
                <a:cs typeface="Arial MT"/>
              </a:rPr>
              <a:t>bytes)</a:t>
            </a:r>
            <a:r>
              <a:rPr lang="en-US" sz="2000" spc="-5" dirty="0" smtClean="0">
                <a:solidFill>
                  <a:srgbClr val="FFFFFF"/>
                </a:solidFill>
                <a:latin typeface="Arial MT"/>
                <a:cs typeface="Arial MT"/>
              </a:rPr>
              <a:t> </a:t>
            </a:r>
            <a:r>
              <a:rPr lang="en-US" sz="2000" dirty="0" smtClean="0">
                <a:solidFill>
                  <a:srgbClr val="FFFFFF"/>
                </a:solidFill>
                <a:latin typeface="Arial MT"/>
                <a:cs typeface="Arial MT"/>
              </a:rPr>
              <a:t>is</a:t>
            </a:r>
            <a:r>
              <a:rPr lang="en-US" sz="2000" spc="-5" dirty="0" smtClean="0">
                <a:solidFill>
                  <a:srgbClr val="FFFFFF"/>
                </a:solidFill>
                <a:latin typeface="Arial MT"/>
                <a:cs typeface="Arial MT"/>
              </a:rPr>
              <a:t> </a:t>
            </a:r>
            <a:r>
              <a:rPr lang="en-US" sz="2000" dirty="0" smtClean="0">
                <a:solidFill>
                  <a:srgbClr val="FFFFFF"/>
                </a:solidFill>
                <a:latin typeface="Arial MT"/>
                <a:cs typeface="Arial MT"/>
              </a:rPr>
              <a:t>used</a:t>
            </a:r>
            <a:r>
              <a:rPr lang="en-US" sz="2000" spc="-5" dirty="0" smtClean="0">
                <a:solidFill>
                  <a:srgbClr val="FFFFFF"/>
                </a:solidFill>
                <a:latin typeface="Arial MT"/>
                <a:cs typeface="Arial MT"/>
              </a:rPr>
              <a:t> </a:t>
            </a:r>
            <a:r>
              <a:rPr lang="en-US" sz="2000" dirty="0" smtClean="0">
                <a:solidFill>
                  <a:srgbClr val="FFFFFF"/>
                </a:solidFill>
                <a:latin typeface="Arial MT"/>
                <a:cs typeface="Arial MT"/>
              </a:rPr>
              <a:t>among</a:t>
            </a:r>
          </a:p>
          <a:p>
            <a:pPr marL="285115" algn="just">
              <a:spcBef>
                <a:spcPts val="110"/>
              </a:spcBef>
            </a:pPr>
            <a:r>
              <a:rPr lang="en-US" sz="2000" dirty="0" smtClean="0">
                <a:solidFill>
                  <a:srgbClr val="FFFFFF"/>
                </a:solidFill>
                <a:latin typeface="Arial MT"/>
                <a:cs typeface="Arial MT"/>
              </a:rPr>
              <a:t>peers</a:t>
            </a:r>
            <a:r>
              <a:rPr lang="en-US" sz="2000" spc="-20" dirty="0" smtClean="0">
                <a:solidFill>
                  <a:srgbClr val="FFFFFF"/>
                </a:solidFill>
                <a:latin typeface="Arial MT"/>
                <a:cs typeface="Arial MT"/>
              </a:rPr>
              <a:t> </a:t>
            </a:r>
            <a:r>
              <a:rPr lang="en-US" sz="2000" dirty="0" smtClean="0">
                <a:solidFill>
                  <a:srgbClr val="FFFFFF"/>
                </a:solidFill>
                <a:latin typeface="Arial MT"/>
                <a:cs typeface="Arial MT"/>
              </a:rPr>
              <a:t>to</a:t>
            </a:r>
            <a:r>
              <a:rPr lang="en-US" sz="2000" spc="-25" dirty="0" smtClean="0">
                <a:solidFill>
                  <a:srgbClr val="FFFFFF"/>
                </a:solidFill>
                <a:latin typeface="Arial MT"/>
                <a:cs typeface="Arial MT"/>
              </a:rPr>
              <a:t> </a:t>
            </a:r>
            <a:r>
              <a:rPr lang="en-US" sz="2000" spc="5" dirty="0" smtClean="0">
                <a:solidFill>
                  <a:srgbClr val="FFFFFF"/>
                </a:solidFill>
                <a:latin typeface="Arial MT"/>
                <a:cs typeface="Arial MT"/>
              </a:rPr>
              <a:t>communicate</a:t>
            </a:r>
            <a:r>
              <a:rPr lang="en-US" sz="2000" spc="-20" dirty="0" smtClean="0">
                <a:solidFill>
                  <a:srgbClr val="FFFFFF"/>
                </a:solidFill>
                <a:latin typeface="Arial MT"/>
                <a:cs typeface="Arial MT"/>
              </a:rPr>
              <a:t> </a:t>
            </a:r>
            <a:r>
              <a:rPr lang="en-US" sz="2000" dirty="0" smtClean="0">
                <a:solidFill>
                  <a:srgbClr val="FFFFFF"/>
                </a:solidFill>
                <a:latin typeface="Arial MT"/>
                <a:cs typeface="Arial MT"/>
              </a:rPr>
              <a:t>with</a:t>
            </a:r>
            <a:r>
              <a:rPr lang="en-US" sz="2000" spc="-20" dirty="0" smtClean="0">
                <a:solidFill>
                  <a:srgbClr val="FFFFFF"/>
                </a:solidFill>
                <a:latin typeface="Arial MT"/>
                <a:cs typeface="Arial MT"/>
              </a:rPr>
              <a:t> </a:t>
            </a:r>
            <a:r>
              <a:rPr lang="en-US" sz="2000" dirty="0" smtClean="0">
                <a:solidFill>
                  <a:srgbClr val="FFFFFF"/>
                </a:solidFill>
                <a:latin typeface="Arial MT"/>
                <a:cs typeface="Arial MT"/>
              </a:rPr>
              <a:t>each other. Is also attached to the front of a message.</a:t>
            </a:r>
            <a:endParaRPr sz="2000">
              <a:latin typeface="Arial MT"/>
              <a:cs typeface="Arial MT"/>
            </a:endParaRPr>
          </a:p>
          <a:p>
            <a:pPr marL="285115" marR="14604" indent="-273050" algn="just">
              <a:spcBef>
                <a:spcPts val="445"/>
              </a:spcBef>
              <a:buClr>
                <a:srgbClr val="2DA2BE"/>
              </a:buClr>
              <a:buSzPct val="66666"/>
              <a:buFont typeface="Lucida Sans Unicode"/>
              <a:buChar char="□"/>
              <a:tabLst>
                <a:tab pos="285115" algn="l"/>
                <a:tab pos="285750" algn="l"/>
              </a:tabLst>
            </a:pPr>
            <a:r>
              <a:rPr sz="2000" dirty="0">
                <a:solidFill>
                  <a:srgbClr val="FFFFFF"/>
                </a:solidFill>
                <a:latin typeface="Arial MT"/>
                <a:cs typeface="Arial MT"/>
              </a:rPr>
              <a:t>In </a:t>
            </a:r>
            <a:r>
              <a:rPr sz="2000" spc="5" dirty="0">
                <a:solidFill>
                  <a:srgbClr val="FFFFFF"/>
                </a:solidFill>
                <a:latin typeface="Arial MT"/>
                <a:cs typeface="Arial MT"/>
              </a:rPr>
              <a:t>some </a:t>
            </a:r>
            <a:r>
              <a:rPr sz="2000" dirty="0">
                <a:solidFill>
                  <a:srgbClr val="FFFFFF"/>
                </a:solidFill>
                <a:latin typeface="Arial MT"/>
                <a:cs typeface="Arial MT"/>
              </a:rPr>
              <a:t>cases, control information </a:t>
            </a:r>
            <a:r>
              <a:rPr sz="2000" spc="-5" dirty="0">
                <a:solidFill>
                  <a:srgbClr val="FFFFFF"/>
                </a:solidFill>
                <a:latin typeface="Arial MT"/>
                <a:cs typeface="Arial MT"/>
              </a:rPr>
              <a:t>is </a:t>
            </a:r>
            <a:r>
              <a:rPr sz="2000" spc="-530" dirty="0">
                <a:solidFill>
                  <a:srgbClr val="FFFFFF"/>
                </a:solidFill>
                <a:latin typeface="Arial MT"/>
                <a:cs typeface="Arial MT"/>
              </a:rPr>
              <a:t> </a:t>
            </a:r>
            <a:r>
              <a:rPr sz="2000" dirty="0">
                <a:solidFill>
                  <a:srgbClr val="FFFFFF"/>
                </a:solidFill>
                <a:latin typeface="Arial MT"/>
                <a:cs typeface="Arial MT"/>
              </a:rPr>
              <a:t>sent at the end of the </a:t>
            </a:r>
            <a:r>
              <a:rPr sz="2000" spc="5" dirty="0">
                <a:solidFill>
                  <a:srgbClr val="FFFFFF"/>
                </a:solidFill>
                <a:latin typeface="Arial MT"/>
                <a:cs typeface="Arial MT"/>
              </a:rPr>
              <a:t>message, </a:t>
            </a:r>
            <a:r>
              <a:rPr sz="2000" spc="-5" dirty="0">
                <a:solidFill>
                  <a:srgbClr val="FFFFFF"/>
                </a:solidFill>
                <a:latin typeface="Arial MT"/>
                <a:cs typeface="Arial MT"/>
              </a:rPr>
              <a:t>in </a:t>
            </a:r>
            <a:r>
              <a:rPr sz="2000" dirty="0">
                <a:solidFill>
                  <a:srgbClr val="FFFFFF"/>
                </a:solidFill>
                <a:latin typeface="Arial MT"/>
                <a:cs typeface="Arial MT"/>
              </a:rPr>
              <a:t> which</a:t>
            </a:r>
            <a:r>
              <a:rPr sz="2000" spc="-5" dirty="0">
                <a:solidFill>
                  <a:srgbClr val="FFFFFF"/>
                </a:solidFill>
                <a:latin typeface="Arial MT"/>
                <a:cs typeface="Arial MT"/>
              </a:rPr>
              <a:t> </a:t>
            </a:r>
            <a:r>
              <a:rPr sz="2000" spc="5" dirty="0">
                <a:solidFill>
                  <a:srgbClr val="FFFFFF"/>
                </a:solidFill>
                <a:latin typeface="Arial MT"/>
                <a:cs typeface="Arial MT"/>
              </a:rPr>
              <a:t>case</a:t>
            </a:r>
            <a:r>
              <a:rPr sz="2000" spc="-5" dirty="0">
                <a:solidFill>
                  <a:srgbClr val="FFFFFF"/>
                </a:solidFill>
                <a:latin typeface="Arial MT"/>
                <a:cs typeface="Arial MT"/>
              </a:rPr>
              <a:t> </a:t>
            </a:r>
            <a:r>
              <a:rPr sz="2000" dirty="0">
                <a:solidFill>
                  <a:srgbClr val="FFFFFF"/>
                </a:solidFill>
                <a:latin typeface="Arial MT"/>
                <a:cs typeface="Arial MT"/>
              </a:rPr>
              <a:t>it</a:t>
            </a:r>
            <a:r>
              <a:rPr sz="2000" spc="-5" dirty="0">
                <a:solidFill>
                  <a:srgbClr val="FFFFFF"/>
                </a:solidFill>
                <a:latin typeface="Arial MT"/>
                <a:cs typeface="Arial MT"/>
              </a:rPr>
              <a:t> </a:t>
            </a:r>
            <a:r>
              <a:rPr sz="2000" dirty="0">
                <a:solidFill>
                  <a:srgbClr val="FFFFFF"/>
                </a:solidFill>
                <a:latin typeface="Arial MT"/>
                <a:cs typeface="Arial MT"/>
              </a:rPr>
              <a:t>is</a:t>
            </a:r>
            <a:r>
              <a:rPr sz="2000" spc="-5" dirty="0">
                <a:solidFill>
                  <a:srgbClr val="FFFFFF"/>
                </a:solidFill>
                <a:latin typeface="Arial MT"/>
                <a:cs typeface="Arial MT"/>
              </a:rPr>
              <a:t> </a:t>
            </a:r>
            <a:r>
              <a:rPr sz="2000" dirty="0">
                <a:solidFill>
                  <a:srgbClr val="FFFFFF"/>
                </a:solidFill>
                <a:latin typeface="Arial MT"/>
                <a:cs typeface="Arial MT"/>
              </a:rPr>
              <a:t>called </a:t>
            </a:r>
            <a:r>
              <a:rPr sz="2000" spc="5" dirty="0">
                <a:solidFill>
                  <a:srgbClr val="FFFFFF"/>
                </a:solidFill>
                <a:latin typeface="Arial MT"/>
                <a:cs typeface="Arial MT"/>
              </a:rPr>
              <a:t>a </a:t>
            </a:r>
            <a:r>
              <a:rPr sz="2000" i="1" dirty="0">
                <a:solidFill>
                  <a:srgbClr val="FFFFFF"/>
                </a:solidFill>
                <a:latin typeface="Arial"/>
                <a:cs typeface="Arial"/>
              </a:rPr>
              <a:t>trailer</a:t>
            </a:r>
            <a:r>
              <a:rPr sz="2000" dirty="0">
                <a:solidFill>
                  <a:srgbClr val="FFFFFF"/>
                </a:solidFill>
                <a:latin typeface="Arial MT"/>
                <a:cs typeface="Arial MT"/>
              </a:rPr>
              <a:t>.</a:t>
            </a:r>
            <a:endParaRPr sz="2000">
              <a:latin typeface="Arial MT"/>
              <a:cs typeface="Arial MT"/>
            </a:endParaRPr>
          </a:p>
          <a:p>
            <a:pPr marL="285115" marR="5080" indent="-273050" algn="just">
              <a:spcBef>
                <a:spcPts val="409"/>
              </a:spcBef>
              <a:buClr>
                <a:srgbClr val="2DA2BE"/>
              </a:buClr>
              <a:buSzPct val="66666"/>
              <a:buFont typeface="Lucida Sans Unicode"/>
              <a:buChar char="□"/>
              <a:tabLst>
                <a:tab pos="285115" algn="l"/>
                <a:tab pos="285750" algn="l"/>
              </a:tabLst>
            </a:pPr>
            <a:r>
              <a:rPr sz="2000" dirty="0">
                <a:solidFill>
                  <a:srgbClr val="FFFFFF"/>
                </a:solidFill>
                <a:latin typeface="Arial MT"/>
                <a:cs typeface="Arial MT"/>
              </a:rPr>
              <a:t>The data being transmitted on </a:t>
            </a:r>
            <a:r>
              <a:rPr sz="2000" spc="-5" dirty="0">
                <a:solidFill>
                  <a:srgbClr val="FFFFFF"/>
                </a:solidFill>
                <a:latin typeface="Arial MT"/>
                <a:cs typeface="Arial MT"/>
              </a:rPr>
              <a:t>behalf </a:t>
            </a:r>
            <a:r>
              <a:rPr sz="2000" spc="-530" dirty="0">
                <a:solidFill>
                  <a:srgbClr val="FFFFFF"/>
                </a:solidFill>
                <a:latin typeface="Arial MT"/>
                <a:cs typeface="Arial MT"/>
              </a:rPr>
              <a:t> </a:t>
            </a:r>
            <a:r>
              <a:rPr sz="2000" dirty="0">
                <a:solidFill>
                  <a:srgbClr val="FFFFFF"/>
                </a:solidFill>
                <a:latin typeface="Arial MT"/>
                <a:cs typeface="Arial MT"/>
              </a:rPr>
              <a:t>of the</a:t>
            </a:r>
            <a:r>
              <a:rPr sz="2000" spc="-5" dirty="0">
                <a:solidFill>
                  <a:srgbClr val="FFFFFF"/>
                </a:solidFill>
                <a:latin typeface="Arial MT"/>
                <a:cs typeface="Arial MT"/>
              </a:rPr>
              <a:t> application</a:t>
            </a:r>
            <a:r>
              <a:rPr sz="2000" dirty="0">
                <a:solidFill>
                  <a:srgbClr val="FFFFFF"/>
                </a:solidFill>
                <a:latin typeface="Arial MT"/>
                <a:cs typeface="Arial MT"/>
              </a:rPr>
              <a:t> is called </a:t>
            </a:r>
            <a:r>
              <a:rPr sz="2000" spc="-5" dirty="0">
                <a:solidFill>
                  <a:srgbClr val="FFFFFF"/>
                </a:solidFill>
                <a:latin typeface="Arial MT"/>
                <a:cs typeface="Arial MT"/>
              </a:rPr>
              <a:t>the </a:t>
            </a:r>
            <a:r>
              <a:rPr sz="2000" dirty="0">
                <a:solidFill>
                  <a:srgbClr val="FFFFFF"/>
                </a:solidFill>
                <a:latin typeface="Arial MT"/>
                <a:cs typeface="Arial MT"/>
              </a:rPr>
              <a:t> </a:t>
            </a:r>
            <a:r>
              <a:rPr sz="2000" spc="5" dirty="0">
                <a:solidFill>
                  <a:srgbClr val="FFFFFF"/>
                </a:solidFill>
                <a:latin typeface="Arial MT"/>
                <a:cs typeface="Arial MT"/>
              </a:rPr>
              <a:t>message’s</a:t>
            </a:r>
            <a:r>
              <a:rPr sz="2000" spc="-10" dirty="0">
                <a:solidFill>
                  <a:srgbClr val="FFFFFF"/>
                </a:solidFill>
                <a:latin typeface="Arial MT"/>
                <a:cs typeface="Arial MT"/>
              </a:rPr>
              <a:t> </a:t>
            </a:r>
            <a:r>
              <a:rPr sz="2000" i="1" dirty="0">
                <a:solidFill>
                  <a:srgbClr val="FFFFFF"/>
                </a:solidFill>
                <a:latin typeface="Arial"/>
                <a:cs typeface="Arial"/>
              </a:rPr>
              <a:t>body</a:t>
            </a:r>
            <a:r>
              <a:rPr sz="2000" i="1" spc="-5" dirty="0">
                <a:solidFill>
                  <a:srgbClr val="FFFFFF"/>
                </a:solidFill>
                <a:latin typeface="Arial"/>
                <a:cs typeface="Arial"/>
              </a:rPr>
              <a:t> </a:t>
            </a:r>
            <a:r>
              <a:rPr sz="2000" dirty="0">
                <a:solidFill>
                  <a:srgbClr val="FFFFFF"/>
                </a:solidFill>
                <a:latin typeface="Arial MT"/>
                <a:cs typeface="Arial MT"/>
              </a:rPr>
              <a:t>or</a:t>
            </a:r>
            <a:r>
              <a:rPr sz="2000" spc="-5" dirty="0">
                <a:solidFill>
                  <a:srgbClr val="FFFFFF"/>
                </a:solidFill>
                <a:latin typeface="Arial MT"/>
                <a:cs typeface="Arial MT"/>
              </a:rPr>
              <a:t> </a:t>
            </a:r>
            <a:r>
              <a:rPr sz="2000" i="1" dirty="0">
                <a:solidFill>
                  <a:srgbClr val="FFFFFF"/>
                </a:solidFill>
                <a:latin typeface="Arial"/>
                <a:cs typeface="Arial"/>
              </a:rPr>
              <a:t>payload</a:t>
            </a:r>
            <a:endParaRPr sz="2000">
              <a:latin typeface="Arial"/>
              <a:cs typeface="Arial"/>
            </a:endParaRPr>
          </a:p>
          <a:p>
            <a:pPr marL="285115" marR="97790" indent="-273050" algn="just">
              <a:spcBef>
                <a:spcPts val="405"/>
              </a:spcBef>
              <a:buClr>
                <a:srgbClr val="2DA2BE"/>
              </a:buClr>
              <a:buSzPct val="66666"/>
              <a:buFont typeface="Lucida Sans Unicode"/>
              <a:buChar char="□"/>
              <a:tabLst>
                <a:tab pos="285115" algn="l"/>
                <a:tab pos="285750" algn="l"/>
              </a:tabLst>
            </a:pPr>
            <a:r>
              <a:rPr sz="2000" dirty="0">
                <a:solidFill>
                  <a:srgbClr val="FFFFFF"/>
                </a:solidFill>
                <a:latin typeface="Arial MT"/>
                <a:cs typeface="Arial MT"/>
              </a:rPr>
              <a:t>Encapsulation is the </a:t>
            </a:r>
            <a:r>
              <a:rPr sz="2000" spc="-5" dirty="0">
                <a:solidFill>
                  <a:srgbClr val="FFFFFF"/>
                </a:solidFill>
                <a:latin typeface="Arial MT"/>
                <a:cs typeface="Arial MT"/>
              </a:rPr>
              <a:t>operation, </a:t>
            </a:r>
            <a:r>
              <a:rPr sz="2000" dirty="0">
                <a:solidFill>
                  <a:srgbClr val="FFFFFF"/>
                </a:solidFill>
                <a:latin typeface="Arial MT"/>
                <a:cs typeface="Arial MT"/>
              </a:rPr>
              <a:t> performed by </a:t>
            </a:r>
            <a:r>
              <a:rPr sz="2000" spc="5" dirty="0">
                <a:solidFill>
                  <a:srgbClr val="FFFFFF"/>
                </a:solidFill>
                <a:latin typeface="Arial MT"/>
                <a:cs typeface="Arial MT"/>
              </a:rPr>
              <a:t>a</a:t>
            </a:r>
            <a:r>
              <a:rPr sz="2000" dirty="0">
                <a:solidFill>
                  <a:srgbClr val="FFFFFF"/>
                </a:solidFill>
                <a:latin typeface="Arial MT"/>
                <a:cs typeface="Arial MT"/>
              </a:rPr>
              <a:t> </a:t>
            </a:r>
            <a:r>
              <a:rPr sz="2000" spc="-5" dirty="0">
                <a:solidFill>
                  <a:srgbClr val="FFFFFF"/>
                </a:solidFill>
                <a:latin typeface="Arial MT"/>
                <a:cs typeface="Arial MT"/>
              </a:rPr>
              <a:t>lower-level</a:t>
            </a:r>
            <a:r>
              <a:rPr sz="2000" dirty="0">
                <a:solidFill>
                  <a:srgbClr val="FFFFFF"/>
                </a:solidFill>
                <a:latin typeface="Arial MT"/>
                <a:cs typeface="Arial MT"/>
              </a:rPr>
              <a:t> </a:t>
            </a:r>
            <a:r>
              <a:rPr sz="2000" spc="-5" dirty="0">
                <a:solidFill>
                  <a:srgbClr val="FFFFFF"/>
                </a:solidFill>
                <a:latin typeface="Arial MT"/>
                <a:cs typeface="Arial MT"/>
              </a:rPr>
              <a:t>protocol, </a:t>
            </a:r>
            <a:r>
              <a:rPr sz="2000" spc="-525" dirty="0">
                <a:solidFill>
                  <a:srgbClr val="FFFFFF"/>
                </a:solidFill>
                <a:latin typeface="Arial MT"/>
                <a:cs typeface="Arial MT"/>
              </a:rPr>
              <a:t> </a:t>
            </a:r>
            <a:r>
              <a:rPr sz="2000" dirty="0">
                <a:solidFill>
                  <a:srgbClr val="FFFFFF"/>
                </a:solidFill>
                <a:latin typeface="Arial MT"/>
                <a:cs typeface="Arial MT"/>
              </a:rPr>
              <a:t>of attaching </a:t>
            </a:r>
            <a:r>
              <a:rPr sz="2000" spc="5" dirty="0">
                <a:solidFill>
                  <a:srgbClr val="FFFFFF"/>
                </a:solidFill>
                <a:latin typeface="Arial MT"/>
                <a:cs typeface="Arial MT"/>
              </a:rPr>
              <a:t>a </a:t>
            </a:r>
            <a:r>
              <a:rPr sz="2000" spc="-5" dirty="0">
                <a:solidFill>
                  <a:srgbClr val="FFFFFF"/>
                </a:solidFill>
                <a:latin typeface="Arial MT"/>
                <a:cs typeface="Arial MT"/>
              </a:rPr>
              <a:t>protocol-specific </a:t>
            </a:r>
            <a:r>
              <a:rPr sz="2000" dirty="0">
                <a:solidFill>
                  <a:srgbClr val="FFFFFF"/>
                </a:solidFill>
                <a:latin typeface="Arial MT"/>
                <a:cs typeface="Arial MT"/>
              </a:rPr>
              <a:t> header and/or </a:t>
            </a:r>
            <a:r>
              <a:rPr sz="2000" spc="-5" dirty="0">
                <a:solidFill>
                  <a:srgbClr val="FFFFFF"/>
                </a:solidFill>
                <a:latin typeface="Arial MT"/>
                <a:cs typeface="Arial MT"/>
              </a:rPr>
              <a:t>trailer </a:t>
            </a:r>
            <a:r>
              <a:rPr sz="2000" dirty="0">
                <a:solidFill>
                  <a:srgbClr val="FFFFFF"/>
                </a:solidFill>
                <a:latin typeface="Arial MT"/>
                <a:cs typeface="Arial MT"/>
              </a:rPr>
              <a:t>to </a:t>
            </a:r>
            <a:r>
              <a:rPr sz="2000" spc="5" dirty="0">
                <a:solidFill>
                  <a:srgbClr val="FFFFFF"/>
                </a:solidFill>
                <a:latin typeface="Arial MT"/>
                <a:cs typeface="Arial MT"/>
              </a:rPr>
              <a:t>a message </a:t>
            </a:r>
            <a:r>
              <a:rPr sz="2000" spc="10" dirty="0">
                <a:solidFill>
                  <a:srgbClr val="FFFFFF"/>
                </a:solidFill>
                <a:latin typeface="Arial MT"/>
                <a:cs typeface="Arial MT"/>
              </a:rPr>
              <a:t> </a:t>
            </a:r>
            <a:r>
              <a:rPr sz="2000" dirty="0">
                <a:solidFill>
                  <a:srgbClr val="FFFFFF"/>
                </a:solidFill>
                <a:latin typeface="Arial MT"/>
                <a:cs typeface="Arial MT"/>
              </a:rPr>
              <a:t>passed down by </a:t>
            </a:r>
            <a:r>
              <a:rPr sz="2000" spc="5" dirty="0">
                <a:solidFill>
                  <a:srgbClr val="FFFFFF"/>
                </a:solidFill>
                <a:latin typeface="Arial MT"/>
                <a:cs typeface="Arial MT"/>
              </a:rPr>
              <a:t>a </a:t>
            </a:r>
            <a:r>
              <a:rPr sz="2000" spc="-5" dirty="0">
                <a:solidFill>
                  <a:srgbClr val="FFFFFF"/>
                </a:solidFill>
                <a:latin typeface="Arial MT"/>
                <a:cs typeface="Arial MT"/>
              </a:rPr>
              <a:t>higher-level </a:t>
            </a:r>
            <a:r>
              <a:rPr sz="2000" dirty="0">
                <a:solidFill>
                  <a:srgbClr val="FFFFFF"/>
                </a:solidFill>
                <a:latin typeface="Arial MT"/>
                <a:cs typeface="Arial MT"/>
              </a:rPr>
              <a:t> </a:t>
            </a:r>
            <a:r>
              <a:rPr sz="2000" spc="-5" dirty="0">
                <a:solidFill>
                  <a:srgbClr val="FFFFFF"/>
                </a:solidFill>
                <a:latin typeface="Arial MT"/>
                <a:cs typeface="Arial MT"/>
              </a:rPr>
              <a:t>protocol.</a:t>
            </a:r>
            <a:endParaRPr sz="2000">
              <a:latin typeface="Arial MT"/>
              <a:cs typeface="Arial MT"/>
            </a:endParaRPr>
          </a:p>
        </p:txBody>
      </p:sp>
      <p:pic>
        <p:nvPicPr>
          <p:cNvPr id="12" name="object 12"/>
          <p:cNvPicPr/>
          <p:nvPr/>
        </p:nvPicPr>
        <p:blipFill>
          <a:blip r:embed="rId4" cstate="print"/>
          <a:stretch>
            <a:fillRect/>
          </a:stretch>
        </p:blipFill>
        <p:spPr>
          <a:xfrm>
            <a:off x="4978987" y="685800"/>
            <a:ext cx="4165013" cy="4724399"/>
          </a:xfrm>
          <a:prstGeom prst="rect">
            <a:avLst/>
          </a:prstGeom>
        </p:spPr>
      </p:pic>
      <p:sp>
        <p:nvSpPr>
          <p:cNvPr id="13" name="object 8"/>
          <p:cNvSpPr txBox="1">
            <a:spLocks/>
          </p:cNvSpPr>
          <p:nvPr/>
        </p:nvSpPr>
        <p:spPr>
          <a:xfrm>
            <a:off x="381000" y="0"/>
            <a:ext cx="3804920" cy="650240"/>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4100" b="0" i="0" u="none" strike="noStrike" kern="0" cap="none" spc="-10" normalizeH="0" baseline="0" noProof="0" dirty="0" smtClean="0">
                <a:ln>
                  <a:noFill/>
                </a:ln>
                <a:solidFill>
                  <a:srgbClr val="00B0F0"/>
                </a:solidFill>
                <a:effectLst/>
                <a:uLnTx/>
                <a:uFillTx/>
                <a:latin typeface="+mj-lt"/>
                <a:ea typeface="+mj-ea"/>
                <a:cs typeface="+mj-cs"/>
              </a:rPr>
              <a:t>Encapsulation</a:t>
            </a:r>
            <a:endParaRPr kumimoji="0" lang="en-US" sz="4100" b="0" i="0" u="none" strike="noStrike" kern="0" cap="none" spc="0" normalizeH="0" baseline="0" noProof="0" dirty="0">
              <a:ln>
                <a:noFill/>
              </a:ln>
              <a:solidFill>
                <a:srgbClr val="00B0F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724141"/>
            <a:ext cx="8077200" cy="6133859"/>
          </a:xfrm>
          <a:prstGeom prst="rect">
            <a:avLst/>
          </a:prstGeom>
        </p:spPr>
        <p:txBody>
          <a:bodyPr wrap="square">
            <a:spAutoFit/>
          </a:bodyPr>
          <a:lstStyle/>
          <a:p>
            <a:pPr algn="just">
              <a:lnSpc>
                <a:spcPct val="150000"/>
              </a:lnSpc>
            </a:pPr>
            <a:r>
              <a:rPr lang="en-US" sz="2200" b="1" dirty="0" smtClean="0"/>
              <a:t>Divide-and-conquer approach:</a:t>
            </a:r>
            <a:r>
              <a:rPr lang="en-US" sz="2200" dirty="0" smtClean="0"/>
              <a:t> Divide-and-conquer approach makes a design process in such a way that the unmanageable tasks are divided into small and manageable tasks. In short, we can say that this approach reduces the complexity of the design.</a:t>
            </a:r>
          </a:p>
          <a:p>
            <a:pPr algn="just">
              <a:lnSpc>
                <a:spcPct val="150000"/>
              </a:lnSpc>
            </a:pPr>
            <a:r>
              <a:rPr lang="en-US" sz="2200" b="1" dirty="0" smtClean="0"/>
              <a:t>Modularity:</a:t>
            </a:r>
            <a:r>
              <a:rPr lang="en-US" sz="2200" dirty="0" smtClean="0"/>
              <a:t> Layered architecture is more modular. Modularity provides the independence of layers, which is easier to understand and implement.</a:t>
            </a:r>
          </a:p>
          <a:p>
            <a:pPr algn="just">
              <a:lnSpc>
                <a:spcPct val="150000"/>
              </a:lnSpc>
            </a:pPr>
            <a:r>
              <a:rPr lang="en-US" sz="2200" b="1" dirty="0" smtClean="0"/>
              <a:t>Easy to modify:</a:t>
            </a:r>
            <a:r>
              <a:rPr lang="en-US" sz="2200" dirty="0" smtClean="0"/>
              <a:t> It ensures the independence of layers so that implementation in one layer can be changed without affecting other layers.</a:t>
            </a:r>
          </a:p>
          <a:p>
            <a:pPr algn="just">
              <a:lnSpc>
                <a:spcPct val="150000"/>
              </a:lnSpc>
            </a:pPr>
            <a:r>
              <a:rPr lang="en-US" sz="2200" b="1" dirty="0" smtClean="0"/>
              <a:t>Easy to test:</a:t>
            </a:r>
            <a:r>
              <a:rPr lang="en-US" sz="2200" dirty="0" smtClean="0"/>
              <a:t> Each layer of the layered architecture can be analyzed and tested individually.</a:t>
            </a:r>
          </a:p>
        </p:txBody>
      </p:sp>
      <p:sp>
        <p:nvSpPr>
          <p:cNvPr id="3" name="object 8"/>
          <p:cNvSpPr txBox="1">
            <a:spLocks/>
          </p:cNvSpPr>
          <p:nvPr/>
        </p:nvSpPr>
        <p:spPr>
          <a:xfrm>
            <a:off x="609600" y="228600"/>
            <a:ext cx="8077200" cy="566822"/>
          </a:xfrm>
          <a:prstGeom prst="rect">
            <a:avLst/>
          </a:prstGeom>
        </p:spPr>
        <p:txBody>
          <a:bodyPr vert="horz" wrap="square" lIns="0" tIns="12700" rIns="0" bIns="0" rtlCol="0">
            <a:spAutoFit/>
          </a:bodyPr>
          <a:lstStyle/>
          <a:p>
            <a:pPr marL="12700">
              <a:spcBef>
                <a:spcPts val="100"/>
              </a:spcBef>
            </a:pPr>
            <a:r>
              <a:rPr lang="en-US" sz="3600" kern="0" spc="-10" dirty="0" smtClean="0">
                <a:solidFill>
                  <a:srgbClr val="00B0F0"/>
                </a:solidFill>
                <a:latin typeface="+mj-lt"/>
                <a:ea typeface="+mj-ea"/>
                <a:cs typeface="+mj-cs"/>
              </a:rPr>
              <a:t>Why do we require Layered architecture?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0779" y="914425"/>
            <a:ext cx="7910195" cy="5184881"/>
          </a:xfrm>
          <a:prstGeom prst="rect">
            <a:avLst/>
          </a:prstGeom>
        </p:spPr>
        <p:txBody>
          <a:bodyPr vert="horz" wrap="square" lIns="0" tIns="12065" rIns="0" bIns="0" rtlCol="0">
            <a:spAutoFit/>
          </a:bodyPr>
          <a:lstStyle/>
          <a:p>
            <a:pPr marL="287655" marR="80010" indent="-275590" algn="just">
              <a:lnSpc>
                <a:spcPct val="150600"/>
              </a:lnSpc>
              <a:spcBef>
                <a:spcPts val="95"/>
              </a:spcBef>
              <a:buClr>
                <a:srgbClr val="2DA2BE"/>
              </a:buClr>
              <a:buSzPct val="68181"/>
              <a:buFont typeface="Lucida Sans Unicode"/>
              <a:buChar char="□"/>
              <a:tabLst>
                <a:tab pos="287655" algn="l"/>
                <a:tab pos="288290" algn="l"/>
              </a:tabLst>
            </a:pPr>
            <a:r>
              <a:rPr lang="en-US" sz="2200" spc="10" dirty="0" smtClean="0">
                <a:solidFill>
                  <a:srgbClr val="0070C0"/>
                </a:solidFill>
                <a:latin typeface="Times New Roman"/>
                <a:cs typeface="Times New Roman"/>
              </a:rPr>
              <a:t>APPLICATION LAYER SERVICES: </a:t>
            </a:r>
            <a:r>
              <a:rPr lang="en-US" sz="2400" spc="-5" dirty="0">
                <a:latin typeface="Times New Roman"/>
                <a:cs typeface="Times New Roman"/>
              </a:rPr>
              <a:t>Needs/Principles of Application Layer Protocols – Role of proxy, Web and HTTP - FTP - Electronic Mail (SMTP- POP3 - IMAP- MIME)- DHCP - DNS - DASH - QUIC.</a:t>
            </a:r>
          </a:p>
          <a:p>
            <a:pPr marL="12700">
              <a:lnSpc>
                <a:spcPct val="100000"/>
              </a:lnSpc>
              <a:spcBef>
                <a:spcPts val="1520"/>
              </a:spcBef>
              <a:tabLst>
                <a:tab pos="287655" algn="l"/>
              </a:tabLst>
            </a:pPr>
            <a:r>
              <a:rPr sz="1500" b="1" spc="-5" smtClean="0">
                <a:solidFill>
                  <a:srgbClr val="2DA2BE"/>
                </a:solidFill>
                <a:latin typeface="Arial"/>
                <a:cs typeface="Arial"/>
              </a:rPr>
              <a:t>□</a:t>
            </a:r>
            <a:r>
              <a:rPr sz="1500" b="1" spc="-5" dirty="0">
                <a:solidFill>
                  <a:srgbClr val="2DA2BE"/>
                </a:solidFill>
                <a:latin typeface="Arial"/>
                <a:cs typeface="Arial"/>
              </a:rPr>
              <a:t>	</a:t>
            </a:r>
            <a:r>
              <a:rPr sz="2200" b="1" spc="5" dirty="0">
                <a:latin typeface="Arial"/>
                <a:cs typeface="Arial"/>
              </a:rPr>
              <a:t>Book</a:t>
            </a:r>
            <a:endParaRPr sz="2200">
              <a:latin typeface="Arial"/>
              <a:cs typeface="Arial"/>
            </a:endParaRPr>
          </a:p>
          <a:p>
            <a:pPr marL="287655" marR="5080" indent="-271780" algn="just">
              <a:lnSpc>
                <a:spcPct val="150000"/>
              </a:lnSpc>
              <a:spcBef>
                <a:spcPts val="390"/>
              </a:spcBef>
              <a:buClr>
                <a:srgbClr val="2DA2BE"/>
              </a:buClr>
              <a:buSzPct val="68571"/>
              <a:buFont typeface="Lucida Sans Unicode"/>
              <a:buChar char="□"/>
              <a:tabLst>
                <a:tab pos="287655" algn="l"/>
                <a:tab pos="288290" algn="l"/>
              </a:tabLst>
            </a:pPr>
            <a:r>
              <a:rPr sz="2000" dirty="0">
                <a:latin typeface="Times New Roman" pitchFamily="18" charset="0"/>
                <a:cs typeface="Times New Roman" pitchFamily="18" charset="0"/>
              </a:rPr>
              <a:t>1</a:t>
            </a:r>
            <a:r>
              <a:rPr sz="2000" spc="10" dirty="0">
                <a:latin typeface="Times New Roman" pitchFamily="18" charset="0"/>
                <a:cs typeface="Times New Roman" pitchFamily="18" charset="0"/>
              </a:rPr>
              <a:t> </a:t>
            </a:r>
            <a:r>
              <a:rPr sz="2000" dirty="0">
                <a:latin typeface="Times New Roman" pitchFamily="18" charset="0"/>
                <a:cs typeface="Times New Roman" pitchFamily="18" charset="0"/>
              </a:rPr>
              <a:t>.</a:t>
            </a:r>
            <a:r>
              <a:rPr sz="2000" spc="10" dirty="0">
                <a:latin typeface="Times New Roman" pitchFamily="18" charset="0"/>
                <a:cs typeface="Times New Roman" pitchFamily="18" charset="0"/>
              </a:rPr>
              <a:t> </a:t>
            </a:r>
            <a:r>
              <a:rPr sz="2000" spc="-5" dirty="0">
                <a:latin typeface="Times New Roman" pitchFamily="18" charset="0"/>
                <a:cs typeface="Times New Roman" pitchFamily="18" charset="0"/>
              </a:rPr>
              <a:t>Larry</a:t>
            </a:r>
            <a:r>
              <a:rPr sz="2000" spc="5" dirty="0">
                <a:latin typeface="Times New Roman" pitchFamily="18" charset="0"/>
                <a:cs typeface="Times New Roman" pitchFamily="18" charset="0"/>
              </a:rPr>
              <a:t> </a:t>
            </a:r>
            <a:r>
              <a:rPr sz="2000" dirty="0">
                <a:latin typeface="Times New Roman" pitchFamily="18" charset="0"/>
                <a:cs typeface="Times New Roman" pitchFamily="18" charset="0"/>
              </a:rPr>
              <a:t>L</a:t>
            </a:r>
            <a:r>
              <a:rPr sz="2000" spc="10" dirty="0">
                <a:latin typeface="Times New Roman" pitchFamily="18" charset="0"/>
                <a:cs typeface="Times New Roman" pitchFamily="18" charset="0"/>
              </a:rPr>
              <a:t> </a:t>
            </a:r>
            <a:r>
              <a:rPr sz="2000" spc="-5" dirty="0">
                <a:latin typeface="Times New Roman" pitchFamily="18" charset="0"/>
                <a:cs typeface="Times New Roman" pitchFamily="18" charset="0"/>
              </a:rPr>
              <a:t>Peterson</a:t>
            </a:r>
            <a:r>
              <a:rPr sz="2000" spc="10" dirty="0">
                <a:latin typeface="Times New Roman" pitchFamily="18" charset="0"/>
                <a:cs typeface="Times New Roman" pitchFamily="18" charset="0"/>
              </a:rPr>
              <a:t> </a:t>
            </a:r>
            <a:r>
              <a:rPr sz="2000" dirty="0">
                <a:latin typeface="Times New Roman" pitchFamily="18" charset="0"/>
                <a:cs typeface="Times New Roman" pitchFamily="18" charset="0"/>
              </a:rPr>
              <a:t>and</a:t>
            </a:r>
            <a:r>
              <a:rPr sz="2000" spc="5" dirty="0">
                <a:latin typeface="Times New Roman" pitchFamily="18" charset="0"/>
                <a:cs typeface="Times New Roman" pitchFamily="18" charset="0"/>
              </a:rPr>
              <a:t> </a:t>
            </a:r>
            <a:r>
              <a:rPr sz="2000" spc="-5" dirty="0">
                <a:latin typeface="Times New Roman" pitchFamily="18" charset="0"/>
                <a:cs typeface="Times New Roman" pitchFamily="18" charset="0"/>
              </a:rPr>
              <a:t>Bruce</a:t>
            </a:r>
            <a:r>
              <a:rPr sz="2000" spc="5" dirty="0">
                <a:latin typeface="Times New Roman" pitchFamily="18" charset="0"/>
                <a:cs typeface="Times New Roman" pitchFamily="18" charset="0"/>
              </a:rPr>
              <a:t> </a:t>
            </a:r>
            <a:r>
              <a:rPr sz="2000" dirty="0">
                <a:latin typeface="Times New Roman" pitchFamily="18" charset="0"/>
                <a:cs typeface="Times New Roman" pitchFamily="18" charset="0"/>
              </a:rPr>
              <a:t>S</a:t>
            </a:r>
            <a:r>
              <a:rPr sz="2000" spc="15" dirty="0">
                <a:latin typeface="Times New Roman" pitchFamily="18" charset="0"/>
                <a:cs typeface="Times New Roman" pitchFamily="18" charset="0"/>
              </a:rPr>
              <a:t> </a:t>
            </a:r>
            <a:r>
              <a:rPr sz="2000" spc="-5" dirty="0">
                <a:latin typeface="Times New Roman" pitchFamily="18" charset="0"/>
                <a:cs typeface="Times New Roman" pitchFamily="18" charset="0"/>
              </a:rPr>
              <a:t>Davie,</a:t>
            </a:r>
            <a:r>
              <a:rPr sz="2000" spc="10" dirty="0">
                <a:latin typeface="Times New Roman" pitchFamily="18" charset="0"/>
                <a:cs typeface="Times New Roman" pitchFamily="18" charset="0"/>
              </a:rPr>
              <a:t> </a:t>
            </a:r>
            <a:r>
              <a:rPr sz="2000" spc="-5" dirty="0">
                <a:latin typeface="Times New Roman" pitchFamily="18" charset="0"/>
                <a:cs typeface="Times New Roman" pitchFamily="18" charset="0"/>
              </a:rPr>
              <a:t>”Computer</a:t>
            </a:r>
            <a:r>
              <a:rPr sz="2000" spc="5" dirty="0">
                <a:latin typeface="Times New Roman" pitchFamily="18" charset="0"/>
                <a:cs typeface="Times New Roman" pitchFamily="18" charset="0"/>
              </a:rPr>
              <a:t> </a:t>
            </a:r>
            <a:r>
              <a:rPr sz="2000" spc="-5" dirty="0">
                <a:latin typeface="Times New Roman" pitchFamily="18" charset="0"/>
                <a:cs typeface="Times New Roman" pitchFamily="18" charset="0"/>
              </a:rPr>
              <a:t>Networks:</a:t>
            </a:r>
            <a:r>
              <a:rPr sz="2000" spc="10" dirty="0">
                <a:latin typeface="Times New Roman" pitchFamily="18" charset="0"/>
                <a:cs typeface="Times New Roman" pitchFamily="18" charset="0"/>
              </a:rPr>
              <a:t> </a:t>
            </a:r>
            <a:r>
              <a:rPr sz="2000" spc="5" dirty="0">
                <a:latin typeface="Times New Roman" pitchFamily="18" charset="0"/>
                <a:cs typeface="Times New Roman" pitchFamily="18" charset="0"/>
              </a:rPr>
              <a:t>A</a:t>
            </a:r>
            <a:r>
              <a:rPr sz="2000" spc="15" dirty="0">
                <a:latin typeface="Times New Roman" pitchFamily="18" charset="0"/>
                <a:cs typeface="Times New Roman" pitchFamily="18" charset="0"/>
              </a:rPr>
              <a:t> </a:t>
            </a:r>
            <a:r>
              <a:rPr sz="2000" spc="-5" dirty="0">
                <a:latin typeface="Times New Roman" pitchFamily="18" charset="0"/>
                <a:cs typeface="Times New Roman" pitchFamily="18" charset="0"/>
              </a:rPr>
              <a:t>systems</a:t>
            </a:r>
            <a:r>
              <a:rPr sz="2000" spc="10" dirty="0">
                <a:latin typeface="Times New Roman" pitchFamily="18" charset="0"/>
                <a:cs typeface="Times New Roman" pitchFamily="18" charset="0"/>
              </a:rPr>
              <a:t> </a:t>
            </a:r>
            <a:r>
              <a:rPr sz="2000" spc="-5" dirty="0">
                <a:latin typeface="Times New Roman" pitchFamily="18" charset="0"/>
                <a:cs typeface="Times New Roman" pitchFamily="18" charset="0"/>
              </a:rPr>
              <a:t>approach”, </a:t>
            </a:r>
            <a:r>
              <a:rPr sz="2000" spc="-425" dirty="0">
                <a:latin typeface="Times New Roman" pitchFamily="18" charset="0"/>
                <a:cs typeface="Times New Roman" pitchFamily="18" charset="0"/>
              </a:rPr>
              <a:t> </a:t>
            </a:r>
            <a:r>
              <a:rPr sz="2000" spc="-5" dirty="0">
                <a:latin typeface="Times New Roman" pitchFamily="18" charset="0"/>
                <a:cs typeface="Times New Roman" pitchFamily="18" charset="0"/>
              </a:rPr>
              <a:t>Morgan</a:t>
            </a:r>
            <a:r>
              <a:rPr sz="2000" dirty="0">
                <a:latin typeface="Times New Roman" pitchFamily="18" charset="0"/>
                <a:cs typeface="Times New Roman" pitchFamily="18" charset="0"/>
              </a:rPr>
              <a:t> </a:t>
            </a:r>
            <a:r>
              <a:rPr sz="2000" spc="-5" dirty="0">
                <a:latin typeface="Times New Roman" pitchFamily="18" charset="0"/>
                <a:cs typeface="Times New Roman" pitchFamily="18" charset="0"/>
              </a:rPr>
              <a:t>Kaufmann</a:t>
            </a:r>
            <a:r>
              <a:rPr sz="2000" dirty="0">
                <a:latin typeface="Times New Roman" pitchFamily="18" charset="0"/>
                <a:cs typeface="Times New Roman" pitchFamily="18" charset="0"/>
              </a:rPr>
              <a:t> </a:t>
            </a:r>
            <a:r>
              <a:rPr sz="2000" spc="-5" dirty="0">
                <a:latin typeface="Times New Roman" pitchFamily="18" charset="0"/>
                <a:cs typeface="Times New Roman" pitchFamily="18" charset="0"/>
              </a:rPr>
              <a:t>Publishers,</a:t>
            </a:r>
            <a:r>
              <a:rPr sz="2000" dirty="0">
                <a:latin typeface="Times New Roman" pitchFamily="18" charset="0"/>
                <a:cs typeface="Times New Roman" pitchFamily="18" charset="0"/>
              </a:rPr>
              <a:t> USA,</a:t>
            </a:r>
            <a:r>
              <a:rPr sz="2000" spc="5" dirty="0">
                <a:latin typeface="Times New Roman" pitchFamily="18" charset="0"/>
                <a:cs typeface="Times New Roman" pitchFamily="18" charset="0"/>
              </a:rPr>
              <a:t> </a:t>
            </a:r>
            <a:r>
              <a:rPr sz="2000" spc="-5" dirty="0">
                <a:latin typeface="Times New Roman" pitchFamily="18" charset="0"/>
                <a:cs typeface="Times New Roman" pitchFamily="18" charset="0"/>
              </a:rPr>
              <a:t>Fifth</a:t>
            </a:r>
            <a:r>
              <a:rPr sz="2000" dirty="0">
                <a:latin typeface="Times New Roman" pitchFamily="18" charset="0"/>
                <a:cs typeface="Times New Roman" pitchFamily="18" charset="0"/>
              </a:rPr>
              <a:t> </a:t>
            </a:r>
            <a:r>
              <a:rPr sz="2000" spc="-5" dirty="0">
                <a:latin typeface="Times New Roman" pitchFamily="18" charset="0"/>
                <a:cs typeface="Times New Roman" pitchFamily="18" charset="0"/>
              </a:rPr>
              <a:t>Edition </a:t>
            </a:r>
            <a:r>
              <a:rPr sz="2000" dirty="0">
                <a:latin typeface="Times New Roman" pitchFamily="18" charset="0"/>
                <a:cs typeface="Times New Roman" pitchFamily="18" charset="0"/>
              </a:rPr>
              <a:t>2011.</a:t>
            </a:r>
            <a:endParaRPr sz="2000">
              <a:latin typeface="Times New Roman" pitchFamily="18" charset="0"/>
              <a:cs typeface="Times New Roman" pitchFamily="18" charset="0"/>
            </a:endParaRPr>
          </a:p>
          <a:p>
            <a:pPr marL="287655" marR="68580" indent="-271780" algn="just">
              <a:lnSpc>
                <a:spcPct val="150000"/>
              </a:lnSpc>
              <a:spcBef>
                <a:spcPts val="350"/>
              </a:spcBef>
              <a:buClr>
                <a:srgbClr val="2DA2BE"/>
              </a:buClr>
              <a:buSzPct val="68571"/>
              <a:buFont typeface="Lucida Sans Unicode"/>
              <a:buChar char="□"/>
              <a:tabLst>
                <a:tab pos="287655" algn="l"/>
                <a:tab pos="288290" algn="l"/>
              </a:tabLst>
            </a:pPr>
            <a:r>
              <a:rPr sz="2000" dirty="0">
                <a:latin typeface="Times New Roman" pitchFamily="18" charset="0"/>
                <a:cs typeface="Times New Roman" pitchFamily="18" charset="0"/>
              </a:rPr>
              <a:t>2.</a:t>
            </a:r>
            <a:r>
              <a:rPr sz="2000" spc="10" dirty="0">
                <a:latin typeface="Times New Roman" pitchFamily="18" charset="0"/>
                <a:cs typeface="Times New Roman" pitchFamily="18" charset="0"/>
              </a:rPr>
              <a:t> </a:t>
            </a:r>
            <a:r>
              <a:rPr sz="2000" spc="-5" dirty="0">
                <a:latin typeface="Times New Roman" pitchFamily="18" charset="0"/>
                <a:cs typeface="Times New Roman" pitchFamily="18" charset="0"/>
              </a:rPr>
              <a:t>James</a:t>
            </a:r>
            <a:r>
              <a:rPr sz="2000" spc="15" dirty="0">
                <a:latin typeface="Times New Roman" pitchFamily="18" charset="0"/>
                <a:cs typeface="Times New Roman" pitchFamily="18" charset="0"/>
              </a:rPr>
              <a:t> </a:t>
            </a:r>
            <a:r>
              <a:rPr sz="2000" dirty="0">
                <a:latin typeface="Times New Roman" pitchFamily="18" charset="0"/>
                <a:cs typeface="Times New Roman" pitchFamily="18" charset="0"/>
              </a:rPr>
              <a:t>F</a:t>
            </a:r>
            <a:r>
              <a:rPr sz="2000" spc="10" dirty="0">
                <a:latin typeface="Times New Roman" pitchFamily="18" charset="0"/>
                <a:cs typeface="Times New Roman" pitchFamily="18" charset="0"/>
              </a:rPr>
              <a:t> </a:t>
            </a:r>
            <a:r>
              <a:rPr sz="2000" spc="-5" dirty="0">
                <a:latin typeface="Times New Roman" pitchFamily="18" charset="0"/>
                <a:cs typeface="Times New Roman" pitchFamily="18" charset="0"/>
              </a:rPr>
              <a:t>Kurose,</a:t>
            </a:r>
            <a:r>
              <a:rPr sz="2000" spc="15" dirty="0">
                <a:latin typeface="Times New Roman" pitchFamily="18" charset="0"/>
                <a:cs typeface="Times New Roman" pitchFamily="18" charset="0"/>
              </a:rPr>
              <a:t> </a:t>
            </a:r>
            <a:r>
              <a:rPr sz="2000" spc="-5" dirty="0">
                <a:latin typeface="Times New Roman" pitchFamily="18" charset="0"/>
                <a:cs typeface="Times New Roman" pitchFamily="18" charset="0"/>
              </a:rPr>
              <a:t>Keith</a:t>
            </a:r>
            <a:r>
              <a:rPr sz="2000" spc="10" dirty="0">
                <a:latin typeface="Times New Roman" pitchFamily="18" charset="0"/>
                <a:cs typeface="Times New Roman" pitchFamily="18" charset="0"/>
              </a:rPr>
              <a:t> </a:t>
            </a:r>
            <a:r>
              <a:rPr sz="2000" spc="5" dirty="0">
                <a:latin typeface="Times New Roman" pitchFamily="18" charset="0"/>
                <a:cs typeface="Times New Roman" pitchFamily="18" charset="0"/>
              </a:rPr>
              <a:t>W</a:t>
            </a:r>
            <a:r>
              <a:rPr sz="2000" spc="10" dirty="0">
                <a:latin typeface="Times New Roman" pitchFamily="18" charset="0"/>
                <a:cs typeface="Times New Roman" pitchFamily="18" charset="0"/>
              </a:rPr>
              <a:t> </a:t>
            </a:r>
            <a:r>
              <a:rPr sz="2000" spc="-5" dirty="0">
                <a:latin typeface="Times New Roman" pitchFamily="18" charset="0"/>
                <a:cs typeface="Times New Roman" pitchFamily="18" charset="0"/>
              </a:rPr>
              <a:t>Ross,</a:t>
            </a:r>
            <a:r>
              <a:rPr sz="2000" spc="5" dirty="0">
                <a:latin typeface="Times New Roman" pitchFamily="18" charset="0"/>
                <a:cs typeface="Times New Roman" pitchFamily="18" charset="0"/>
              </a:rPr>
              <a:t> </a:t>
            </a:r>
            <a:r>
              <a:rPr sz="2000" spc="-5" dirty="0">
                <a:latin typeface="Times New Roman" pitchFamily="18" charset="0"/>
                <a:cs typeface="Times New Roman" pitchFamily="18" charset="0"/>
              </a:rPr>
              <a:t>”Computer</a:t>
            </a:r>
            <a:r>
              <a:rPr sz="2000" spc="10" dirty="0">
                <a:latin typeface="Times New Roman" pitchFamily="18" charset="0"/>
                <a:cs typeface="Times New Roman" pitchFamily="18" charset="0"/>
              </a:rPr>
              <a:t> </a:t>
            </a:r>
            <a:r>
              <a:rPr sz="2000" spc="-5" dirty="0">
                <a:latin typeface="Times New Roman" pitchFamily="18" charset="0"/>
                <a:cs typeface="Times New Roman" pitchFamily="18" charset="0"/>
              </a:rPr>
              <a:t>Networking</a:t>
            </a:r>
            <a:r>
              <a:rPr sz="2000" spc="10" dirty="0">
                <a:latin typeface="Times New Roman" pitchFamily="18" charset="0"/>
                <a:cs typeface="Times New Roman" pitchFamily="18" charset="0"/>
              </a:rPr>
              <a:t> </a:t>
            </a:r>
            <a:r>
              <a:rPr sz="2000" dirty="0">
                <a:latin typeface="Times New Roman" pitchFamily="18" charset="0"/>
                <a:cs typeface="Times New Roman" pitchFamily="18" charset="0"/>
              </a:rPr>
              <a:t>-</a:t>
            </a:r>
            <a:r>
              <a:rPr sz="2000" spc="15" dirty="0">
                <a:latin typeface="Times New Roman" pitchFamily="18" charset="0"/>
                <a:cs typeface="Times New Roman" pitchFamily="18" charset="0"/>
              </a:rPr>
              <a:t> </a:t>
            </a:r>
            <a:r>
              <a:rPr sz="2000" spc="5" dirty="0">
                <a:latin typeface="Times New Roman" pitchFamily="18" charset="0"/>
                <a:cs typeface="Times New Roman" pitchFamily="18" charset="0"/>
              </a:rPr>
              <a:t>A</a:t>
            </a:r>
            <a:r>
              <a:rPr sz="2000" spc="10" dirty="0">
                <a:latin typeface="Times New Roman" pitchFamily="18" charset="0"/>
                <a:cs typeface="Times New Roman" pitchFamily="18" charset="0"/>
              </a:rPr>
              <a:t> </a:t>
            </a:r>
            <a:r>
              <a:rPr sz="2000" spc="-5" dirty="0">
                <a:latin typeface="Times New Roman" pitchFamily="18" charset="0"/>
                <a:cs typeface="Times New Roman" pitchFamily="18" charset="0"/>
              </a:rPr>
              <a:t>Top-Down</a:t>
            </a:r>
            <a:r>
              <a:rPr sz="2000" spc="10" dirty="0">
                <a:latin typeface="Times New Roman" pitchFamily="18" charset="0"/>
                <a:cs typeface="Times New Roman" pitchFamily="18" charset="0"/>
              </a:rPr>
              <a:t> </a:t>
            </a:r>
            <a:r>
              <a:rPr sz="2000" spc="-5" dirty="0">
                <a:latin typeface="Times New Roman" pitchFamily="18" charset="0"/>
                <a:cs typeface="Times New Roman" pitchFamily="18" charset="0"/>
              </a:rPr>
              <a:t>Approach </a:t>
            </a:r>
            <a:r>
              <a:rPr sz="2000" spc="-425" dirty="0">
                <a:latin typeface="Times New Roman" pitchFamily="18" charset="0"/>
                <a:cs typeface="Times New Roman" pitchFamily="18" charset="0"/>
              </a:rPr>
              <a:t> </a:t>
            </a:r>
            <a:r>
              <a:rPr sz="2000" spc="-5" dirty="0">
                <a:latin typeface="Times New Roman" pitchFamily="18" charset="0"/>
                <a:cs typeface="Times New Roman" pitchFamily="18" charset="0"/>
              </a:rPr>
              <a:t>Featuring</a:t>
            </a:r>
            <a:r>
              <a:rPr sz="2000" spc="5" dirty="0">
                <a:latin typeface="Times New Roman" pitchFamily="18" charset="0"/>
                <a:cs typeface="Times New Roman" pitchFamily="18" charset="0"/>
              </a:rPr>
              <a:t> </a:t>
            </a:r>
            <a:r>
              <a:rPr sz="2000" spc="-5" dirty="0">
                <a:latin typeface="Times New Roman" pitchFamily="18" charset="0"/>
                <a:cs typeface="Times New Roman" pitchFamily="18" charset="0"/>
              </a:rPr>
              <a:t>the</a:t>
            </a:r>
            <a:r>
              <a:rPr sz="2000" dirty="0">
                <a:latin typeface="Times New Roman" pitchFamily="18" charset="0"/>
                <a:cs typeface="Times New Roman" pitchFamily="18" charset="0"/>
              </a:rPr>
              <a:t> Internet”,</a:t>
            </a:r>
            <a:r>
              <a:rPr sz="2000" spc="5" dirty="0">
                <a:latin typeface="Times New Roman" pitchFamily="18" charset="0"/>
                <a:cs typeface="Times New Roman" pitchFamily="18" charset="0"/>
              </a:rPr>
              <a:t> </a:t>
            </a:r>
            <a:r>
              <a:rPr sz="2000" spc="-5" dirty="0">
                <a:latin typeface="Times New Roman" pitchFamily="18" charset="0"/>
                <a:cs typeface="Times New Roman" pitchFamily="18" charset="0"/>
              </a:rPr>
              <a:t>Pearson</a:t>
            </a:r>
            <a:r>
              <a:rPr sz="2000" spc="5" dirty="0">
                <a:latin typeface="Times New Roman" pitchFamily="18" charset="0"/>
                <a:cs typeface="Times New Roman" pitchFamily="18" charset="0"/>
              </a:rPr>
              <a:t> </a:t>
            </a:r>
            <a:r>
              <a:rPr sz="2000" spc="-5" dirty="0">
                <a:latin typeface="Times New Roman" pitchFamily="18" charset="0"/>
                <a:cs typeface="Times New Roman" pitchFamily="18" charset="0"/>
              </a:rPr>
              <a:t>Education,</a:t>
            </a:r>
            <a:r>
              <a:rPr sz="2000" dirty="0">
                <a:latin typeface="Times New Roman" pitchFamily="18" charset="0"/>
                <a:cs typeface="Times New Roman" pitchFamily="18" charset="0"/>
              </a:rPr>
              <a:t> New</a:t>
            </a:r>
            <a:r>
              <a:rPr sz="2000" spc="10" dirty="0">
                <a:latin typeface="Times New Roman" pitchFamily="18" charset="0"/>
                <a:cs typeface="Times New Roman" pitchFamily="18" charset="0"/>
              </a:rPr>
              <a:t> </a:t>
            </a:r>
            <a:r>
              <a:rPr sz="2000" spc="-5" dirty="0">
                <a:latin typeface="Times New Roman" pitchFamily="18" charset="0"/>
                <a:cs typeface="Times New Roman" pitchFamily="18" charset="0"/>
              </a:rPr>
              <a:t>Delhi,</a:t>
            </a:r>
            <a:r>
              <a:rPr sz="2000" spc="5" dirty="0">
                <a:latin typeface="Times New Roman" pitchFamily="18" charset="0"/>
                <a:cs typeface="Times New Roman" pitchFamily="18" charset="0"/>
              </a:rPr>
              <a:t> </a:t>
            </a:r>
            <a:r>
              <a:rPr sz="2000" spc="-5" dirty="0">
                <a:latin typeface="Times New Roman" pitchFamily="18" charset="0"/>
                <a:cs typeface="Times New Roman" pitchFamily="18" charset="0"/>
              </a:rPr>
              <a:t>Sixth</a:t>
            </a:r>
            <a:r>
              <a:rPr sz="2000" spc="5" dirty="0">
                <a:latin typeface="Times New Roman" pitchFamily="18" charset="0"/>
                <a:cs typeface="Times New Roman" pitchFamily="18" charset="0"/>
              </a:rPr>
              <a:t> </a:t>
            </a:r>
            <a:r>
              <a:rPr sz="2000" spc="-5" dirty="0">
                <a:latin typeface="Times New Roman" pitchFamily="18" charset="0"/>
                <a:cs typeface="Times New Roman" pitchFamily="18" charset="0"/>
              </a:rPr>
              <a:t>Edition,</a:t>
            </a:r>
            <a:r>
              <a:rPr sz="2000" dirty="0">
                <a:latin typeface="Times New Roman" pitchFamily="18" charset="0"/>
                <a:cs typeface="Times New Roman" pitchFamily="18" charset="0"/>
              </a:rPr>
              <a:t> 2012.</a:t>
            </a:r>
            <a:endParaRPr sz="2000">
              <a:latin typeface="Times New Roman" pitchFamily="18" charset="0"/>
              <a:cs typeface="Times New Roman" pitchFamily="18" charset="0"/>
            </a:endParaRPr>
          </a:p>
        </p:txBody>
      </p:sp>
      <p:sp>
        <p:nvSpPr>
          <p:cNvPr id="3" name="object 3"/>
          <p:cNvSpPr txBox="1">
            <a:spLocks noGrp="1"/>
          </p:cNvSpPr>
          <p:nvPr>
            <p:ph type="title"/>
          </p:nvPr>
        </p:nvSpPr>
        <p:spPr>
          <a:xfrm>
            <a:off x="3488738" y="322865"/>
            <a:ext cx="2162810" cy="650240"/>
          </a:xfrm>
          <a:prstGeom prst="rect">
            <a:avLst/>
          </a:prstGeom>
        </p:spPr>
        <p:txBody>
          <a:bodyPr vert="horz" wrap="square" lIns="0" tIns="12700" rIns="0" bIns="0" rtlCol="0">
            <a:spAutoFit/>
          </a:bodyPr>
          <a:lstStyle/>
          <a:p>
            <a:pPr marL="12700">
              <a:lnSpc>
                <a:spcPct val="100000"/>
              </a:lnSpc>
              <a:spcBef>
                <a:spcPts val="100"/>
              </a:spcBef>
            </a:pPr>
            <a:r>
              <a:rPr sz="4100" spc="-5" dirty="0">
                <a:solidFill>
                  <a:srgbClr val="0070C0"/>
                </a:solidFill>
              </a:rPr>
              <a:t>Syllabus</a:t>
            </a:r>
            <a:endParaRPr sz="41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28650" y="1600201"/>
            <a:ext cx="7886699" cy="4576762"/>
          </a:xfrm>
          <a:prstGeom prst="rect">
            <a:avLst/>
          </a:prstGeom>
        </p:spPr>
      </p:pic>
      <p:sp>
        <p:nvSpPr>
          <p:cNvPr id="3" name="object 3"/>
          <p:cNvSpPr txBox="1">
            <a:spLocks noGrp="1"/>
          </p:cNvSpPr>
          <p:nvPr>
            <p:ph type="title"/>
          </p:nvPr>
        </p:nvSpPr>
        <p:spPr>
          <a:xfrm>
            <a:off x="530225" y="498285"/>
            <a:ext cx="5110480" cy="650240"/>
          </a:xfrm>
          <a:prstGeom prst="rect">
            <a:avLst/>
          </a:prstGeom>
        </p:spPr>
        <p:txBody>
          <a:bodyPr vert="horz" wrap="square" lIns="0" tIns="12700" rIns="0" bIns="0" rtlCol="0">
            <a:spAutoFit/>
          </a:bodyPr>
          <a:lstStyle/>
          <a:p>
            <a:pPr marL="12700">
              <a:lnSpc>
                <a:spcPct val="100000"/>
              </a:lnSpc>
              <a:spcBef>
                <a:spcPts val="100"/>
              </a:spcBef>
            </a:pPr>
            <a:r>
              <a:rPr sz="4100" spc="-10" dirty="0">
                <a:solidFill>
                  <a:srgbClr val="464646"/>
                </a:solidFill>
              </a:rPr>
              <a:t>Layered</a:t>
            </a:r>
            <a:r>
              <a:rPr sz="4100" spc="-95" dirty="0">
                <a:solidFill>
                  <a:srgbClr val="464646"/>
                </a:solidFill>
              </a:rPr>
              <a:t> </a:t>
            </a:r>
            <a:r>
              <a:rPr sz="4100" spc="-5" dirty="0">
                <a:solidFill>
                  <a:srgbClr val="464646"/>
                </a:solidFill>
              </a:rPr>
              <a:t>Approach!!!</a:t>
            </a:r>
            <a:endParaRPr sz="410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30942"/>
          </a:xfrm>
        </p:spPr>
        <p:txBody>
          <a:bodyPr/>
          <a:lstStyle/>
          <a:p>
            <a:r>
              <a:rPr lang="en-US" sz="4100" spc="-10" dirty="0" smtClean="0">
                <a:solidFill>
                  <a:srgbClr val="464646"/>
                </a:solidFill>
              </a:rPr>
              <a:t>Layer Interactions</a:t>
            </a:r>
            <a:endParaRPr lang="en-US" sz="4100" spc="-10" dirty="0">
              <a:solidFill>
                <a:srgbClr val="464646"/>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914400" y="1066799"/>
            <a:ext cx="5867400" cy="526851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r="34503"/>
          <a:stretch>
            <a:fillRect/>
          </a:stretch>
        </p:blipFill>
        <p:spPr bwMode="auto">
          <a:xfrm>
            <a:off x="4572000" y="6096000"/>
            <a:ext cx="4712994" cy="53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28650" y="1473957"/>
            <a:ext cx="7312981" cy="5384041"/>
          </a:xfrm>
          <a:prstGeom prst="rect">
            <a:avLst/>
          </a:prstGeom>
        </p:spPr>
      </p:pic>
      <p:sp>
        <p:nvSpPr>
          <p:cNvPr id="3" name="object 3"/>
          <p:cNvSpPr txBox="1">
            <a:spLocks noGrp="1"/>
          </p:cNvSpPr>
          <p:nvPr>
            <p:ph type="title"/>
          </p:nvPr>
        </p:nvSpPr>
        <p:spPr>
          <a:prstGeom prst="rect">
            <a:avLst/>
          </a:prstGeom>
        </p:spPr>
        <p:txBody>
          <a:bodyPr vert="horz" wrap="square" lIns="0" tIns="186458" rIns="0" bIns="0" rtlCol="0">
            <a:spAutoFit/>
          </a:bodyPr>
          <a:lstStyle/>
          <a:p>
            <a:pPr marL="184150" marR="5080">
              <a:lnSpc>
                <a:spcPct val="100400"/>
              </a:lnSpc>
              <a:spcBef>
                <a:spcPts val="115"/>
              </a:spcBef>
            </a:pPr>
            <a:r>
              <a:rPr sz="3300" spc="10" dirty="0">
                <a:solidFill>
                  <a:srgbClr val="00B0F0"/>
                </a:solidFill>
              </a:rPr>
              <a:t>7-Layer Model-Open </a:t>
            </a:r>
            <a:r>
              <a:rPr sz="3300" spc="5" dirty="0">
                <a:solidFill>
                  <a:srgbClr val="00B0F0"/>
                </a:solidFill>
              </a:rPr>
              <a:t>Systems </a:t>
            </a:r>
            <a:r>
              <a:rPr sz="3300" spc="10" dirty="0">
                <a:solidFill>
                  <a:srgbClr val="00B0F0"/>
                </a:solidFill>
              </a:rPr>
              <a:t> </a:t>
            </a:r>
            <a:r>
              <a:rPr sz="3300" spc="5" dirty="0">
                <a:solidFill>
                  <a:srgbClr val="00B0F0"/>
                </a:solidFill>
              </a:rPr>
              <a:t>Interconnection(OSI)</a:t>
            </a:r>
            <a:r>
              <a:rPr sz="3300" spc="-35" dirty="0">
                <a:solidFill>
                  <a:srgbClr val="00B0F0"/>
                </a:solidFill>
              </a:rPr>
              <a:t> </a:t>
            </a:r>
            <a:r>
              <a:rPr sz="3300" spc="5" dirty="0">
                <a:solidFill>
                  <a:srgbClr val="00B0F0"/>
                </a:solidFill>
              </a:rPr>
              <a:t>Architecture.</a:t>
            </a:r>
            <a:endParaRPr sz="330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943126" cy="671332"/>
          </a:xfrm>
        </p:spPr>
        <p:txBody>
          <a:bodyPr>
            <a:normAutofit/>
          </a:bodyPr>
          <a:lstStyle/>
          <a:p>
            <a:r>
              <a:rPr lang="en-US" dirty="0" smtClean="0">
                <a:solidFill>
                  <a:schemeClr val="tx1"/>
                </a:solidFill>
              </a:rPr>
              <a:t>Layer 1: Physical layer</a:t>
            </a:r>
            <a:endParaRPr lang="en-US" dirty="0">
              <a:solidFill>
                <a:schemeClr val="tx1"/>
              </a:solidFill>
            </a:endParaRPr>
          </a:p>
        </p:txBody>
      </p:sp>
      <p:sp>
        <p:nvSpPr>
          <p:cNvPr id="3" name="Content Placeholder 2"/>
          <p:cNvSpPr>
            <a:spLocks noGrp="1"/>
          </p:cNvSpPr>
          <p:nvPr>
            <p:ph idx="1"/>
          </p:nvPr>
        </p:nvSpPr>
        <p:spPr>
          <a:xfrm>
            <a:off x="152400" y="613458"/>
            <a:ext cx="8763000" cy="5939742"/>
          </a:xfrm>
        </p:spPr>
        <p:txBody>
          <a:bodyPr>
            <a:normAutofit/>
          </a:bodyPr>
          <a:lstStyle/>
          <a:p>
            <a:pPr algn="l">
              <a:lnSpc>
                <a:spcPct val="150000"/>
              </a:lnSpc>
              <a:buFont typeface="Arial" pitchFamily="34" charset="0"/>
              <a:buChar char="•"/>
            </a:pPr>
            <a:r>
              <a:rPr lang="en-US" dirty="0" smtClean="0"/>
              <a:t> </a:t>
            </a:r>
            <a:r>
              <a:rPr lang="en-US" sz="2200" dirty="0" smtClean="0"/>
              <a:t>The physical layer coordinates the functions required to carry a bit stream  </a:t>
            </a:r>
          </a:p>
          <a:p>
            <a:pPr algn="l">
              <a:lnSpc>
                <a:spcPct val="150000"/>
              </a:lnSpc>
            </a:pPr>
            <a:r>
              <a:rPr lang="en-US" sz="2200" dirty="0" smtClean="0"/>
              <a:t>   over a physical medium.</a:t>
            </a:r>
          </a:p>
          <a:p>
            <a:pPr algn="l">
              <a:lnSpc>
                <a:spcPct val="150000"/>
              </a:lnSpc>
              <a:buFont typeface="Arial" pitchFamily="34" charset="0"/>
              <a:buChar char="•"/>
            </a:pPr>
            <a:r>
              <a:rPr lang="en-US" sz="2200" dirty="0" smtClean="0"/>
              <a:t> It deals with the </a:t>
            </a:r>
            <a:r>
              <a:rPr lang="en-US" sz="2200" b="1" dirty="0" smtClean="0"/>
              <a:t>mechanical and electrical specifications </a:t>
            </a:r>
            <a:r>
              <a:rPr lang="en-US" sz="2200" dirty="0" smtClean="0"/>
              <a:t>of the interface  </a:t>
            </a:r>
          </a:p>
          <a:p>
            <a:pPr algn="l">
              <a:lnSpc>
                <a:spcPct val="150000"/>
              </a:lnSpc>
            </a:pPr>
            <a:r>
              <a:rPr lang="en-US" sz="2200" dirty="0" smtClean="0"/>
              <a:t>   and  transmission medium. </a:t>
            </a:r>
          </a:p>
          <a:p>
            <a:pPr algn="l">
              <a:lnSpc>
                <a:spcPct val="150000"/>
              </a:lnSpc>
              <a:buFont typeface="Arial" pitchFamily="34" charset="0"/>
              <a:buChar char="•"/>
            </a:pPr>
            <a:r>
              <a:rPr lang="en-US" sz="2200" dirty="0" smtClean="0"/>
              <a:t> It also defines the procedures and functions that physical devices and </a:t>
            </a:r>
          </a:p>
          <a:p>
            <a:pPr algn="l">
              <a:lnSpc>
                <a:spcPct val="150000"/>
              </a:lnSpc>
            </a:pPr>
            <a:r>
              <a:rPr lang="en-US" sz="2200" dirty="0" smtClean="0"/>
              <a:t>   interfaces have to perform for transmission to occur. </a:t>
            </a:r>
          </a:p>
          <a:p>
            <a:pPr lvl="1" algn="l">
              <a:lnSpc>
                <a:spcPct val="150000"/>
              </a:lnSpc>
              <a:buNone/>
            </a:pPr>
            <a:r>
              <a:rPr lang="en-US" sz="1900" b="1" i="1" dirty="0" smtClean="0"/>
              <a:t>“The physical layer is responsible for movements of individual bits from one hop (node) to the next”</a:t>
            </a:r>
            <a:endParaRPr lang="en-US" sz="1900"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943126" cy="671332"/>
          </a:xfrm>
        </p:spPr>
        <p:txBody>
          <a:bodyPr>
            <a:normAutofit/>
          </a:bodyPr>
          <a:lstStyle/>
          <a:p>
            <a:r>
              <a:rPr lang="en-US" dirty="0" smtClean="0">
                <a:solidFill>
                  <a:schemeClr val="tx1"/>
                </a:solidFill>
              </a:rPr>
              <a:t>Layer 1: Physical layer</a:t>
            </a:r>
            <a:endParaRPr lang="en-US" dirty="0">
              <a:solidFill>
                <a:schemeClr val="tx1"/>
              </a:solidFill>
            </a:endParaRPr>
          </a:p>
        </p:txBody>
      </p:sp>
      <p:sp>
        <p:nvSpPr>
          <p:cNvPr id="3" name="Content Placeholder 2"/>
          <p:cNvSpPr>
            <a:spLocks noGrp="1"/>
          </p:cNvSpPr>
          <p:nvPr>
            <p:ph idx="1"/>
          </p:nvPr>
        </p:nvSpPr>
        <p:spPr>
          <a:xfrm>
            <a:off x="152400" y="613458"/>
            <a:ext cx="8763000" cy="6244542"/>
          </a:xfrm>
        </p:spPr>
        <p:txBody>
          <a:bodyPr>
            <a:noAutofit/>
          </a:bodyPr>
          <a:lstStyle/>
          <a:p>
            <a:pPr algn="just"/>
            <a:r>
              <a:rPr lang="en-US" sz="2000" b="1" dirty="0" smtClean="0">
                <a:latin typeface="Times New Roman" pitchFamily="18" charset="0"/>
                <a:cs typeface="Times New Roman" pitchFamily="18" charset="0"/>
              </a:rPr>
              <a:t>Services Provided</a:t>
            </a:r>
          </a:p>
          <a:p>
            <a:pPr lvl="1" algn="just"/>
            <a:r>
              <a:rPr lang="en-US" sz="2000" b="1" dirty="0" smtClean="0">
                <a:latin typeface="Times New Roman" pitchFamily="18" charset="0"/>
                <a:cs typeface="Times New Roman" pitchFamily="18" charset="0"/>
              </a:rPr>
              <a:t>Physical characteristics of interfaces and medium</a:t>
            </a:r>
            <a:r>
              <a:rPr lang="en-US" sz="2000" dirty="0" smtClean="0">
                <a:latin typeface="Times New Roman" pitchFamily="18" charset="0"/>
                <a:cs typeface="Times New Roman" pitchFamily="18" charset="0"/>
              </a:rPr>
              <a:t>. </a:t>
            </a:r>
          </a:p>
          <a:p>
            <a:pPr lvl="2" algn="just">
              <a:buFont typeface="Wingdings" pitchFamily="2" charset="2"/>
              <a:buChar char="ü"/>
            </a:pPr>
            <a:r>
              <a:rPr lang="en-US" sz="2000" dirty="0" smtClean="0">
                <a:latin typeface="Times New Roman" pitchFamily="18" charset="0"/>
                <a:cs typeface="Times New Roman" pitchFamily="18" charset="0"/>
              </a:rPr>
              <a:t>The physical layer defines the characteristics of the interface between the devices  and the transmission medium. </a:t>
            </a:r>
          </a:p>
          <a:p>
            <a:pPr lvl="2" algn="just">
              <a:buFont typeface="Wingdings" pitchFamily="2" charset="2"/>
              <a:buChar char="ü"/>
            </a:pPr>
            <a:r>
              <a:rPr lang="en-US" sz="2000" dirty="0" smtClean="0">
                <a:latin typeface="Times New Roman" pitchFamily="18" charset="0"/>
                <a:cs typeface="Times New Roman" pitchFamily="18" charset="0"/>
              </a:rPr>
              <a:t>It also defines the type of transmission medium.</a:t>
            </a:r>
          </a:p>
          <a:p>
            <a:pPr lvl="1" algn="just"/>
            <a:r>
              <a:rPr lang="en-US" sz="2000" b="1" dirty="0" smtClean="0">
                <a:latin typeface="Times New Roman" pitchFamily="18" charset="0"/>
                <a:cs typeface="Times New Roman" pitchFamily="18" charset="0"/>
              </a:rPr>
              <a:t>Representation of bits.</a:t>
            </a:r>
          </a:p>
          <a:p>
            <a:pPr lvl="2" algn="just">
              <a:buFont typeface="Wingdings" pitchFamily="2" charset="2"/>
              <a:buChar char="ü"/>
            </a:pPr>
            <a:r>
              <a:rPr lang="en-US" sz="2000" dirty="0" smtClean="0">
                <a:latin typeface="Times New Roman" pitchFamily="18" charset="0"/>
                <a:cs typeface="Times New Roman" pitchFamily="18" charset="0"/>
              </a:rPr>
              <a:t> The physical layer data consists of a stream of bits (sequence of 0s or 1s) with no interpretation.</a:t>
            </a:r>
          </a:p>
          <a:p>
            <a:pPr lvl="2" algn="just">
              <a:buFont typeface="Wingdings" pitchFamily="2" charset="2"/>
              <a:buChar char="ü"/>
            </a:pPr>
            <a:r>
              <a:rPr lang="en-US" sz="2000" dirty="0" smtClean="0">
                <a:latin typeface="Times New Roman" pitchFamily="18" charset="0"/>
                <a:cs typeface="Times New Roman" pitchFamily="18" charset="0"/>
              </a:rPr>
              <a:t> To be transmitted, bits must be encoded into signals--electrical or optical. </a:t>
            </a:r>
          </a:p>
          <a:p>
            <a:pPr lvl="2" algn="just">
              <a:buFont typeface="Wingdings" pitchFamily="2" charset="2"/>
              <a:buChar char="ü"/>
            </a:pPr>
            <a:r>
              <a:rPr lang="en-US" sz="2000" dirty="0" smtClean="0">
                <a:latin typeface="Times New Roman" pitchFamily="18" charset="0"/>
                <a:cs typeface="Times New Roman" pitchFamily="18" charset="0"/>
              </a:rPr>
              <a:t>The physical layer defines the type of encoding (how 0s and 1s are changed to  signals).</a:t>
            </a:r>
          </a:p>
          <a:p>
            <a:pPr lvl="1" algn="just"/>
            <a:r>
              <a:rPr lang="en-US" sz="2000" b="1" dirty="0" smtClean="0">
                <a:latin typeface="Times New Roman" pitchFamily="18" charset="0"/>
                <a:cs typeface="Times New Roman" pitchFamily="18" charset="0"/>
              </a:rPr>
              <a:t>Data rate</a:t>
            </a:r>
            <a:r>
              <a:rPr lang="en-US" sz="2000" dirty="0" smtClean="0">
                <a:latin typeface="Times New Roman" pitchFamily="18" charset="0"/>
                <a:cs typeface="Times New Roman" pitchFamily="18" charset="0"/>
              </a:rPr>
              <a:t>. </a:t>
            </a:r>
          </a:p>
          <a:p>
            <a:pPr lvl="2" algn="just"/>
            <a:r>
              <a:rPr lang="en-US" sz="2000" dirty="0" smtClean="0">
                <a:latin typeface="Times New Roman" pitchFamily="18" charset="0"/>
                <a:cs typeface="Times New Roman" pitchFamily="18" charset="0"/>
              </a:rPr>
              <a:t>The transmission rate: the number of bits sent each second.</a:t>
            </a:r>
          </a:p>
          <a:p>
            <a:pPr lvl="3" algn="just"/>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ie</a:t>
            </a:r>
            <a:r>
              <a:rPr lang="en-US" sz="2000" dirty="0" smtClean="0">
                <a:latin typeface="Times New Roman" pitchFamily="18" charset="0"/>
                <a:cs typeface="Times New Roman" pitchFamily="18" charset="0"/>
              </a:rPr>
              <a:t>) the physical layer defines the duration of a bit, which is how </a:t>
            </a:r>
          </a:p>
          <a:p>
            <a:pPr lvl="3" algn="just"/>
            <a:r>
              <a:rPr lang="en-US" sz="2000" dirty="0" smtClean="0">
                <a:latin typeface="Times New Roman" pitchFamily="18" charset="0"/>
                <a:cs typeface="Times New Roman" pitchFamily="18" charset="0"/>
              </a:rPr>
              <a:t> long it lasts.</a:t>
            </a:r>
          </a:p>
          <a:p>
            <a:pPr lvl="1" algn="just"/>
            <a:r>
              <a:rPr lang="en-US" sz="2000" b="1" dirty="0" smtClean="0">
                <a:latin typeface="Times New Roman" pitchFamily="18" charset="0"/>
                <a:cs typeface="Times New Roman" pitchFamily="18" charset="0"/>
              </a:rPr>
              <a:t>Synchronization of bits</a:t>
            </a:r>
            <a:r>
              <a:rPr lang="en-US" sz="2000" dirty="0" smtClean="0">
                <a:latin typeface="Times New Roman" pitchFamily="18" charset="0"/>
                <a:cs typeface="Times New Roman" pitchFamily="18" charset="0"/>
              </a:rPr>
              <a:t>. </a:t>
            </a:r>
          </a:p>
          <a:p>
            <a:pPr lvl="2" algn="just"/>
            <a:r>
              <a:rPr lang="en-US" sz="2000" dirty="0" smtClean="0">
                <a:latin typeface="Times New Roman" pitchFamily="18" charset="0"/>
                <a:cs typeface="Times New Roman" pitchFamily="18" charset="0"/>
              </a:rPr>
              <a:t>The sender and receiver not only must use the same bit rate but also must be synchronized at the bit level.</a:t>
            </a:r>
          </a:p>
          <a:p>
            <a:pPr lvl="3" algn="just"/>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ie</a:t>
            </a:r>
            <a:r>
              <a:rPr lang="en-US" sz="2000" dirty="0" smtClean="0">
                <a:latin typeface="Times New Roman" pitchFamily="18" charset="0"/>
                <a:cs typeface="Times New Roman" pitchFamily="18" charset="0"/>
              </a:rPr>
              <a:t>)the sender and the receiver clocks must be synchronized.</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943126" cy="533399"/>
          </a:xfrm>
        </p:spPr>
        <p:txBody>
          <a:bodyPr>
            <a:normAutofit fontScale="90000"/>
          </a:bodyPr>
          <a:lstStyle/>
          <a:p>
            <a:r>
              <a:rPr lang="en-US" dirty="0" smtClean="0">
                <a:solidFill>
                  <a:schemeClr val="tx1"/>
                </a:solidFill>
              </a:rPr>
              <a:t>Physical layer</a:t>
            </a:r>
            <a:endParaRPr lang="en-US" dirty="0">
              <a:solidFill>
                <a:schemeClr val="tx1"/>
              </a:solidFill>
            </a:endParaRPr>
          </a:p>
        </p:txBody>
      </p:sp>
      <p:sp>
        <p:nvSpPr>
          <p:cNvPr id="3" name="Content Placeholder 2"/>
          <p:cNvSpPr>
            <a:spLocks noGrp="1"/>
          </p:cNvSpPr>
          <p:nvPr>
            <p:ph idx="1"/>
          </p:nvPr>
        </p:nvSpPr>
        <p:spPr>
          <a:xfrm>
            <a:off x="152400" y="613458"/>
            <a:ext cx="8686800" cy="6015942"/>
          </a:xfrm>
        </p:spPr>
        <p:txBody>
          <a:bodyPr>
            <a:normAutofit lnSpcReduction="10000"/>
          </a:bodyPr>
          <a:lstStyle/>
          <a:p>
            <a:pPr lvl="1"/>
            <a:r>
              <a:rPr lang="en-US" b="1" dirty="0" smtClean="0">
                <a:solidFill>
                  <a:srgbClr val="FF0000"/>
                </a:solidFill>
              </a:rPr>
              <a:t>Line configuration. </a:t>
            </a:r>
          </a:p>
          <a:p>
            <a:pPr lvl="1"/>
            <a:r>
              <a:rPr lang="en-US" sz="1900" dirty="0" smtClean="0"/>
              <a:t>The physical layer is concerned with the connection of devices to the media.  </a:t>
            </a:r>
          </a:p>
          <a:p>
            <a:pPr lvl="2">
              <a:buFont typeface="Wingdings" pitchFamily="2" charset="2"/>
              <a:buChar char="ü"/>
            </a:pPr>
            <a:r>
              <a:rPr lang="en-US" sz="1900" b="1" dirty="0" smtClean="0"/>
              <a:t> point-to-point configuration</a:t>
            </a:r>
            <a:r>
              <a:rPr lang="en-US" sz="1900" dirty="0" smtClean="0"/>
              <a:t>: Two devices are connected through a dedicated link.</a:t>
            </a:r>
          </a:p>
          <a:p>
            <a:pPr lvl="2">
              <a:buFont typeface="Wingdings" pitchFamily="2" charset="2"/>
              <a:buChar char="ü"/>
            </a:pPr>
            <a:r>
              <a:rPr lang="en-US" sz="1900" b="1" dirty="0" smtClean="0"/>
              <a:t>multipoint configuration</a:t>
            </a:r>
            <a:r>
              <a:rPr lang="en-US" sz="1900" dirty="0" smtClean="0"/>
              <a:t>: a link is shared among several devices.</a:t>
            </a:r>
          </a:p>
          <a:p>
            <a:pPr lvl="1"/>
            <a:r>
              <a:rPr lang="en-US" sz="1900" b="1" dirty="0" smtClean="0">
                <a:solidFill>
                  <a:srgbClr val="FF0000"/>
                </a:solidFill>
              </a:rPr>
              <a:t>Physical topology</a:t>
            </a:r>
            <a:r>
              <a:rPr lang="en-US" sz="1900" dirty="0" smtClean="0"/>
              <a:t>. </a:t>
            </a:r>
          </a:p>
          <a:p>
            <a:pPr lvl="2"/>
            <a:r>
              <a:rPr lang="en-US" sz="1900" dirty="0" smtClean="0"/>
              <a:t>The physical topology defines how devices are connected to make a network.</a:t>
            </a:r>
          </a:p>
          <a:p>
            <a:pPr lvl="2">
              <a:buFont typeface="Wingdings" pitchFamily="2" charset="2"/>
              <a:buChar char="ü"/>
            </a:pPr>
            <a:r>
              <a:rPr lang="en-US" sz="1900" b="1" dirty="0" smtClean="0"/>
              <a:t>mesh topology: </a:t>
            </a:r>
            <a:r>
              <a:rPr lang="en-US" sz="1900" dirty="0" smtClean="0"/>
              <a:t>every device is connected to every other device</a:t>
            </a:r>
          </a:p>
          <a:p>
            <a:pPr lvl="2">
              <a:buFont typeface="Wingdings" pitchFamily="2" charset="2"/>
              <a:buChar char="ü"/>
            </a:pPr>
            <a:r>
              <a:rPr lang="en-US" sz="1900" b="1" dirty="0" smtClean="0"/>
              <a:t>star topology</a:t>
            </a:r>
            <a:r>
              <a:rPr lang="en-US" sz="1900" dirty="0" smtClean="0"/>
              <a:t>: devices are connected through a central device</a:t>
            </a:r>
          </a:p>
          <a:p>
            <a:pPr lvl="2">
              <a:buFont typeface="Wingdings" pitchFamily="2" charset="2"/>
              <a:buChar char="ü"/>
            </a:pPr>
            <a:r>
              <a:rPr lang="en-US" sz="1900" b="1" dirty="0" smtClean="0"/>
              <a:t>ring topology</a:t>
            </a:r>
            <a:r>
              <a:rPr lang="en-US" sz="1900" dirty="0" smtClean="0"/>
              <a:t>: each device is connected to the next, forming a ring</a:t>
            </a:r>
          </a:p>
          <a:p>
            <a:pPr lvl="2">
              <a:buFont typeface="Wingdings" pitchFamily="2" charset="2"/>
              <a:buChar char="ü"/>
            </a:pPr>
            <a:r>
              <a:rPr lang="en-US" sz="1900" b="1" dirty="0" smtClean="0"/>
              <a:t>bus topology: </a:t>
            </a:r>
            <a:r>
              <a:rPr lang="en-US" sz="1900" dirty="0" smtClean="0"/>
              <a:t>every device is on a common link</a:t>
            </a:r>
          </a:p>
          <a:p>
            <a:pPr lvl="2">
              <a:buFont typeface="Wingdings" pitchFamily="2" charset="2"/>
              <a:buChar char="ü"/>
            </a:pPr>
            <a:r>
              <a:rPr lang="en-US" sz="1900" b="1" dirty="0" smtClean="0"/>
              <a:t>hybrid topology</a:t>
            </a:r>
            <a:r>
              <a:rPr lang="en-US" sz="1900" dirty="0" smtClean="0"/>
              <a:t>: this is a combination of two or more topologies</a:t>
            </a:r>
          </a:p>
          <a:p>
            <a:pPr lvl="1"/>
            <a:r>
              <a:rPr lang="en-US" sz="1900" b="1" dirty="0" smtClean="0">
                <a:solidFill>
                  <a:srgbClr val="FF0000"/>
                </a:solidFill>
              </a:rPr>
              <a:t>Transmission mode</a:t>
            </a:r>
          </a:p>
          <a:p>
            <a:pPr lvl="2"/>
            <a:r>
              <a:rPr lang="en-US" sz="1900" dirty="0" smtClean="0"/>
              <a:t>The physical layer also defines the direction of transmission between two devices</a:t>
            </a:r>
          </a:p>
          <a:p>
            <a:pPr lvl="2">
              <a:buFont typeface="Wingdings" pitchFamily="2" charset="2"/>
              <a:buChar char="ü"/>
            </a:pPr>
            <a:r>
              <a:rPr lang="en-US" sz="1900" b="1" dirty="0" smtClean="0"/>
              <a:t>simplex mode: </a:t>
            </a:r>
            <a:r>
              <a:rPr lang="en-US" sz="1900" dirty="0" smtClean="0"/>
              <a:t>only one device can send; the other can only receive(a one-way communication).</a:t>
            </a:r>
          </a:p>
          <a:p>
            <a:pPr lvl="2">
              <a:buFont typeface="Wingdings" pitchFamily="2" charset="2"/>
              <a:buChar char="ü"/>
            </a:pPr>
            <a:r>
              <a:rPr lang="en-US" sz="1900" b="1" dirty="0" smtClean="0"/>
              <a:t>half-duplex mode</a:t>
            </a:r>
            <a:r>
              <a:rPr lang="en-US" sz="1900" dirty="0" smtClean="0"/>
              <a:t>:  two devices can send and receive, but not at the same time.</a:t>
            </a:r>
          </a:p>
          <a:p>
            <a:pPr lvl="2">
              <a:buFont typeface="Wingdings" pitchFamily="2" charset="2"/>
              <a:buChar char="ü"/>
            </a:pPr>
            <a:r>
              <a:rPr lang="en-US" sz="1900" b="1" dirty="0" smtClean="0"/>
              <a:t>full-duplex</a:t>
            </a:r>
            <a:r>
              <a:rPr lang="en-US" sz="1900" dirty="0" smtClean="0"/>
              <a:t> (or simply duplex) mode:  two devices can send and receive at the same time.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943126" cy="671332"/>
          </a:xfrm>
        </p:spPr>
        <p:txBody>
          <a:bodyPr>
            <a:normAutofit/>
          </a:bodyPr>
          <a:lstStyle/>
          <a:p>
            <a:r>
              <a:rPr lang="en-US" sz="3300" dirty="0" smtClean="0">
                <a:solidFill>
                  <a:schemeClr val="tx1"/>
                </a:solidFill>
              </a:rPr>
              <a:t>Layer 2: Data link layer</a:t>
            </a:r>
            <a:endParaRPr lang="en-US" sz="3300" dirty="0">
              <a:solidFill>
                <a:schemeClr val="tx1"/>
              </a:solidFill>
            </a:endParaRPr>
          </a:p>
        </p:txBody>
      </p:sp>
      <p:sp>
        <p:nvSpPr>
          <p:cNvPr id="3" name="Content Placeholder 2"/>
          <p:cNvSpPr>
            <a:spLocks noGrp="1"/>
          </p:cNvSpPr>
          <p:nvPr>
            <p:ph idx="1"/>
          </p:nvPr>
        </p:nvSpPr>
        <p:spPr>
          <a:xfrm>
            <a:off x="0" y="613458"/>
            <a:ext cx="9144000" cy="6244542"/>
          </a:xfrm>
        </p:spPr>
        <p:txBody>
          <a:bodyPr>
            <a:normAutofit/>
          </a:bodyPr>
          <a:lstStyle/>
          <a:p>
            <a:r>
              <a:rPr lang="en-US" dirty="0" smtClean="0"/>
              <a:t> </a:t>
            </a:r>
            <a:r>
              <a:rPr lang="en-US" sz="2200" dirty="0" smtClean="0"/>
              <a:t>The data link layer transforms the physical layer, a raw transmission </a:t>
            </a:r>
          </a:p>
          <a:p>
            <a:r>
              <a:rPr lang="en-US" sz="2200" dirty="0" smtClean="0"/>
              <a:t> facility, to a reliable link. </a:t>
            </a:r>
          </a:p>
          <a:p>
            <a:pPr marL="228600" lvl="1">
              <a:spcBef>
                <a:spcPts val="1000"/>
              </a:spcBef>
              <a:buFont typeface="Wingdings" pitchFamily="2" charset="2"/>
              <a:buChar char="ü"/>
            </a:pPr>
            <a:r>
              <a:rPr lang="en-US" sz="2000" dirty="0" smtClean="0">
                <a:solidFill>
                  <a:schemeClr val="tx1"/>
                </a:solidFill>
                <a:latin typeface="Times New Roman"/>
                <a:cs typeface="Times New Roman"/>
              </a:rPr>
              <a:t>Collects a stream of bits into a larger aggregate called a frame. Frames are actually delivered to the host</a:t>
            </a:r>
            <a:r>
              <a:rPr lang="en-US" sz="2000" dirty="0" smtClean="0"/>
              <a:t>.</a:t>
            </a:r>
          </a:p>
          <a:p>
            <a:r>
              <a:rPr lang="en-US" dirty="0" smtClean="0"/>
              <a:t> </a:t>
            </a:r>
            <a:r>
              <a:rPr lang="en-US" sz="2200" dirty="0" smtClean="0"/>
              <a:t>It makes the physical layer appear </a:t>
            </a:r>
            <a:r>
              <a:rPr lang="en-US" sz="2200" b="1" dirty="0" smtClean="0"/>
              <a:t>error-free</a:t>
            </a:r>
            <a:r>
              <a:rPr lang="en-US" sz="2200" dirty="0" smtClean="0"/>
              <a:t> to the upper layer (network     </a:t>
            </a:r>
          </a:p>
          <a:p>
            <a:r>
              <a:rPr lang="en-US" sz="2200" dirty="0" smtClean="0"/>
              <a:t> layer).</a:t>
            </a:r>
          </a:p>
          <a:p>
            <a:pPr marL="228600" lvl="1">
              <a:spcBef>
                <a:spcPts val="1000"/>
              </a:spcBef>
              <a:buFont typeface="Wingdings" pitchFamily="2" charset="2"/>
              <a:buChar char="ü"/>
            </a:pPr>
            <a:r>
              <a:rPr lang="en-US" sz="2000" dirty="0" smtClean="0">
                <a:solidFill>
                  <a:schemeClr val="tx1"/>
                </a:solidFill>
                <a:latin typeface="Times New Roman"/>
                <a:cs typeface="Times New Roman"/>
              </a:rPr>
              <a:t>Network Adaptors along with device drivers running in the node’s operating system implement the data link level.</a:t>
            </a:r>
          </a:p>
          <a:p>
            <a:pPr marL="228600" lvl="1">
              <a:spcBef>
                <a:spcPts val="1000"/>
              </a:spcBef>
              <a:buFont typeface="Wingdings" pitchFamily="2" charset="2"/>
              <a:buChar char="ü"/>
            </a:pPr>
            <a:r>
              <a:rPr lang="en-US" sz="2000" dirty="0" smtClean="0">
                <a:solidFill>
                  <a:schemeClr val="tx1"/>
                </a:solidFill>
                <a:latin typeface="Times New Roman"/>
                <a:cs typeface="Times New Roman"/>
              </a:rPr>
              <a:t>Oversees the delivery of the data units between two systems on the same network (links)</a:t>
            </a:r>
          </a:p>
          <a:p>
            <a:pPr lvl="1">
              <a:buNone/>
            </a:pPr>
            <a:r>
              <a:rPr lang="en-US" sz="2000" dirty="0" smtClean="0">
                <a:solidFill>
                  <a:schemeClr val="tx1"/>
                </a:solidFill>
                <a:latin typeface="Times New Roman"/>
                <a:cs typeface="Times New Roman"/>
              </a:rPr>
              <a:t>“</a:t>
            </a:r>
            <a:r>
              <a:rPr lang="en-US" sz="2000" b="1" dirty="0" smtClean="0">
                <a:solidFill>
                  <a:schemeClr val="tx1"/>
                </a:solidFill>
                <a:latin typeface="Times New Roman"/>
                <a:cs typeface="Times New Roman"/>
              </a:rPr>
              <a:t>The</a:t>
            </a:r>
            <a:r>
              <a:rPr lang="en-US" sz="2000" dirty="0" smtClean="0">
                <a:solidFill>
                  <a:schemeClr val="tx1"/>
                </a:solidFill>
                <a:latin typeface="Times New Roman"/>
                <a:cs typeface="Times New Roman"/>
              </a:rPr>
              <a:t> </a:t>
            </a:r>
            <a:r>
              <a:rPr lang="en-US" sz="2000" b="1" dirty="0" smtClean="0"/>
              <a:t>data link layer is responsible for moving frames from one hop (node) to the next”</a:t>
            </a:r>
          </a:p>
          <a:p>
            <a:r>
              <a:rPr lang="en-US" sz="2200" b="1" dirty="0" smtClean="0"/>
              <a:t>Services Provided</a:t>
            </a:r>
          </a:p>
          <a:p>
            <a:pPr algn="just"/>
            <a:r>
              <a:rPr lang="en-US" b="1" dirty="0" smtClean="0">
                <a:solidFill>
                  <a:srgbClr val="FF0000"/>
                </a:solidFill>
              </a:rPr>
              <a:t> </a:t>
            </a:r>
            <a:r>
              <a:rPr lang="en-US" sz="2000" b="1" dirty="0" smtClean="0">
                <a:solidFill>
                  <a:srgbClr val="FF0000"/>
                </a:solidFill>
              </a:rPr>
              <a:t>Framing</a:t>
            </a:r>
          </a:p>
          <a:p>
            <a:pPr algn="just">
              <a:buFont typeface="Wingdings" pitchFamily="2" charset="2"/>
              <a:buChar char="ü"/>
            </a:pPr>
            <a:r>
              <a:rPr lang="en-US" sz="2200" b="1" dirty="0" smtClean="0"/>
              <a:t>    </a:t>
            </a:r>
            <a:r>
              <a:rPr lang="en-US" sz="2000" dirty="0" smtClean="0"/>
              <a:t>The data link layer divides the stream of bits received from the network layer into</a:t>
            </a:r>
          </a:p>
          <a:p>
            <a:pPr algn="just"/>
            <a:r>
              <a:rPr lang="en-US" sz="2000" dirty="0" smtClean="0"/>
              <a:t>    manageable data units called frames.</a:t>
            </a:r>
          </a:p>
          <a:p>
            <a:pPr lvl="1">
              <a:buNone/>
            </a:pPr>
            <a:endParaRPr lang="en-US" b="1" i="1" dirty="0" smtClean="0"/>
          </a:p>
          <a:p>
            <a:pPr lvl="1">
              <a:lnSpc>
                <a:spcPct val="150000"/>
              </a:lnSpc>
              <a:buNone/>
            </a:pPr>
            <a:endParaRPr 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943126" cy="457199"/>
          </a:xfrm>
        </p:spPr>
        <p:txBody>
          <a:bodyPr>
            <a:normAutofit fontScale="90000"/>
          </a:bodyPr>
          <a:lstStyle/>
          <a:p>
            <a:r>
              <a:rPr lang="en-US" sz="3300" dirty="0" smtClean="0">
                <a:solidFill>
                  <a:schemeClr val="tx1"/>
                </a:solidFill>
              </a:rPr>
              <a:t>Data link layer</a:t>
            </a:r>
            <a:endParaRPr lang="en-US" sz="3300" dirty="0">
              <a:solidFill>
                <a:schemeClr val="tx1"/>
              </a:solidFill>
            </a:endParaRPr>
          </a:p>
        </p:txBody>
      </p:sp>
      <p:sp>
        <p:nvSpPr>
          <p:cNvPr id="3" name="Content Placeholder 2"/>
          <p:cNvSpPr>
            <a:spLocks noGrp="1"/>
          </p:cNvSpPr>
          <p:nvPr>
            <p:ph idx="1"/>
          </p:nvPr>
        </p:nvSpPr>
        <p:spPr>
          <a:xfrm>
            <a:off x="0" y="457200"/>
            <a:ext cx="9144000" cy="6400800"/>
          </a:xfrm>
        </p:spPr>
        <p:txBody>
          <a:bodyPr>
            <a:normAutofit/>
          </a:bodyPr>
          <a:lstStyle/>
          <a:p>
            <a:pPr>
              <a:lnSpc>
                <a:spcPct val="150000"/>
              </a:lnSpc>
            </a:pPr>
            <a:r>
              <a:rPr lang="en-US" sz="2200" b="1" dirty="0" smtClean="0"/>
              <a:t>Services Provided</a:t>
            </a:r>
          </a:p>
          <a:p>
            <a:pPr algn="just">
              <a:lnSpc>
                <a:spcPct val="150000"/>
              </a:lnSpc>
            </a:pPr>
            <a:r>
              <a:rPr lang="en-US" sz="2000" b="1" dirty="0" smtClean="0"/>
              <a:t> </a:t>
            </a:r>
            <a:r>
              <a:rPr lang="en-US" sz="2000" b="1" dirty="0" smtClean="0">
                <a:solidFill>
                  <a:srgbClr val="FF0000"/>
                </a:solidFill>
              </a:rPr>
              <a:t>Physical addressing</a:t>
            </a:r>
          </a:p>
          <a:p>
            <a:pPr marL="0" lvl="2" algn="just">
              <a:buFont typeface="Wingdings" pitchFamily="2" charset="2"/>
              <a:buChar char="ü"/>
            </a:pPr>
            <a:r>
              <a:rPr lang="en-US" sz="2000" dirty="0" smtClean="0">
                <a:solidFill>
                  <a:schemeClr val="tx1"/>
                </a:solidFill>
                <a:latin typeface="Times New Roman"/>
                <a:cs typeface="Times New Roman"/>
              </a:rPr>
              <a:t>   If frames are to be distributed to different systems on the network, the data link layer  </a:t>
            </a:r>
          </a:p>
          <a:p>
            <a:pPr marL="0" lvl="2" algn="just"/>
            <a:r>
              <a:rPr lang="en-US" sz="2000" dirty="0" smtClean="0">
                <a:solidFill>
                  <a:schemeClr val="tx1"/>
                </a:solidFill>
                <a:latin typeface="Times New Roman"/>
                <a:cs typeface="Times New Roman"/>
              </a:rPr>
              <a:t>      adds a header to the frame to define the sender and/or receiver of the frame. </a:t>
            </a:r>
          </a:p>
          <a:p>
            <a:pPr marL="0" lvl="2" algn="just">
              <a:buFont typeface="Wingdings" pitchFamily="2" charset="2"/>
              <a:buChar char="ü"/>
            </a:pPr>
            <a:r>
              <a:rPr lang="en-US" sz="2000" dirty="0" smtClean="0">
                <a:solidFill>
                  <a:schemeClr val="tx1"/>
                </a:solidFill>
                <a:latin typeface="Times New Roman"/>
                <a:cs typeface="Times New Roman"/>
              </a:rPr>
              <a:t>   If the frame is intended for a system outside the sender's network, the receiver address   </a:t>
            </a:r>
          </a:p>
          <a:p>
            <a:pPr marL="0" lvl="2" algn="just"/>
            <a:r>
              <a:rPr lang="en-US" sz="2000" dirty="0" smtClean="0">
                <a:solidFill>
                  <a:schemeClr val="tx1"/>
                </a:solidFill>
                <a:latin typeface="Times New Roman"/>
                <a:cs typeface="Times New Roman"/>
              </a:rPr>
              <a:t>      is the address of the device that connects the network to the next one. </a:t>
            </a:r>
          </a:p>
          <a:p>
            <a:pPr marL="0" lvl="2" algn="just"/>
            <a:r>
              <a:rPr lang="en-US" sz="2000" b="1" dirty="0" smtClean="0">
                <a:solidFill>
                  <a:schemeClr val="tx1"/>
                </a:solidFill>
                <a:latin typeface="Times New Roman"/>
                <a:cs typeface="Times New Roman"/>
              </a:rPr>
              <a:t> </a:t>
            </a:r>
            <a:r>
              <a:rPr lang="en-US" sz="2000" b="1" dirty="0" smtClean="0">
                <a:solidFill>
                  <a:srgbClr val="FF0000"/>
                </a:solidFill>
                <a:latin typeface="Times New Roman"/>
                <a:cs typeface="Times New Roman"/>
              </a:rPr>
              <a:t>Flow control</a:t>
            </a:r>
          </a:p>
          <a:p>
            <a:pPr marL="0" lvl="2" algn="just"/>
            <a:r>
              <a:rPr lang="en-US" sz="2000" dirty="0" smtClean="0">
                <a:solidFill>
                  <a:schemeClr val="tx1"/>
                </a:solidFill>
                <a:latin typeface="Times New Roman"/>
                <a:cs typeface="Times New Roman"/>
              </a:rPr>
              <a:t>   If the rate at which the data are absorbed by the receiver is less than the rate at </a:t>
            </a:r>
          </a:p>
          <a:p>
            <a:pPr marL="0" lvl="2" algn="just"/>
            <a:r>
              <a:rPr lang="en-US" sz="2000" dirty="0" smtClean="0">
                <a:solidFill>
                  <a:schemeClr val="tx1"/>
                </a:solidFill>
                <a:latin typeface="Times New Roman"/>
                <a:cs typeface="Times New Roman"/>
              </a:rPr>
              <a:t>   which data are produced in the sender, the data link </a:t>
            </a:r>
            <a:r>
              <a:rPr lang="en-US" sz="2000" dirty="0" smtClean="0">
                <a:solidFill>
                  <a:srgbClr val="FF0000"/>
                </a:solidFill>
                <a:latin typeface="Times New Roman"/>
                <a:cs typeface="Times New Roman"/>
              </a:rPr>
              <a:t>layer imposes a flow </a:t>
            </a:r>
          </a:p>
          <a:p>
            <a:pPr marL="0" lvl="2" algn="just"/>
            <a:r>
              <a:rPr lang="en-US" sz="2000" dirty="0" smtClean="0">
                <a:solidFill>
                  <a:srgbClr val="FF0000"/>
                </a:solidFill>
                <a:latin typeface="Times New Roman"/>
                <a:cs typeface="Times New Roman"/>
              </a:rPr>
              <a:t>   control mechanism </a:t>
            </a:r>
            <a:r>
              <a:rPr lang="en-US" sz="2000" dirty="0" smtClean="0">
                <a:solidFill>
                  <a:schemeClr val="tx1"/>
                </a:solidFill>
                <a:latin typeface="Times New Roman"/>
                <a:cs typeface="Times New Roman"/>
              </a:rPr>
              <a:t>to avoid overwhelming the receiver.</a:t>
            </a:r>
          </a:p>
          <a:p>
            <a:pPr marL="0" lvl="2" algn="just"/>
            <a:r>
              <a:rPr lang="en-US" sz="2000" b="1" dirty="0" smtClean="0">
                <a:solidFill>
                  <a:schemeClr val="tx1"/>
                </a:solidFill>
                <a:latin typeface="Times New Roman"/>
                <a:cs typeface="Times New Roman"/>
              </a:rPr>
              <a:t> </a:t>
            </a:r>
            <a:r>
              <a:rPr lang="en-US" sz="2000" b="1" dirty="0" smtClean="0">
                <a:solidFill>
                  <a:srgbClr val="FF0000"/>
                </a:solidFill>
                <a:latin typeface="Times New Roman"/>
                <a:cs typeface="Times New Roman"/>
              </a:rPr>
              <a:t>Error control.</a:t>
            </a:r>
          </a:p>
          <a:p>
            <a:pPr marL="0" lvl="2" algn="just">
              <a:buFont typeface="Wingdings" pitchFamily="2" charset="2"/>
              <a:buChar char="ü"/>
            </a:pPr>
            <a:r>
              <a:rPr lang="en-US" sz="2000" b="1" dirty="0" smtClean="0">
                <a:solidFill>
                  <a:schemeClr val="tx1"/>
                </a:solidFill>
                <a:latin typeface="Times New Roman"/>
                <a:cs typeface="Times New Roman"/>
              </a:rPr>
              <a:t>  </a:t>
            </a:r>
            <a:r>
              <a:rPr lang="en-US" sz="2000" dirty="0" smtClean="0">
                <a:solidFill>
                  <a:schemeClr val="tx1"/>
                </a:solidFill>
                <a:latin typeface="Times New Roman"/>
                <a:cs typeface="Times New Roman"/>
              </a:rPr>
              <a:t>The data link layer adds reliability to the physical layer by adding mechanisms to </a:t>
            </a:r>
          </a:p>
          <a:p>
            <a:pPr marL="0" lvl="2" algn="just"/>
            <a:r>
              <a:rPr lang="en-US" sz="2000" dirty="0" smtClean="0">
                <a:solidFill>
                  <a:schemeClr val="tx1"/>
                </a:solidFill>
                <a:latin typeface="Times New Roman"/>
                <a:cs typeface="Times New Roman"/>
              </a:rPr>
              <a:t>     detect and  retransmit damaged or lost frames.</a:t>
            </a:r>
          </a:p>
          <a:p>
            <a:pPr marL="0" lvl="2" algn="just">
              <a:buFont typeface="Wingdings" pitchFamily="2" charset="2"/>
              <a:buChar char="ü"/>
            </a:pPr>
            <a:r>
              <a:rPr lang="en-US" sz="2000" dirty="0" smtClean="0">
                <a:solidFill>
                  <a:schemeClr val="tx1"/>
                </a:solidFill>
                <a:latin typeface="Times New Roman"/>
                <a:cs typeface="Times New Roman"/>
              </a:rPr>
              <a:t>  It also uses a mechanism to recognize duplicate frames. </a:t>
            </a:r>
          </a:p>
          <a:p>
            <a:pPr marL="0" lvl="2" algn="just"/>
            <a:r>
              <a:rPr lang="en-US" sz="2000" dirty="0" smtClean="0">
                <a:solidFill>
                  <a:schemeClr val="tx1"/>
                </a:solidFill>
                <a:latin typeface="Times New Roman"/>
                <a:cs typeface="Times New Roman"/>
              </a:rPr>
              <a:t>   Error control is normally achieved through a trailer added to the end of the frame.</a:t>
            </a:r>
          </a:p>
          <a:p>
            <a:pPr marL="0" lvl="2" algn="just"/>
            <a:r>
              <a:rPr lang="en-US" sz="2000" b="1" dirty="0" smtClean="0">
                <a:solidFill>
                  <a:schemeClr val="tx1"/>
                </a:solidFill>
                <a:latin typeface="Times New Roman"/>
                <a:cs typeface="Times New Roman"/>
              </a:rPr>
              <a:t> </a:t>
            </a:r>
            <a:r>
              <a:rPr lang="en-US" sz="2000" b="1" dirty="0" smtClean="0">
                <a:solidFill>
                  <a:srgbClr val="FF0000"/>
                </a:solidFill>
                <a:latin typeface="Times New Roman"/>
                <a:cs typeface="Times New Roman"/>
              </a:rPr>
              <a:t>Access control</a:t>
            </a:r>
          </a:p>
          <a:p>
            <a:pPr marL="0" lvl="2" algn="just"/>
            <a:r>
              <a:rPr lang="en-US" dirty="0" smtClean="0"/>
              <a:t>  </a:t>
            </a:r>
            <a:r>
              <a:rPr lang="en-US" sz="2000" dirty="0" smtClean="0">
                <a:solidFill>
                  <a:schemeClr val="tx1"/>
                </a:solidFill>
                <a:latin typeface="Times New Roman"/>
                <a:cs typeface="Times New Roman"/>
              </a:rPr>
              <a:t>When two or more devices are connected to the same link, data link layer protocols are   </a:t>
            </a:r>
          </a:p>
          <a:p>
            <a:pPr marL="0" lvl="2" algn="just"/>
            <a:r>
              <a:rPr lang="en-US" sz="2000" dirty="0" smtClean="0">
                <a:solidFill>
                  <a:schemeClr val="tx1"/>
                </a:solidFill>
                <a:latin typeface="Times New Roman"/>
                <a:cs typeface="Times New Roman"/>
              </a:rPr>
              <a:t>  necessary to determine which device has control over the link at any given time.</a:t>
            </a:r>
          </a:p>
          <a:p>
            <a:pPr lvl="1"/>
            <a:endParaRPr lang="en-US"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943126" cy="671332"/>
          </a:xfrm>
        </p:spPr>
        <p:txBody>
          <a:bodyPr>
            <a:normAutofit/>
          </a:bodyPr>
          <a:lstStyle/>
          <a:p>
            <a:r>
              <a:rPr lang="en-US" sz="3300" dirty="0" smtClean="0">
                <a:solidFill>
                  <a:schemeClr val="tx1"/>
                </a:solidFill>
              </a:rPr>
              <a:t>Layer 3: Network layer</a:t>
            </a:r>
            <a:endParaRPr lang="en-US" sz="3300" dirty="0">
              <a:solidFill>
                <a:schemeClr val="tx1"/>
              </a:solidFill>
            </a:endParaRPr>
          </a:p>
        </p:txBody>
      </p:sp>
      <p:sp>
        <p:nvSpPr>
          <p:cNvPr id="3" name="Content Placeholder 2"/>
          <p:cNvSpPr>
            <a:spLocks noGrp="1"/>
          </p:cNvSpPr>
          <p:nvPr>
            <p:ph idx="1"/>
          </p:nvPr>
        </p:nvSpPr>
        <p:spPr>
          <a:xfrm>
            <a:off x="0" y="613458"/>
            <a:ext cx="9144000" cy="6244542"/>
          </a:xfrm>
        </p:spPr>
        <p:txBody>
          <a:bodyPr>
            <a:normAutofit/>
          </a:bodyPr>
          <a:lstStyle/>
          <a:p>
            <a:pPr algn="just">
              <a:lnSpc>
                <a:spcPct val="150000"/>
              </a:lnSpc>
              <a:buFont typeface="Arial" pitchFamily="34" charset="0"/>
              <a:buChar char="•"/>
            </a:pPr>
            <a:r>
              <a:rPr lang="en-US" dirty="0" smtClean="0"/>
              <a:t> </a:t>
            </a:r>
            <a:r>
              <a:rPr lang="en-US" sz="2200" dirty="0" smtClean="0"/>
              <a:t>The network layer is responsible for the source-to-destination delivery of  </a:t>
            </a:r>
          </a:p>
          <a:p>
            <a:pPr algn="just">
              <a:lnSpc>
                <a:spcPct val="150000"/>
              </a:lnSpc>
            </a:pPr>
            <a:r>
              <a:rPr lang="en-US" sz="2200" dirty="0" smtClean="0"/>
              <a:t>  a packet, possibly across multiple networks (links). </a:t>
            </a:r>
          </a:p>
          <a:p>
            <a:pPr algn="just">
              <a:lnSpc>
                <a:spcPct val="150000"/>
              </a:lnSpc>
              <a:buFont typeface="Arial" pitchFamily="34" charset="0"/>
              <a:buChar char="•"/>
            </a:pPr>
            <a:r>
              <a:rPr lang="en-US" sz="2200" dirty="0" smtClean="0"/>
              <a:t> The network layer ensures that each packet gets from its point of origin     </a:t>
            </a:r>
          </a:p>
          <a:p>
            <a:pPr algn="just">
              <a:lnSpc>
                <a:spcPct val="150000"/>
              </a:lnSpc>
            </a:pPr>
            <a:r>
              <a:rPr lang="en-US" sz="2200" dirty="0" smtClean="0"/>
              <a:t>   to its final destination.</a:t>
            </a:r>
          </a:p>
          <a:p>
            <a:pPr algn="just">
              <a:lnSpc>
                <a:spcPct val="150000"/>
              </a:lnSpc>
              <a:buFont typeface="Arial" pitchFamily="34" charset="0"/>
              <a:buChar char="•"/>
            </a:pPr>
            <a:r>
              <a:rPr lang="en-US" sz="2200" dirty="0" smtClean="0"/>
              <a:t> If two systems are </a:t>
            </a:r>
            <a:r>
              <a:rPr lang="en-US" sz="2200" b="1" dirty="0" smtClean="0"/>
              <a:t>connected to the same link</a:t>
            </a:r>
            <a:r>
              <a:rPr lang="en-US" sz="2200" dirty="0" smtClean="0"/>
              <a:t>, there is usually no need </a:t>
            </a:r>
          </a:p>
          <a:p>
            <a:pPr algn="just">
              <a:lnSpc>
                <a:spcPct val="150000"/>
              </a:lnSpc>
            </a:pPr>
            <a:r>
              <a:rPr lang="en-US" sz="2200" dirty="0" smtClean="0"/>
              <a:t>  for a network layer. </a:t>
            </a:r>
          </a:p>
          <a:p>
            <a:pPr algn="just">
              <a:lnSpc>
                <a:spcPct val="150000"/>
              </a:lnSpc>
              <a:buFont typeface="Arial" pitchFamily="34" charset="0"/>
              <a:buChar char="•"/>
            </a:pPr>
            <a:r>
              <a:rPr lang="en-US" sz="2200" dirty="0" smtClean="0"/>
              <a:t> If the two systems are attached to different networks (links) with  </a:t>
            </a:r>
          </a:p>
          <a:p>
            <a:pPr algn="just">
              <a:lnSpc>
                <a:spcPct val="150000"/>
              </a:lnSpc>
            </a:pPr>
            <a:r>
              <a:rPr lang="en-US" sz="2200" dirty="0" smtClean="0"/>
              <a:t>  connecting devices between the networks (links), there is often a need for </a:t>
            </a:r>
          </a:p>
          <a:p>
            <a:pPr algn="just">
              <a:lnSpc>
                <a:spcPct val="150000"/>
              </a:lnSpc>
            </a:pPr>
            <a:r>
              <a:rPr lang="en-US" sz="2200" dirty="0" smtClean="0"/>
              <a:t>   the network layer to accomplish </a:t>
            </a:r>
            <a:r>
              <a:rPr lang="en-US" sz="2200" b="1" dirty="0" smtClean="0"/>
              <a:t>source-to-destination delivery</a:t>
            </a:r>
            <a:r>
              <a:rPr lang="en-US" sz="2200" dirty="0" smtClean="0"/>
              <a:t>.</a:t>
            </a:r>
          </a:p>
          <a:p>
            <a:pPr algn="just">
              <a:lnSpc>
                <a:spcPct val="150000"/>
              </a:lnSpc>
              <a:buFont typeface="Arial" pitchFamily="34" charset="0"/>
              <a:buChar char="•"/>
            </a:pPr>
            <a:r>
              <a:rPr lang="en-US" sz="2200" dirty="0" smtClean="0">
                <a:solidFill>
                  <a:schemeClr val="tx1"/>
                </a:solidFill>
                <a:latin typeface="Times New Roman"/>
                <a:cs typeface="Times New Roman"/>
              </a:rPr>
              <a:t> The unit of data exchanged among nodes is typically called </a:t>
            </a:r>
            <a:r>
              <a:rPr lang="en-US" sz="2200" dirty="0" smtClean="0">
                <a:solidFill>
                  <a:srgbClr val="FF0000"/>
                </a:solidFill>
                <a:latin typeface="Times New Roman"/>
                <a:cs typeface="Times New Roman"/>
              </a:rPr>
              <a:t>packet.</a:t>
            </a:r>
          </a:p>
          <a:p>
            <a:pPr lvl="1" algn="just">
              <a:buNone/>
            </a:pPr>
            <a:endParaRPr lang="en-US" sz="2000" b="1" dirty="0" smtClean="0"/>
          </a:p>
          <a:p>
            <a:pPr lvl="1" algn="just">
              <a:buNone/>
            </a:pPr>
            <a:r>
              <a:rPr lang="en-US" sz="2000" b="1" dirty="0" smtClean="0"/>
              <a:t>“The network layer is responsible for the delivery of individual packets from the source host to the destination host”</a:t>
            </a:r>
          </a:p>
          <a:p>
            <a:pPr lvl="1"/>
            <a:endParaRPr lang="en-US"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943126" cy="671332"/>
          </a:xfrm>
        </p:spPr>
        <p:txBody>
          <a:bodyPr>
            <a:normAutofit/>
          </a:bodyPr>
          <a:lstStyle/>
          <a:p>
            <a:r>
              <a:rPr lang="en-US" sz="3300" dirty="0" smtClean="0">
                <a:solidFill>
                  <a:schemeClr val="tx1"/>
                </a:solidFill>
              </a:rPr>
              <a:t>Network layer</a:t>
            </a:r>
            <a:endParaRPr lang="en-US" sz="3300" dirty="0">
              <a:solidFill>
                <a:schemeClr val="tx1"/>
              </a:solidFill>
            </a:endParaRPr>
          </a:p>
        </p:txBody>
      </p:sp>
      <p:sp>
        <p:nvSpPr>
          <p:cNvPr id="3" name="Content Placeholder 2"/>
          <p:cNvSpPr>
            <a:spLocks noGrp="1"/>
          </p:cNvSpPr>
          <p:nvPr>
            <p:ph idx="1"/>
          </p:nvPr>
        </p:nvSpPr>
        <p:spPr>
          <a:xfrm>
            <a:off x="0" y="613458"/>
            <a:ext cx="9144000" cy="6244542"/>
          </a:xfrm>
        </p:spPr>
        <p:txBody>
          <a:bodyPr>
            <a:normAutofit/>
          </a:bodyPr>
          <a:lstStyle/>
          <a:p>
            <a:r>
              <a:rPr lang="en-US" b="1" dirty="0" smtClean="0"/>
              <a:t>Services Provided</a:t>
            </a:r>
          </a:p>
          <a:p>
            <a:pPr lvl="1" algn="just">
              <a:lnSpc>
                <a:spcPct val="150000"/>
              </a:lnSpc>
            </a:pPr>
            <a:r>
              <a:rPr lang="en-US" sz="2000" dirty="0" smtClean="0">
                <a:solidFill>
                  <a:srgbClr val="FF0000"/>
                </a:solidFill>
              </a:rPr>
              <a:t>Logical addressing. </a:t>
            </a:r>
          </a:p>
          <a:p>
            <a:pPr lvl="1" algn="just">
              <a:lnSpc>
                <a:spcPct val="150000"/>
              </a:lnSpc>
              <a:buFont typeface="Wingdings" pitchFamily="2" charset="2"/>
              <a:buChar char="ü"/>
            </a:pPr>
            <a:r>
              <a:rPr lang="en-US" sz="2000" dirty="0" smtClean="0"/>
              <a:t>The physical addressing implemented by the data link layer handles the addressing problem locally. </a:t>
            </a:r>
          </a:p>
          <a:p>
            <a:pPr lvl="1" algn="just">
              <a:lnSpc>
                <a:spcPct val="150000"/>
              </a:lnSpc>
              <a:buFont typeface="Wingdings" pitchFamily="2" charset="2"/>
              <a:buChar char="ü"/>
            </a:pPr>
            <a:r>
              <a:rPr lang="en-US" sz="2000" dirty="0" smtClean="0"/>
              <a:t>If a packet passes the network boundary, we need another addressing system to help distinguish the source and destination systems.</a:t>
            </a:r>
          </a:p>
          <a:p>
            <a:pPr lvl="1" algn="just">
              <a:lnSpc>
                <a:spcPct val="150000"/>
              </a:lnSpc>
              <a:buFont typeface="Wingdings" pitchFamily="2" charset="2"/>
              <a:buChar char="ü"/>
            </a:pPr>
            <a:r>
              <a:rPr lang="en-US" sz="2000" dirty="0" smtClean="0"/>
              <a:t> The network layer adds a header to the packet coming from the upper layer that, among other things, includes the logical addresses of the sender and receiver. </a:t>
            </a:r>
          </a:p>
          <a:p>
            <a:pPr lvl="1" algn="just">
              <a:lnSpc>
                <a:spcPct val="150000"/>
              </a:lnSpc>
            </a:pPr>
            <a:r>
              <a:rPr lang="en-US" sz="2000" dirty="0" smtClean="0">
                <a:solidFill>
                  <a:srgbClr val="FF0000"/>
                </a:solidFill>
              </a:rPr>
              <a:t>Routing.</a:t>
            </a:r>
          </a:p>
          <a:p>
            <a:pPr lvl="1" algn="just">
              <a:lnSpc>
                <a:spcPct val="150000"/>
              </a:lnSpc>
              <a:buFont typeface="Wingdings" pitchFamily="2" charset="2"/>
              <a:buChar char="ü"/>
            </a:pPr>
            <a:r>
              <a:rPr lang="en-US" sz="2000" dirty="0" smtClean="0"/>
              <a:t>When independent networks or links are connected to create </a:t>
            </a:r>
            <a:r>
              <a:rPr lang="en-US" sz="2000" i="1" dirty="0" err="1" smtClean="0"/>
              <a:t>intenetworks</a:t>
            </a:r>
            <a:r>
              <a:rPr lang="en-US" sz="2000" i="1" dirty="0" smtClean="0"/>
              <a:t> </a:t>
            </a:r>
            <a:r>
              <a:rPr lang="en-US" sz="2000" dirty="0" smtClean="0"/>
              <a:t>(network of networks) or a large network, the connecting devices (called </a:t>
            </a:r>
            <a:r>
              <a:rPr lang="en-US" sz="2000" i="1" dirty="0" smtClean="0"/>
              <a:t>routers </a:t>
            </a:r>
            <a:r>
              <a:rPr lang="en-US" sz="2000" dirty="0" smtClean="0"/>
              <a:t>or </a:t>
            </a:r>
            <a:r>
              <a:rPr lang="en-US" sz="2000" i="1" dirty="0" smtClean="0"/>
              <a:t>switches)</a:t>
            </a:r>
            <a:r>
              <a:rPr lang="en-US" sz="2000" dirty="0" smtClean="0"/>
              <a:t> route or switch the packets to their final destination.</a:t>
            </a:r>
          </a:p>
          <a:p>
            <a:pPr lvl="1" algn="just">
              <a:lnSpc>
                <a:spcPct val="150000"/>
              </a:lnSpc>
              <a:buFont typeface="Wingdings" pitchFamily="2" charset="2"/>
              <a:buChar char="ü"/>
            </a:pPr>
            <a:r>
              <a:rPr lang="en-US" sz="2000" dirty="0" smtClean="0"/>
              <a:t> The network layer gets each packet to the correct computer.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25" y="5784654"/>
            <a:ext cx="5403215" cy="1079500"/>
            <a:chOff x="-6025" y="5784654"/>
            <a:chExt cx="5403215" cy="1079500"/>
          </a:xfrm>
        </p:grpSpPr>
        <p:sp>
          <p:nvSpPr>
            <p:cNvPr id="3" name="object 3"/>
            <p:cNvSpPr/>
            <p:nvPr/>
          </p:nvSpPr>
          <p:spPr>
            <a:xfrm>
              <a:off x="499272" y="5944936"/>
              <a:ext cx="4897755" cy="913130"/>
            </a:xfrm>
            <a:custGeom>
              <a:avLst/>
              <a:gdLst/>
              <a:ahLst/>
              <a:cxnLst/>
              <a:rect l="l" t="t" r="r" b="b"/>
              <a:pathLst>
                <a:path w="4897755" h="913129">
                  <a:moveTo>
                    <a:pt x="85612" y="21332"/>
                  </a:moveTo>
                  <a:lnTo>
                    <a:pt x="0" y="5466"/>
                  </a:lnTo>
                  <a:lnTo>
                    <a:pt x="660" y="0"/>
                  </a:lnTo>
                  <a:lnTo>
                    <a:pt x="85612" y="21332"/>
                  </a:lnTo>
                  <a:close/>
                </a:path>
                <a:path w="4897755" h="913129">
                  <a:moveTo>
                    <a:pt x="4897392" y="913063"/>
                  </a:moveTo>
                  <a:lnTo>
                    <a:pt x="3636763" y="913063"/>
                  </a:lnTo>
                  <a:lnTo>
                    <a:pt x="85612" y="21332"/>
                  </a:lnTo>
                  <a:lnTo>
                    <a:pt x="4897392" y="913063"/>
                  </a:lnTo>
                  <a:close/>
                </a:path>
              </a:pathLst>
            </a:custGeom>
            <a:solidFill>
              <a:srgbClr val="9BCADC">
                <a:alpha val="39999"/>
              </a:srgbClr>
            </a:solidFill>
          </p:spPr>
          <p:txBody>
            <a:bodyPr wrap="square" lIns="0" tIns="0" rIns="0" bIns="0" rtlCol="0"/>
            <a:lstStyle/>
            <a:p>
              <a:endParaRPr/>
            </a:p>
          </p:txBody>
        </p:sp>
        <p:sp>
          <p:nvSpPr>
            <p:cNvPr id="4" name="object 4"/>
            <p:cNvSpPr/>
            <p:nvPr/>
          </p:nvSpPr>
          <p:spPr>
            <a:xfrm>
              <a:off x="485716" y="5939010"/>
              <a:ext cx="3652520" cy="919480"/>
            </a:xfrm>
            <a:custGeom>
              <a:avLst/>
              <a:gdLst/>
              <a:ahLst/>
              <a:cxnLst/>
              <a:rect l="l" t="t" r="r" b="b"/>
              <a:pathLst>
                <a:path w="3652520" h="919479">
                  <a:moveTo>
                    <a:pt x="3651910" y="918988"/>
                  </a:moveTo>
                  <a:lnTo>
                    <a:pt x="2868875" y="918988"/>
                  </a:lnTo>
                  <a:lnTo>
                    <a:pt x="7920" y="6349"/>
                  </a:lnTo>
                  <a:lnTo>
                    <a:pt x="0" y="0"/>
                  </a:lnTo>
                  <a:lnTo>
                    <a:pt x="3651910" y="918988"/>
                  </a:lnTo>
                  <a:close/>
                </a:path>
              </a:pathLst>
            </a:custGeom>
            <a:solidFill>
              <a:srgbClr val="000000"/>
            </a:solidFill>
          </p:spPr>
          <p:txBody>
            <a:bodyPr wrap="square" lIns="0" tIns="0" rIns="0" bIns="0" rtlCol="0"/>
            <a:lstStyle/>
            <a:p>
              <a:endParaRPr/>
            </a:p>
          </p:txBody>
        </p:sp>
        <p:pic>
          <p:nvPicPr>
            <p:cNvPr id="5" name="object 5"/>
            <p:cNvPicPr/>
            <p:nvPr/>
          </p:nvPicPr>
          <p:blipFill>
            <a:blip r:embed="rId2" cstate="print"/>
            <a:stretch>
              <a:fillRect/>
            </a:stretch>
          </p:blipFill>
          <p:spPr>
            <a:xfrm>
              <a:off x="0" y="5793172"/>
              <a:ext cx="3351821" cy="1064827"/>
            </a:xfrm>
            <a:prstGeom prst="rect">
              <a:avLst/>
            </a:prstGeom>
          </p:spPr>
        </p:pic>
        <p:sp>
          <p:nvSpPr>
            <p:cNvPr id="6" name="object 6"/>
            <p:cNvSpPr/>
            <p:nvPr/>
          </p:nvSpPr>
          <p:spPr>
            <a:xfrm>
              <a:off x="0" y="5790679"/>
              <a:ext cx="3352165" cy="1067435"/>
            </a:xfrm>
            <a:custGeom>
              <a:avLst/>
              <a:gdLst/>
              <a:ahLst/>
              <a:cxnLst/>
              <a:rect l="l" t="t" r="r" b="b"/>
              <a:pathLst>
                <a:path w="3352165" h="1067434">
                  <a:moveTo>
                    <a:pt x="0" y="0"/>
                  </a:moveTo>
                  <a:lnTo>
                    <a:pt x="3351924" y="1067320"/>
                  </a:lnTo>
                </a:path>
              </a:pathLst>
            </a:custGeom>
            <a:ln w="12049">
              <a:solidFill>
                <a:srgbClr val="93C5D8"/>
              </a:solidFill>
            </a:ln>
          </p:spPr>
          <p:txBody>
            <a:bodyPr wrap="square" lIns="0" tIns="0" rIns="0" bIns="0" rtlCol="0"/>
            <a:lstStyle/>
            <a:p>
              <a:endParaRPr/>
            </a:p>
          </p:txBody>
        </p:sp>
      </p:grpSp>
      <p:sp>
        <p:nvSpPr>
          <p:cNvPr id="7" name="object 7"/>
          <p:cNvSpPr txBox="1"/>
          <p:nvPr/>
        </p:nvSpPr>
        <p:spPr>
          <a:xfrm>
            <a:off x="533400" y="884033"/>
            <a:ext cx="8229600" cy="5226431"/>
          </a:xfrm>
          <a:prstGeom prst="rect">
            <a:avLst/>
          </a:prstGeom>
        </p:spPr>
        <p:txBody>
          <a:bodyPr vert="horz" wrap="square" lIns="0" tIns="60325" rIns="0" bIns="0" rtlCol="0">
            <a:spAutoFit/>
          </a:bodyPr>
          <a:lstStyle/>
          <a:p>
            <a:pPr marL="12700">
              <a:lnSpc>
                <a:spcPct val="100000"/>
              </a:lnSpc>
              <a:spcBef>
                <a:spcPts val="475"/>
              </a:spcBef>
              <a:tabLst>
                <a:tab pos="281940" algn="l"/>
              </a:tabLst>
            </a:pPr>
            <a:r>
              <a:rPr sz="1050" b="1" spc="15" dirty="0">
                <a:solidFill>
                  <a:srgbClr val="2DA2BE"/>
                </a:solidFill>
                <a:latin typeface="Arial"/>
                <a:cs typeface="Arial"/>
              </a:rPr>
              <a:t>□	</a:t>
            </a:r>
            <a:r>
              <a:rPr sz="1600" b="1" spc="-5" dirty="0">
                <a:solidFill>
                  <a:srgbClr val="0070C0"/>
                </a:solidFill>
                <a:latin typeface="Times New Roman"/>
                <a:cs typeface="Times New Roman"/>
              </a:rPr>
              <a:t>COURSE</a:t>
            </a:r>
            <a:r>
              <a:rPr sz="1600" b="1" spc="-60" dirty="0">
                <a:solidFill>
                  <a:srgbClr val="0070C0"/>
                </a:solidFill>
                <a:latin typeface="Times New Roman"/>
                <a:cs typeface="Times New Roman"/>
              </a:rPr>
              <a:t> </a:t>
            </a:r>
            <a:r>
              <a:rPr sz="1600" b="1" spc="-5" dirty="0">
                <a:solidFill>
                  <a:srgbClr val="0070C0"/>
                </a:solidFill>
                <a:latin typeface="Times New Roman"/>
                <a:cs typeface="Times New Roman"/>
              </a:rPr>
              <a:t>OUTCOMES</a:t>
            </a:r>
            <a:endParaRPr sz="1600">
              <a:latin typeface="Times New Roman"/>
              <a:cs typeface="Times New Roman"/>
            </a:endParaRPr>
          </a:p>
          <a:p>
            <a:pPr marL="281940" indent="-233045">
              <a:lnSpc>
                <a:spcPct val="100000"/>
              </a:lnSpc>
              <a:spcBef>
                <a:spcPts val="420"/>
              </a:spcBef>
              <a:buClr>
                <a:srgbClr val="2DA2BE"/>
              </a:buClr>
              <a:buSzPct val="66666"/>
              <a:buFont typeface="Arial MT"/>
              <a:buChar char="•"/>
              <a:tabLst>
                <a:tab pos="281940" algn="l"/>
                <a:tab pos="282575" algn="l"/>
              </a:tabLst>
            </a:pPr>
            <a:r>
              <a:rPr sz="1800" spc="-5" dirty="0">
                <a:latin typeface="Times New Roman"/>
                <a:cs typeface="Times New Roman"/>
              </a:rPr>
              <a:t>Upon</a:t>
            </a:r>
            <a:r>
              <a:rPr sz="1800" spc="-15" dirty="0">
                <a:latin typeface="Times New Roman"/>
                <a:cs typeface="Times New Roman"/>
              </a:rPr>
              <a:t> </a:t>
            </a:r>
            <a:r>
              <a:rPr sz="1800" spc="-5" dirty="0">
                <a:latin typeface="Times New Roman"/>
                <a:cs typeface="Times New Roman"/>
              </a:rPr>
              <a:t>completion</a:t>
            </a:r>
            <a:r>
              <a:rPr sz="1800" spc="-10" dirty="0">
                <a:latin typeface="Times New Roman"/>
                <a:cs typeface="Times New Roman"/>
              </a:rPr>
              <a:t> </a:t>
            </a:r>
            <a:r>
              <a:rPr sz="1800" dirty="0">
                <a:latin typeface="Times New Roman"/>
                <a:cs typeface="Times New Roman"/>
              </a:rPr>
              <a:t>of</a:t>
            </a:r>
            <a:r>
              <a:rPr sz="1800" spc="-5" dirty="0">
                <a:latin typeface="Times New Roman"/>
                <a:cs typeface="Times New Roman"/>
              </a:rPr>
              <a:t> this</a:t>
            </a:r>
            <a:r>
              <a:rPr sz="1800" spc="-10" dirty="0">
                <a:latin typeface="Times New Roman"/>
                <a:cs typeface="Times New Roman"/>
              </a:rPr>
              <a:t> </a:t>
            </a:r>
            <a:r>
              <a:rPr sz="1800" spc="-5" dirty="0">
                <a:latin typeface="Times New Roman"/>
                <a:cs typeface="Times New Roman"/>
              </a:rPr>
              <a:t>course,</a:t>
            </a:r>
            <a:r>
              <a:rPr sz="1800" spc="-10" dirty="0">
                <a:latin typeface="Times New Roman"/>
                <a:cs typeface="Times New Roman"/>
              </a:rPr>
              <a:t> </a:t>
            </a:r>
            <a:r>
              <a:rPr sz="1800" spc="-5" dirty="0">
                <a:latin typeface="Times New Roman"/>
                <a:cs typeface="Times New Roman"/>
              </a:rPr>
              <a:t>the</a:t>
            </a:r>
            <a:r>
              <a:rPr sz="1800" spc="-10" dirty="0">
                <a:latin typeface="Times New Roman"/>
                <a:cs typeface="Times New Roman"/>
              </a:rPr>
              <a:t> </a:t>
            </a:r>
            <a:r>
              <a:rPr sz="1800" spc="-5" dirty="0">
                <a:latin typeface="Times New Roman"/>
                <a:cs typeface="Times New Roman"/>
              </a:rPr>
              <a:t>students</a:t>
            </a:r>
            <a:r>
              <a:rPr sz="1800" spc="-10" dirty="0">
                <a:latin typeface="Times New Roman"/>
                <a:cs typeface="Times New Roman"/>
              </a:rPr>
              <a:t> </a:t>
            </a:r>
            <a:r>
              <a:rPr sz="1800" spc="-5" dirty="0">
                <a:latin typeface="Times New Roman"/>
                <a:cs typeface="Times New Roman"/>
              </a:rPr>
              <a:t>will</a:t>
            </a:r>
            <a:r>
              <a:rPr sz="1800" spc="-10" dirty="0">
                <a:latin typeface="Times New Roman"/>
                <a:cs typeface="Times New Roman"/>
              </a:rPr>
              <a:t> </a:t>
            </a:r>
            <a:r>
              <a:rPr sz="1800" dirty="0">
                <a:latin typeface="Times New Roman"/>
                <a:cs typeface="Times New Roman"/>
              </a:rPr>
              <a:t>be</a:t>
            </a:r>
            <a:r>
              <a:rPr sz="1800" spc="-5" dirty="0">
                <a:latin typeface="Times New Roman"/>
                <a:cs typeface="Times New Roman"/>
              </a:rPr>
              <a:t> able</a:t>
            </a:r>
            <a:r>
              <a:rPr sz="1800" spc="-10" dirty="0">
                <a:latin typeface="Times New Roman"/>
                <a:cs typeface="Times New Roman"/>
              </a:rPr>
              <a:t> </a:t>
            </a:r>
            <a:r>
              <a:rPr sz="1800" spc="-5" dirty="0">
                <a:latin typeface="Times New Roman"/>
                <a:cs typeface="Times New Roman"/>
              </a:rPr>
              <a:t>to</a:t>
            </a:r>
            <a:endParaRPr sz="1800">
              <a:latin typeface="Times New Roman"/>
              <a:cs typeface="Times New Roman"/>
            </a:endParaRPr>
          </a:p>
          <a:p>
            <a:pPr marL="281940" marR="659130" indent="-233045" algn="just">
              <a:lnSpc>
                <a:spcPct val="150000"/>
              </a:lnSpc>
              <a:spcBef>
                <a:spcPts val="400"/>
              </a:spcBef>
              <a:buClr>
                <a:srgbClr val="2DA2BE"/>
              </a:buClr>
              <a:buSzPct val="66666"/>
              <a:buFont typeface="Arial MT"/>
              <a:buChar char="•"/>
              <a:tabLst>
                <a:tab pos="339090" algn="l"/>
                <a:tab pos="339725" algn="l"/>
              </a:tabLst>
            </a:pPr>
            <a:r>
              <a:rPr dirty="0"/>
              <a:t>	</a:t>
            </a:r>
            <a:r>
              <a:rPr sz="1900" spc="-5" dirty="0">
                <a:latin typeface="Times New Roman"/>
                <a:cs typeface="Times New Roman"/>
              </a:rPr>
              <a:t>CO1:</a:t>
            </a:r>
            <a:r>
              <a:rPr sz="1900" dirty="0">
                <a:latin typeface="Times New Roman"/>
                <a:cs typeface="Times New Roman"/>
              </a:rPr>
              <a:t> understand </a:t>
            </a:r>
            <a:r>
              <a:rPr sz="1900" spc="-5" dirty="0">
                <a:latin typeface="Times New Roman"/>
                <a:cs typeface="Times New Roman"/>
              </a:rPr>
              <a:t>the components </a:t>
            </a:r>
            <a:r>
              <a:rPr sz="1900" dirty="0">
                <a:latin typeface="Times New Roman"/>
                <a:cs typeface="Times New Roman"/>
              </a:rPr>
              <a:t>of network </a:t>
            </a:r>
            <a:r>
              <a:rPr sz="1900" spc="-5" dirty="0">
                <a:latin typeface="Times New Roman"/>
                <a:cs typeface="Times New Roman"/>
              </a:rPr>
              <a:t>architecture and analyze the </a:t>
            </a:r>
            <a:r>
              <a:rPr sz="1900" dirty="0">
                <a:latin typeface="Times New Roman"/>
                <a:cs typeface="Times New Roman"/>
              </a:rPr>
              <a:t> performance</a:t>
            </a:r>
            <a:r>
              <a:rPr sz="1900" spc="-10" dirty="0">
                <a:latin typeface="Times New Roman"/>
                <a:cs typeface="Times New Roman"/>
              </a:rPr>
              <a:t> </a:t>
            </a:r>
            <a:r>
              <a:rPr sz="1900" dirty="0">
                <a:latin typeface="Times New Roman"/>
                <a:cs typeface="Times New Roman"/>
              </a:rPr>
              <a:t>of</a:t>
            </a:r>
            <a:r>
              <a:rPr sz="1900" spc="-10" dirty="0">
                <a:latin typeface="Times New Roman"/>
                <a:cs typeface="Times New Roman"/>
              </a:rPr>
              <a:t> </a:t>
            </a:r>
            <a:r>
              <a:rPr sz="1900" spc="-5" dirty="0">
                <a:latin typeface="Times New Roman"/>
                <a:cs typeface="Times New Roman"/>
              </a:rPr>
              <a:t>computer</a:t>
            </a:r>
            <a:r>
              <a:rPr sz="1900" spc="-15" dirty="0">
                <a:latin typeface="Times New Roman"/>
                <a:cs typeface="Times New Roman"/>
              </a:rPr>
              <a:t> </a:t>
            </a:r>
            <a:r>
              <a:rPr sz="1900" dirty="0">
                <a:latin typeface="Times New Roman"/>
                <a:cs typeface="Times New Roman"/>
              </a:rPr>
              <a:t>networks</a:t>
            </a:r>
            <a:r>
              <a:rPr sz="1900" spc="-10" dirty="0">
                <a:latin typeface="Times New Roman"/>
                <a:cs typeface="Times New Roman"/>
              </a:rPr>
              <a:t> </a:t>
            </a:r>
            <a:r>
              <a:rPr sz="1900" spc="-5" dirty="0">
                <a:latin typeface="Times New Roman"/>
                <a:cs typeface="Times New Roman"/>
              </a:rPr>
              <a:t>with</a:t>
            </a:r>
            <a:r>
              <a:rPr sz="1900" spc="-15" dirty="0">
                <a:latin typeface="Times New Roman"/>
                <a:cs typeface="Times New Roman"/>
              </a:rPr>
              <a:t> </a:t>
            </a:r>
            <a:r>
              <a:rPr sz="1900" dirty="0">
                <a:latin typeface="Times New Roman"/>
                <a:cs typeface="Times New Roman"/>
              </a:rPr>
              <a:t>respect</a:t>
            </a:r>
            <a:r>
              <a:rPr sz="1900" spc="-10" dirty="0">
                <a:latin typeface="Times New Roman"/>
                <a:cs typeface="Times New Roman"/>
              </a:rPr>
              <a:t> </a:t>
            </a:r>
            <a:r>
              <a:rPr sz="1900" spc="-5" dirty="0">
                <a:latin typeface="Times New Roman"/>
                <a:cs typeface="Times New Roman"/>
              </a:rPr>
              <a:t>to</a:t>
            </a:r>
            <a:r>
              <a:rPr sz="1900" spc="-10" dirty="0">
                <a:latin typeface="Times New Roman"/>
                <a:cs typeface="Times New Roman"/>
              </a:rPr>
              <a:t> </a:t>
            </a:r>
            <a:r>
              <a:rPr sz="1900" dirty="0">
                <a:latin typeface="Times New Roman"/>
                <a:cs typeface="Times New Roman"/>
              </a:rPr>
              <a:t>key</a:t>
            </a:r>
            <a:r>
              <a:rPr sz="1900" spc="-10" dirty="0">
                <a:latin typeface="Times New Roman"/>
                <a:cs typeface="Times New Roman"/>
              </a:rPr>
              <a:t> </a:t>
            </a:r>
            <a:r>
              <a:rPr sz="1900" dirty="0">
                <a:latin typeface="Times New Roman"/>
                <a:cs typeface="Times New Roman"/>
              </a:rPr>
              <a:t>performance</a:t>
            </a:r>
            <a:r>
              <a:rPr sz="1900" spc="-10" dirty="0">
                <a:latin typeface="Times New Roman"/>
                <a:cs typeface="Times New Roman"/>
              </a:rPr>
              <a:t> </a:t>
            </a:r>
            <a:r>
              <a:rPr sz="1900" spc="-5">
                <a:latin typeface="Times New Roman"/>
                <a:cs typeface="Times New Roman"/>
              </a:rPr>
              <a:t>metrics</a:t>
            </a:r>
            <a:r>
              <a:rPr sz="1900" spc="-5" smtClean="0">
                <a:latin typeface="Times New Roman"/>
                <a:cs typeface="Times New Roman"/>
              </a:rPr>
              <a:t>.</a:t>
            </a:r>
            <a:endParaRPr sz="1900">
              <a:latin typeface="Times New Roman"/>
              <a:cs typeface="Times New Roman"/>
            </a:endParaRPr>
          </a:p>
          <a:p>
            <a:pPr marL="281940" indent="-233045" algn="just">
              <a:lnSpc>
                <a:spcPct val="150000"/>
              </a:lnSpc>
              <a:spcBef>
                <a:spcPts val="5"/>
              </a:spcBef>
              <a:buClr>
                <a:srgbClr val="2DA2BE"/>
              </a:buClr>
              <a:buSzPct val="66666"/>
              <a:buFont typeface="Arial MT"/>
              <a:buChar char="•"/>
              <a:tabLst>
                <a:tab pos="281940" algn="l"/>
                <a:tab pos="282575" algn="l"/>
              </a:tabLst>
            </a:pPr>
            <a:r>
              <a:rPr sz="1900" spc="-5" dirty="0">
                <a:latin typeface="Times New Roman"/>
                <a:cs typeface="Times New Roman"/>
              </a:rPr>
              <a:t>CO2:</a:t>
            </a:r>
            <a:r>
              <a:rPr sz="1900" spc="-15" dirty="0">
                <a:latin typeface="Times New Roman"/>
                <a:cs typeface="Times New Roman"/>
              </a:rPr>
              <a:t> </a:t>
            </a:r>
            <a:r>
              <a:rPr sz="1900" dirty="0">
                <a:latin typeface="Times New Roman"/>
                <a:cs typeface="Times New Roman"/>
              </a:rPr>
              <a:t>understand</a:t>
            </a:r>
            <a:r>
              <a:rPr sz="1900" spc="-5" dirty="0">
                <a:latin typeface="Times New Roman"/>
                <a:cs typeface="Times New Roman"/>
              </a:rPr>
              <a:t> the</a:t>
            </a:r>
            <a:r>
              <a:rPr sz="1900" spc="-15" dirty="0">
                <a:latin typeface="Times New Roman"/>
                <a:cs typeface="Times New Roman"/>
              </a:rPr>
              <a:t> </a:t>
            </a:r>
            <a:r>
              <a:rPr sz="1900" dirty="0">
                <a:latin typeface="Times New Roman"/>
                <a:cs typeface="Times New Roman"/>
              </a:rPr>
              <a:t>design</a:t>
            </a:r>
            <a:r>
              <a:rPr sz="1900" spc="-5" dirty="0">
                <a:latin typeface="Times New Roman"/>
                <a:cs typeface="Times New Roman"/>
              </a:rPr>
              <a:t> </a:t>
            </a:r>
            <a:r>
              <a:rPr sz="1900" dirty="0">
                <a:latin typeface="Times New Roman"/>
                <a:cs typeface="Times New Roman"/>
              </a:rPr>
              <a:t>principles</a:t>
            </a:r>
            <a:r>
              <a:rPr sz="1900" spc="-10" dirty="0">
                <a:latin typeface="Times New Roman"/>
                <a:cs typeface="Times New Roman"/>
              </a:rPr>
              <a:t> </a:t>
            </a:r>
            <a:r>
              <a:rPr sz="1900" dirty="0">
                <a:latin typeface="Times New Roman"/>
                <a:cs typeface="Times New Roman"/>
              </a:rPr>
              <a:t>of</a:t>
            </a:r>
            <a:r>
              <a:rPr sz="1900" spc="-5" dirty="0">
                <a:latin typeface="Times New Roman"/>
                <a:cs typeface="Times New Roman"/>
              </a:rPr>
              <a:t> </a:t>
            </a:r>
            <a:r>
              <a:rPr sz="1900" dirty="0">
                <a:latin typeface="Times New Roman"/>
                <a:cs typeface="Times New Roman"/>
              </a:rPr>
              <a:t>physical</a:t>
            </a:r>
            <a:r>
              <a:rPr sz="1900" spc="-5" dirty="0">
                <a:latin typeface="Times New Roman"/>
                <a:cs typeface="Times New Roman"/>
              </a:rPr>
              <a:t> and</a:t>
            </a:r>
            <a:r>
              <a:rPr sz="1900" spc="-15" dirty="0">
                <a:latin typeface="Times New Roman"/>
                <a:cs typeface="Times New Roman"/>
              </a:rPr>
              <a:t> </a:t>
            </a:r>
            <a:r>
              <a:rPr sz="1900" dirty="0">
                <a:latin typeface="Times New Roman"/>
                <a:cs typeface="Times New Roman"/>
              </a:rPr>
              <a:t>data</a:t>
            </a:r>
            <a:r>
              <a:rPr sz="1900" spc="-5" dirty="0">
                <a:latin typeface="Times New Roman"/>
                <a:cs typeface="Times New Roman"/>
              </a:rPr>
              <a:t> link</a:t>
            </a:r>
            <a:r>
              <a:rPr sz="1900" spc="-15" dirty="0">
                <a:latin typeface="Times New Roman"/>
                <a:cs typeface="Times New Roman"/>
              </a:rPr>
              <a:t> </a:t>
            </a:r>
            <a:r>
              <a:rPr sz="1900" spc="-5" dirty="0">
                <a:latin typeface="Times New Roman"/>
                <a:cs typeface="Times New Roman"/>
              </a:rPr>
              <a:t>layers</a:t>
            </a:r>
            <a:endParaRPr sz="1900">
              <a:latin typeface="Times New Roman"/>
              <a:cs typeface="Times New Roman"/>
            </a:endParaRPr>
          </a:p>
          <a:p>
            <a:pPr marL="281940" marR="5080" indent="-233045" algn="just">
              <a:lnSpc>
                <a:spcPct val="150000"/>
              </a:lnSpc>
              <a:spcBef>
                <a:spcPts val="395"/>
              </a:spcBef>
              <a:buClr>
                <a:srgbClr val="2DA2BE"/>
              </a:buClr>
              <a:buSzPct val="66666"/>
              <a:buFont typeface="Arial MT"/>
              <a:buChar char="•"/>
              <a:tabLst>
                <a:tab pos="281940" algn="l"/>
                <a:tab pos="282575" algn="l"/>
              </a:tabLst>
            </a:pPr>
            <a:r>
              <a:rPr sz="1900" spc="-5" dirty="0">
                <a:latin typeface="Times New Roman"/>
                <a:cs typeface="Times New Roman"/>
              </a:rPr>
              <a:t>CO3: </a:t>
            </a:r>
            <a:r>
              <a:rPr sz="1900" dirty="0">
                <a:latin typeface="Times New Roman"/>
                <a:cs typeface="Times New Roman"/>
              </a:rPr>
              <a:t>understand </a:t>
            </a:r>
            <a:r>
              <a:rPr sz="1900" spc="-5" dirty="0">
                <a:latin typeface="Times New Roman"/>
                <a:cs typeface="Times New Roman"/>
              </a:rPr>
              <a:t>the </a:t>
            </a:r>
            <a:r>
              <a:rPr sz="1900" dirty="0">
                <a:latin typeface="Times New Roman"/>
                <a:cs typeface="Times New Roman"/>
              </a:rPr>
              <a:t>design </a:t>
            </a:r>
            <a:r>
              <a:rPr sz="1900" spc="-5" dirty="0">
                <a:latin typeface="Times New Roman"/>
                <a:cs typeface="Times New Roman"/>
              </a:rPr>
              <a:t>issues in </a:t>
            </a:r>
            <a:r>
              <a:rPr sz="1900" dirty="0">
                <a:latin typeface="Times New Roman"/>
                <a:cs typeface="Times New Roman"/>
              </a:rPr>
              <a:t>host </a:t>
            </a:r>
            <a:r>
              <a:rPr sz="1900" spc="-5" dirty="0">
                <a:latin typeface="Times New Roman"/>
                <a:cs typeface="Times New Roman"/>
              </a:rPr>
              <a:t>level connectivity, identify the </a:t>
            </a:r>
            <a:r>
              <a:rPr sz="1900" dirty="0">
                <a:latin typeface="Times New Roman"/>
                <a:cs typeface="Times New Roman"/>
              </a:rPr>
              <a:t>IP </a:t>
            </a:r>
            <a:r>
              <a:rPr sz="1900" spc="-5" dirty="0">
                <a:latin typeface="Times New Roman"/>
                <a:cs typeface="Times New Roman"/>
              </a:rPr>
              <a:t>address </a:t>
            </a:r>
            <a:r>
              <a:rPr sz="1900" spc="-434" dirty="0">
                <a:latin typeface="Times New Roman"/>
                <a:cs typeface="Times New Roman"/>
              </a:rPr>
              <a:t> </a:t>
            </a:r>
            <a:r>
              <a:rPr sz="1900" spc="-5" dirty="0">
                <a:latin typeface="Times New Roman"/>
                <a:cs typeface="Times New Roman"/>
              </a:rPr>
              <a:t>classes</a:t>
            </a:r>
            <a:r>
              <a:rPr sz="1900" spc="-10" dirty="0">
                <a:latin typeface="Times New Roman"/>
                <a:cs typeface="Times New Roman"/>
              </a:rPr>
              <a:t> </a:t>
            </a:r>
            <a:r>
              <a:rPr sz="1900" spc="-5" dirty="0">
                <a:latin typeface="Times New Roman"/>
                <a:cs typeface="Times New Roman"/>
              </a:rPr>
              <a:t>and </a:t>
            </a:r>
            <a:r>
              <a:rPr sz="1900" dirty="0">
                <a:latin typeface="Times New Roman"/>
                <a:cs typeface="Times New Roman"/>
              </a:rPr>
              <a:t>design </a:t>
            </a:r>
            <a:r>
              <a:rPr sz="1900" spc="-5" dirty="0">
                <a:latin typeface="Times New Roman"/>
                <a:cs typeface="Times New Roman"/>
              </a:rPr>
              <a:t>subnets</a:t>
            </a:r>
            <a:r>
              <a:rPr sz="1900" spc="-10" dirty="0">
                <a:latin typeface="Times New Roman"/>
                <a:cs typeface="Times New Roman"/>
              </a:rPr>
              <a:t> </a:t>
            </a:r>
            <a:r>
              <a:rPr sz="1900" dirty="0">
                <a:latin typeface="Times New Roman"/>
                <a:cs typeface="Times New Roman"/>
              </a:rPr>
              <a:t>for different </a:t>
            </a:r>
            <a:r>
              <a:rPr sz="1900" spc="-5" dirty="0">
                <a:latin typeface="Times New Roman"/>
                <a:cs typeface="Times New Roman"/>
              </a:rPr>
              <a:t>scenarios</a:t>
            </a:r>
            <a:endParaRPr sz="1900">
              <a:latin typeface="Times New Roman"/>
              <a:cs typeface="Times New Roman"/>
            </a:endParaRPr>
          </a:p>
          <a:p>
            <a:pPr marL="281940" marR="35560" indent="-233045" algn="just">
              <a:lnSpc>
                <a:spcPct val="150000"/>
              </a:lnSpc>
              <a:spcBef>
                <a:spcPts val="425"/>
              </a:spcBef>
              <a:buClr>
                <a:srgbClr val="2DA2BE"/>
              </a:buClr>
              <a:buSzPct val="66666"/>
              <a:buFont typeface="Arial MT"/>
              <a:buChar char="•"/>
              <a:tabLst>
                <a:tab pos="281940" algn="l"/>
                <a:tab pos="282575" algn="l"/>
              </a:tabLst>
            </a:pPr>
            <a:r>
              <a:rPr sz="1900" spc="-5" dirty="0">
                <a:latin typeface="Times New Roman"/>
                <a:cs typeface="Times New Roman"/>
              </a:rPr>
              <a:t>CO4: </a:t>
            </a:r>
            <a:r>
              <a:rPr sz="1900" dirty="0">
                <a:latin typeface="Times New Roman"/>
                <a:cs typeface="Times New Roman"/>
              </a:rPr>
              <a:t>understand </a:t>
            </a:r>
            <a:r>
              <a:rPr sz="1900" spc="-5" dirty="0">
                <a:latin typeface="Times New Roman"/>
                <a:cs typeface="Times New Roman"/>
              </a:rPr>
              <a:t>the issues involved in establishing </a:t>
            </a:r>
            <a:r>
              <a:rPr sz="1900" dirty="0">
                <a:latin typeface="Times New Roman"/>
                <a:cs typeface="Times New Roman"/>
              </a:rPr>
              <a:t>process </a:t>
            </a:r>
            <a:r>
              <a:rPr sz="1900" spc="-5" dirty="0">
                <a:latin typeface="Times New Roman"/>
                <a:cs typeface="Times New Roman"/>
              </a:rPr>
              <a:t>to </a:t>
            </a:r>
            <a:r>
              <a:rPr sz="1900" dirty="0">
                <a:latin typeface="Times New Roman"/>
                <a:cs typeface="Times New Roman"/>
              </a:rPr>
              <a:t>process </a:t>
            </a:r>
            <a:r>
              <a:rPr sz="1900" spc="-5" dirty="0">
                <a:latin typeface="Times New Roman"/>
                <a:cs typeface="Times New Roman"/>
              </a:rPr>
              <a:t>connectivity </a:t>
            </a:r>
            <a:r>
              <a:rPr sz="1900" spc="-434" dirty="0">
                <a:latin typeface="Times New Roman"/>
                <a:cs typeface="Times New Roman"/>
              </a:rPr>
              <a:t> </a:t>
            </a:r>
            <a:r>
              <a:rPr sz="1900" spc="-5">
                <a:latin typeface="Times New Roman"/>
                <a:cs typeface="Times New Roman"/>
              </a:rPr>
              <a:t>and</a:t>
            </a:r>
            <a:r>
              <a:rPr sz="1900" spc="-10">
                <a:latin typeface="Times New Roman"/>
                <a:cs typeface="Times New Roman"/>
              </a:rPr>
              <a:t> </a:t>
            </a:r>
            <a:r>
              <a:rPr sz="1900" spc="-5" smtClean="0">
                <a:latin typeface="Times New Roman"/>
                <a:cs typeface="Times New Roman"/>
              </a:rPr>
              <a:t>congestion </a:t>
            </a:r>
            <a:r>
              <a:rPr sz="1900" spc="-5" dirty="0">
                <a:latin typeface="Times New Roman"/>
                <a:cs typeface="Times New Roman"/>
              </a:rPr>
              <a:t>management</a:t>
            </a:r>
            <a:endParaRPr sz="1900">
              <a:latin typeface="Times New Roman"/>
              <a:cs typeface="Times New Roman"/>
            </a:endParaRPr>
          </a:p>
          <a:p>
            <a:pPr marL="281940" marR="553085" indent="-233045" algn="just">
              <a:lnSpc>
                <a:spcPct val="150000"/>
              </a:lnSpc>
              <a:spcBef>
                <a:spcPts val="425"/>
              </a:spcBef>
              <a:buClr>
                <a:srgbClr val="2DA2BE"/>
              </a:buClr>
              <a:buSzPct val="66666"/>
              <a:buFont typeface="Arial MT"/>
              <a:buChar char="•"/>
              <a:tabLst>
                <a:tab pos="281940" algn="l"/>
                <a:tab pos="282575" algn="l"/>
              </a:tabLst>
            </a:pPr>
            <a:r>
              <a:rPr sz="1900" spc="-5" dirty="0">
                <a:latin typeface="Times New Roman"/>
                <a:cs typeface="Times New Roman"/>
              </a:rPr>
              <a:t>CO5: Outline the </a:t>
            </a:r>
            <a:r>
              <a:rPr sz="1900" dirty="0">
                <a:latin typeface="Times New Roman"/>
                <a:cs typeface="Times New Roman"/>
              </a:rPr>
              <a:t>protocols for network </a:t>
            </a:r>
            <a:r>
              <a:rPr sz="1900" spc="-5" dirty="0">
                <a:latin typeface="Times New Roman"/>
                <a:cs typeface="Times New Roman"/>
              </a:rPr>
              <a:t>application </a:t>
            </a:r>
            <a:r>
              <a:rPr sz="1900" dirty="0">
                <a:latin typeface="Times New Roman"/>
                <a:cs typeface="Times New Roman"/>
              </a:rPr>
              <a:t>development </a:t>
            </a:r>
            <a:r>
              <a:rPr sz="1900" spc="-5" dirty="0">
                <a:latin typeface="Times New Roman"/>
                <a:cs typeface="Times New Roman"/>
              </a:rPr>
              <a:t>and </a:t>
            </a:r>
            <a:r>
              <a:rPr sz="1900" dirty="0">
                <a:latin typeface="Times New Roman"/>
                <a:cs typeface="Times New Roman"/>
              </a:rPr>
              <a:t>network </a:t>
            </a:r>
            <a:r>
              <a:rPr sz="1900" spc="-440" dirty="0">
                <a:latin typeface="Times New Roman"/>
                <a:cs typeface="Times New Roman"/>
              </a:rPr>
              <a:t> </a:t>
            </a:r>
            <a:r>
              <a:rPr sz="1900" spc="-5" dirty="0">
                <a:latin typeface="Times New Roman"/>
                <a:cs typeface="Times New Roman"/>
              </a:rPr>
              <a:t>management</a:t>
            </a:r>
            <a:endParaRPr sz="1900">
              <a:latin typeface="Times New Roman"/>
              <a:cs typeface="Times New Roman"/>
            </a:endParaRPr>
          </a:p>
        </p:txBody>
      </p:sp>
      <p:sp>
        <p:nvSpPr>
          <p:cNvPr id="8" name="object 8"/>
          <p:cNvSpPr txBox="1">
            <a:spLocks noGrp="1"/>
          </p:cNvSpPr>
          <p:nvPr>
            <p:ph type="title"/>
          </p:nvPr>
        </p:nvSpPr>
        <p:spPr>
          <a:xfrm>
            <a:off x="2535822" y="320135"/>
            <a:ext cx="4068445" cy="589280"/>
          </a:xfrm>
          <a:prstGeom prst="rect">
            <a:avLst/>
          </a:prstGeom>
        </p:spPr>
        <p:txBody>
          <a:bodyPr vert="horz" wrap="square" lIns="0" tIns="12700" rIns="0" bIns="0" rtlCol="0">
            <a:spAutoFit/>
          </a:bodyPr>
          <a:lstStyle/>
          <a:p>
            <a:pPr marL="12700">
              <a:lnSpc>
                <a:spcPct val="100000"/>
              </a:lnSpc>
              <a:spcBef>
                <a:spcPts val="100"/>
              </a:spcBef>
            </a:pPr>
            <a:r>
              <a:rPr sz="3700" spc="-5" dirty="0">
                <a:solidFill>
                  <a:srgbClr val="0070C0"/>
                </a:solidFill>
              </a:rPr>
              <a:t>Course</a:t>
            </a:r>
            <a:r>
              <a:rPr sz="3700" spc="-90" dirty="0">
                <a:solidFill>
                  <a:srgbClr val="0070C0"/>
                </a:solidFill>
              </a:rPr>
              <a:t> </a:t>
            </a:r>
            <a:r>
              <a:rPr sz="3700" spc="-5" dirty="0">
                <a:solidFill>
                  <a:srgbClr val="0070C0"/>
                </a:solidFill>
              </a:rPr>
              <a:t>Outcomes</a:t>
            </a:r>
            <a:endParaRPr sz="370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943126" cy="671332"/>
          </a:xfrm>
        </p:spPr>
        <p:txBody>
          <a:bodyPr>
            <a:normAutofit/>
          </a:bodyPr>
          <a:lstStyle/>
          <a:p>
            <a:r>
              <a:rPr lang="en-US" sz="3300" dirty="0" smtClean="0">
                <a:solidFill>
                  <a:schemeClr val="tx1"/>
                </a:solidFill>
              </a:rPr>
              <a:t>Layer 4: Transport layer</a:t>
            </a:r>
            <a:endParaRPr lang="en-US" sz="3300" dirty="0">
              <a:solidFill>
                <a:schemeClr val="tx1"/>
              </a:solidFill>
            </a:endParaRPr>
          </a:p>
        </p:txBody>
      </p:sp>
      <p:sp>
        <p:nvSpPr>
          <p:cNvPr id="3" name="Content Placeholder 2"/>
          <p:cNvSpPr>
            <a:spLocks noGrp="1"/>
          </p:cNvSpPr>
          <p:nvPr>
            <p:ph idx="1"/>
          </p:nvPr>
        </p:nvSpPr>
        <p:spPr>
          <a:xfrm>
            <a:off x="0" y="613458"/>
            <a:ext cx="9144000" cy="6244542"/>
          </a:xfrm>
        </p:spPr>
        <p:txBody>
          <a:bodyPr>
            <a:normAutofit/>
          </a:bodyPr>
          <a:lstStyle/>
          <a:p>
            <a:pPr algn="just">
              <a:buFont typeface="Arial" pitchFamily="34" charset="0"/>
              <a:buChar char="•"/>
            </a:pPr>
            <a:r>
              <a:rPr lang="en-US" sz="1900" dirty="0" smtClean="0"/>
              <a:t>  The transport layer is responsible for </a:t>
            </a:r>
            <a:r>
              <a:rPr lang="en-US" sz="1900" b="1" dirty="0" smtClean="0"/>
              <a:t>process-to-process</a:t>
            </a:r>
            <a:r>
              <a:rPr lang="en-US" sz="1900" dirty="0" smtClean="0"/>
              <a:t> delivery of  the  entire message.</a:t>
            </a:r>
          </a:p>
          <a:p>
            <a:pPr algn="just">
              <a:buFont typeface="Arial" pitchFamily="34" charset="0"/>
              <a:buChar char="•"/>
            </a:pPr>
            <a:r>
              <a:rPr lang="en-US" sz="1900" dirty="0" smtClean="0"/>
              <a:t>  A process is an application program running on a host. </a:t>
            </a:r>
          </a:p>
          <a:p>
            <a:pPr algn="just">
              <a:buFont typeface="Arial" pitchFamily="34" charset="0"/>
              <a:buChar char="•"/>
            </a:pPr>
            <a:r>
              <a:rPr lang="en-US" sz="1900" dirty="0" smtClean="0"/>
              <a:t>  The network layer oversees source-to-destination delivery of individual  packets, it does not     </a:t>
            </a:r>
          </a:p>
          <a:p>
            <a:pPr algn="just"/>
            <a:r>
              <a:rPr lang="en-US" sz="1900" dirty="0" smtClean="0"/>
              <a:t>    recognize any relationship between those packets.  </a:t>
            </a:r>
          </a:p>
          <a:p>
            <a:pPr lvl="1" algn="just"/>
            <a:r>
              <a:rPr lang="en-US" sz="1900" dirty="0" smtClean="0">
                <a:latin typeface="Times New Roman" pitchFamily="18" charset="0"/>
                <a:cs typeface="Times New Roman" pitchFamily="18" charset="0"/>
              </a:rPr>
              <a:t>It treats each one independently, as though each piece belonged to a separate message, whether or not it does.</a:t>
            </a:r>
          </a:p>
          <a:p>
            <a:pPr algn="just">
              <a:buFont typeface="Arial" pitchFamily="34" charset="0"/>
              <a:buChar char="•"/>
            </a:pPr>
            <a:r>
              <a:rPr lang="en-US" sz="1900" dirty="0" smtClean="0">
                <a:latin typeface="Times New Roman" pitchFamily="18" charset="0"/>
                <a:cs typeface="Times New Roman" pitchFamily="18" charset="0"/>
              </a:rPr>
              <a:t> </a:t>
            </a:r>
            <a:r>
              <a:rPr lang="en-US" sz="1900" dirty="0" smtClean="0"/>
              <a:t>The transport layer  ensures that the whole message arrives intact and in  order, overseeing </a:t>
            </a:r>
          </a:p>
          <a:p>
            <a:pPr algn="just"/>
            <a:r>
              <a:rPr lang="en-US" sz="1900" dirty="0" smtClean="0"/>
              <a:t>   both error control and flow control at the source-to- destination level.</a:t>
            </a:r>
          </a:p>
          <a:p>
            <a:pPr lvl="1" algn="just">
              <a:buNone/>
            </a:pPr>
            <a:r>
              <a:rPr lang="en-US" sz="1900" b="1" dirty="0" smtClean="0"/>
              <a:t>“The transport layer is responsible for the delivery of a message from one process to another.”</a:t>
            </a:r>
          </a:p>
          <a:p>
            <a:r>
              <a:rPr lang="en-US" sz="2200" dirty="0" smtClean="0"/>
              <a:t>Services Provided: </a:t>
            </a:r>
          </a:p>
          <a:p>
            <a:pPr lvl="1"/>
            <a:r>
              <a:rPr lang="en-US" dirty="0" smtClean="0">
                <a:solidFill>
                  <a:srgbClr val="FF0000"/>
                </a:solidFill>
              </a:rPr>
              <a:t>Service-point addressing</a:t>
            </a:r>
          </a:p>
          <a:p>
            <a:pPr lvl="1" algn="just">
              <a:buFont typeface="Wingdings" pitchFamily="2" charset="2"/>
              <a:buChar char="ü"/>
            </a:pPr>
            <a:r>
              <a:rPr lang="en-US" dirty="0" smtClean="0">
                <a:latin typeface="Times New Roman" pitchFamily="18" charset="0"/>
                <a:cs typeface="Times New Roman" pitchFamily="18" charset="0"/>
              </a:rPr>
              <a:t>Computers often run several programs at the same time. </a:t>
            </a:r>
          </a:p>
          <a:p>
            <a:pPr lvl="1" algn="just">
              <a:buFont typeface="Wingdings" pitchFamily="2" charset="2"/>
              <a:buChar char="ü"/>
            </a:pPr>
            <a:r>
              <a:rPr lang="en-US" dirty="0" smtClean="0">
                <a:latin typeface="Times New Roman" pitchFamily="18" charset="0"/>
                <a:cs typeface="Times New Roman" pitchFamily="18" charset="0"/>
              </a:rPr>
              <a:t>source-to-destination delivery means delivery not only from one computer to the next but also from a specific process (running program) on one computer to a specific process (running program) on the other.</a:t>
            </a:r>
          </a:p>
          <a:p>
            <a:pPr lvl="1" algn="just">
              <a:buFont typeface="Wingdings" pitchFamily="2" charset="2"/>
              <a:buChar char="ü"/>
            </a:pPr>
            <a:r>
              <a:rPr lang="en-US" dirty="0" smtClean="0">
                <a:latin typeface="Times New Roman" pitchFamily="18" charset="0"/>
                <a:cs typeface="Times New Roman" pitchFamily="18" charset="0"/>
              </a:rPr>
              <a:t>The transport layer header must therefore include a type of address called </a:t>
            </a:r>
            <a:r>
              <a:rPr lang="en-US" b="1" dirty="0" smtClean="0">
                <a:latin typeface="Times New Roman" pitchFamily="18" charset="0"/>
                <a:cs typeface="Times New Roman" pitchFamily="18" charset="0"/>
              </a:rPr>
              <a:t>a service-point address (or port address</a:t>
            </a:r>
            <a:r>
              <a:rPr lang="en-US" dirty="0" smtClean="0">
                <a:latin typeface="Times New Roman" pitchFamily="18" charset="0"/>
                <a:cs typeface="Times New Roman" pitchFamily="18" charset="0"/>
              </a:rPr>
              <a:t>).</a:t>
            </a:r>
          </a:p>
          <a:p>
            <a:pPr lvl="1" algn="just">
              <a:buFont typeface="Wingdings" pitchFamily="2" charset="2"/>
              <a:buChar char="ü"/>
            </a:pPr>
            <a:r>
              <a:rPr lang="en-US" dirty="0" smtClean="0">
                <a:latin typeface="Times New Roman" pitchFamily="18" charset="0"/>
                <a:cs typeface="Times New Roman" pitchFamily="18" charset="0"/>
              </a:rPr>
              <a:t>Gets the entire message to the correct process on a computer.</a:t>
            </a:r>
          </a:p>
          <a:p>
            <a:pPr lvl="1" algn="just">
              <a:buNone/>
            </a:pPr>
            <a:endParaRPr lang="en-US" sz="1900" b="1"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943126" cy="671332"/>
          </a:xfrm>
        </p:spPr>
        <p:txBody>
          <a:bodyPr>
            <a:normAutofit/>
          </a:bodyPr>
          <a:lstStyle/>
          <a:p>
            <a:r>
              <a:rPr lang="en-US" sz="3300" dirty="0" smtClean="0">
                <a:solidFill>
                  <a:schemeClr val="tx1"/>
                </a:solidFill>
              </a:rPr>
              <a:t>Transport layer</a:t>
            </a:r>
            <a:endParaRPr lang="en-US" sz="3300" dirty="0">
              <a:solidFill>
                <a:schemeClr val="tx1"/>
              </a:solidFill>
            </a:endParaRPr>
          </a:p>
        </p:txBody>
      </p:sp>
      <p:sp>
        <p:nvSpPr>
          <p:cNvPr id="3" name="Content Placeholder 2"/>
          <p:cNvSpPr>
            <a:spLocks noGrp="1"/>
          </p:cNvSpPr>
          <p:nvPr>
            <p:ph idx="1"/>
          </p:nvPr>
        </p:nvSpPr>
        <p:spPr>
          <a:xfrm>
            <a:off x="152400" y="613458"/>
            <a:ext cx="8686800" cy="6244542"/>
          </a:xfrm>
        </p:spPr>
        <p:txBody>
          <a:bodyPr>
            <a:normAutofit/>
          </a:bodyPr>
          <a:lstStyle/>
          <a:p>
            <a:pPr lvl="1"/>
            <a:r>
              <a:rPr lang="en-US" dirty="0" smtClean="0">
                <a:solidFill>
                  <a:srgbClr val="FF0000"/>
                </a:solidFill>
              </a:rPr>
              <a:t>Segmentation and reassembly.</a:t>
            </a:r>
          </a:p>
          <a:p>
            <a:pPr lvl="1">
              <a:buFont typeface="Wingdings" pitchFamily="2" charset="2"/>
              <a:buChar char="ü"/>
            </a:pPr>
            <a:r>
              <a:rPr lang="en-US" dirty="0" smtClean="0">
                <a:solidFill>
                  <a:srgbClr val="FF0000"/>
                </a:solidFill>
              </a:rPr>
              <a:t> </a:t>
            </a:r>
            <a:r>
              <a:rPr lang="en-US" dirty="0" smtClean="0"/>
              <a:t>A message is divided into transmittable segments, with each segment containing a </a:t>
            </a:r>
            <a:r>
              <a:rPr lang="en-US" b="1" dirty="0" smtClean="0">
                <a:solidFill>
                  <a:schemeClr val="tx1"/>
                </a:solidFill>
              </a:rPr>
              <a:t>sequence number.</a:t>
            </a:r>
          </a:p>
          <a:p>
            <a:pPr lvl="1">
              <a:buFont typeface="Wingdings" pitchFamily="2" charset="2"/>
              <a:buChar char="ü"/>
            </a:pPr>
            <a:r>
              <a:rPr lang="en-US" dirty="0" smtClean="0"/>
              <a:t>These numbers enable the transport layer </a:t>
            </a:r>
            <a:r>
              <a:rPr lang="en-US" b="1" dirty="0" smtClean="0"/>
              <a:t>to reassemble the message </a:t>
            </a:r>
            <a:r>
              <a:rPr lang="en-US" dirty="0" smtClean="0"/>
              <a:t>correctly upon arriving at the destination and to identify and replace packets that were lost in transmission.</a:t>
            </a:r>
          </a:p>
          <a:p>
            <a:pPr lvl="1"/>
            <a:r>
              <a:rPr lang="en-US" dirty="0" smtClean="0">
                <a:solidFill>
                  <a:srgbClr val="FF0000"/>
                </a:solidFill>
              </a:rPr>
              <a:t>Connection control. </a:t>
            </a:r>
          </a:p>
          <a:p>
            <a:pPr lvl="1">
              <a:buFont typeface="Wingdings" pitchFamily="2" charset="2"/>
              <a:buChar char="ü"/>
            </a:pPr>
            <a:r>
              <a:rPr lang="en-US" dirty="0" smtClean="0">
                <a:solidFill>
                  <a:srgbClr val="FF0000"/>
                </a:solidFill>
              </a:rPr>
              <a:t> </a:t>
            </a:r>
            <a:r>
              <a:rPr lang="en-US" dirty="0" smtClean="0"/>
              <a:t>The transport layer can be either connectionless or connection-oriented. A connectionless transport layer treats </a:t>
            </a:r>
            <a:r>
              <a:rPr lang="en-US" b="1" dirty="0" smtClean="0"/>
              <a:t>each segment as an independent </a:t>
            </a:r>
            <a:r>
              <a:rPr lang="en-US" dirty="0" smtClean="0"/>
              <a:t>packet and delivers it to the transport layer at the destination machine.</a:t>
            </a:r>
          </a:p>
          <a:p>
            <a:pPr lvl="1">
              <a:buFont typeface="Wingdings" pitchFamily="2" charset="2"/>
              <a:buChar char="ü"/>
            </a:pPr>
            <a:r>
              <a:rPr lang="en-US" dirty="0" smtClean="0"/>
              <a:t>A connection oriented transport layer makes a connection with the transport layer at the destination machine first before delivering the packets. After all the data are transferred, the connection is terminated.</a:t>
            </a:r>
          </a:p>
          <a:p>
            <a:pPr lvl="1"/>
            <a:r>
              <a:rPr lang="en-US" dirty="0" smtClean="0">
                <a:solidFill>
                  <a:srgbClr val="FF0000"/>
                </a:solidFill>
              </a:rPr>
              <a:t>Flow control</a:t>
            </a:r>
            <a:r>
              <a:rPr lang="en-US" dirty="0" smtClean="0"/>
              <a:t>.</a:t>
            </a:r>
          </a:p>
          <a:p>
            <a:pPr lvl="1"/>
            <a:r>
              <a:rPr lang="en-US" dirty="0" smtClean="0"/>
              <a:t> Like the data link layer, the transport layer is responsible for flow control. Flow control at this layer is performed </a:t>
            </a:r>
            <a:r>
              <a:rPr lang="en-US" b="1" dirty="0" smtClean="0"/>
              <a:t>end to end rather than across a single link</a:t>
            </a:r>
            <a:r>
              <a:rPr lang="en-US" dirty="0" smtClean="0"/>
              <a:t>.</a:t>
            </a:r>
          </a:p>
          <a:p>
            <a:pPr lvl="1"/>
            <a:r>
              <a:rPr lang="en-US" dirty="0" smtClean="0">
                <a:solidFill>
                  <a:srgbClr val="FF0000"/>
                </a:solidFill>
              </a:rPr>
              <a:t>Error control. </a:t>
            </a:r>
          </a:p>
          <a:p>
            <a:pPr lvl="1">
              <a:buFont typeface="Wingdings" pitchFamily="2" charset="2"/>
              <a:buChar char="ü"/>
            </a:pPr>
            <a:r>
              <a:rPr lang="en-US" dirty="0" smtClean="0">
                <a:solidFill>
                  <a:srgbClr val="FF0000"/>
                </a:solidFill>
              </a:rPr>
              <a:t> </a:t>
            </a:r>
            <a:r>
              <a:rPr lang="en-US" dirty="0" smtClean="0"/>
              <a:t>error control at this layer is performed </a:t>
            </a:r>
            <a:r>
              <a:rPr lang="en-US" b="1" dirty="0" smtClean="0"/>
              <a:t>process-to-proces</a:t>
            </a:r>
            <a:r>
              <a:rPr lang="en-US" dirty="0" smtClean="0"/>
              <a:t>s rather than across a single link.</a:t>
            </a:r>
          </a:p>
          <a:p>
            <a:pPr lvl="1">
              <a:buFont typeface="Wingdings" pitchFamily="2" charset="2"/>
              <a:buChar char="ü"/>
            </a:pPr>
            <a:r>
              <a:rPr lang="en-US" dirty="0" smtClean="0"/>
              <a:t>The sending transport layer makes sure that the entire message arrives at the receiving transport layer without error (damage, loss, or duplication). </a:t>
            </a:r>
          </a:p>
          <a:p>
            <a:pPr lvl="1">
              <a:buFont typeface="Wingdings" pitchFamily="2" charset="2"/>
              <a:buChar char="ü"/>
            </a:pPr>
            <a:r>
              <a:rPr lang="en-US" dirty="0" smtClean="0"/>
              <a:t>Error correction is usually achieved through retransmission.</a:t>
            </a:r>
          </a:p>
          <a:p>
            <a:endParaRPr lang="en-US"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943126" cy="671332"/>
          </a:xfrm>
        </p:spPr>
        <p:txBody>
          <a:bodyPr>
            <a:normAutofit/>
          </a:bodyPr>
          <a:lstStyle/>
          <a:p>
            <a:r>
              <a:rPr lang="en-US" sz="3300" dirty="0" smtClean="0">
                <a:solidFill>
                  <a:schemeClr val="tx1"/>
                </a:solidFill>
              </a:rPr>
              <a:t>Layer 5: Session layer</a:t>
            </a:r>
            <a:endParaRPr lang="en-US" sz="3300" dirty="0">
              <a:solidFill>
                <a:schemeClr val="tx1"/>
              </a:solidFill>
            </a:endParaRPr>
          </a:p>
        </p:txBody>
      </p:sp>
      <p:sp>
        <p:nvSpPr>
          <p:cNvPr id="3" name="Content Placeholder 2"/>
          <p:cNvSpPr>
            <a:spLocks noGrp="1"/>
          </p:cNvSpPr>
          <p:nvPr>
            <p:ph idx="1"/>
          </p:nvPr>
        </p:nvSpPr>
        <p:spPr>
          <a:xfrm>
            <a:off x="0" y="613458"/>
            <a:ext cx="9144000" cy="6244542"/>
          </a:xfrm>
        </p:spPr>
        <p:txBody>
          <a:bodyPr>
            <a:normAutofit/>
          </a:bodyPr>
          <a:lstStyle/>
          <a:p>
            <a:pPr algn="just">
              <a:lnSpc>
                <a:spcPct val="150000"/>
              </a:lnSpc>
              <a:buFont typeface="Arial" pitchFamily="34" charset="0"/>
              <a:buChar char="•"/>
            </a:pPr>
            <a:r>
              <a:rPr lang="en-US" sz="2200" dirty="0" smtClean="0"/>
              <a:t> The services provided by the first three layers (physical, data link, and network) </a:t>
            </a:r>
          </a:p>
          <a:p>
            <a:pPr algn="just">
              <a:lnSpc>
                <a:spcPct val="150000"/>
              </a:lnSpc>
            </a:pPr>
            <a:r>
              <a:rPr lang="en-US" sz="2200" dirty="0" smtClean="0"/>
              <a:t>   are not sufficient for some processes. </a:t>
            </a:r>
          </a:p>
          <a:p>
            <a:pPr algn="just">
              <a:lnSpc>
                <a:spcPct val="150000"/>
              </a:lnSpc>
              <a:buFont typeface="Arial" pitchFamily="34" charset="0"/>
              <a:buChar char="•"/>
            </a:pPr>
            <a:r>
              <a:rPr lang="en-US" sz="2200" dirty="0" smtClean="0"/>
              <a:t> The session layer is the network </a:t>
            </a:r>
            <a:r>
              <a:rPr lang="en-US" sz="2200" i="1" dirty="0" smtClean="0"/>
              <a:t>dialog controller.</a:t>
            </a:r>
          </a:p>
          <a:p>
            <a:pPr algn="just">
              <a:lnSpc>
                <a:spcPct val="150000"/>
              </a:lnSpc>
              <a:buFont typeface="Arial" pitchFamily="34" charset="0"/>
              <a:buChar char="•"/>
            </a:pPr>
            <a:r>
              <a:rPr lang="en-US" sz="2200" dirty="0" smtClean="0"/>
              <a:t> It establishes, maintains, and synchronizes the interaction among  </a:t>
            </a:r>
          </a:p>
          <a:p>
            <a:pPr algn="just">
              <a:lnSpc>
                <a:spcPct val="150000"/>
              </a:lnSpc>
            </a:pPr>
            <a:r>
              <a:rPr lang="en-US" sz="2200" dirty="0" smtClean="0"/>
              <a:t>   communicating systems.</a:t>
            </a:r>
          </a:p>
          <a:p>
            <a:pPr lvl="1" algn="just">
              <a:lnSpc>
                <a:spcPct val="150000"/>
              </a:lnSpc>
              <a:buNone/>
            </a:pPr>
            <a:r>
              <a:rPr lang="en-US" dirty="0" smtClean="0"/>
              <a:t>  </a:t>
            </a:r>
            <a:r>
              <a:rPr lang="en-US" b="1" i="1" dirty="0" smtClean="0"/>
              <a:t>“</a:t>
            </a:r>
            <a:r>
              <a:rPr lang="en-US" b="1" dirty="0" smtClean="0"/>
              <a:t>The session layer is responsible for dialog control and synchronization.”</a:t>
            </a:r>
          </a:p>
          <a:p>
            <a:pPr lvl="1" algn="just">
              <a:lnSpc>
                <a:spcPct val="150000"/>
              </a:lnSpc>
              <a:buNone/>
            </a:pPr>
            <a:endParaRPr lang="en-US" b="1" i="1" dirty="0" smtClean="0"/>
          </a:p>
          <a:p>
            <a:pPr algn="just">
              <a:lnSpc>
                <a:spcPct val="150000"/>
              </a:lnSpc>
            </a:pPr>
            <a:r>
              <a:rPr lang="en-US" sz="2200" b="1" dirty="0" smtClean="0"/>
              <a:t>Services Provided:</a:t>
            </a:r>
          </a:p>
          <a:p>
            <a:pPr lvl="1" algn="just">
              <a:lnSpc>
                <a:spcPct val="150000"/>
              </a:lnSpc>
            </a:pPr>
            <a:r>
              <a:rPr lang="en-US" sz="2000" dirty="0" smtClean="0">
                <a:solidFill>
                  <a:srgbClr val="FF0000"/>
                </a:solidFill>
              </a:rPr>
              <a:t>Dialog control</a:t>
            </a:r>
            <a:r>
              <a:rPr lang="en-US" sz="2000" dirty="0" smtClean="0"/>
              <a:t>.</a:t>
            </a:r>
          </a:p>
          <a:p>
            <a:pPr lvl="2" algn="just">
              <a:lnSpc>
                <a:spcPct val="150000"/>
              </a:lnSpc>
              <a:buFont typeface="Wingdings" pitchFamily="2" charset="2"/>
              <a:buChar char="ü"/>
            </a:pPr>
            <a:r>
              <a:rPr lang="en-US" sz="2000" dirty="0" smtClean="0">
                <a:solidFill>
                  <a:schemeClr val="tx1"/>
                </a:solidFill>
                <a:latin typeface="Times New Roman"/>
                <a:cs typeface="Times New Roman"/>
              </a:rPr>
              <a:t>The session layer allows two systems to enter into a dialog.</a:t>
            </a:r>
          </a:p>
          <a:p>
            <a:pPr lvl="2" algn="just">
              <a:lnSpc>
                <a:spcPct val="150000"/>
              </a:lnSpc>
              <a:buFont typeface="Wingdings" pitchFamily="2" charset="2"/>
              <a:buChar char="ü"/>
            </a:pPr>
            <a:r>
              <a:rPr lang="en-US" sz="2000" dirty="0" smtClean="0">
                <a:solidFill>
                  <a:schemeClr val="tx1"/>
                </a:solidFill>
                <a:latin typeface="Times New Roman"/>
                <a:cs typeface="Times New Roman"/>
              </a:rPr>
              <a:t>It allows the communication between two processes to take place in either half-duplex (one way at a time) or full-duplex (two ways at a time) mode.</a:t>
            </a:r>
          </a:p>
          <a:p>
            <a:pPr lvl="1">
              <a:buNone/>
            </a:pPr>
            <a:endParaRPr lang="en-US" b="1" i="1"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943126" cy="671332"/>
          </a:xfrm>
        </p:spPr>
        <p:txBody>
          <a:bodyPr>
            <a:normAutofit/>
          </a:bodyPr>
          <a:lstStyle/>
          <a:p>
            <a:r>
              <a:rPr lang="en-US" sz="3300" dirty="0" smtClean="0">
                <a:solidFill>
                  <a:schemeClr val="tx1"/>
                </a:solidFill>
              </a:rPr>
              <a:t>Session layer</a:t>
            </a:r>
            <a:endParaRPr lang="en-US" sz="3300" dirty="0">
              <a:solidFill>
                <a:schemeClr val="tx1"/>
              </a:solidFill>
            </a:endParaRPr>
          </a:p>
        </p:txBody>
      </p:sp>
      <p:sp>
        <p:nvSpPr>
          <p:cNvPr id="3" name="Content Placeholder 2"/>
          <p:cNvSpPr>
            <a:spLocks noGrp="1"/>
          </p:cNvSpPr>
          <p:nvPr>
            <p:ph idx="1"/>
          </p:nvPr>
        </p:nvSpPr>
        <p:spPr>
          <a:xfrm>
            <a:off x="0" y="613458"/>
            <a:ext cx="9144000" cy="6244542"/>
          </a:xfrm>
        </p:spPr>
        <p:txBody>
          <a:bodyPr>
            <a:normAutofit/>
          </a:bodyPr>
          <a:lstStyle/>
          <a:p>
            <a:pPr lvl="1"/>
            <a:r>
              <a:rPr lang="en-US" sz="2000" dirty="0" smtClean="0">
                <a:solidFill>
                  <a:srgbClr val="FF0000"/>
                </a:solidFill>
              </a:rPr>
              <a:t>Synchronization. </a:t>
            </a:r>
          </a:p>
          <a:p>
            <a:pPr lvl="2">
              <a:lnSpc>
                <a:spcPct val="150000"/>
              </a:lnSpc>
              <a:buFont typeface="Wingdings" pitchFamily="2" charset="2"/>
              <a:buChar char="ü"/>
            </a:pPr>
            <a:r>
              <a:rPr lang="en-US" sz="2000" dirty="0" smtClean="0">
                <a:latin typeface="Times New Roman" pitchFamily="18" charset="0"/>
                <a:cs typeface="Times New Roman" pitchFamily="18" charset="0"/>
              </a:rPr>
              <a:t>The session layer allows a process to </a:t>
            </a:r>
            <a:r>
              <a:rPr lang="en-US" sz="2000" b="1" dirty="0" smtClean="0">
                <a:latin typeface="Times New Roman" pitchFamily="18" charset="0"/>
                <a:cs typeface="Times New Roman" pitchFamily="18" charset="0"/>
              </a:rPr>
              <a:t>add checkpoints</a:t>
            </a:r>
            <a:r>
              <a:rPr lang="en-US" sz="2000" dirty="0" smtClean="0">
                <a:latin typeface="Times New Roman" pitchFamily="18" charset="0"/>
                <a:cs typeface="Times New Roman" pitchFamily="18" charset="0"/>
              </a:rPr>
              <a:t>, or synchronization points, to a stream of data. </a:t>
            </a:r>
          </a:p>
          <a:p>
            <a:pPr lvl="2">
              <a:lnSpc>
                <a:spcPct val="150000"/>
              </a:lnSpc>
            </a:pPr>
            <a:r>
              <a:rPr lang="en-US" sz="2000" dirty="0" smtClean="0">
                <a:latin typeface="Times New Roman" pitchFamily="18" charset="0"/>
                <a:cs typeface="Times New Roman" pitchFamily="18" charset="0"/>
              </a:rPr>
              <a:t>For example:</a:t>
            </a:r>
          </a:p>
          <a:p>
            <a:pPr lvl="3">
              <a:lnSpc>
                <a:spcPct val="150000"/>
              </a:lnSpc>
            </a:pPr>
            <a:r>
              <a:rPr lang="en-US" sz="2000" dirty="0" smtClean="0">
                <a:latin typeface="Times New Roman" pitchFamily="18" charset="0"/>
                <a:cs typeface="Times New Roman" pitchFamily="18" charset="0"/>
              </a:rPr>
              <a:t>If a system is sending a file of 2000 pages, it is advisable to insert checkpoints after every 100 pages to ensure that each 100-page unit is received and acknowledged independently.</a:t>
            </a:r>
          </a:p>
          <a:p>
            <a:pPr lvl="4">
              <a:lnSpc>
                <a:spcPct val="150000"/>
              </a:lnSpc>
            </a:pPr>
            <a:r>
              <a:rPr lang="en-US" sz="2000" dirty="0" smtClean="0">
                <a:latin typeface="Times New Roman" pitchFamily="18" charset="0"/>
                <a:cs typeface="Times New Roman" pitchFamily="18" charset="0"/>
              </a:rPr>
              <a:t>In this case, if a crash happens during the transmission of page 523, the only pages that need to be resent after system recovery are pages 501 to 523. Pages previous to 501 need not be resent. </a:t>
            </a:r>
          </a:p>
          <a:p>
            <a:pPr lvl="3">
              <a:lnSpc>
                <a:spcPct val="150000"/>
              </a:lnSpc>
              <a:buFont typeface="Wingdings" pitchFamily="2" charset="2"/>
              <a:buChar char="ü"/>
            </a:pPr>
            <a:r>
              <a:rPr lang="en-US" sz="2000" dirty="0" smtClean="0">
                <a:latin typeface="Times New Roman" pitchFamily="18" charset="0"/>
                <a:cs typeface="Times New Roman" pitchFamily="18" charset="0"/>
              </a:rPr>
              <a:t> Managing an audio and a video stream that are being combined in a teleconferencing application</a:t>
            </a:r>
            <a:r>
              <a:rPr lang="en-US" sz="2000" dirty="0" smtClean="0"/>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943126" cy="671332"/>
          </a:xfrm>
        </p:spPr>
        <p:txBody>
          <a:bodyPr>
            <a:normAutofit/>
          </a:bodyPr>
          <a:lstStyle/>
          <a:p>
            <a:r>
              <a:rPr lang="en-US" sz="3300" dirty="0" smtClean="0">
                <a:solidFill>
                  <a:schemeClr val="tx1"/>
                </a:solidFill>
              </a:rPr>
              <a:t>Layer 6: Presentation layer</a:t>
            </a:r>
            <a:endParaRPr lang="en-US" sz="3300" dirty="0">
              <a:solidFill>
                <a:schemeClr val="tx1"/>
              </a:solidFill>
            </a:endParaRPr>
          </a:p>
        </p:txBody>
      </p:sp>
      <p:sp>
        <p:nvSpPr>
          <p:cNvPr id="3" name="Content Placeholder 2"/>
          <p:cNvSpPr>
            <a:spLocks noGrp="1"/>
          </p:cNvSpPr>
          <p:nvPr>
            <p:ph idx="1"/>
          </p:nvPr>
        </p:nvSpPr>
        <p:spPr>
          <a:xfrm>
            <a:off x="0" y="613458"/>
            <a:ext cx="9144000" cy="6244542"/>
          </a:xfrm>
        </p:spPr>
        <p:txBody>
          <a:bodyPr>
            <a:normAutofit fontScale="92500" lnSpcReduction="10000"/>
          </a:bodyPr>
          <a:lstStyle/>
          <a:p>
            <a:r>
              <a:rPr lang="en-US" sz="2200" dirty="0" smtClean="0"/>
              <a:t> The presentation layer is concerned with the syntax and semantics of the   </a:t>
            </a:r>
          </a:p>
          <a:p>
            <a:r>
              <a:rPr lang="en-US" sz="2200" dirty="0" smtClean="0"/>
              <a:t>  information exchanged between two systems.</a:t>
            </a:r>
          </a:p>
          <a:p>
            <a:pPr lvl="1"/>
            <a:r>
              <a:rPr lang="en-US" dirty="0" smtClean="0"/>
              <a:t>(</a:t>
            </a:r>
            <a:r>
              <a:rPr lang="en-US" dirty="0" err="1" smtClean="0"/>
              <a:t>ie</a:t>
            </a:r>
            <a:r>
              <a:rPr lang="en-US" dirty="0" smtClean="0"/>
              <a:t>) Concerned with the format of data exchanged between peers.</a:t>
            </a:r>
          </a:p>
          <a:p>
            <a:pPr lvl="1">
              <a:buNone/>
            </a:pPr>
            <a:endParaRPr lang="en-US" dirty="0" smtClean="0"/>
          </a:p>
          <a:p>
            <a:pPr lvl="1">
              <a:buNone/>
            </a:pPr>
            <a:r>
              <a:rPr lang="en-US" b="1" i="1" dirty="0" smtClean="0"/>
              <a:t>“The presentation layer is responsible for translation, compression, and encryption.”</a:t>
            </a:r>
          </a:p>
          <a:p>
            <a:endParaRPr lang="en-US" sz="2200" b="1" dirty="0" smtClean="0"/>
          </a:p>
          <a:p>
            <a:r>
              <a:rPr lang="en-US" sz="2200" b="1" dirty="0" smtClean="0"/>
              <a:t> Services Provided:</a:t>
            </a:r>
          </a:p>
          <a:p>
            <a:pPr lvl="1"/>
            <a:r>
              <a:rPr lang="en-US" sz="2200" dirty="0" smtClean="0">
                <a:solidFill>
                  <a:srgbClr val="FF0000"/>
                </a:solidFill>
              </a:rPr>
              <a:t>Translation.  </a:t>
            </a:r>
          </a:p>
          <a:p>
            <a:pPr lvl="1">
              <a:buFont typeface="Wingdings" pitchFamily="2" charset="2"/>
              <a:buChar char="ü"/>
            </a:pPr>
            <a:r>
              <a:rPr lang="en-US" sz="2200" dirty="0" smtClean="0">
                <a:solidFill>
                  <a:schemeClr val="tx1"/>
                </a:solidFill>
                <a:latin typeface="Times New Roman"/>
                <a:cs typeface="Times New Roman"/>
              </a:rPr>
              <a:t>The processes (running programs) in two systems are usually exchanging </a:t>
            </a:r>
          </a:p>
          <a:p>
            <a:pPr lvl="1"/>
            <a:r>
              <a:rPr lang="en-US" sz="2200" dirty="0" smtClean="0">
                <a:solidFill>
                  <a:schemeClr val="tx1"/>
                </a:solidFill>
                <a:latin typeface="Times New Roman"/>
                <a:cs typeface="Times New Roman"/>
              </a:rPr>
              <a:t>    information in the form of </a:t>
            </a:r>
            <a:r>
              <a:rPr lang="en-US" sz="2200" b="1" dirty="0" smtClean="0">
                <a:solidFill>
                  <a:schemeClr val="tx1"/>
                </a:solidFill>
                <a:latin typeface="Times New Roman"/>
                <a:cs typeface="Times New Roman"/>
              </a:rPr>
              <a:t>character strings, numbers, </a:t>
            </a:r>
            <a:r>
              <a:rPr lang="en-US" sz="2200" dirty="0" smtClean="0">
                <a:solidFill>
                  <a:schemeClr val="tx1"/>
                </a:solidFill>
                <a:latin typeface="Times New Roman"/>
                <a:cs typeface="Times New Roman"/>
              </a:rPr>
              <a:t>and so on.</a:t>
            </a:r>
          </a:p>
          <a:p>
            <a:pPr lvl="1">
              <a:buFont typeface="Wingdings" pitchFamily="2" charset="2"/>
              <a:buChar char="ü"/>
            </a:pPr>
            <a:r>
              <a:rPr lang="en-US" sz="2200" dirty="0" smtClean="0">
                <a:solidFill>
                  <a:schemeClr val="tx1"/>
                </a:solidFill>
                <a:latin typeface="Times New Roman"/>
                <a:cs typeface="Times New Roman"/>
              </a:rPr>
              <a:t>The information must be changed to bit streams before being transmitted. Because </a:t>
            </a:r>
          </a:p>
          <a:p>
            <a:pPr lvl="1"/>
            <a:r>
              <a:rPr lang="en-US" sz="2200" dirty="0" smtClean="0">
                <a:solidFill>
                  <a:schemeClr val="tx1"/>
                </a:solidFill>
                <a:latin typeface="Times New Roman"/>
                <a:cs typeface="Times New Roman"/>
              </a:rPr>
              <a:t>   different computers use different encoding systems, the presentation layer is </a:t>
            </a:r>
          </a:p>
          <a:p>
            <a:pPr lvl="1"/>
            <a:r>
              <a:rPr lang="en-US" sz="2200" dirty="0" smtClean="0">
                <a:solidFill>
                  <a:schemeClr val="tx1"/>
                </a:solidFill>
                <a:latin typeface="Times New Roman"/>
                <a:cs typeface="Times New Roman"/>
              </a:rPr>
              <a:t>   responsible for </a:t>
            </a:r>
            <a:r>
              <a:rPr lang="en-US" sz="2200" b="1" dirty="0" smtClean="0">
                <a:solidFill>
                  <a:schemeClr val="tx1"/>
                </a:solidFill>
                <a:latin typeface="Times New Roman"/>
                <a:cs typeface="Times New Roman"/>
              </a:rPr>
              <a:t>interoperability between these different encoding methods.</a:t>
            </a:r>
          </a:p>
          <a:p>
            <a:pPr lvl="1">
              <a:buFont typeface="Wingdings" pitchFamily="2" charset="2"/>
              <a:buChar char="ü"/>
            </a:pPr>
            <a:r>
              <a:rPr lang="en-US" sz="2200" dirty="0" smtClean="0">
                <a:solidFill>
                  <a:schemeClr val="tx1"/>
                </a:solidFill>
                <a:latin typeface="Times New Roman"/>
                <a:cs typeface="Times New Roman"/>
              </a:rPr>
              <a:t>The presentation layer at the sender changes the information from its sender- </a:t>
            </a:r>
          </a:p>
          <a:p>
            <a:pPr lvl="1"/>
            <a:r>
              <a:rPr lang="en-US" sz="2200" dirty="0" smtClean="0">
                <a:solidFill>
                  <a:schemeClr val="tx1"/>
                </a:solidFill>
                <a:latin typeface="Times New Roman"/>
                <a:cs typeface="Times New Roman"/>
              </a:rPr>
              <a:t>    dependent format into a common format. </a:t>
            </a:r>
          </a:p>
          <a:p>
            <a:pPr lvl="1">
              <a:buFont typeface="Wingdings" pitchFamily="2" charset="2"/>
              <a:buChar char="ü"/>
            </a:pPr>
            <a:r>
              <a:rPr lang="en-US" sz="2200" dirty="0" smtClean="0">
                <a:solidFill>
                  <a:schemeClr val="tx1"/>
                </a:solidFill>
                <a:latin typeface="Times New Roman"/>
                <a:cs typeface="Times New Roman"/>
              </a:rPr>
              <a:t>The presentation layer at the receiving machine changes the common format into </a:t>
            </a:r>
          </a:p>
          <a:p>
            <a:pPr lvl="1"/>
            <a:r>
              <a:rPr lang="en-US" sz="2200" dirty="0" smtClean="0">
                <a:solidFill>
                  <a:schemeClr val="tx1"/>
                </a:solidFill>
                <a:latin typeface="Times New Roman"/>
                <a:cs typeface="Times New Roman"/>
              </a:rPr>
              <a:t>    its receiver-dependent format.</a:t>
            </a:r>
          </a:p>
          <a:p>
            <a:pPr lvl="2" algn="just"/>
            <a:r>
              <a:rPr lang="en-US" sz="2200" dirty="0" err="1" smtClean="0">
                <a:solidFill>
                  <a:schemeClr val="tx1"/>
                </a:solidFill>
                <a:latin typeface="Times New Roman"/>
                <a:cs typeface="Times New Roman"/>
              </a:rPr>
              <a:t>Eg</a:t>
            </a:r>
            <a:r>
              <a:rPr lang="en-US" sz="2200" dirty="0" smtClean="0">
                <a:solidFill>
                  <a:schemeClr val="tx1"/>
                </a:solidFill>
                <a:latin typeface="Times New Roman"/>
                <a:cs typeface="Times New Roman"/>
              </a:rPr>
              <a:t>: </a:t>
            </a:r>
          </a:p>
          <a:p>
            <a:pPr lvl="3" algn="just"/>
            <a:r>
              <a:rPr lang="en-US" sz="2200" dirty="0" smtClean="0">
                <a:solidFill>
                  <a:schemeClr val="tx1"/>
                </a:solidFill>
                <a:latin typeface="Times New Roman"/>
                <a:cs typeface="Times New Roman"/>
              </a:rPr>
              <a:t>whether integer is 16,32 or 64 bits long; </a:t>
            </a:r>
          </a:p>
          <a:p>
            <a:pPr lvl="3" algn="just"/>
            <a:r>
              <a:rPr lang="en-US" sz="2200" dirty="0" smtClean="0">
                <a:solidFill>
                  <a:schemeClr val="tx1"/>
                </a:solidFill>
                <a:latin typeface="Times New Roman"/>
                <a:cs typeface="Times New Roman"/>
              </a:rPr>
              <a:t>whether the most significant byte is transmitted first of last how the video streaming is formatted</a:t>
            </a:r>
          </a:p>
          <a:p>
            <a:pPr lvl="1">
              <a:buNone/>
            </a:pPr>
            <a:endParaRPr lang="en-US" b="1" i="1"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943126" cy="671332"/>
          </a:xfrm>
        </p:spPr>
        <p:txBody>
          <a:bodyPr>
            <a:normAutofit/>
          </a:bodyPr>
          <a:lstStyle/>
          <a:p>
            <a:r>
              <a:rPr lang="en-US" sz="3300" dirty="0" smtClean="0">
                <a:solidFill>
                  <a:schemeClr val="tx1"/>
                </a:solidFill>
              </a:rPr>
              <a:t> Presentation layer</a:t>
            </a:r>
            <a:endParaRPr lang="en-US" sz="3300" dirty="0">
              <a:solidFill>
                <a:schemeClr val="tx1"/>
              </a:solidFill>
            </a:endParaRPr>
          </a:p>
        </p:txBody>
      </p:sp>
      <p:sp>
        <p:nvSpPr>
          <p:cNvPr id="3" name="Content Placeholder 2"/>
          <p:cNvSpPr>
            <a:spLocks noGrp="1"/>
          </p:cNvSpPr>
          <p:nvPr>
            <p:ph idx="1"/>
          </p:nvPr>
        </p:nvSpPr>
        <p:spPr>
          <a:xfrm>
            <a:off x="0" y="613458"/>
            <a:ext cx="9144000" cy="6244542"/>
          </a:xfrm>
        </p:spPr>
        <p:txBody>
          <a:bodyPr>
            <a:normAutofit/>
          </a:bodyPr>
          <a:lstStyle/>
          <a:p>
            <a:pPr lvl="2"/>
            <a:endParaRPr lang="en-US" dirty="0" smtClean="0"/>
          </a:p>
          <a:p>
            <a:pPr lvl="1"/>
            <a:r>
              <a:rPr lang="en-US" b="1" dirty="0" smtClean="0"/>
              <a:t>Services Provided</a:t>
            </a:r>
          </a:p>
          <a:p>
            <a:pPr lvl="1"/>
            <a:endParaRPr lang="en-US" dirty="0" smtClean="0">
              <a:solidFill>
                <a:srgbClr val="FF0000"/>
              </a:solidFill>
            </a:endParaRPr>
          </a:p>
          <a:p>
            <a:pPr lvl="1"/>
            <a:r>
              <a:rPr lang="en-US" dirty="0" smtClean="0">
                <a:solidFill>
                  <a:srgbClr val="FF0000"/>
                </a:solidFill>
              </a:rPr>
              <a:t>Encryption.</a:t>
            </a:r>
          </a:p>
          <a:p>
            <a:pPr lvl="1" algn="just">
              <a:lnSpc>
                <a:spcPct val="150000"/>
              </a:lnSpc>
              <a:buFont typeface="Wingdings" pitchFamily="2" charset="2"/>
              <a:buChar char="ü"/>
            </a:pPr>
            <a:r>
              <a:rPr lang="en-US" dirty="0" smtClean="0">
                <a:solidFill>
                  <a:srgbClr val="FF0000"/>
                </a:solidFill>
              </a:rPr>
              <a:t> </a:t>
            </a:r>
            <a:r>
              <a:rPr lang="en-US" dirty="0" smtClean="0"/>
              <a:t>To carry sensitive information, a system must be able to ensure privacy.</a:t>
            </a:r>
          </a:p>
          <a:p>
            <a:pPr lvl="1" algn="just">
              <a:lnSpc>
                <a:spcPct val="150000"/>
              </a:lnSpc>
              <a:buFont typeface="Wingdings" pitchFamily="2" charset="2"/>
              <a:buChar char="ü"/>
            </a:pPr>
            <a:r>
              <a:rPr lang="en-US" dirty="0" smtClean="0"/>
              <a:t>  Encryption means that the sender transforms the original information to another form </a:t>
            </a:r>
          </a:p>
          <a:p>
            <a:pPr lvl="1" algn="just">
              <a:lnSpc>
                <a:spcPct val="150000"/>
              </a:lnSpc>
            </a:pPr>
            <a:r>
              <a:rPr lang="en-US" dirty="0" smtClean="0"/>
              <a:t>      and  sends the resulting message out over the network. </a:t>
            </a:r>
          </a:p>
          <a:p>
            <a:pPr lvl="1" algn="just">
              <a:lnSpc>
                <a:spcPct val="150000"/>
              </a:lnSpc>
              <a:buFont typeface="Wingdings" pitchFamily="2" charset="2"/>
              <a:buChar char="ü"/>
            </a:pPr>
            <a:r>
              <a:rPr lang="en-US" dirty="0" smtClean="0"/>
              <a:t>  Decryption reverses the original process to transform the message back to its original </a:t>
            </a:r>
          </a:p>
          <a:p>
            <a:pPr lvl="1" algn="just">
              <a:lnSpc>
                <a:spcPct val="150000"/>
              </a:lnSpc>
            </a:pPr>
            <a:r>
              <a:rPr lang="en-US" dirty="0" smtClean="0"/>
              <a:t>      form.</a:t>
            </a:r>
          </a:p>
          <a:p>
            <a:pPr lvl="1" algn="just">
              <a:lnSpc>
                <a:spcPct val="150000"/>
              </a:lnSpc>
            </a:pPr>
            <a:r>
              <a:rPr lang="en-US" dirty="0" smtClean="0">
                <a:solidFill>
                  <a:srgbClr val="FF0000"/>
                </a:solidFill>
              </a:rPr>
              <a:t>Compression</a:t>
            </a:r>
            <a:r>
              <a:rPr lang="en-US" dirty="0" smtClean="0"/>
              <a:t>.</a:t>
            </a:r>
          </a:p>
          <a:p>
            <a:pPr lvl="1" algn="just">
              <a:lnSpc>
                <a:spcPct val="150000"/>
              </a:lnSpc>
              <a:buFont typeface="Wingdings" pitchFamily="2" charset="2"/>
              <a:buChar char="ü"/>
            </a:pPr>
            <a:r>
              <a:rPr lang="en-US" dirty="0" smtClean="0"/>
              <a:t>   Data compression reduces the number of bits contained in the information. </a:t>
            </a:r>
          </a:p>
          <a:p>
            <a:pPr lvl="1" algn="just">
              <a:lnSpc>
                <a:spcPct val="150000"/>
              </a:lnSpc>
              <a:buFont typeface="Wingdings" pitchFamily="2" charset="2"/>
              <a:buChar char="ü"/>
            </a:pPr>
            <a:r>
              <a:rPr lang="en-US" dirty="0" smtClean="0"/>
              <a:t>   Data compression becomes particularly important in the transmission of multimedia such </a:t>
            </a:r>
          </a:p>
          <a:p>
            <a:pPr lvl="1" algn="just">
              <a:lnSpc>
                <a:spcPct val="150000"/>
              </a:lnSpc>
            </a:pPr>
            <a:r>
              <a:rPr lang="en-US" dirty="0" smtClean="0"/>
              <a:t>    as text, audio, and video.</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943126" cy="671332"/>
          </a:xfrm>
        </p:spPr>
        <p:txBody>
          <a:bodyPr>
            <a:normAutofit/>
          </a:bodyPr>
          <a:lstStyle/>
          <a:p>
            <a:r>
              <a:rPr lang="en-US" sz="3300" dirty="0" smtClean="0">
                <a:solidFill>
                  <a:schemeClr val="tx1"/>
                </a:solidFill>
              </a:rPr>
              <a:t> Layer 7: Application layer</a:t>
            </a:r>
            <a:endParaRPr lang="en-US" sz="3300" dirty="0">
              <a:solidFill>
                <a:schemeClr val="tx1"/>
              </a:solidFill>
            </a:endParaRPr>
          </a:p>
        </p:txBody>
      </p:sp>
      <p:sp>
        <p:nvSpPr>
          <p:cNvPr id="3" name="Content Placeholder 2"/>
          <p:cNvSpPr>
            <a:spLocks noGrp="1"/>
          </p:cNvSpPr>
          <p:nvPr>
            <p:ph idx="1"/>
          </p:nvPr>
        </p:nvSpPr>
        <p:spPr>
          <a:xfrm>
            <a:off x="228600" y="613458"/>
            <a:ext cx="8458200" cy="6092142"/>
          </a:xfrm>
        </p:spPr>
        <p:txBody>
          <a:bodyPr>
            <a:normAutofit/>
          </a:bodyPr>
          <a:lstStyle/>
          <a:p>
            <a:pPr>
              <a:buFont typeface="Wingdings" pitchFamily="2" charset="2"/>
              <a:buChar char="ü"/>
            </a:pPr>
            <a:r>
              <a:rPr lang="en-US" sz="2200" dirty="0" smtClean="0"/>
              <a:t>   The application layer enables the user, whether human or software, to </a:t>
            </a:r>
          </a:p>
          <a:p>
            <a:r>
              <a:rPr lang="en-US" sz="2200" dirty="0" smtClean="0"/>
              <a:t>       access the network.</a:t>
            </a:r>
          </a:p>
          <a:p>
            <a:pPr>
              <a:buFont typeface="Wingdings" pitchFamily="2" charset="2"/>
              <a:buChar char="ü"/>
            </a:pPr>
            <a:r>
              <a:rPr lang="en-US" sz="2200" dirty="0" smtClean="0"/>
              <a:t>  It provides user interfaces and support for services such as electronic </a:t>
            </a:r>
          </a:p>
          <a:p>
            <a:r>
              <a:rPr lang="en-US" sz="2200" dirty="0" smtClean="0"/>
              <a:t>      mail, remote file access and transfer, shared database management, and </a:t>
            </a:r>
          </a:p>
          <a:p>
            <a:r>
              <a:rPr lang="en-US" sz="2200" dirty="0" smtClean="0"/>
              <a:t>     other types of distributed information services.</a:t>
            </a:r>
          </a:p>
          <a:p>
            <a:pPr lvl="1"/>
            <a:endParaRPr lang="en-US" dirty="0" smtClean="0"/>
          </a:p>
          <a:p>
            <a:pPr lvl="1"/>
            <a:r>
              <a:rPr lang="en-US" b="1" dirty="0" smtClean="0"/>
              <a:t>“The application layer is responsible for providing services to the user.”</a:t>
            </a:r>
          </a:p>
          <a:p>
            <a:r>
              <a:rPr lang="en-US" sz="2200" dirty="0" smtClean="0"/>
              <a:t>Services Provided:</a:t>
            </a:r>
          </a:p>
          <a:p>
            <a:pPr marL="0" lvl="1"/>
            <a:r>
              <a:rPr lang="en-US" sz="2000" dirty="0" smtClean="0">
                <a:solidFill>
                  <a:srgbClr val="FF0000"/>
                </a:solidFill>
                <a:latin typeface="Times New Roman"/>
                <a:cs typeface="Times New Roman"/>
              </a:rPr>
              <a:t>Network virtual terminal.</a:t>
            </a:r>
          </a:p>
          <a:p>
            <a:pPr marL="0" lvl="2">
              <a:buFont typeface="Wingdings" pitchFamily="2" charset="2"/>
              <a:buChar char="ü"/>
            </a:pPr>
            <a:r>
              <a:rPr lang="en-US" sz="2000" dirty="0" smtClean="0">
                <a:solidFill>
                  <a:schemeClr val="tx1"/>
                </a:solidFill>
                <a:latin typeface="Times New Roman"/>
                <a:cs typeface="Times New Roman"/>
              </a:rPr>
              <a:t> A network virtual terminal is a software version of a physical terminal, and it allows a user to log on to a remote host.</a:t>
            </a:r>
          </a:p>
          <a:p>
            <a:pPr marL="0" lvl="2">
              <a:buFont typeface="Wingdings" pitchFamily="2" charset="2"/>
              <a:buChar char="ü"/>
            </a:pPr>
            <a:r>
              <a:rPr lang="en-US" sz="2000" dirty="0" smtClean="0">
                <a:solidFill>
                  <a:schemeClr val="tx1"/>
                </a:solidFill>
                <a:latin typeface="Times New Roman"/>
                <a:cs typeface="Times New Roman"/>
              </a:rPr>
              <a:t>To do so, the application creates a software emulation of a terminal at the remote host. </a:t>
            </a:r>
          </a:p>
          <a:p>
            <a:pPr marL="0" lvl="2">
              <a:buFont typeface="Wingdings" pitchFamily="2" charset="2"/>
              <a:buChar char="ü"/>
            </a:pPr>
            <a:r>
              <a:rPr lang="en-US" sz="2000" dirty="0" smtClean="0">
                <a:solidFill>
                  <a:schemeClr val="tx1"/>
                </a:solidFill>
                <a:latin typeface="Times New Roman"/>
                <a:cs typeface="Times New Roman"/>
              </a:rPr>
              <a:t>The user's computer talks to the software terminal which, in turn, talks to the host, and vice versa.</a:t>
            </a:r>
          </a:p>
          <a:p>
            <a:pPr marL="0" lvl="2">
              <a:buFont typeface="Wingdings" pitchFamily="2" charset="2"/>
              <a:buChar char="ü"/>
            </a:pPr>
            <a:r>
              <a:rPr lang="en-US" sz="2000" dirty="0" smtClean="0">
                <a:solidFill>
                  <a:schemeClr val="tx1"/>
                </a:solidFill>
                <a:latin typeface="Times New Roman"/>
                <a:cs typeface="Times New Roman"/>
              </a:rPr>
              <a:t>The remote host believes it is communicating with one of its own terminals and allows the user to log on.</a:t>
            </a:r>
          </a:p>
          <a:p>
            <a:pPr marL="24130" algn="ctr">
              <a:lnSpc>
                <a:spcPct val="100000"/>
              </a:lnSpc>
              <a:spcBef>
                <a:spcPts val="5"/>
              </a:spcBef>
            </a:pPr>
            <a:r>
              <a:rPr lang="en-US" sz="2000" b="1" i="1" spc="-5" dirty="0" smtClean="0"/>
              <a:t>The</a:t>
            </a:r>
            <a:r>
              <a:rPr lang="en-US" sz="2000" b="1" i="1" spc="-15" dirty="0" smtClean="0"/>
              <a:t> </a:t>
            </a:r>
            <a:r>
              <a:rPr lang="en-US" sz="2000" b="1" i="1" spc="-5" dirty="0" smtClean="0"/>
              <a:t>lower</a:t>
            </a:r>
            <a:r>
              <a:rPr lang="en-US" sz="2000" b="1" i="1" spc="-10" dirty="0" smtClean="0"/>
              <a:t> </a:t>
            </a:r>
            <a:r>
              <a:rPr lang="en-US" sz="2000" b="1" i="1" spc="-5" dirty="0" smtClean="0"/>
              <a:t>three</a:t>
            </a:r>
            <a:r>
              <a:rPr lang="en-US" sz="2000" b="1" i="1" spc="-15" dirty="0" smtClean="0"/>
              <a:t> </a:t>
            </a:r>
            <a:r>
              <a:rPr lang="en-US" sz="2000" b="1" i="1" spc="-5" dirty="0" smtClean="0"/>
              <a:t>layers</a:t>
            </a:r>
            <a:r>
              <a:rPr lang="en-US" sz="2000" b="1" i="1" spc="-10" dirty="0" smtClean="0"/>
              <a:t> </a:t>
            </a:r>
            <a:r>
              <a:rPr lang="en-US" sz="2000" b="1" i="1" dirty="0" smtClean="0"/>
              <a:t>are</a:t>
            </a:r>
            <a:r>
              <a:rPr lang="en-US" sz="2000" b="1" i="1" spc="-5" dirty="0" smtClean="0"/>
              <a:t> implemented</a:t>
            </a:r>
            <a:r>
              <a:rPr lang="en-US" sz="2000" b="1" i="1" spc="-15" dirty="0" smtClean="0"/>
              <a:t> </a:t>
            </a:r>
            <a:r>
              <a:rPr lang="en-US" sz="2000" b="1" i="1" dirty="0" smtClean="0"/>
              <a:t>on</a:t>
            </a:r>
            <a:r>
              <a:rPr lang="en-US" sz="2000" b="1" i="1" spc="-5" dirty="0" smtClean="0"/>
              <a:t> </a:t>
            </a:r>
            <a:r>
              <a:rPr lang="en-US" sz="2000" b="1" i="1" dirty="0" smtClean="0"/>
              <a:t>all</a:t>
            </a:r>
            <a:r>
              <a:rPr lang="en-US" sz="2000" b="1" i="1" spc="-5" dirty="0" smtClean="0"/>
              <a:t> network</a:t>
            </a:r>
            <a:r>
              <a:rPr lang="en-US" sz="2000" b="1" i="1" spc="-15" dirty="0" smtClean="0"/>
              <a:t> </a:t>
            </a:r>
            <a:r>
              <a:rPr lang="en-US" sz="2000" b="1" i="1" spc="-5" dirty="0" smtClean="0"/>
              <a:t>nodes.</a:t>
            </a:r>
            <a:endParaRPr lang="en-US" sz="2000" dirty="0" smtClean="0"/>
          </a:p>
          <a:p>
            <a:pPr marL="26670" algn="ctr">
              <a:lnSpc>
                <a:spcPct val="100000"/>
              </a:lnSpc>
              <a:spcBef>
                <a:spcPts val="375"/>
              </a:spcBef>
            </a:pPr>
            <a:r>
              <a:rPr lang="en-US" sz="2000" b="1" i="1" spc="-5" dirty="0" smtClean="0"/>
              <a:t>The</a:t>
            </a:r>
            <a:r>
              <a:rPr lang="en-US" sz="2000" b="1" i="1" spc="-15" dirty="0" smtClean="0"/>
              <a:t> </a:t>
            </a:r>
            <a:r>
              <a:rPr lang="en-US" sz="2000" b="1" i="1" spc="-5" dirty="0" smtClean="0"/>
              <a:t>transport</a:t>
            </a:r>
            <a:r>
              <a:rPr lang="en-US" sz="2000" b="1" i="1" spc="-10" dirty="0" smtClean="0"/>
              <a:t> </a:t>
            </a:r>
            <a:r>
              <a:rPr lang="en-US" sz="2000" b="1" i="1" dirty="0" smtClean="0"/>
              <a:t>and</a:t>
            </a:r>
            <a:r>
              <a:rPr lang="en-US" sz="2000" b="1" i="1" spc="-5" dirty="0" smtClean="0"/>
              <a:t> the</a:t>
            </a:r>
            <a:r>
              <a:rPr lang="en-US" sz="2000" b="1" i="1" spc="-10" dirty="0" smtClean="0"/>
              <a:t> </a:t>
            </a:r>
            <a:r>
              <a:rPr lang="en-US" sz="2000" b="1" i="1" spc="-5" dirty="0" smtClean="0"/>
              <a:t>higher</a:t>
            </a:r>
            <a:r>
              <a:rPr lang="en-US" sz="2000" b="1" i="1" spc="-10" dirty="0" smtClean="0"/>
              <a:t> </a:t>
            </a:r>
            <a:r>
              <a:rPr lang="en-US" sz="2000" b="1" i="1" spc="-5" dirty="0" smtClean="0"/>
              <a:t>layers</a:t>
            </a:r>
            <a:r>
              <a:rPr lang="en-US" sz="2000" b="1" i="1" spc="-10" dirty="0" smtClean="0"/>
              <a:t> </a:t>
            </a:r>
            <a:r>
              <a:rPr lang="en-US" sz="2000" b="1" i="1" spc="-5" dirty="0" smtClean="0"/>
              <a:t>run</a:t>
            </a:r>
            <a:r>
              <a:rPr lang="en-US" sz="2000" b="1" i="1" spc="-15" dirty="0" smtClean="0"/>
              <a:t> </a:t>
            </a:r>
            <a:r>
              <a:rPr lang="en-US" sz="2000" b="1" i="1" dirty="0" smtClean="0"/>
              <a:t>only</a:t>
            </a:r>
            <a:r>
              <a:rPr lang="en-US" sz="2000" b="1" i="1" spc="-5" dirty="0" smtClean="0"/>
              <a:t> </a:t>
            </a:r>
            <a:r>
              <a:rPr lang="en-US" sz="2000" b="1" i="1" dirty="0" smtClean="0"/>
              <a:t>on</a:t>
            </a:r>
            <a:r>
              <a:rPr lang="en-US" sz="2000" b="1" i="1" spc="-5" dirty="0" smtClean="0"/>
              <a:t> end</a:t>
            </a:r>
            <a:r>
              <a:rPr lang="en-US" sz="2000" b="1" i="1" spc="-10" dirty="0" smtClean="0"/>
              <a:t> </a:t>
            </a:r>
            <a:r>
              <a:rPr lang="en-US" sz="2000" b="1" i="1" spc="-5" dirty="0" smtClean="0"/>
              <a:t>hosts</a:t>
            </a:r>
            <a:endParaRPr lang="en-US" sz="2000" dirty="0" smtClean="0"/>
          </a:p>
          <a:p>
            <a:pPr marL="0" lvl="2">
              <a:buFont typeface="Wingdings" pitchFamily="2" charset="2"/>
              <a:buChar char="ü"/>
            </a:pPr>
            <a:endParaRPr lang="en-US" sz="2000" dirty="0" smtClean="0">
              <a:solidFill>
                <a:schemeClr val="tx1"/>
              </a:solidFill>
              <a:latin typeface="Times New Roman"/>
              <a:cs typeface="Times New Roman"/>
            </a:endParaRPr>
          </a:p>
          <a:p>
            <a:pPr lvl="1"/>
            <a:endParaRPr lang="en-US" b="1"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943126" cy="671332"/>
          </a:xfrm>
        </p:spPr>
        <p:txBody>
          <a:bodyPr>
            <a:normAutofit/>
          </a:bodyPr>
          <a:lstStyle/>
          <a:p>
            <a:r>
              <a:rPr lang="en-US" sz="3300" dirty="0" smtClean="0">
                <a:solidFill>
                  <a:schemeClr val="tx1"/>
                </a:solidFill>
              </a:rPr>
              <a:t> Application layer</a:t>
            </a:r>
            <a:endParaRPr lang="en-US" sz="3300" dirty="0">
              <a:solidFill>
                <a:schemeClr val="tx1"/>
              </a:solidFill>
            </a:endParaRPr>
          </a:p>
        </p:txBody>
      </p:sp>
      <p:sp>
        <p:nvSpPr>
          <p:cNvPr id="3" name="Content Placeholder 2"/>
          <p:cNvSpPr>
            <a:spLocks noGrp="1"/>
          </p:cNvSpPr>
          <p:nvPr>
            <p:ph idx="1"/>
          </p:nvPr>
        </p:nvSpPr>
        <p:spPr>
          <a:xfrm>
            <a:off x="0" y="613458"/>
            <a:ext cx="9144000" cy="6244542"/>
          </a:xfrm>
        </p:spPr>
        <p:txBody>
          <a:bodyPr>
            <a:normAutofit/>
          </a:bodyPr>
          <a:lstStyle/>
          <a:p>
            <a:pPr lvl="1" algn="just">
              <a:lnSpc>
                <a:spcPct val="150000"/>
              </a:lnSpc>
            </a:pPr>
            <a:r>
              <a:rPr lang="en-US" sz="2000" dirty="0" smtClean="0">
                <a:solidFill>
                  <a:srgbClr val="FF0000"/>
                </a:solidFill>
              </a:rPr>
              <a:t>File transfer, access, and management. </a:t>
            </a:r>
          </a:p>
          <a:p>
            <a:pPr lvl="2" algn="just">
              <a:lnSpc>
                <a:spcPct val="150000"/>
              </a:lnSpc>
            </a:pPr>
            <a:r>
              <a:rPr lang="en-US" sz="2000" dirty="0" smtClean="0"/>
              <a:t>This application allows a user </a:t>
            </a:r>
          </a:p>
          <a:p>
            <a:pPr lvl="2" algn="just">
              <a:lnSpc>
                <a:spcPct val="150000"/>
              </a:lnSpc>
              <a:buFont typeface="Wingdings" pitchFamily="2" charset="2"/>
              <a:buChar char="ü"/>
            </a:pPr>
            <a:r>
              <a:rPr lang="en-US" sz="2000" dirty="0" smtClean="0"/>
              <a:t>to access files in a remote host (to make changes or read data), </a:t>
            </a:r>
          </a:p>
          <a:p>
            <a:pPr lvl="2" algn="just">
              <a:lnSpc>
                <a:spcPct val="150000"/>
              </a:lnSpc>
              <a:buFont typeface="Wingdings" pitchFamily="2" charset="2"/>
              <a:buChar char="ü"/>
            </a:pPr>
            <a:r>
              <a:rPr lang="en-US" sz="2000" dirty="0" smtClean="0"/>
              <a:t>to retrieve files from a remote computer for use in the local computer, </a:t>
            </a:r>
          </a:p>
          <a:p>
            <a:pPr lvl="2" algn="just">
              <a:lnSpc>
                <a:spcPct val="150000"/>
              </a:lnSpc>
              <a:buFont typeface="Wingdings" pitchFamily="2" charset="2"/>
              <a:buChar char="ü"/>
            </a:pPr>
            <a:r>
              <a:rPr lang="en-US" sz="2000" dirty="0" smtClean="0"/>
              <a:t>to manage or control files in a remote computer locally.</a:t>
            </a:r>
          </a:p>
          <a:p>
            <a:pPr lvl="1" algn="just">
              <a:lnSpc>
                <a:spcPct val="150000"/>
              </a:lnSpc>
            </a:pPr>
            <a:r>
              <a:rPr lang="en-US" sz="2000" dirty="0" smtClean="0">
                <a:solidFill>
                  <a:srgbClr val="FF0000"/>
                </a:solidFill>
              </a:rPr>
              <a:t>Mail services. </a:t>
            </a:r>
          </a:p>
          <a:p>
            <a:pPr lvl="2" algn="just">
              <a:lnSpc>
                <a:spcPct val="150000"/>
              </a:lnSpc>
            </a:pPr>
            <a:r>
              <a:rPr lang="en-US" sz="2000" dirty="0" smtClean="0"/>
              <a:t>This application provides the basis for e-mail forwarding and storage.</a:t>
            </a:r>
          </a:p>
          <a:p>
            <a:pPr lvl="1" algn="just">
              <a:lnSpc>
                <a:spcPct val="150000"/>
              </a:lnSpc>
            </a:pPr>
            <a:r>
              <a:rPr lang="en-US" sz="2000" dirty="0" smtClean="0">
                <a:solidFill>
                  <a:srgbClr val="FF0000"/>
                </a:solidFill>
              </a:rPr>
              <a:t>Directory services.</a:t>
            </a:r>
          </a:p>
          <a:p>
            <a:pPr lvl="2" algn="just">
              <a:lnSpc>
                <a:spcPct val="150000"/>
              </a:lnSpc>
            </a:pPr>
            <a:r>
              <a:rPr lang="en-US" sz="2000" dirty="0" smtClean="0"/>
              <a:t>This application provides distributed database sources and access for global information about various objects and services.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507831"/>
          </a:xfrm>
        </p:spPr>
        <p:txBody>
          <a:bodyPr/>
          <a:lstStyle/>
          <a:p>
            <a:r>
              <a:rPr lang="en-US" sz="3300" dirty="0" smtClean="0">
                <a:solidFill>
                  <a:schemeClr val="tx1"/>
                </a:solidFill>
              </a:rPr>
              <a:t> TCP/IP Protocol Suite</a:t>
            </a:r>
            <a:endParaRPr lang="en-US" sz="3300" dirty="0">
              <a:solidFill>
                <a:schemeClr val="tx1"/>
              </a:solidFill>
            </a:endParaRPr>
          </a:p>
        </p:txBody>
      </p:sp>
      <p:sp>
        <p:nvSpPr>
          <p:cNvPr id="3" name="Content Placeholder 2"/>
          <p:cNvSpPr>
            <a:spLocks noGrp="1"/>
          </p:cNvSpPr>
          <p:nvPr>
            <p:ph idx="1"/>
          </p:nvPr>
        </p:nvSpPr>
        <p:spPr>
          <a:xfrm>
            <a:off x="304800" y="533401"/>
            <a:ext cx="6477000" cy="5943600"/>
          </a:xfrm>
        </p:spPr>
        <p:txBody>
          <a:bodyPr>
            <a:normAutofit/>
          </a:bodyPr>
          <a:lstStyle/>
          <a:p>
            <a:pPr>
              <a:buFont typeface="Arial" pitchFamily="34" charset="0"/>
              <a:buChar char="•"/>
            </a:pPr>
            <a:r>
              <a:rPr lang="en-US" sz="2200" dirty="0" smtClean="0"/>
              <a:t> The TCP/IP protocol suite was developed prior to the </a:t>
            </a:r>
          </a:p>
          <a:p>
            <a:r>
              <a:rPr lang="en-US" sz="2200" dirty="0" smtClean="0"/>
              <a:t>  OSI model. </a:t>
            </a:r>
          </a:p>
          <a:p>
            <a:pPr>
              <a:buFont typeface="Arial" pitchFamily="34" charset="0"/>
              <a:buChar char="•"/>
            </a:pPr>
            <a:r>
              <a:rPr lang="en-US" sz="2200" dirty="0" smtClean="0"/>
              <a:t> The layers in the TCP/IP protocol suite do not exactly </a:t>
            </a:r>
          </a:p>
          <a:p>
            <a:r>
              <a:rPr lang="en-US" sz="2200" dirty="0" smtClean="0"/>
              <a:t>   match those in the OSI model.</a:t>
            </a:r>
          </a:p>
          <a:p>
            <a:pPr>
              <a:buFont typeface="Arial" pitchFamily="34" charset="0"/>
              <a:buChar char="•"/>
            </a:pPr>
            <a:r>
              <a:rPr lang="en-US" sz="2200" dirty="0" smtClean="0"/>
              <a:t> The original TCP/IP protocol suite was defined as </a:t>
            </a:r>
          </a:p>
          <a:p>
            <a:r>
              <a:rPr lang="en-US" sz="2200" dirty="0" smtClean="0"/>
              <a:t>   having four layers.</a:t>
            </a:r>
          </a:p>
          <a:p>
            <a:pPr>
              <a:buFont typeface="Arial" pitchFamily="34" charset="0"/>
              <a:buChar char="•"/>
            </a:pPr>
            <a:r>
              <a:rPr lang="en-US" sz="2200" dirty="0" smtClean="0"/>
              <a:t> Internet’s TCP/IP protocol suite is made of five layers</a:t>
            </a:r>
          </a:p>
          <a:p>
            <a:pPr>
              <a:buFont typeface="Arial" pitchFamily="34" charset="0"/>
              <a:buChar char="•"/>
            </a:pPr>
            <a:r>
              <a:rPr lang="en-US" dirty="0" smtClean="0">
                <a:solidFill>
                  <a:srgbClr val="FF0000"/>
                </a:solidFill>
              </a:rPr>
              <a:t> TCP/IP is a hierarchical protocol made up of </a:t>
            </a:r>
          </a:p>
          <a:p>
            <a:r>
              <a:rPr lang="en-US" dirty="0" smtClean="0">
                <a:solidFill>
                  <a:srgbClr val="FF0000"/>
                </a:solidFill>
              </a:rPr>
              <a:t>  interactive modules, </a:t>
            </a:r>
            <a:r>
              <a:rPr lang="en-US" i="1" dirty="0" smtClean="0"/>
              <a:t>each of which </a:t>
            </a:r>
            <a:r>
              <a:rPr lang="en-US" dirty="0" smtClean="0"/>
              <a:t>provides a </a:t>
            </a:r>
          </a:p>
          <a:p>
            <a:r>
              <a:rPr lang="en-US" dirty="0" smtClean="0"/>
              <a:t>  specific functionality;.</a:t>
            </a:r>
          </a:p>
          <a:p>
            <a:pPr lvl="1" algn="just">
              <a:buFont typeface="Wingdings" pitchFamily="2" charset="2"/>
              <a:buChar char="ü"/>
            </a:pPr>
            <a:r>
              <a:rPr lang="en-US" sz="2000" dirty="0" smtClean="0"/>
              <a:t> The modules are not necessarily interdependent.</a:t>
            </a:r>
          </a:p>
          <a:p>
            <a:pPr lvl="1" algn="just">
              <a:buFont typeface="Wingdings" pitchFamily="2" charset="2"/>
              <a:buChar char="ü"/>
            </a:pPr>
            <a:r>
              <a:rPr lang="en-US" sz="2000" dirty="0" smtClean="0"/>
              <a:t>The term </a:t>
            </a:r>
            <a:r>
              <a:rPr lang="en-US" sz="2000" i="1" dirty="0" smtClean="0"/>
              <a:t>hierarchical </a:t>
            </a:r>
            <a:r>
              <a:rPr lang="en-US" sz="2000" dirty="0" smtClean="0"/>
              <a:t>means that each upper-level protocol is supported </a:t>
            </a:r>
            <a:r>
              <a:rPr lang="en-US" sz="2000" dirty="0" smtClean="0">
                <a:solidFill>
                  <a:srgbClr val="FF0000"/>
                </a:solidFill>
              </a:rPr>
              <a:t>by one or more lower-level protocols</a:t>
            </a:r>
            <a:r>
              <a:rPr lang="en-US" dirty="0" smtClean="0">
                <a:solidFill>
                  <a:srgbClr val="FF0000"/>
                </a:solidFill>
              </a:rPr>
              <a:t>.</a:t>
            </a:r>
          </a:p>
          <a:p>
            <a:pPr>
              <a:buFont typeface="Arial" pitchFamily="34" charset="0"/>
              <a:buChar char="•"/>
            </a:pPr>
            <a:r>
              <a:rPr lang="en-US" sz="2200" dirty="0" smtClean="0"/>
              <a:t>The layers of the TCP/IP protocol suite contain relatively independent protocols that can be mixed and matched depending on the needs of the system.</a:t>
            </a:r>
            <a:r>
              <a:rPr lang="en-US" sz="2200" i="1" dirty="0" smtClean="0"/>
              <a:t> </a:t>
            </a:r>
            <a:endParaRPr lang="en-US" sz="2200" i="1" dirty="0"/>
          </a:p>
        </p:txBody>
      </p:sp>
      <p:pic>
        <p:nvPicPr>
          <p:cNvPr id="4" name="Content Placeholder 4"/>
          <p:cNvPicPr>
            <a:picLocks noChangeAspect="1"/>
          </p:cNvPicPr>
          <p:nvPr/>
        </p:nvPicPr>
        <p:blipFill rotWithShape="1">
          <a:blip r:embed="rId2"/>
          <a:srcRect l="44593" t="39278" r="45709" b="41276"/>
          <a:stretch/>
        </p:blipFill>
        <p:spPr>
          <a:xfrm>
            <a:off x="6953491" y="3565597"/>
            <a:ext cx="2190509" cy="3292403"/>
          </a:xfrm>
          <a:prstGeom prst="rect">
            <a:avLst/>
          </a:prstGeom>
        </p:spPr>
      </p:pic>
      <p:pic>
        <p:nvPicPr>
          <p:cNvPr id="5" name="Content Placeholder 4"/>
          <p:cNvPicPr>
            <a:picLocks noChangeAspect="1"/>
          </p:cNvPicPr>
          <p:nvPr/>
        </p:nvPicPr>
        <p:blipFill rotWithShape="1">
          <a:blip r:embed="rId3"/>
          <a:srcRect l="31962" t="62296" r="55295" b="21925"/>
          <a:stretch/>
        </p:blipFill>
        <p:spPr>
          <a:xfrm>
            <a:off x="6901405" y="428264"/>
            <a:ext cx="2242595" cy="2651401"/>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7682696" cy="659757"/>
          </a:xfrm>
        </p:spPr>
        <p:txBody>
          <a:bodyPr>
            <a:normAutofit/>
          </a:bodyPr>
          <a:lstStyle/>
          <a:p>
            <a:r>
              <a:rPr lang="en-US" sz="3300" dirty="0" smtClean="0">
                <a:solidFill>
                  <a:schemeClr val="tx1"/>
                </a:solidFill>
              </a:rPr>
              <a:t> Physical and Data Link Layers</a:t>
            </a:r>
            <a:endParaRPr lang="en-US" sz="3300" dirty="0">
              <a:solidFill>
                <a:schemeClr val="tx1"/>
              </a:solidFill>
            </a:endParaRPr>
          </a:p>
        </p:txBody>
      </p:sp>
      <p:sp>
        <p:nvSpPr>
          <p:cNvPr id="3" name="Content Placeholder 2"/>
          <p:cNvSpPr>
            <a:spLocks noGrp="1"/>
          </p:cNvSpPr>
          <p:nvPr>
            <p:ph idx="1"/>
          </p:nvPr>
        </p:nvSpPr>
        <p:spPr>
          <a:xfrm>
            <a:off x="304800" y="752355"/>
            <a:ext cx="8210550" cy="2769989"/>
          </a:xfrm>
        </p:spPr>
        <p:txBody>
          <a:bodyPr/>
          <a:lstStyle/>
          <a:p>
            <a:pPr algn="l">
              <a:lnSpc>
                <a:spcPct val="150000"/>
              </a:lnSpc>
              <a:buFont typeface="Arial" pitchFamily="34" charset="0"/>
              <a:buChar char="•"/>
            </a:pPr>
            <a:r>
              <a:rPr lang="en-US" dirty="0" smtClean="0"/>
              <a:t>  At the physical and data link layers, </a:t>
            </a:r>
            <a:r>
              <a:rPr lang="en-US" i="1" dirty="0" smtClean="0"/>
              <a:t>TCP/IP does not define any </a:t>
            </a:r>
          </a:p>
          <a:p>
            <a:pPr algn="l">
              <a:lnSpc>
                <a:spcPct val="150000"/>
              </a:lnSpc>
            </a:pPr>
            <a:r>
              <a:rPr lang="en-US" i="1" dirty="0" smtClean="0"/>
              <a:t>    specific protocol. </a:t>
            </a:r>
          </a:p>
          <a:p>
            <a:pPr algn="l">
              <a:lnSpc>
                <a:spcPct val="150000"/>
              </a:lnSpc>
              <a:buFont typeface="Arial" pitchFamily="34" charset="0"/>
              <a:buChar char="•"/>
            </a:pPr>
            <a:r>
              <a:rPr lang="en-US" i="1" dirty="0" smtClean="0"/>
              <a:t>  It </a:t>
            </a:r>
            <a:r>
              <a:rPr lang="en-US" dirty="0" smtClean="0"/>
              <a:t>supports all the standard and proprietary protocols. </a:t>
            </a:r>
          </a:p>
          <a:p>
            <a:pPr algn="l">
              <a:lnSpc>
                <a:spcPct val="150000"/>
              </a:lnSpc>
              <a:buFont typeface="Arial" pitchFamily="34" charset="0"/>
              <a:buChar char="•"/>
            </a:pPr>
            <a:r>
              <a:rPr lang="en-US" dirty="0" smtClean="0"/>
              <a:t> A network in a </a:t>
            </a:r>
            <a:r>
              <a:rPr lang="en-US" i="1" dirty="0" smtClean="0"/>
              <a:t>TCP/IP internetwork </a:t>
            </a:r>
            <a:r>
              <a:rPr lang="en-US" dirty="0" smtClean="0"/>
              <a:t>can be a local-area network or a wide-area network.</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929640"/>
            <a:ext cx="7958455" cy="3488455"/>
          </a:xfrm>
          <a:prstGeom prst="rect">
            <a:avLst/>
          </a:prstGeom>
        </p:spPr>
        <p:txBody>
          <a:bodyPr vert="horz" wrap="square" lIns="0" tIns="165100" rIns="0" bIns="0" rtlCol="0">
            <a:spAutoFit/>
          </a:bodyPr>
          <a:lstStyle/>
          <a:p>
            <a:pPr marL="288925" marR="5080" indent="-276860" algn="just">
              <a:lnSpc>
                <a:spcPct val="150000"/>
              </a:lnSpc>
              <a:spcBef>
                <a:spcPts val="100"/>
              </a:spcBef>
              <a:buClr>
                <a:srgbClr val="2DA2BE"/>
              </a:buClr>
              <a:buSzPct val="66666"/>
              <a:buFont typeface="Wingdings" pitchFamily="2" charset="2"/>
              <a:buChar char="§"/>
              <a:tabLst>
                <a:tab pos="288925" algn="l"/>
                <a:tab pos="289560" algn="l"/>
              </a:tabLst>
            </a:pPr>
            <a:r>
              <a:rPr lang="en-US" sz="2400" spc="-5" dirty="0" smtClean="0">
                <a:latin typeface="Times New Roman"/>
                <a:cs typeface="Times New Roman"/>
              </a:rPr>
              <a:t>Building a Network</a:t>
            </a:r>
          </a:p>
          <a:p>
            <a:pPr marL="288925" marR="5080" indent="-276860" algn="just">
              <a:lnSpc>
                <a:spcPct val="150000"/>
              </a:lnSpc>
              <a:spcBef>
                <a:spcPts val="100"/>
              </a:spcBef>
              <a:buClr>
                <a:srgbClr val="2DA2BE"/>
              </a:buClr>
              <a:buSzPct val="66666"/>
              <a:buFont typeface="Wingdings" pitchFamily="2" charset="2"/>
              <a:buChar char="§"/>
              <a:tabLst>
                <a:tab pos="288925" algn="l"/>
                <a:tab pos="289560" algn="l"/>
              </a:tabLst>
            </a:pPr>
            <a:r>
              <a:rPr lang="en-US" sz="2400" spc="-5" dirty="0" smtClean="0">
                <a:latin typeface="Times New Roman"/>
                <a:cs typeface="Times New Roman"/>
              </a:rPr>
              <a:t>Network Edge and Core </a:t>
            </a:r>
          </a:p>
          <a:p>
            <a:pPr marL="288925" marR="5080" indent="-276860" algn="just">
              <a:lnSpc>
                <a:spcPct val="150000"/>
              </a:lnSpc>
              <a:spcBef>
                <a:spcPts val="100"/>
              </a:spcBef>
              <a:buClr>
                <a:srgbClr val="2DA2BE"/>
              </a:buClr>
              <a:buSzPct val="66666"/>
              <a:buFont typeface="Wingdings" pitchFamily="2" charset="2"/>
              <a:buChar char="§"/>
              <a:tabLst>
                <a:tab pos="288925" algn="l"/>
                <a:tab pos="289560" algn="l"/>
              </a:tabLst>
            </a:pPr>
            <a:r>
              <a:rPr lang="en-US" sz="2400" spc="-5" dirty="0" smtClean="0">
                <a:latin typeface="Times New Roman"/>
                <a:cs typeface="Times New Roman"/>
              </a:rPr>
              <a:t>Layering and Protocols - TCP/IP Protocol suite </a:t>
            </a:r>
          </a:p>
          <a:p>
            <a:pPr marL="288925" marR="5080" indent="-276860" algn="just">
              <a:lnSpc>
                <a:spcPct val="150000"/>
              </a:lnSpc>
              <a:spcBef>
                <a:spcPts val="100"/>
              </a:spcBef>
              <a:buClr>
                <a:srgbClr val="2DA2BE"/>
              </a:buClr>
              <a:buSzPct val="66666"/>
              <a:buFont typeface="Wingdings" pitchFamily="2" charset="2"/>
              <a:buChar char="§"/>
              <a:tabLst>
                <a:tab pos="288925" algn="l"/>
                <a:tab pos="289560" algn="l"/>
              </a:tabLst>
            </a:pPr>
            <a:r>
              <a:rPr lang="en-US" sz="2400" spc="-5" dirty="0" smtClean="0">
                <a:latin typeface="Times New Roman"/>
                <a:cs typeface="Times New Roman"/>
              </a:rPr>
              <a:t>OSI Reference Model </a:t>
            </a:r>
          </a:p>
          <a:p>
            <a:pPr marL="288925" marR="5080" indent="-276860" algn="just">
              <a:lnSpc>
                <a:spcPct val="150000"/>
              </a:lnSpc>
              <a:spcBef>
                <a:spcPts val="100"/>
              </a:spcBef>
              <a:buClr>
                <a:srgbClr val="2DA2BE"/>
              </a:buClr>
              <a:buSzPct val="66666"/>
              <a:buFont typeface="Wingdings" pitchFamily="2" charset="2"/>
              <a:buChar char="§"/>
              <a:tabLst>
                <a:tab pos="288925" algn="l"/>
                <a:tab pos="289560" algn="l"/>
              </a:tabLst>
            </a:pPr>
            <a:r>
              <a:rPr lang="en-US" sz="2400" spc="-5" dirty="0" smtClean="0">
                <a:latin typeface="Times New Roman"/>
                <a:cs typeface="Times New Roman"/>
              </a:rPr>
              <a:t> Network Topologies </a:t>
            </a:r>
          </a:p>
          <a:p>
            <a:pPr marL="288925" marR="5080" indent="-276860" algn="just">
              <a:lnSpc>
                <a:spcPct val="150000"/>
              </a:lnSpc>
              <a:spcBef>
                <a:spcPts val="100"/>
              </a:spcBef>
              <a:buClr>
                <a:srgbClr val="2DA2BE"/>
              </a:buClr>
              <a:buSzPct val="66666"/>
              <a:buFont typeface="Wingdings" pitchFamily="2" charset="2"/>
              <a:buChar char="§"/>
              <a:tabLst>
                <a:tab pos="288925" algn="l"/>
                <a:tab pos="289560" algn="l"/>
              </a:tabLst>
            </a:pPr>
            <a:r>
              <a:rPr lang="en-US" sz="2400" spc="-5" dirty="0" smtClean="0">
                <a:latin typeface="Times New Roman"/>
                <a:cs typeface="Times New Roman"/>
              </a:rPr>
              <a:t> Internet Architecture</a:t>
            </a:r>
          </a:p>
        </p:txBody>
      </p:sp>
      <p:sp>
        <p:nvSpPr>
          <p:cNvPr id="3" name="object 3"/>
          <p:cNvSpPr txBox="1">
            <a:spLocks noGrp="1"/>
          </p:cNvSpPr>
          <p:nvPr>
            <p:ph type="title"/>
          </p:nvPr>
        </p:nvSpPr>
        <p:spPr>
          <a:xfrm>
            <a:off x="1447801" y="358235"/>
            <a:ext cx="62484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solidFill>
                  <a:srgbClr val="0070C0"/>
                </a:solidFill>
                <a:latin typeface="Times New Roman"/>
                <a:cs typeface="Times New Roman"/>
              </a:rPr>
              <a:t>INTRODUCTION</a:t>
            </a:r>
            <a:endParaRPr sz="370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7682696" cy="659757"/>
          </a:xfrm>
        </p:spPr>
        <p:txBody>
          <a:bodyPr>
            <a:normAutofit/>
          </a:bodyPr>
          <a:lstStyle/>
          <a:p>
            <a:r>
              <a:rPr lang="en-US" sz="3300" dirty="0" smtClean="0">
                <a:solidFill>
                  <a:schemeClr val="tx1"/>
                </a:solidFill>
              </a:rPr>
              <a:t> Network Layer</a:t>
            </a:r>
            <a:endParaRPr lang="en-US" sz="3300" dirty="0">
              <a:solidFill>
                <a:schemeClr val="tx1"/>
              </a:solidFill>
            </a:endParaRPr>
          </a:p>
        </p:txBody>
      </p:sp>
      <p:sp>
        <p:nvSpPr>
          <p:cNvPr id="3" name="Content Placeholder 2"/>
          <p:cNvSpPr>
            <a:spLocks noGrp="1"/>
          </p:cNvSpPr>
          <p:nvPr>
            <p:ph idx="1"/>
          </p:nvPr>
        </p:nvSpPr>
        <p:spPr>
          <a:xfrm>
            <a:off x="457200" y="752355"/>
            <a:ext cx="8058150" cy="4527521"/>
          </a:xfrm>
        </p:spPr>
        <p:txBody>
          <a:bodyPr/>
          <a:lstStyle/>
          <a:p>
            <a:pPr algn="just">
              <a:lnSpc>
                <a:spcPct val="150000"/>
              </a:lnSpc>
              <a:buFont typeface="Arial" pitchFamily="34" charset="0"/>
              <a:buChar char="•"/>
            </a:pPr>
            <a:r>
              <a:rPr lang="en-US" dirty="0" smtClean="0"/>
              <a:t>ARP, Internetworking Protocol(IP), is a host-to-host protocol,  </a:t>
            </a:r>
          </a:p>
          <a:p>
            <a:pPr algn="just">
              <a:lnSpc>
                <a:spcPct val="150000"/>
              </a:lnSpc>
            </a:pPr>
            <a:r>
              <a:rPr lang="en-US" dirty="0" smtClean="0"/>
              <a:t>  meaning  that it can deliver a packet from one physical device to   </a:t>
            </a:r>
          </a:p>
          <a:p>
            <a:pPr algn="just">
              <a:lnSpc>
                <a:spcPct val="150000"/>
              </a:lnSpc>
            </a:pPr>
            <a:r>
              <a:rPr lang="en-US" dirty="0" smtClean="0"/>
              <a:t>  another. </a:t>
            </a:r>
          </a:p>
          <a:p>
            <a:pPr algn="just">
              <a:lnSpc>
                <a:spcPct val="150000"/>
              </a:lnSpc>
              <a:buFont typeface="Arial" pitchFamily="34" charset="0"/>
              <a:buChar char="•"/>
            </a:pPr>
            <a:r>
              <a:rPr lang="en-US" dirty="0" smtClean="0"/>
              <a:t> At the network layer (internetwork layer), </a:t>
            </a:r>
            <a:r>
              <a:rPr lang="en-US" i="1" dirty="0" smtClean="0"/>
              <a:t>TCP/IP supports </a:t>
            </a:r>
            <a:r>
              <a:rPr lang="en-US" dirty="0" smtClean="0"/>
              <a:t>the  </a:t>
            </a:r>
          </a:p>
          <a:p>
            <a:pPr algn="just">
              <a:lnSpc>
                <a:spcPct val="150000"/>
              </a:lnSpc>
            </a:pPr>
            <a:r>
              <a:rPr lang="en-US" dirty="0" smtClean="0"/>
              <a:t>   Internetworking Protocol(IP), in turn, uses four supporting  </a:t>
            </a:r>
          </a:p>
          <a:p>
            <a:pPr algn="just">
              <a:lnSpc>
                <a:spcPct val="150000"/>
              </a:lnSpc>
            </a:pPr>
            <a:r>
              <a:rPr lang="en-US" dirty="0" smtClean="0"/>
              <a:t>    protocols: </a:t>
            </a:r>
          </a:p>
          <a:p>
            <a:pPr lvl="1">
              <a:lnSpc>
                <a:spcPct val="150000"/>
              </a:lnSpc>
              <a:buFont typeface="Wingdings" pitchFamily="2" charset="2"/>
              <a:buChar char="ü"/>
            </a:pPr>
            <a:r>
              <a:rPr lang="en-US" dirty="0" smtClean="0"/>
              <a:t>RARP,</a:t>
            </a:r>
          </a:p>
          <a:p>
            <a:pPr lvl="1">
              <a:lnSpc>
                <a:spcPct val="150000"/>
              </a:lnSpc>
              <a:buFont typeface="Wingdings" pitchFamily="2" charset="2"/>
              <a:buChar char="ü"/>
            </a:pPr>
            <a:r>
              <a:rPr lang="en-US" dirty="0" smtClean="0"/>
              <a:t>ICMP, </a:t>
            </a:r>
          </a:p>
          <a:p>
            <a:pPr lvl="1">
              <a:lnSpc>
                <a:spcPct val="150000"/>
              </a:lnSpc>
              <a:buFont typeface="Wingdings" pitchFamily="2" charset="2"/>
              <a:buChar char="ü"/>
            </a:pPr>
            <a:r>
              <a:rPr lang="en-US" dirty="0" smtClean="0"/>
              <a:t>IGMP.</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7682696" cy="659757"/>
          </a:xfrm>
        </p:spPr>
        <p:txBody>
          <a:bodyPr>
            <a:normAutofit/>
          </a:bodyPr>
          <a:lstStyle/>
          <a:p>
            <a:r>
              <a:rPr lang="en-US" sz="3300" dirty="0" smtClean="0">
                <a:solidFill>
                  <a:schemeClr val="tx1"/>
                </a:solidFill>
              </a:rPr>
              <a:t> Network Layer</a:t>
            </a:r>
            <a:endParaRPr lang="en-US" sz="3300" dirty="0">
              <a:solidFill>
                <a:schemeClr val="tx1"/>
              </a:solidFill>
            </a:endParaRPr>
          </a:p>
        </p:txBody>
      </p:sp>
      <p:sp>
        <p:nvSpPr>
          <p:cNvPr id="3" name="Content Placeholder 2"/>
          <p:cNvSpPr>
            <a:spLocks noGrp="1"/>
          </p:cNvSpPr>
          <p:nvPr>
            <p:ph idx="1"/>
          </p:nvPr>
        </p:nvSpPr>
        <p:spPr>
          <a:xfrm>
            <a:off x="0" y="752355"/>
            <a:ext cx="8515350" cy="5424609"/>
          </a:xfrm>
        </p:spPr>
        <p:txBody>
          <a:bodyPr>
            <a:normAutofit fontScale="92500" lnSpcReduction="20000"/>
          </a:bodyPr>
          <a:lstStyle/>
          <a:p>
            <a:r>
              <a:rPr lang="en-US" i="1" dirty="0" smtClean="0"/>
              <a:t>  </a:t>
            </a:r>
            <a:r>
              <a:rPr lang="en-US" b="1" i="1" dirty="0" smtClean="0"/>
              <a:t>Internetworking Protocol (IP</a:t>
            </a:r>
            <a:r>
              <a:rPr lang="en-US" i="1" dirty="0" smtClean="0"/>
              <a:t>)</a:t>
            </a:r>
          </a:p>
          <a:p>
            <a:endParaRPr lang="en-US" i="1" dirty="0" smtClean="0"/>
          </a:p>
          <a:p>
            <a:pPr lvl="1" algn="just">
              <a:lnSpc>
                <a:spcPct val="120000"/>
              </a:lnSpc>
            </a:pPr>
            <a:r>
              <a:rPr lang="en-US" sz="2200" dirty="0" smtClean="0"/>
              <a:t>The Internetworking Protocol (IP) is the transmission mechanism used by the TCP/IP protocols. </a:t>
            </a:r>
          </a:p>
          <a:p>
            <a:pPr lvl="1" algn="just">
              <a:lnSpc>
                <a:spcPct val="120000"/>
              </a:lnSpc>
              <a:buFont typeface="Arial" pitchFamily="34" charset="0"/>
              <a:buChar char="•"/>
            </a:pPr>
            <a:r>
              <a:rPr lang="en-US" sz="2200" dirty="0" smtClean="0"/>
              <a:t> It is an unreliable and connectionless protocol with a best-effort delivery service.</a:t>
            </a:r>
          </a:p>
          <a:p>
            <a:pPr lvl="2" algn="just">
              <a:lnSpc>
                <a:spcPct val="120000"/>
              </a:lnSpc>
            </a:pPr>
            <a:r>
              <a:rPr lang="en-US" sz="2200" dirty="0" smtClean="0"/>
              <a:t>The term </a:t>
            </a:r>
            <a:r>
              <a:rPr lang="en-US" sz="2200" i="1" dirty="0" smtClean="0"/>
              <a:t>best effort means that IP provides no error checking or tracking. </a:t>
            </a:r>
          </a:p>
          <a:p>
            <a:pPr lvl="2" algn="just">
              <a:lnSpc>
                <a:spcPct val="120000"/>
              </a:lnSpc>
            </a:pPr>
            <a:r>
              <a:rPr lang="en-US" sz="2200" i="1" dirty="0" smtClean="0"/>
              <a:t>IP assumes </a:t>
            </a:r>
            <a:r>
              <a:rPr lang="en-US" sz="2200" dirty="0" smtClean="0"/>
              <a:t>the unreliability of the underlying layers and does its best to get a transmission through  its destination, but </a:t>
            </a:r>
            <a:r>
              <a:rPr lang="en-US" sz="2200" b="1" dirty="0" smtClean="0"/>
              <a:t>with no guarantees</a:t>
            </a:r>
            <a:r>
              <a:rPr lang="en-US" sz="2200" dirty="0" smtClean="0"/>
              <a:t>.</a:t>
            </a:r>
          </a:p>
          <a:p>
            <a:pPr lvl="1" algn="just">
              <a:lnSpc>
                <a:spcPct val="120000"/>
              </a:lnSpc>
              <a:buFont typeface="Arial" pitchFamily="34" charset="0"/>
              <a:buChar char="•"/>
            </a:pPr>
            <a:r>
              <a:rPr lang="en-US" sz="2200" dirty="0" smtClean="0"/>
              <a:t> IP transports data in packets called </a:t>
            </a:r>
            <a:r>
              <a:rPr lang="en-US" sz="2200" i="1" dirty="0" err="1" smtClean="0"/>
              <a:t>datagrams</a:t>
            </a:r>
            <a:r>
              <a:rPr lang="en-US" sz="2200" i="1" dirty="0" smtClean="0"/>
              <a:t>, each of which is transported separately.</a:t>
            </a:r>
          </a:p>
          <a:p>
            <a:pPr lvl="1" algn="just">
              <a:lnSpc>
                <a:spcPct val="120000"/>
              </a:lnSpc>
              <a:buFont typeface="Arial" pitchFamily="34" charset="0"/>
              <a:buChar char="•"/>
            </a:pPr>
            <a:r>
              <a:rPr lang="en-US" sz="2200" dirty="0" smtClean="0"/>
              <a:t> </a:t>
            </a:r>
            <a:r>
              <a:rPr lang="en-US" sz="2200" dirty="0" err="1" smtClean="0"/>
              <a:t>Datagrams</a:t>
            </a:r>
            <a:r>
              <a:rPr lang="en-US" sz="2200" dirty="0" smtClean="0"/>
              <a:t> can travel along different routes and can arrive out of sequence or be duplicated. </a:t>
            </a:r>
          </a:p>
          <a:p>
            <a:pPr lvl="1" algn="just">
              <a:lnSpc>
                <a:spcPct val="120000"/>
              </a:lnSpc>
              <a:buFont typeface="Arial" pitchFamily="34" charset="0"/>
              <a:buChar char="•"/>
            </a:pPr>
            <a:r>
              <a:rPr lang="en-US" sz="2200" dirty="0" smtClean="0"/>
              <a:t> IP does not keep track of the routes and has no facility for reordering </a:t>
            </a:r>
            <a:r>
              <a:rPr lang="en-US" sz="2200" dirty="0" err="1" smtClean="0"/>
              <a:t>datagrams</a:t>
            </a:r>
            <a:r>
              <a:rPr lang="en-US" sz="2200" dirty="0" smtClean="0"/>
              <a:t> once they arrive at their destination.</a:t>
            </a:r>
          </a:p>
          <a:p>
            <a:pPr lvl="1" algn="just">
              <a:lnSpc>
                <a:spcPct val="120000"/>
              </a:lnSpc>
              <a:buFont typeface="Arial" pitchFamily="34" charset="0"/>
              <a:buChar char="•"/>
            </a:pPr>
            <a:r>
              <a:rPr lang="en-US" sz="2200" dirty="0" smtClean="0"/>
              <a:t> IP provides bare-bones transmission functions that free the user to add only those facilities necessary for a given application and thereby allows for maximum efficiency.</a:t>
            </a:r>
            <a:endParaRPr lang="en-US" sz="22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7682696" cy="659757"/>
          </a:xfrm>
        </p:spPr>
        <p:txBody>
          <a:bodyPr>
            <a:normAutofit/>
          </a:bodyPr>
          <a:lstStyle/>
          <a:p>
            <a:r>
              <a:rPr lang="en-US" sz="3300" dirty="0" smtClean="0">
                <a:solidFill>
                  <a:schemeClr val="tx1"/>
                </a:solidFill>
              </a:rPr>
              <a:t> Network Layer</a:t>
            </a:r>
            <a:endParaRPr lang="en-US" sz="3300" dirty="0">
              <a:solidFill>
                <a:schemeClr val="tx1"/>
              </a:solidFill>
            </a:endParaRPr>
          </a:p>
        </p:txBody>
      </p:sp>
      <p:sp>
        <p:nvSpPr>
          <p:cNvPr id="3" name="Content Placeholder 2"/>
          <p:cNvSpPr>
            <a:spLocks noGrp="1"/>
          </p:cNvSpPr>
          <p:nvPr>
            <p:ph idx="1"/>
          </p:nvPr>
        </p:nvSpPr>
        <p:spPr>
          <a:xfrm>
            <a:off x="228600" y="752355"/>
            <a:ext cx="8534400" cy="5424609"/>
          </a:xfrm>
        </p:spPr>
        <p:txBody>
          <a:bodyPr>
            <a:normAutofit fontScale="92500" lnSpcReduction="10000"/>
          </a:bodyPr>
          <a:lstStyle/>
          <a:p>
            <a:pPr algn="just">
              <a:lnSpc>
                <a:spcPct val="150000"/>
              </a:lnSpc>
            </a:pPr>
            <a:r>
              <a:rPr lang="en-US" b="1" i="1" dirty="0" smtClean="0"/>
              <a:t>  </a:t>
            </a:r>
            <a:r>
              <a:rPr lang="en-US" sz="2000" b="1" i="1" dirty="0" smtClean="0"/>
              <a:t>Address Resolution Protocol</a:t>
            </a:r>
          </a:p>
          <a:p>
            <a:pPr lvl="1" algn="just">
              <a:lnSpc>
                <a:spcPct val="150000"/>
              </a:lnSpc>
            </a:pPr>
            <a:r>
              <a:rPr lang="en-US" sz="2000" dirty="0" smtClean="0"/>
              <a:t>The Address Resolution Protocol (ARP) is used to associate a logical address with a physical address. </a:t>
            </a:r>
          </a:p>
          <a:p>
            <a:pPr lvl="1" algn="just">
              <a:lnSpc>
                <a:spcPct val="150000"/>
              </a:lnSpc>
            </a:pPr>
            <a:r>
              <a:rPr lang="en-US" sz="2000" dirty="0" smtClean="0"/>
              <a:t>On a typical physical network, such as a LAN, each device on a link is identified by a physical or station address, usually imprinted on the network interface card (NIC). </a:t>
            </a:r>
          </a:p>
          <a:p>
            <a:pPr lvl="1" algn="just">
              <a:lnSpc>
                <a:spcPct val="150000"/>
              </a:lnSpc>
            </a:pPr>
            <a:r>
              <a:rPr lang="en-US" sz="2000" dirty="0" smtClean="0"/>
              <a:t>ARP is used to find the physical address of the node when its Internet address is known</a:t>
            </a:r>
          </a:p>
          <a:p>
            <a:pPr algn="just">
              <a:lnSpc>
                <a:spcPct val="150000"/>
              </a:lnSpc>
            </a:pPr>
            <a:r>
              <a:rPr lang="en-US" sz="2000" b="1" i="1" dirty="0" smtClean="0"/>
              <a:t>  Reverse Address Resolution Protocol</a:t>
            </a:r>
          </a:p>
          <a:p>
            <a:pPr lvl="1" algn="just">
              <a:lnSpc>
                <a:spcPct val="150000"/>
              </a:lnSpc>
            </a:pPr>
            <a:r>
              <a:rPr lang="en-US" sz="2000" dirty="0" smtClean="0"/>
              <a:t>The Reverse Address Resolution Protocol (RARP) allows a host to discover its Internet address when it knows only its physical address.</a:t>
            </a:r>
          </a:p>
          <a:p>
            <a:pPr lvl="1" algn="just">
              <a:lnSpc>
                <a:spcPct val="150000"/>
              </a:lnSpc>
            </a:pPr>
            <a:r>
              <a:rPr lang="en-US" sz="2000" dirty="0" smtClean="0"/>
              <a:t>It is used when a computer is connected to a network for the first time or when a disk of computer is booted.</a:t>
            </a:r>
            <a:endParaRPr lang="en-US" sz="20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7682696" cy="659757"/>
          </a:xfrm>
        </p:spPr>
        <p:txBody>
          <a:bodyPr>
            <a:normAutofit/>
          </a:bodyPr>
          <a:lstStyle/>
          <a:p>
            <a:r>
              <a:rPr lang="en-US" sz="3300" dirty="0" smtClean="0">
                <a:solidFill>
                  <a:schemeClr val="tx1"/>
                </a:solidFill>
              </a:rPr>
              <a:t> Network Layer</a:t>
            </a:r>
            <a:endParaRPr lang="en-US" sz="3300" dirty="0">
              <a:solidFill>
                <a:schemeClr val="tx1"/>
              </a:solidFill>
            </a:endParaRPr>
          </a:p>
        </p:txBody>
      </p:sp>
      <p:sp>
        <p:nvSpPr>
          <p:cNvPr id="3" name="Content Placeholder 2"/>
          <p:cNvSpPr>
            <a:spLocks noGrp="1"/>
          </p:cNvSpPr>
          <p:nvPr>
            <p:ph idx="1"/>
          </p:nvPr>
        </p:nvSpPr>
        <p:spPr>
          <a:xfrm>
            <a:off x="228600" y="838200"/>
            <a:ext cx="8515350" cy="5424609"/>
          </a:xfrm>
        </p:spPr>
        <p:txBody>
          <a:bodyPr>
            <a:normAutofit/>
          </a:bodyPr>
          <a:lstStyle/>
          <a:p>
            <a:pPr algn="just">
              <a:lnSpc>
                <a:spcPct val="150000"/>
              </a:lnSpc>
            </a:pPr>
            <a:r>
              <a:rPr lang="en-US" b="1" i="1" dirty="0" smtClean="0"/>
              <a:t>  </a:t>
            </a:r>
            <a:r>
              <a:rPr lang="en-US" sz="2000" b="1" i="1" dirty="0" smtClean="0"/>
              <a:t>Internet Control Message Protocol</a:t>
            </a:r>
          </a:p>
          <a:p>
            <a:pPr lvl="1" algn="just">
              <a:lnSpc>
                <a:spcPct val="150000"/>
              </a:lnSpc>
            </a:pPr>
            <a:r>
              <a:rPr lang="en-US" sz="2000" dirty="0" smtClean="0"/>
              <a:t>The Internet Control Message Protocol (ICMP) is a mechanism used by hosts and gateways to send notification of datagram problems back to the sender. </a:t>
            </a:r>
          </a:p>
          <a:p>
            <a:pPr lvl="1" algn="just">
              <a:lnSpc>
                <a:spcPct val="150000"/>
              </a:lnSpc>
            </a:pPr>
            <a:r>
              <a:rPr lang="en-US" sz="2000" dirty="0" smtClean="0"/>
              <a:t>ICMP sends query and error reporting messages. </a:t>
            </a:r>
          </a:p>
          <a:p>
            <a:pPr algn="just">
              <a:lnSpc>
                <a:spcPct val="150000"/>
              </a:lnSpc>
            </a:pPr>
            <a:r>
              <a:rPr lang="en-US" sz="2000" b="1" i="1" dirty="0" smtClean="0"/>
              <a:t>  Internet Group Message Protocol</a:t>
            </a:r>
          </a:p>
          <a:p>
            <a:pPr lvl="1" algn="just">
              <a:lnSpc>
                <a:spcPct val="150000"/>
              </a:lnSpc>
            </a:pPr>
            <a:r>
              <a:rPr lang="en-US" sz="2000" dirty="0" smtClean="0"/>
              <a:t>The Internet Group Message Protocol (IGMP) is used to facilitate the simultaneous transmission of a message to a group of recipients.</a:t>
            </a:r>
            <a:endParaRPr lang="en-US" sz="20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7682696" cy="659757"/>
          </a:xfrm>
        </p:spPr>
        <p:txBody>
          <a:bodyPr>
            <a:normAutofit/>
          </a:bodyPr>
          <a:lstStyle/>
          <a:p>
            <a:r>
              <a:rPr lang="en-US" sz="3300" dirty="0" smtClean="0">
                <a:solidFill>
                  <a:schemeClr val="tx1"/>
                </a:solidFill>
              </a:rPr>
              <a:t> Transport Layer</a:t>
            </a:r>
            <a:endParaRPr lang="en-US" sz="3300" dirty="0">
              <a:solidFill>
                <a:schemeClr val="tx1"/>
              </a:solidFill>
            </a:endParaRPr>
          </a:p>
        </p:txBody>
      </p:sp>
      <p:sp>
        <p:nvSpPr>
          <p:cNvPr id="3" name="Content Placeholder 2"/>
          <p:cNvSpPr>
            <a:spLocks noGrp="1"/>
          </p:cNvSpPr>
          <p:nvPr>
            <p:ph idx="1"/>
          </p:nvPr>
        </p:nvSpPr>
        <p:spPr>
          <a:xfrm>
            <a:off x="457200" y="685800"/>
            <a:ext cx="8515350" cy="5424609"/>
          </a:xfrm>
        </p:spPr>
        <p:txBody>
          <a:bodyPr>
            <a:normAutofit/>
          </a:bodyPr>
          <a:lstStyle/>
          <a:p>
            <a:pPr algn="just">
              <a:lnSpc>
                <a:spcPct val="150000"/>
              </a:lnSpc>
            </a:pPr>
            <a:r>
              <a:rPr lang="en-US" sz="2000" dirty="0" smtClean="0"/>
              <a:t>Traditionally the transport layer was represented in </a:t>
            </a:r>
            <a:r>
              <a:rPr lang="en-US" sz="2000" i="1" dirty="0" smtClean="0"/>
              <a:t>TCP/IP by two protocols: </a:t>
            </a:r>
          </a:p>
          <a:p>
            <a:pPr lvl="1" algn="just">
              <a:lnSpc>
                <a:spcPct val="150000"/>
              </a:lnSpc>
            </a:pPr>
            <a:r>
              <a:rPr lang="en-US" sz="2000" i="1" dirty="0" smtClean="0"/>
              <a:t>TCP </a:t>
            </a:r>
          </a:p>
          <a:p>
            <a:pPr lvl="1" algn="just">
              <a:lnSpc>
                <a:spcPct val="150000"/>
              </a:lnSpc>
            </a:pPr>
            <a:r>
              <a:rPr lang="en-US" sz="2000" dirty="0" smtClean="0"/>
              <a:t>UDP</a:t>
            </a:r>
          </a:p>
          <a:p>
            <a:pPr algn="just">
              <a:lnSpc>
                <a:spcPct val="150000"/>
              </a:lnSpc>
            </a:pPr>
            <a:r>
              <a:rPr lang="en-US" sz="2000" dirty="0" smtClean="0"/>
              <a:t> UDP and TCP are transport level protocols responsible for delivery of a message  </a:t>
            </a:r>
          </a:p>
          <a:p>
            <a:pPr algn="just">
              <a:lnSpc>
                <a:spcPct val="150000"/>
              </a:lnSpc>
            </a:pPr>
            <a:r>
              <a:rPr lang="en-US" sz="2000" dirty="0" smtClean="0"/>
              <a:t> from a process (running program) to another process. </a:t>
            </a:r>
          </a:p>
          <a:p>
            <a:pPr algn="just">
              <a:lnSpc>
                <a:spcPct val="150000"/>
              </a:lnSpc>
            </a:pPr>
            <a:r>
              <a:rPr lang="en-US" sz="2000" dirty="0" smtClean="0"/>
              <a:t> A new transport layer protocol) , has been devised to meet the needs of some newer applications.</a:t>
            </a:r>
            <a:endParaRPr lang="en-US" sz="20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7682696" cy="659757"/>
          </a:xfrm>
        </p:spPr>
        <p:txBody>
          <a:bodyPr>
            <a:normAutofit/>
          </a:bodyPr>
          <a:lstStyle/>
          <a:p>
            <a:r>
              <a:rPr lang="en-US" sz="3300" dirty="0" smtClean="0">
                <a:solidFill>
                  <a:schemeClr val="tx1"/>
                </a:solidFill>
              </a:rPr>
              <a:t>Transport Layer</a:t>
            </a:r>
            <a:endParaRPr lang="en-US" sz="3300" dirty="0">
              <a:solidFill>
                <a:schemeClr val="tx1"/>
              </a:solidFill>
            </a:endParaRPr>
          </a:p>
        </p:txBody>
      </p:sp>
      <p:sp>
        <p:nvSpPr>
          <p:cNvPr id="3" name="Content Placeholder 2"/>
          <p:cNvSpPr>
            <a:spLocks noGrp="1"/>
          </p:cNvSpPr>
          <p:nvPr>
            <p:ph idx="1"/>
          </p:nvPr>
        </p:nvSpPr>
        <p:spPr>
          <a:xfrm>
            <a:off x="228600" y="752354"/>
            <a:ext cx="8286750" cy="6105646"/>
          </a:xfrm>
        </p:spPr>
        <p:txBody>
          <a:bodyPr>
            <a:normAutofit fontScale="92500" lnSpcReduction="10000"/>
          </a:bodyPr>
          <a:lstStyle/>
          <a:p>
            <a:pPr algn="just"/>
            <a:r>
              <a:rPr lang="en-US" sz="1900" b="1" i="1" dirty="0" smtClean="0"/>
              <a:t>User Datagram Protocol</a:t>
            </a:r>
          </a:p>
          <a:p>
            <a:pPr lvl="1" algn="just"/>
            <a:r>
              <a:rPr lang="en-US" sz="1900" dirty="0" smtClean="0"/>
              <a:t>The User Datagram Protocol (UDP) is the simpler of the two standard TCP/IP transport protocols. </a:t>
            </a:r>
          </a:p>
          <a:p>
            <a:pPr lvl="1" algn="just"/>
            <a:r>
              <a:rPr lang="en-US" sz="1900" dirty="0" smtClean="0"/>
              <a:t>It is a process-to-process protocol that adds only port addresses, checksum error control, and length information to the data from the upper layer</a:t>
            </a:r>
          </a:p>
          <a:p>
            <a:pPr algn="just"/>
            <a:r>
              <a:rPr lang="en-US" sz="1900" b="1" i="1" dirty="0" smtClean="0"/>
              <a:t>Transmission Control Protocol</a:t>
            </a:r>
          </a:p>
          <a:p>
            <a:pPr lvl="1" algn="just"/>
            <a:r>
              <a:rPr lang="en-US" sz="1900" dirty="0" smtClean="0"/>
              <a:t>The Transmission Control Protocol (TCP) provides full transport-layer services to applications. </a:t>
            </a:r>
          </a:p>
          <a:p>
            <a:pPr lvl="1" algn="just"/>
            <a:r>
              <a:rPr lang="en-US" sz="1900" dirty="0" smtClean="0"/>
              <a:t>TCP is a reliable stream transport protocol. </a:t>
            </a:r>
          </a:p>
          <a:p>
            <a:pPr lvl="1" algn="just"/>
            <a:r>
              <a:rPr lang="en-US" sz="1900" dirty="0" smtClean="0"/>
              <a:t>The term </a:t>
            </a:r>
            <a:r>
              <a:rPr lang="en-US" sz="1900" i="1" dirty="0" smtClean="0"/>
              <a:t>stream, in this context, </a:t>
            </a:r>
            <a:r>
              <a:rPr lang="en-US" sz="1900" dirty="0" smtClean="0"/>
              <a:t>means connection-oriented: </a:t>
            </a:r>
          </a:p>
          <a:p>
            <a:pPr lvl="2" algn="just"/>
            <a:r>
              <a:rPr lang="en-US" sz="1900" dirty="0" smtClean="0"/>
              <a:t>A connection must be established between both ends of a transmission before either can transmit data.</a:t>
            </a:r>
          </a:p>
          <a:p>
            <a:pPr lvl="1" algn="just"/>
            <a:r>
              <a:rPr lang="en-US" sz="1900" dirty="0" smtClean="0"/>
              <a:t>At the sending end of each transmission, TCP divides a stream of data into smaller units called </a:t>
            </a:r>
            <a:r>
              <a:rPr lang="en-US" sz="1900" i="1" dirty="0" smtClean="0"/>
              <a:t>segments.</a:t>
            </a:r>
          </a:p>
          <a:p>
            <a:pPr lvl="1" algn="just"/>
            <a:r>
              <a:rPr lang="en-US" sz="1900" i="1" dirty="0" smtClean="0"/>
              <a:t> Each segment includes a sequence number for reordering after </a:t>
            </a:r>
            <a:r>
              <a:rPr lang="en-US" sz="1900" dirty="0" smtClean="0"/>
              <a:t>receipt, together with an acknowledgment number for the segments received. </a:t>
            </a:r>
          </a:p>
          <a:p>
            <a:pPr lvl="1" algn="just"/>
            <a:r>
              <a:rPr lang="en-US" sz="1900" dirty="0" smtClean="0"/>
              <a:t>Segments are carried across the internet inside of IP </a:t>
            </a:r>
            <a:r>
              <a:rPr lang="en-US" sz="1900" dirty="0" err="1" smtClean="0"/>
              <a:t>datagrams</a:t>
            </a:r>
            <a:r>
              <a:rPr lang="en-US" sz="1900" dirty="0" smtClean="0"/>
              <a:t>. </a:t>
            </a:r>
          </a:p>
          <a:p>
            <a:pPr lvl="1" algn="just"/>
            <a:r>
              <a:rPr lang="en-US" sz="1900" dirty="0" smtClean="0"/>
              <a:t>At the receiving end, TCP collects each datagram as it comes in and reorders the transmission based on sequence numbers.</a:t>
            </a:r>
          </a:p>
          <a:p>
            <a:pPr algn="just"/>
            <a:r>
              <a:rPr lang="en-US" sz="1900" b="1" i="1" dirty="0" smtClean="0"/>
              <a:t>Stream Control Transmission Protocol</a:t>
            </a:r>
          </a:p>
          <a:p>
            <a:pPr lvl="1" algn="just"/>
            <a:r>
              <a:rPr lang="en-US" sz="1900" dirty="0" smtClean="0"/>
              <a:t>The Stream Control Transmission Protocol (SCTP) provides support for newer applications such as voice over the Internet.</a:t>
            </a:r>
          </a:p>
          <a:p>
            <a:pPr lvl="1" algn="just"/>
            <a:r>
              <a:rPr lang="en-US" sz="1900" dirty="0" smtClean="0"/>
              <a:t> It is a transport layer protocol that combines the best </a:t>
            </a:r>
            <a:r>
              <a:rPr lang="en-US" dirty="0" smtClean="0"/>
              <a:t>features of UDP and TCP.</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7682696" cy="659757"/>
          </a:xfrm>
        </p:spPr>
        <p:txBody>
          <a:bodyPr>
            <a:normAutofit/>
          </a:bodyPr>
          <a:lstStyle/>
          <a:p>
            <a:r>
              <a:rPr lang="en-US" sz="3300" dirty="0" smtClean="0">
                <a:solidFill>
                  <a:schemeClr val="tx1"/>
                </a:solidFill>
              </a:rPr>
              <a:t>Application Layer</a:t>
            </a:r>
            <a:endParaRPr lang="en-US" sz="3300" dirty="0">
              <a:solidFill>
                <a:schemeClr val="tx1"/>
              </a:solidFill>
            </a:endParaRPr>
          </a:p>
        </p:txBody>
      </p:sp>
      <p:sp>
        <p:nvSpPr>
          <p:cNvPr id="3" name="Content Placeholder 2"/>
          <p:cNvSpPr>
            <a:spLocks noGrp="1"/>
          </p:cNvSpPr>
          <p:nvPr>
            <p:ph idx="1"/>
          </p:nvPr>
        </p:nvSpPr>
        <p:spPr>
          <a:xfrm>
            <a:off x="304800" y="752354"/>
            <a:ext cx="8210550" cy="6105646"/>
          </a:xfrm>
        </p:spPr>
        <p:txBody>
          <a:bodyPr>
            <a:normAutofit/>
          </a:bodyPr>
          <a:lstStyle/>
          <a:p>
            <a:pPr algn="just"/>
            <a:endParaRPr lang="en-US" dirty="0" smtClean="0"/>
          </a:p>
          <a:p>
            <a:pPr algn="just">
              <a:lnSpc>
                <a:spcPct val="150000"/>
              </a:lnSpc>
            </a:pPr>
            <a:r>
              <a:rPr lang="en-US" dirty="0" smtClean="0"/>
              <a:t> </a:t>
            </a:r>
            <a:r>
              <a:rPr lang="en-US" sz="2000" dirty="0" smtClean="0"/>
              <a:t>The application layer in TCP/IP is equivalent to the combined session,   </a:t>
            </a:r>
          </a:p>
          <a:p>
            <a:pPr algn="just">
              <a:lnSpc>
                <a:spcPct val="150000"/>
              </a:lnSpc>
            </a:pPr>
            <a:r>
              <a:rPr lang="en-US" sz="2000" dirty="0" smtClean="0"/>
              <a:t> presentation, and application layers in the OSI model Many protocols are  </a:t>
            </a:r>
          </a:p>
          <a:p>
            <a:pPr algn="just">
              <a:lnSpc>
                <a:spcPct val="150000"/>
              </a:lnSpc>
            </a:pPr>
            <a:r>
              <a:rPr lang="en-US" sz="2000" dirty="0" smtClean="0"/>
              <a:t> defined at this layer.</a:t>
            </a:r>
          </a:p>
          <a:p>
            <a:pPr lvl="1" algn="just">
              <a:lnSpc>
                <a:spcPct val="150000"/>
              </a:lnSpc>
            </a:pPr>
            <a:r>
              <a:rPr lang="en-US" sz="2000" dirty="0" err="1" smtClean="0"/>
              <a:t>Egs</a:t>
            </a:r>
            <a:r>
              <a:rPr lang="en-US" sz="2000" dirty="0" smtClean="0"/>
              <a:t>: The Internet’s application layer includes many protocols:</a:t>
            </a:r>
          </a:p>
          <a:p>
            <a:pPr lvl="2" algn="just">
              <a:lnSpc>
                <a:spcPct val="150000"/>
              </a:lnSpc>
            </a:pPr>
            <a:r>
              <a:rPr lang="en-US" sz="2000" dirty="0" smtClean="0"/>
              <a:t>HTTP protocol - which provides for Web document request and transfer, </a:t>
            </a:r>
          </a:p>
          <a:p>
            <a:pPr lvl="2" algn="just">
              <a:lnSpc>
                <a:spcPct val="150000"/>
              </a:lnSpc>
            </a:pPr>
            <a:r>
              <a:rPr lang="en-US" sz="2000" dirty="0" smtClean="0"/>
              <a:t>SMTP - which provides for the transfer of e-mail messages, </a:t>
            </a:r>
          </a:p>
          <a:p>
            <a:pPr lvl="2" algn="just">
              <a:lnSpc>
                <a:spcPct val="150000"/>
              </a:lnSpc>
            </a:pPr>
            <a:r>
              <a:rPr lang="en-US" sz="2000" dirty="0" smtClean="0"/>
              <a:t>FTP - which provides for the transfer of files between two end systems</a:t>
            </a:r>
          </a:p>
          <a:p>
            <a:pPr algn="just">
              <a:lnSpc>
                <a:spcPct val="150000"/>
              </a:lnSpc>
            </a:pPr>
            <a:endParaRPr lang="en-US" sz="2000" dirty="0" smtClean="0"/>
          </a:p>
          <a:p>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0970" y="213423"/>
            <a:ext cx="7214870" cy="528320"/>
          </a:xfrm>
          <a:prstGeom prst="rect">
            <a:avLst/>
          </a:prstGeom>
        </p:spPr>
        <p:txBody>
          <a:bodyPr vert="horz" wrap="square" lIns="0" tIns="12700" rIns="0" bIns="0" rtlCol="0">
            <a:spAutoFit/>
          </a:bodyPr>
          <a:lstStyle/>
          <a:p>
            <a:pPr marL="12700">
              <a:lnSpc>
                <a:spcPct val="100000"/>
              </a:lnSpc>
              <a:spcBef>
                <a:spcPts val="100"/>
              </a:spcBef>
            </a:pPr>
            <a:r>
              <a:rPr sz="3300" spc="-10" dirty="0">
                <a:solidFill>
                  <a:srgbClr val="464646"/>
                </a:solidFill>
              </a:rPr>
              <a:t>TCP/IP</a:t>
            </a:r>
            <a:r>
              <a:rPr sz="3300" spc="-50" dirty="0">
                <a:solidFill>
                  <a:srgbClr val="464646"/>
                </a:solidFill>
              </a:rPr>
              <a:t> </a:t>
            </a:r>
            <a:r>
              <a:rPr sz="3300" spc="-5" dirty="0">
                <a:solidFill>
                  <a:srgbClr val="464646"/>
                </a:solidFill>
              </a:rPr>
              <a:t>Architecture</a:t>
            </a:r>
            <a:r>
              <a:rPr sz="3300" spc="-45" dirty="0">
                <a:solidFill>
                  <a:srgbClr val="464646"/>
                </a:solidFill>
              </a:rPr>
              <a:t> </a:t>
            </a:r>
            <a:r>
              <a:rPr sz="3300" dirty="0">
                <a:solidFill>
                  <a:srgbClr val="464646"/>
                </a:solidFill>
              </a:rPr>
              <a:t>(Encapsulation)</a:t>
            </a:r>
            <a:endParaRPr sz="3300"/>
          </a:p>
        </p:txBody>
      </p:sp>
      <p:sp>
        <p:nvSpPr>
          <p:cNvPr id="3" name="object 3"/>
          <p:cNvSpPr txBox="1"/>
          <p:nvPr/>
        </p:nvSpPr>
        <p:spPr>
          <a:xfrm>
            <a:off x="698911" y="701040"/>
            <a:ext cx="7858759" cy="5690235"/>
          </a:xfrm>
          <a:prstGeom prst="rect">
            <a:avLst/>
          </a:prstGeom>
        </p:spPr>
        <p:txBody>
          <a:bodyPr vert="horz" wrap="square" lIns="0" tIns="12700" rIns="0" bIns="0" rtlCol="0">
            <a:spAutoFit/>
          </a:bodyPr>
          <a:lstStyle/>
          <a:p>
            <a:pPr marL="285750" marR="5080" indent="-273685">
              <a:lnSpc>
                <a:spcPct val="100000"/>
              </a:lnSpc>
              <a:spcBef>
                <a:spcPts val="100"/>
              </a:spcBef>
              <a:buClr>
                <a:srgbClr val="2DA2BE"/>
              </a:buClr>
              <a:buSzPct val="67500"/>
              <a:buFont typeface="Lucida Sans Unicode"/>
              <a:buChar char="□"/>
              <a:tabLst>
                <a:tab pos="285750" algn="l"/>
                <a:tab pos="286385" algn="l"/>
              </a:tabLst>
            </a:pPr>
            <a:r>
              <a:rPr sz="2000" spc="-5" dirty="0">
                <a:latin typeface="Times New Roman"/>
                <a:cs typeface="Times New Roman"/>
              </a:rPr>
              <a:t>Suppose Alice, who is in </a:t>
            </a:r>
            <a:r>
              <a:rPr sz="2000" dirty="0">
                <a:latin typeface="Times New Roman"/>
                <a:cs typeface="Times New Roman"/>
              </a:rPr>
              <a:t>one branch office, </a:t>
            </a:r>
            <a:r>
              <a:rPr sz="2000" spc="-5" dirty="0">
                <a:latin typeface="Times New Roman"/>
                <a:cs typeface="Times New Roman"/>
              </a:rPr>
              <a:t>wants to send </a:t>
            </a:r>
            <a:r>
              <a:rPr sz="2000" dirty="0">
                <a:latin typeface="Times New Roman"/>
                <a:cs typeface="Times New Roman"/>
              </a:rPr>
              <a:t>a </a:t>
            </a:r>
            <a:r>
              <a:rPr sz="2000" spc="-5" dirty="0">
                <a:latin typeface="Times New Roman"/>
                <a:cs typeface="Times New Roman"/>
              </a:rPr>
              <a:t>memo to Bob, </a:t>
            </a:r>
            <a:r>
              <a:rPr sz="2000" spc="-484" dirty="0">
                <a:latin typeface="Times New Roman"/>
                <a:cs typeface="Times New Roman"/>
              </a:rPr>
              <a:t> </a:t>
            </a:r>
            <a:r>
              <a:rPr sz="2000" spc="-5" dirty="0">
                <a:latin typeface="Times New Roman"/>
                <a:cs typeface="Times New Roman"/>
              </a:rPr>
              <a:t>who</a:t>
            </a:r>
            <a:r>
              <a:rPr sz="2000" spc="-10" dirty="0">
                <a:latin typeface="Times New Roman"/>
                <a:cs typeface="Times New Roman"/>
              </a:rPr>
              <a:t> </a:t>
            </a:r>
            <a:r>
              <a:rPr sz="2000" spc="-5" dirty="0">
                <a:latin typeface="Times New Roman"/>
                <a:cs typeface="Times New Roman"/>
              </a:rPr>
              <a:t>is in another </a:t>
            </a:r>
            <a:r>
              <a:rPr sz="2000" dirty="0">
                <a:latin typeface="Times New Roman"/>
                <a:cs typeface="Times New Roman"/>
              </a:rPr>
              <a:t>branch</a:t>
            </a:r>
            <a:r>
              <a:rPr sz="2000" spc="-5" dirty="0">
                <a:latin typeface="Times New Roman"/>
                <a:cs typeface="Times New Roman"/>
              </a:rPr>
              <a:t> </a:t>
            </a:r>
            <a:r>
              <a:rPr sz="2000" dirty="0">
                <a:latin typeface="Times New Roman"/>
                <a:cs typeface="Times New Roman"/>
              </a:rPr>
              <a:t>office.</a:t>
            </a:r>
            <a:endParaRPr sz="2000">
              <a:latin typeface="Times New Roman"/>
              <a:cs typeface="Times New Roman"/>
            </a:endParaRPr>
          </a:p>
          <a:p>
            <a:pPr marL="541655" lvl="1" indent="-197485">
              <a:lnSpc>
                <a:spcPct val="100000"/>
              </a:lnSpc>
              <a:spcBef>
                <a:spcPts val="335"/>
              </a:spcBef>
              <a:buClr>
                <a:srgbClr val="2DA2BE"/>
              </a:buClr>
              <a:buFont typeface="Verdana"/>
              <a:buChar char="◦"/>
              <a:tabLst>
                <a:tab pos="542290" algn="l"/>
              </a:tabLst>
            </a:pPr>
            <a:r>
              <a:rPr sz="1700" spc="-5" dirty="0">
                <a:latin typeface="Times New Roman"/>
                <a:cs typeface="Times New Roman"/>
              </a:rPr>
              <a:t>The</a:t>
            </a:r>
            <a:r>
              <a:rPr sz="1700" spc="-10" dirty="0">
                <a:latin typeface="Times New Roman"/>
                <a:cs typeface="Times New Roman"/>
              </a:rPr>
              <a:t> </a:t>
            </a:r>
            <a:r>
              <a:rPr sz="1700" b="1" i="1" spc="-5" dirty="0">
                <a:latin typeface="Times New Roman"/>
                <a:cs typeface="Times New Roman"/>
              </a:rPr>
              <a:t>memo</a:t>
            </a:r>
            <a:r>
              <a:rPr sz="1700" b="1" i="1" spc="-10" dirty="0">
                <a:latin typeface="Times New Roman"/>
                <a:cs typeface="Times New Roman"/>
              </a:rPr>
              <a:t> </a:t>
            </a:r>
            <a:r>
              <a:rPr sz="1700" spc="-5" dirty="0">
                <a:latin typeface="Times New Roman"/>
                <a:cs typeface="Times New Roman"/>
              </a:rPr>
              <a:t>is</a:t>
            </a:r>
            <a:r>
              <a:rPr sz="1700" spc="-10" dirty="0">
                <a:latin typeface="Times New Roman"/>
                <a:cs typeface="Times New Roman"/>
              </a:rPr>
              <a:t> </a:t>
            </a:r>
            <a:r>
              <a:rPr sz="1700" spc="-5" dirty="0">
                <a:latin typeface="Times New Roman"/>
                <a:cs typeface="Times New Roman"/>
              </a:rPr>
              <a:t>analogous</a:t>
            </a:r>
            <a:r>
              <a:rPr sz="1700" spc="-15" dirty="0">
                <a:latin typeface="Times New Roman"/>
                <a:cs typeface="Times New Roman"/>
              </a:rPr>
              <a:t> </a:t>
            </a:r>
            <a:r>
              <a:rPr sz="1700" spc="-5" dirty="0">
                <a:latin typeface="Times New Roman"/>
                <a:cs typeface="Times New Roman"/>
              </a:rPr>
              <a:t>to</a:t>
            </a:r>
            <a:r>
              <a:rPr sz="1700" spc="-15" dirty="0">
                <a:latin typeface="Times New Roman"/>
                <a:cs typeface="Times New Roman"/>
              </a:rPr>
              <a:t> </a:t>
            </a:r>
            <a:r>
              <a:rPr sz="1700" spc="-5" dirty="0">
                <a:latin typeface="Times New Roman"/>
                <a:cs typeface="Times New Roman"/>
              </a:rPr>
              <a:t>the</a:t>
            </a:r>
            <a:r>
              <a:rPr sz="1700" spc="25" dirty="0">
                <a:latin typeface="Times New Roman"/>
                <a:cs typeface="Times New Roman"/>
              </a:rPr>
              <a:t> </a:t>
            </a:r>
            <a:r>
              <a:rPr sz="1700" i="1" dirty="0">
                <a:latin typeface="Times New Roman"/>
                <a:cs typeface="Times New Roman"/>
              </a:rPr>
              <a:t>application-layer</a:t>
            </a:r>
            <a:r>
              <a:rPr sz="1700" i="1" spc="-5" dirty="0">
                <a:latin typeface="Times New Roman"/>
                <a:cs typeface="Times New Roman"/>
              </a:rPr>
              <a:t> message</a:t>
            </a:r>
            <a:r>
              <a:rPr sz="1700" spc="-5" dirty="0">
                <a:latin typeface="Times New Roman"/>
                <a:cs typeface="Times New Roman"/>
              </a:rPr>
              <a:t>.</a:t>
            </a:r>
            <a:endParaRPr sz="1700">
              <a:latin typeface="Times New Roman"/>
              <a:cs typeface="Times New Roman"/>
            </a:endParaRPr>
          </a:p>
          <a:p>
            <a:pPr marL="541655" marR="344170" lvl="1" indent="-197485">
              <a:lnSpc>
                <a:spcPct val="101800"/>
              </a:lnSpc>
              <a:spcBef>
                <a:spcPts val="325"/>
              </a:spcBef>
              <a:buClr>
                <a:srgbClr val="2DA2BE"/>
              </a:buClr>
              <a:buFont typeface="Verdana"/>
              <a:buChar char="◦"/>
              <a:tabLst>
                <a:tab pos="542290" algn="l"/>
              </a:tabLst>
            </a:pPr>
            <a:r>
              <a:rPr sz="1700" spc="-5" dirty="0">
                <a:latin typeface="Times New Roman"/>
                <a:cs typeface="Times New Roman"/>
              </a:rPr>
              <a:t>Alice </a:t>
            </a:r>
            <a:r>
              <a:rPr sz="1700" dirty="0">
                <a:latin typeface="Times New Roman"/>
                <a:cs typeface="Times New Roman"/>
              </a:rPr>
              <a:t>puts </a:t>
            </a:r>
            <a:r>
              <a:rPr sz="1700" spc="-5" dirty="0">
                <a:latin typeface="Times New Roman"/>
                <a:cs typeface="Times New Roman"/>
              </a:rPr>
              <a:t>the memo in an interoffice envelope with Bob’s </a:t>
            </a:r>
            <a:r>
              <a:rPr sz="1700" dirty="0">
                <a:latin typeface="Times New Roman"/>
                <a:cs typeface="Times New Roman"/>
              </a:rPr>
              <a:t>name </a:t>
            </a:r>
            <a:r>
              <a:rPr sz="1700" spc="-5" dirty="0">
                <a:latin typeface="Times New Roman"/>
                <a:cs typeface="Times New Roman"/>
              </a:rPr>
              <a:t>and </a:t>
            </a:r>
            <a:r>
              <a:rPr sz="1700" dirty="0">
                <a:latin typeface="Times New Roman"/>
                <a:cs typeface="Times New Roman"/>
              </a:rPr>
              <a:t>department </a:t>
            </a:r>
            <a:r>
              <a:rPr sz="1700" spc="-409" dirty="0">
                <a:latin typeface="Times New Roman"/>
                <a:cs typeface="Times New Roman"/>
              </a:rPr>
              <a:t> </a:t>
            </a:r>
            <a:r>
              <a:rPr sz="1700" spc="-5" dirty="0">
                <a:latin typeface="Times New Roman"/>
                <a:cs typeface="Times New Roman"/>
              </a:rPr>
              <a:t>written</a:t>
            </a:r>
            <a:r>
              <a:rPr sz="1700" spc="-10" dirty="0">
                <a:latin typeface="Times New Roman"/>
                <a:cs typeface="Times New Roman"/>
              </a:rPr>
              <a:t> </a:t>
            </a:r>
            <a:r>
              <a:rPr sz="1700" dirty="0">
                <a:latin typeface="Times New Roman"/>
                <a:cs typeface="Times New Roman"/>
              </a:rPr>
              <a:t>on </a:t>
            </a:r>
            <a:r>
              <a:rPr sz="1700" spc="-5" dirty="0">
                <a:latin typeface="Times New Roman"/>
                <a:cs typeface="Times New Roman"/>
              </a:rPr>
              <a:t>the </a:t>
            </a:r>
            <a:r>
              <a:rPr sz="1700" dirty="0">
                <a:latin typeface="Times New Roman"/>
                <a:cs typeface="Times New Roman"/>
              </a:rPr>
              <a:t>front of</a:t>
            </a:r>
            <a:r>
              <a:rPr sz="1700" spc="-5" dirty="0">
                <a:latin typeface="Times New Roman"/>
                <a:cs typeface="Times New Roman"/>
              </a:rPr>
              <a:t> the envelope.</a:t>
            </a:r>
            <a:endParaRPr sz="1700">
              <a:latin typeface="Times New Roman"/>
              <a:cs typeface="Times New Roman"/>
            </a:endParaRPr>
          </a:p>
          <a:p>
            <a:pPr marL="541655" marR="370840" lvl="1" indent="-197485">
              <a:lnSpc>
                <a:spcPct val="100499"/>
              </a:lnSpc>
              <a:spcBef>
                <a:spcPts val="295"/>
              </a:spcBef>
              <a:buClr>
                <a:srgbClr val="2DA2BE"/>
              </a:buClr>
              <a:buFont typeface="Verdana"/>
              <a:buChar char="◦"/>
              <a:tabLst>
                <a:tab pos="595630" algn="l"/>
                <a:tab pos="596265" algn="l"/>
              </a:tabLst>
            </a:pPr>
            <a:r>
              <a:rPr dirty="0"/>
              <a:t>	</a:t>
            </a:r>
            <a:r>
              <a:rPr sz="1700" spc="-5" dirty="0">
                <a:latin typeface="Times New Roman"/>
                <a:cs typeface="Times New Roman"/>
              </a:rPr>
              <a:t>The</a:t>
            </a:r>
            <a:r>
              <a:rPr sz="1700" spc="-10" dirty="0">
                <a:latin typeface="Times New Roman"/>
                <a:cs typeface="Times New Roman"/>
              </a:rPr>
              <a:t> </a:t>
            </a:r>
            <a:r>
              <a:rPr sz="1700" b="1" i="1" spc="-5" dirty="0">
                <a:latin typeface="Times New Roman"/>
                <a:cs typeface="Times New Roman"/>
              </a:rPr>
              <a:t>interoffice</a:t>
            </a:r>
            <a:r>
              <a:rPr sz="1700" b="1" i="1" spc="-10" dirty="0">
                <a:latin typeface="Times New Roman"/>
                <a:cs typeface="Times New Roman"/>
              </a:rPr>
              <a:t> </a:t>
            </a:r>
            <a:r>
              <a:rPr sz="1700" b="1" i="1" spc="-5" dirty="0">
                <a:latin typeface="Times New Roman"/>
                <a:cs typeface="Times New Roman"/>
              </a:rPr>
              <a:t>envelope</a:t>
            </a:r>
            <a:r>
              <a:rPr sz="1700" b="1" i="1" spc="25" dirty="0">
                <a:latin typeface="Times New Roman"/>
                <a:cs typeface="Times New Roman"/>
              </a:rPr>
              <a:t> </a:t>
            </a:r>
            <a:r>
              <a:rPr sz="1700" spc="-5" dirty="0">
                <a:latin typeface="Times New Roman"/>
                <a:cs typeface="Times New Roman"/>
              </a:rPr>
              <a:t>is</a:t>
            </a:r>
            <a:r>
              <a:rPr sz="1700" spc="-15" dirty="0">
                <a:latin typeface="Times New Roman"/>
                <a:cs typeface="Times New Roman"/>
              </a:rPr>
              <a:t> </a:t>
            </a:r>
            <a:r>
              <a:rPr sz="1700" spc="-5" dirty="0">
                <a:latin typeface="Times New Roman"/>
                <a:cs typeface="Times New Roman"/>
              </a:rPr>
              <a:t>analogous</a:t>
            </a:r>
            <a:r>
              <a:rPr sz="1700" spc="-10" dirty="0">
                <a:latin typeface="Times New Roman"/>
                <a:cs typeface="Times New Roman"/>
              </a:rPr>
              <a:t> </a:t>
            </a:r>
            <a:r>
              <a:rPr sz="1700" spc="-5" dirty="0">
                <a:latin typeface="Times New Roman"/>
                <a:cs typeface="Times New Roman"/>
              </a:rPr>
              <a:t>to</a:t>
            </a:r>
            <a:r>
              <a:rPr sz="1700" spc="-10" dirty="0">
                <a:latin typeface="Times New Roman"/>
                <a:cs typeface="Times New Roman"/>
              </a:rPr>
              <a:t> </a:t>
            </a:r>
            <a:r>
              <a:rPr sz="1700" dirty="0">
                <a:latin typeface="Times New Roman"/>
                <a:cs typeface="Times New Roman"/>
              </a:rPr>
              <a:t>a</a:t>
            </a:r>
            <a:r>
              <a:rPr sz="1700" spc="25" dirty="0">
                <a:latin typeface="Times New Roman"/>
                <a:cs typeface="Times New Roman"/>
              </a:rPr>
              <a:t> </a:t>
            </a:r>
            <a:r>
              <a:rPr sz="1700" i="1" spc="-5" dirty="0">
                <a:latin typeface="Times New Roman"/>
                <a:cs typeface="Times New Roman"/>
              </a:rPr>
              <a:t>transport-layer</a:t>
            </a:r>
            <a:r>
              <a:rPr sz="1700" i="1" spc="-15" dirty="0">
                <a:latin typeface="Times New Roman"/>
                <a:cs typeface="Times New Roman"/>
              </a:rPr>
              <a:t> </a:t>
            </a:r>
            <a:r>
              <a:rPr sz="1700" i="1" dirty="0">
                <a:latin typeface="Times New Roman"/>
                <a:cs typeface="Times New Roman"/>
              </a:rPr>
              <a:t>segment</a:t>
            </a:r>
            <a:r>
              <a:rPr sz="1700" dirty="0">
                <a:latin typeface="Times New Roman"/>
                <a:cs typeface="Times New Roman"/>
              </a:rPr>
              <a:t>—it</a:t>
            </a:r>
            <a:r>
              <a:rPr sz="1700" spc="-5" dirty="0">
                <a:latin typeface="Times New Roman"/>
                <a:cs typeface="Times New Roman"/>
              </a:rPr>
              <a:t> contains </a:t>
            </a:r>
            <a:r>
              <a:rPr sz="1700" spc="-409" dirty="0">
                <a:latin typeface="Times New Roman"/>
                <a:cs typeface="Times New Roman"/>
              </a:rPr>
              <a:t> </a:t>
            </a:r>
            <a:r>
              <a:rPr sz="1700" dirty="0">
                <a:latin typeface="Times New Roman"/>
                <a:cs typeface="Times New Roman"/>
              </a:rPr>
              <a:t>header </a:t>
            </a:r>
            <a:r>
              <a:rPr sz="1700" spc="-5" dirty="0">
                <a:latin typeface="Times New Roman"/>
                <a:cs typeface="Times New Roman"/>
              </a:rPr>
              <a:t>information </a:t>
            </a:r>
            <a:r>
              <a:rPr sz="1700" dirty="0">
                <a:latin typeface="Times New Roman"/>
                <a:cs typeface="Times New Roman"/>
              </a:rPr>
              <a:t>(Bob’s name </a:t>
            </a:r>
            <a:r>
              <a:rPr sz="1700" spc="-5" dirty="0">
                <a:latin typeface="Times New Roman"/>
                <a:cs typeface="Times New Roman"/>
              </a:rPr>
              <a:t>and </a:t>
            </a:r>
            <a:r>
              <a:rPr sz="1700" dirty="0">
                <a:latin typeface="Times New Roman"/>
                <a:cs typeface="Times New Roman"/>
              </a:rPr>
              <a:t>department) </a:t>
            </a:r>
            <a:r>
              <a:rPr sz="1700" spc="-5" dirty="0">
                <a:latin typeface="Times New Roman"/>
                <a:cs typeface="Times New Roman"/>
              </a:rPr>
              <a:t>and it encapsulates the </a:t>
            </a:r>
            <a:r>
              <a:rPr sz="1700" dirty="0">
                <a:latin typeface="Times New Roman"/>
                <a:cs typeface="Times New Roman"/>
              </a:rPr>
              <a:t> </a:t>
            </a:r>
            <a:r>
              <a:rPr sz="1700" spc="-5" dirty="0">
                <a:latin typeface="Times New Roman"/>
                <a:cs typeface="Times New Roman"/>
              </a:rPr>
              <a:t>application-layer</a:t>
            </a:r>
            <a:r>
              <a:rPr sz="1700" spc="-10" dirty="0">
                <a:latin typeface="Times New Roman"/>
                <a:cs typeface="Times New Roman"/>
              </a:rPr>
              <a:t> </a:t>
            </a:r>
            <a:r>
              <a:rPr sz="1700" spc="-5" dirty="0">
                <a:latin typeface="Times New Roman"/>
                <a:cs typeface="Times New Roman"/>
              </a:rPr>
              <a:t>message </a:t>
            </a:r>
            <a:r>
              <a:rPr sz="1700" dirty="0">
                <a:latin typeface="Times New Roman"/>
                <a:cs typeface="Times New Roman"/>
              </a:rPr>
              <a:t>(the </a:t>
            </a:r>
            <a:r>
              <a:rPr sz="1700" spc="-5" dirty="0">
                <a:latin typeface="Times New Roman"/>
                <a:cs typeface="Times New Roman"/>
              </a:rPr>
              <a:t>memo).</a:t>
            </a:r>
            <a:endParaRPr sz="1700">
              <a:latin typeface="Times New Roman"/>
              <a:cs typeface="Times New Roman"/>
            </a:endParaRPr>
          </a:p>
          <a:p>
            <a:pPr marL="541655" marR="147320" lvl="1" indent="-197485">
              <a:lnSpc>
                <a:spcPct val="100499"/>
              </a:lnSpc>
              <a:spcBef>
                <a:spcPts val="300"/>
              </a:spcBef>
              <a:buClr>
                <a:srgbClr val="2DA2BE"/>
              </a:buClr>
              <a:buFont typeface="Verdana"/>
              <a:buChar char="◦"/>
              <a:tabLst>
                <a:tab pos="542290" algn="l"/>
              </a:tabLst>
            </a:pPr>
            <a:r>
              <a:rPr sz="1700" spc="-5" dirty="0">
                <a:latin typeface="Times New Roman"/>
                <a:cs typeface="Times New Roman"/>
              </a:rPr>
              <a:t>When the sending </a:t>
            </a:r>
            <a:r>
              <a:rPr sz="1700" dirty="0">
                <a:latin typeface="Times New Roman"/>
                <a:cs typeface="Times New Roman"/>
              </a:rPr>
              <a:t>branch-office </a:t>
            </a:r>
            <a:r>
              <a:rPr sz="1700" spc="-5" dirty="0">
                <a:latin typeface="Times New Roman"/>
                <a:cs typeface="Times New Roman"/>
              </a:rPr>
              <a:t>mailroom </a:t>
            </a:r>
            <a:r>
              <a:rPr sz="1700" dirty="0">
                <a:latin typeface="Times New Roman"/>
                <a:cs typeface="Times New Roman"/>
              </a:rPr>
              <a:t>receives </a:t>
            </a:r>
            <a:r>
              <a:rPr sz="1700" spc="-5" dirty="0">
                <a:latin typeface="Times New Roman"/>
                <a:cs typeface="Times New Roman"/>
              </a:rPr>
              <a:t>the interoffice envelope, it </a:t>
            </a:r>
            <a:r>
              <a:rPr sz="1700" dirty="0">
                <a:latin typeface="Times New Roman"/>
                <a:cs typeface="Times New Roman"/>
              </a:rPr>
              <a:t>puts </a:t>
            </a:r>
            <a:r>
              <a:rPr sz="1700" spc="-409" dirty="0">
                <a:latin typeface="Times New Roman"/>
                <a:cs typeface="Times New Roman"/>
              </a:rPr>
              <a:t> </a:t>
            </a:r>
            <a:r>
              <a:rPr sz="1700" spc="-5" dirty="0">
                <a:latin typeface="Times New Roman"/>
                <a:cs typeface="Times New Roman"/>
              </a:rPr>
              <a:t>the interoffice envelope inside </a:t>
            </a:r>
            <a:r>
              <a:rPr sz="1700" dirty="0">
                <a:latin typeface="Times New Roman"/>
                <a:cs typeface="Times New Roman"/>
              </a:rPr>
              <a:t>yet </a:t>
            </a:r>
            <a:r>
              <a:rPr sz="1700" spc="-5" dirty="0">
                <a:latin typeface="Times New Roman"/>
                <a:cs typeface="Times New Roman"/>
              </a:rPr>
              <a:t>another envelope, which is suitable </a:t>
            </a:r>
            <a:r>
              <a:rPr sz="1700" dirty="0">
                <a:latin typeface="Times New Roman"/>
                <a:cs typeface="Times New Roman"/>
              </a:rPr>
              <a:t>for </a:t>
            </a:r>
            <a:r>
              <a:rPr sz="1700" spc="-5" dirty="0">
                <a:latin typeface="Times New Roman"/>
                <a:cs typeface="Times New Roman"/>
              </a:rPr>
              <a:t>sending </a:t>
            </a:r>
            <a:r>
              <a:rPr sz="1700" dirty="0">
                <a:latin typeface="Times New Roman"/>
                <a:cs typeface="Times New Roman"/>
              </a:rPr>
              <a:t> </a:t>
            </a:r>
            <a:r>
              <a:rPr sz="1700" spc="-5" dirty="0">
                <a:latin typeface="Times New Roman"/>
                <a:cs typeface="Times New Roman"/>
              </a:rPr>
              <a:t>through</a:t>
            </a:r>
            <a:r>
              <a:rPr sz="1700" spc="-10" dirty="0">
                <a:latin typeface="Times New Roman"/>
                <a:cs typeface="Times New Roman"/>
              </a:rPr>
              <a:t> </a:t>
            </a:r>
            <a:r>
              <a:rPr sz="1700" spc="-5" dirty="0">
                <a:latin typeface="Times New Roman"/>
                <a:cs typeface="Times New Roman"/>
              </a:rPr>
              <a:t>the </a:t>
            </a:r>
            <a:r>
              <a:rPr sz="1700" dirty="0">
                <a:latin typeface="Times New Roman"/>
                <a:cs typeface="Times New Roman"/>
              </a:rPr>
              <a:t>public postal </a:t>
            </a:r>
            <a:r>
              <a:rPr sz="1700" spc="-5" dirty="0">
                <a:latin typeface="Times New Roman"/>
                <a:cs typeface="Times New Roman"/>
              </a:rPr>
              <a:t>service.</a:t>
            </a:r>
            <a:endParaRPr sz="1700">
              <a:latin typeface="Times New Roman"/>
              <a:cs typeface="Times New Roman"/>
            </a:endParaRPr>
          </a:p>
          <a:p>
            <a:pPr marL="541655" marR="294005" lvl="1" indent="-197485">
              <a:lnSpc>
                <a:spcPct val="101800"/>
              </a:lnSpc>
              <a:spcBef>
                <a:spcPts val="275"/>
              </a:spcBef>
              <a:buClr>
                <a:srgbClr val="2DA2BE"/>
              </a:buClr>
              <a:buFont typeface="Verdana"/>
              <a:buChar char="◦"/>
              <a:tabLst>
                <a:tab pos="542290" algn="l"/>
              </a:tabLst>
            </a:pPr>
            <a:r>
              <a:rPr sz="1700" spc="-5" dirty="0">
                <a:latin typeface="Times New Roman"/>
                <a:cs typeface="Times New Roman"/>
              </a:rPr>
              <a:t>The sending mailroom also writes the </a:t>
            </a:r>
            <a:r>
              <a:rPr sz="1700" dirty="0">
                <a:latin typeface="Times New Roman"/>
                <a:cs typeface="Times New Roman"/>
              </a:rPr>
              <a:t>postal </a:t>
            </a:r>
            <a:r>
              <a:rPr sz="1700" spc="-5" dirty="0">
                <a:latin typeface="Times New Roman"/>
                <a:cs typeface="Times New Roman"/>
              </a:rPr>
              <a:t>address </a:t>
            </a:r>
            <a:r>
              <a:rPr sz="1700" dirty="0">
                <a:latin typeface="Times New Roman"/>
                <a:cs typeface="Times New Roman"/>
              </a:rPr>
              <a:t>of </a:t>
            </a:r>
            <a:r>
              <a:rPr sz="1700" spc="-5" dirty="0">
                <a:latin typeface="Times New Roman"/>
                <a:cs typeface="Times New Roman"/>
              </a:rPr>
              <a:t>the sending and </a:t>
            </a:r>
            <a:r>
              <a:rPr sz="1700" dirty="0">
                <a:latin typeface="Times New Roman"/>
                <a:cs typeface="Times New Roman"/>
              </a:rPr>
              <a:t>receiving </a:t>
            </a:r>
            <a:r>
              <a:rPr sz="1700" spc="-409" dirty="0">
                <a:latin typeface="Times New Roman"/>
                <a:cs typeface="Times New Roman"/>
              </a:rPr>
              <a:t> </a:t>
            </a:r>
            <a:r>
              <a:rPr sz="1700" dirty="0">
                <a:latin typeface="Times New Roman"/>
                <a:cs typeface="Times New Roman"/>
              </a:rPr>
              <a:t>branch</a:t>
            </a:r>
            <a:r>
              <a:rPr sz="1700" spc="-5" dirty="0">
                <a:latin typeface="Times New Roman"/>
                <a:cs typeface="Times New Roman"/>
              </a:rPr>
              <a:t> </a:t>
            </a:r>
            <a:r>
              <a:rPr sz="1700" dirty="0">
                <a:latin typeface="Times New Roman"/>
                <a:cs typeface="Times New Roman"/>
              </a:rPr>
              <a:t>offices on </a:t>
            </a:r>
            <a:r>
              <a:rPr sz="1700" spc="-5" dirty="0">
                <a:latin typeface="Times New Roman"/>
                <a:cs typeface="Times New Roman"/>
              </a:rPr>
              <a:t>the</a:t>
            </a:r>
            <a:r>
              <a:rPr sz="1700" spc="-10" dirty="0">
                <a:latin typeface="Times New Roman"/>
                <a:cs typeface="Times New Roman"/>
              </a:rPr>
              <a:t> </a:t>
            </a:r>
            <a:r>
              <a:rPr sz="1700" dirty="0">
                <a:latin typeface="Times New Roman"/>
                <a:cs typeface="Times New Roman"/>
              </a:rPr>
              <a:t>postal </a:t>
            </a:r>
            <a:r>
              <a:rPr sz="1700" spc="-5" dirty="0">
                <a:latin typeface="Times New Roman"/>
                <a:cs typeface="Times New Roman"/>
              </a:rPr>
              <a:t>envelope.</a:t>
            </a:r>
            <a:endParaRPr sz="1700">
              <a:latin typeface="Times New Roman"/>
              <a:cs typeface="Times New Roman"/>
            </a:endParaRPr>
          </a:p>
          <a:p>
            <a:pPr marL="541655" marR="212090" lvl="1" indent="-197485">
              <a:lnSpc>
                <a:spcPct val="100499"/>
              </a:lnSpc>
              <a:spcBef>
                <a:spcPts val="295"/>
              </a:spcBef>
              <a:buClr>
                <a:srgbClr val="2DA2BE"/>
              </a:buClr>
              <a:buFont typeface="Verdana"/>
              <a:buChar char="◦"/>
              <a:tabLst>
                <a:tab pos="542290" algn="l"/>
              </a:tabLst>
            </a:pPr>
            <a:r>
              <a:rPr sz="1700" spc="-5" dirty="0">
                <a:latin typeface="Times New Roman"/>
                <a:cs typeface="Times New Roman"/>
              </a:rPr>
              <a:t>Here,</a:t>
            </a:r>
            <a:r>
              <a:rPr sz="1700" spc="-10" dirty="0">
                <a:latin typeface="Times New Roman"/>
                <a:cs typeface="Times New Roman"/>
              </a:rPr>
              <a:t> </a:t>
            </a:r>
            <a:r>
              <a:rPr sz="1700" spc="-5" dirty="0">
                <a:latin typeface="Times New Roman"/>
                <a:cs typeface="Times New Roman"/>
              </a:rPr>
              <a:t>the</a:t>
            </a:r>
            <a:r>
              <a:rPr sz="1700" spc="5" dirty="0">
                <a:latin typeface="Times New Roman"/>
                <a:cs typeface="Times New Roman"/>
              </a:rPr>
              <a:t> </a:t>
            </a:r>
            <a:r>
              <a:rPr sz="1700" b="1" i="1" dirty="0">
                <a:latin typeface="Times New Roman"/>
                <a:cs typeface="Times New Roman"/>
              </a:rPr>
              <a:t>postal </a:t>
            </a:r>
            <a:r>
              <a:rPr sz="1700" b="1" i="1" spc="-5" dirty="0">
                <a:latin typeface="Times New Roman"/>
                <a:cs typeface="Times New Roman"/>
              </a:rPr>
              <a:t>envelope</a:t>
            </a:r>
            <a:r>
              <a:rPr sz="1700" b="1" i="1" spc="5" dirty="0">
                <a:latin typeface="Times New Roman"/>
                <a:cs typeface="Times New Roman"/>
              </a:rPr>
              <a:t> </a:t>
            </a:r>
            <a:r>
              <a:rPr sz="1700" spc="-5" dirty="0">
                <a:latin typeface="Times New Roman"/>
                <a:cs typeface="Times New Roman"/>
              </a:rPr>
              <a:t>is analogous to the</a:t>
            </a:r>
            <a:r>
              <a:rPr sz="1700" spc="35" dirty="0">
                <a:latin typeface="Times New Roman"/>
                <a:cs typeface="Times New Roman"/>
              </a:rPr>
              <a:t> </a:t>
            </a:r>
            <a:r>
              <a:rPr sz="1700" b="1" i="1" spc="-5" dirty="0">
                <a:latin typeface="Times New Roman"/>
                <a:cs typeface="Times New Roman"/>
              </a:rPr>
              <a:t>datagram</a:t>
            </a:r>
            <a:r>
              <a:rPr sz="1700" spc="-5" dirty="0">
                <a:latin typeface="Times New Roman"/>
                <a:cs typeface="Times New Roman"/>
              </a:rPr>
              <a:t>—it</a:t>
            </a:r>
            <a:r>
              <a:rPr sz="1700" dirty="0">
                <a:latin typeface="Times New Roman"/>
                <a:cs typeface="Times New Roman"/>
              </a:rPr>
              <a:t> </a:t>
            </a:r>
            <a:r>
              <a:rPr sz="1700" spc="-5" dirty="0">
                <a:latin typeface="Times New Roman"/>
                <a:cs typeface="Times New Roman"/>
              </a:rPr>
              <a:t>encapsulates the </a:t>
            </a:r>
            <a:r>
              <a:rPr sz="1700" dirty="0">
                <a:latin typeface="Times New Roman"/>
                <a:cs typeface="Times New Roman"/>
              </a:rPr>
              <a:t> </a:t>
            </a:r>
            <a:r>
              <a:rPr sz="1700" spc="-5" dirty="0">
                <a:latin typeface="Times New Roman"/>
                <a:cs typeface="Times New Roman"/>
              </a:rPr>
              <a:t>transport-layer segment </a:t>
            </a:r>
            <a:r>
              <a:rPr sz="1700" dirty="0">
                <a:latin typeface="Times New Roman"/>
                <a:cs typeface="Times New Roman"/>
              </a:rPr>
              <a:t>(the </a:t>
            </a:r>
            <a:r>
              <a:rPr sz="1700" spc="-5" dirty="0">
                <a:latin typeface="Times New Roman"/>
                <a:cs typeface="Times New Roman"/>
              </a:rPr>
              <a:t>interoffice envelope), which encapsulates the </a:t>
            </a:r>
            <a:r>
              <a:rPr sz="1700" dirty="0">
                <a:latin typeface="Times New Roman"/>
                <a:cs typeface="Times New Roman"/>
              </a:rPr>
              <a:t>original </a:t>
            </a:r>
            <a:r>
              <a:rPr sz="1700" spc="-409" dirty="0">
                <a:latin typeface="Times New Roman"/>
                <a:cs typeface="Times New Roman"/>
              </a:rPr>
              <a:t> </a:t>
            </a:r>
            <a:r>
              <a:rPr sz="1700" spc="-5" dirty="0">
                <a:latin typeface="Times New Roman"/>
                <a:cs typeface="Times New Roman"/>
              </a:rPr>
              <a:t>message</a:t>
            </a:r>
            <a:r>
              <a:rPr sz="1700" spc="-10" dirty="0">
                <a:latin typeface="Times New Roman"/>
                <a:cs typeface="Times New Roman"/>
              </a:rPr>
              <a:t> </a:t>
            </a:r>
            <a:r>
              <a:rPr sz="1700" dirty="0">
                <a:latin typeface="Times New Roman"/>
                <a:cs typeface="Times New Roman"/>
              </a:rPr>
              <a:t>(the </a:t>
            </a:r>
            <a:r>
              <a:rPr sz="1700" spc="-5" dirty="0">
                <a:latin typeface="Times New Roman"/>
                <a:cs typeface="Times New Roman"/>
              </a:rPr>
              <a:t>memo).</a:t>
            </a:r>
            <a:endParaRPr sz="1700">
              <a:latin typeface="Times New Roman"/>
              <a:cs typeface="Times New Roman"/>
            </a:endParaRPr>
          </a:p>
          <a:p>
            <a:pPr marL="541655" marR="691515" lvl="1" indent="-197485">
              <a:lnSpc>
                <a:spcPct val="101800"/>
              </a:lnSpc>
              <a:spcBef>
                <a:spcPts val="275"/>
              </a:spcBef>
              <a:buClr>
                <a:srgbClr val="2DA2BE"/>
              </a:buClr>
              <a:buFont typeface="Verdana"/>
              <a:buChar char="◦"/>
              <a:tabLst>
                <a:tab pos="542290" algn="l"/>
              </a:tabLst>
            </a:pPr>
            <a:r>
              <a:rPr sz="1700" spc="-5" dirty="0">
                <a:latin typeface="Times New Roman"/>
                <a:cs typeface="Times New Roman"/>
              </a:rPr>
              <a:t>The </a:t>
            </a:r>
            <a:r>
              <a:rPr sz="1700" dirty="0">
                <a:latin typeface="Times New Roman"/>
                <a:cs typeface="Times New Roman"/>
              </a:rPr>
              <a:t>postal </a:t>
            </a:r>
            <a:r>
              <a:rPr sz="1700" spc="-5" dirty="0">
                <a:latin typeface="Times New Roman"/>
                <a:cs typeface="Times New Roman"/>
              </a:rPr>
              <a:t>service </a:t>
            </a:r>
            <a:r>
              <a:rPr sz="1700" dirty="0">
                <a:latin typeface="Times New Roman"/>
                <a:cs typeface="Times New Roman"/>
              </a:rPr>
              <a:t>delivers </a:t>
            </a:r>
            <a:r>
              <a:rPr sz="1700" spc="-5" dirty="0">
                <a:latin typeface="Times New Roman"/>
                <a:cs typeface="Times New Roman"/>
              </a:rPr>
              <a:t>the </a:t>
            </a:r>
            <a:r>
              <a:rPr sz="1700" dirty="0">
                <a:latin typeface="Times New Roman"/>
                <a:cs typeface="Times New Roman"/>
              </a:rPr>
              <a:t>postal </a:t>
            </a:r>
            <a:r>
              <a:rPr sz="1700" spc="-5" dirty="0">
                <a:latin typeface="Times New Roman"/>
                <a:cs typeface="Times New Roman"/>
              </a:rPr>
              <a:t>envelope to the </a:t>
            </a:r>
            <a:r>
              <a:rPr sz="1700" dirty="0">
                <a:latin typeface="Times New Roman"/>
                <a:cs typeface="Times New Roman"/>
              </a:rPr>
              <a:t>receiving branch office </a:t>
            </a:r>
            <a:r>
              <a:rPr sz="1700" spc="-409" dirty="0">
                <a:latin typeface="Times New Roman"/>
                <a:cs typeface="Times New Roman"/>
              </a:rPr>
              <a:t> </a:t>
            </a:r>
            <a:r>
              <a:rPr sz="1700" spc="-5" dirty="0">
                <a:latin typeface="Times New Roman"/>
                <a:cs typeface="Times New Roman"/>
              </a:rPr>
              <a:t>mailroom.</a:t>
            </a:r>
            <a:r>
              <a:rPr sz="1700" spc="-10" dirty="0">
                <a:latin typeface="Times New Roman"/>
                <a:cs typeface="Times New Roman"/>
              </a:rPr>
              <a:t> </a:t>
            </a:r>
            <a:r>
              <a:rPr sz="1700" spc="-5" dirty="0">
                <a:latin typeface="Times New Roman"/>
                <a:cs typeface="Times New Roman"/>
              </a:rPr>
              <a:t>There, the</a:t>
            </a:r>
            <a:r>
              <a:rPr sz="1700" spc="-10" dirty="0">
                <a:latin typeface="Times New Roman"/>
                <a:cs typeface="Times New Roman"/>
              </a:rPr>
              <a:t> </a:t>
            </a:r>
            <a:r>
              <a:rPr sz="1700" dirty="0">
                <a:latin typeface="Times New Roman"/>
                <a:cs typeface="Times New Roman"/>
              </a:rPr>
              <a:t>process of</a:t>
            </a:r>
            <a:r>
              <a:rPr sz="1700" spc="35" dirty="0">
                <a:latin typeface="Times New Roman"/>
                <a:cs typeface="Times New Roman"/>
              </a:rPr>
              <a:t> </a:t>
            </a:r>
            <a:r>
              <a:rPr sz="1700" b="1" i="1" dirty="0">
                <a:latin typeface="Times New Roman"/>
                <a:cs typeface="Times New Roman"/>
              </a:rPr>
              <a:t>de-encapsulation</a:t>
            </a:r>
            <a:r>
              <a:rPr sz="1700" b="1" i="1" spc="-10" dirty="0">
                <a:latin typeface="Times New Roman"/>
                <a:cs typeface="Times New Roman"/>
              </a:rPr>
              <a:t> </a:t>
            </a:r>
            <a:r>
              <a:rPr sz="1700" spc="-5" dirty="0">
                <a:latin typeface="Times New Roman"/>
                <a:cs typeface="Times New Roman"/>
              </a:rPr>
              <a:t>is</a:t>
            </a:r>
            <a:r>
              <a:rPr sz="1700" spc="-10" dirty="0">
                <a:latin typeface="Times New Roman"/>
                <a:cs typeface="Times New Roman"/>
              </a:rPr>
              <a:t> </a:t>
            </a:r>
            <a:r>
              <a:rPr sz="1700" dirty="0">
                <a:latin typeface="Times New Roman"/>
                <a:cs typeface="Times New Roman"/>
              </a:rPr>
              <a:t>begun.</a:t>
            </a:r>
            <a:endParaRPr sz="1700">
              <a:latin typeface="Times New Roman"/>
              <a:cs typeface="Times New Roman"/>
            </a:endParaRPr>
          </a:p>
          <a:p>
            <a:pPr marL="541655" lvl="1" indent="-197485">
              <a:lnSpc>
                <a:spcPct val="100000"/>
              </a:lnSpc>
              <a:spcBef>
                <a:spcPts val="309"/>
              </a:spcBef>
              <a:buClr>
                <a:srgbClr val="2DA2BE"/>
              </a:buClr>
              <a:buFont typeface="Verdana"/>
              <a:buChar char="◦"/>
              <a:tabLst>
                <a:tab pos="542290" algn="l"/>
              </a:tabLst>
            </a:pPr>
            <a:r>
              <a:rPr sz="1700" spc="-5" dirty="0">
                <a:latin typeface="Times New Roman"/>
                <a:cs typeface="Times New Roman"/>
              </a:rPr>
              <a:t>The</a:t>
            </a:r>
            <a:r>
              <a:rPr sz="1700" spc="-10" dirty="0">
                <a:latin typeface="Times New Roman"/>
                <a:cs typeface="Times New Roman"/>
              </a:rPr>
              <a:t> </a:t>
            </a:r>
            <a:r>
              <a:rPr sz="1700" spc="-5" dirty="0">
                <a:latin typeface="Times New Roman"/>
                <a:cs typeface="Times New Roman"/>
              </a:rPr>
              <a:t>mailroom</a:t>
            </a:r>
            <a:r>
              <a:rPr sz="1700" spc="-10" dirty="0">
                <a:latin typeface="Times New Roman"/>
                <a:cs typeface="Times New Roman"/>
              </a:rPr>
              <a:t> </a:t>
            </a:r>
            <a:r>
              <a:rPr sz="1700" spc="-5" dirty="0">
                <a:latin typeface="Times New Roman"/>
                <a:cs typeface="Times New Roman"/>
              </a:rPr>
              <a:t>extracts</a:t>
            </a:r>
            <a:r>
              <a:rPr sz="1700" spc="-10" dirty="0">
                <a:latin typeface="Times New Roman"/>
                <a:cs typeface="Times New Roman"/>
              </a:rPr>
              <a:t> </a:t>
            </a:r>
            <a:r>
              <a:rPr sz="1700" spc="-5" dirty="0">
                <a:latin typeface="Times New Roman"/>
                <a:cs typeface="Times New Roman"/>
              </a:rPr>
              <a:t>the</a:t>
            </a:r>
            <a:r>
              <a:rPr sz="1700" spc="-10" dirty="0">
                <a:latin typeface="Times New Roman"/>
                <a:cs typeface="Times New Roman"/>
              </a:rPr>
              <a:t> </a:t>
            </a:r>
            <a:r>
              <a:rPr sz="1700" spc="-5" dirty="0">
                <a:latin typeface="Times New Roman"/>
                <a:cs typeface="Times New Roman"/>
              </a:rPr>
              <a:t>interoffice</a:t>
            </a:r>
            <a:r>
              <a:rPr sz="1700" spc="-10" dirty="0">
                <a:latin typeface="Times New Roman"/>
                <a:cs typeface="Times New Roman"/>
              </a:rPr>
              <a:t> </a:t>
            </a:r>
            <a:r>
              <a:rPr sz="1700" spc="-5" dirty="0">
                <a:latin typeface="Times New Roman"/>
                <a:cs typeface="Times New Roman"/>
              </a:rPr>
              <a:t>memo</a:t>
            </a:r>
            <a:r>
              <a:rPr sz="1700" spc="-10" dirty="0">
                <a:latin typeface="Times New Roman"/>
                <a:cs typeface="Times New Roman"/>
              </a:rPr>
              <a:t> </a:t>
            </a:r>
            <a:r>
              <a:rPr sz="1700" spc="-5" dirty="0">
                <a:latin typeface="Times New Roman"/>
                <a:cs typeface="Times New Roman"/>
              </a:rPr>
              <a:t>and</a:t>
            </a:r>
            <a:r>
              <a:rPr sz="1700" spc="-10" dirty="0">
                <a:latin typeface="Times New Roman"/>
                <a:cs typeface="Times New Roman"/>
              </a:rPr>
              <a:t> </a:t>
            </a:r>
            <a:r>
              <a:rPr sz="1700" dirty="0">
                <a:latin typeface="Times New Roman"/>
                <a:cs typeface="Times New Roman"/>
              </a:rPr>
              <a:t>forwards</a:t>
            </a:r>
            <a:r>
              <a:rPr sz="1700" spc="-5" dirty="0">
                <a:latin typeface="Times New Roman"/>
                <a:cs typeface="Times New Roman"/>
              </a:rPr>
              <a:t> it</a:t>
            </a:r>
            <a:r>
              <a:rPr sz="1700" spc="-10" dirty="0">
                <a:latin typeface="Times New Roman"/>
                <a:cs typeface="Times New Roman"/>
              </a:rPr>
              <a:t> </a:t>
            </a:r>
            <a:r>
              <a:rPr sz="1700" spc="-5" dirty="0">
                <a:latin typeface="Times New Roman"/>
                <a:cs typeface="Times New Roman"/>
              </a:rPr>
              <a:t>to</a:t>
            </a:r>
            <a:r>
              <a:rPr sz="1700" spc="-10" dirty="0">
                <a:latin typeface="Times New Roman"/>
                <a:cs typeface="Times New Roman"/>
              </a:rPr>
              <a:t> </a:t>
            </a:r>
            <a:r>
              <a:rPr sz="1700" spc="-5" dirty="0">
                <a:latin typeface="Times New Roman"/>
                <a:cs typeface="Times New Roman"/>
              </a:rPr>
              <a:t>Bob.</a:t>
            </a:r>
            <a:endParaRPr sz="1700">
              <a:latin typeface="Times New Roman"/>
              <a:cs typeface="Times New Roman"/>
            </a:endParaRPr>
          </a:p>
          <a:p>
            <a:pPr marL="541655" lvl="1" indent="-197485">
              <a:lnSpc>
                <a:spcPct val="100000"/>
              </a:lnSpc>
              <a:spcBef>
                <a:spcPts val="359"/>
              </a:spcBef>
              <a:buClr>
                <a:srgbClr val="2DA2BE"/>
              </a:buClr>
              <a:buFont typeface="Verdana"/>
              <a:buChar char="◦"/>
              <a:tabLst>
                <a:tab pos="542290" algn="l"/>
              </a:tabLst>
            </a:pPr>
            <a:r>
              <a:rPr sz="1700" spc="-5" dirty="0">
                <a:latin typeface="Times New Roman"/>
                <a:cs typeface="Times New Roman"/>
              </a:rPr>
              <a:t>Finally,</a:t>
            </a:r>
            <a:r>
              <a:rPr sz="1700" spc="-15" dirty="0">
                <a:latin typeface="Times New Roman"/>
                <a:cs typeface="Times New Roman"/>
              </a:rPr>
              <a:t> </a:t>
            </a:r>
            <a:r>
              <a:rPr sz="1700" spc="-5" dirty="0">
                <a:latin typeface="Times New Roman"/>
                <a:cs typeface="Times New Roman"/>
              </a:rPr>
              <a:t>Bob</a:t>
            </a:r>
            <a:r>
              <a:rPr sz="1700" spc="-10" dirty="0">
                <a:latin typeface="Times New Roman"/>
                <a:cs typeface="Times New Roman"/>
              </a:rPr>
              <a:t> </a:t>
            </a:r>
            <a:r>
              <a:rPr sz="1700" dirty="0">
                <a:latin typeface="Times New Roman"/>
                <a:cs typeface="Times New Roman"/>
              </a:rPr>
              <a:t>opens</a:t>
            </a:r>
            <a:r>
              <a:rPr sz="1700" spc="-10" dirty="0">
                <a:latin typeface="Times New Roman"/>
                <a:cs typeface="Times New Roman"/>
              </a:rPr>
              <a:t> </a:t>
            </a:r>
            <a:r>
              <a:rPr sz="1700" spc="-5" dirty="0">
                <a:latin typeface="Times New Roman"/>
                <a:cs typeface="Times New Roman"/>
              </a:rPr>
              <a:t>the</a:t>
            </a:r>
            <a:r>
              <a:rPr sz="1700" spc="-10" dirty="0">
                <a:latin typeface="Times New Roman"/>
                <a:cs typeface="Times New Roman"/>
              </a:rPr>
              <a:t> </a:t>
            </a:r>
            <a:r>
              <a:rPr sz="1700" spc="-5" dirty="0">
                <a:latin typeface="Times New Roman"/>
                <a:cs typeface="Times New Roman"/>
              </a:rPr>
              <a:t>envelope</a:t>
            </a:r>
            <a:r>
              <a:rPr sz="1700" spc="-15" dirty="0">
                <a:latin typeface="Times New Roman"/>
                <a:cs typeface="Times New Roman"/>
              </a:rPr>
              <a:t> </a:t>
            </a:r>
            <a:r>
              <a:rPr sz="1700" spc="-5" dirty="0">
                <a:latin typeface="Times New Roman"/>
                <a:cs typeface="Times New Roman"/>
              </a:rPr>
              <a:t>and</a:t>
            </a:r>
            <a:r>
              <a:rPr sz="1700" spc="-10" dirty="0">
                <a:latin typeface="Times New Roman"/>
                <a:cs typeface="Times New Roman"/>
              </a:rPr>
              <a:t> </a:t>
            </a:r>
            <a:r>
              <a:rPr sz="1700" dirty="0">
                <a:latin typeface="Times New Roman"/>
                <a:cs typeface="Times New Roman"/>
              </a:rPr>
              <a:t>removes</a:t>
            </a:r>
            <a:r>
              <a:rPr sz="1700" spc="-10" dirty="0">
                <a:latin typeface="Times New Roman"/>
                <a:cs typeface="Times New Roman"/>
              </a:rPr>
              <a:t> </a:t>
            </a:r>
            <a:r>
              <a:rPr sz="1700" spc="-5" dirty="0">
                <a:latin typeface="Times New Roman"/>
                <a:cs typeface="Times New Roman"/>
              </a:rPr>
              <a:t>the</a:t>
            </a:r>
            <a:r>
              <a:rPr sz="1700" spc="-10" dirty="0">
                <a:latin typeface="Times New Roman"/>
                <a:cs typeface="Times New Roman"/>
              </a:rPr>
              <a:t> </a:t>
            </a:r>
            <a:r>
              <a:rPr sz="1700" spc="-5" dirty="0">
                <a:latin typeface="Times New Roman"/>
                <a:cs typeface="Times New Roman"/>
              </a:rPr>
              <a:t>memo.</a:t>
            </a:r>
            <a:endParaRPr sz="1700">
              <a:latin typeface="Times New Roman"/>
              <a:cs typeface="Times New Roman"/>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95400" y="1010426"/>
            <a:ext cx="6254086" cy="4856973"/>
          </a:xfrm>
          <a:prstGeom prst="rect">
            <a:avLst/>
          </a:prstGeom>
        </p:spPr>
      </p:pic>
      <p:sp>
        <p:nvSpPr>
          <p:cNvPr id="3" name="object 3"/>
          <p:cNvSpPr txBox="1">
            <a:spLocks noGrp="1"/>
          </p:cNvSpPr>
          <p:nvPr>
            <p:ph type="title"/>
          </p:nvPr>
        </p:nvSpPr>
        <p:spPr>
          <a:xfrm>
            <a:off x="2359380" y="282086"/>
            <a:ext cx="4420870" cy="588010"/>
          </a:xfrm>
          <a:prstGeom prst="rect">
            <a:avLst/>
          </a:prstGeom>
        </p:spPr>
        <p:txBody>
          <a:bodyPr vert="horz" wrap="square" lIns="0" tIns="17780" rIns="0" bIns="0" rtlCol="0">
            <a:spAutoFit/>
          </a:bodyPr>
          <a:lstStyle/>
          <a:p>
            <a:pPr marL="12700">
              <a:lnSpc>
                <a:spcPct val="100000"/>
              </a:lnSpc>
              <a:spcBef>
                <a:spcPts val="140"/>
              </a:spcBef>
            </a:pPr>
            <a:r>
              <a:rPr spc="10" dirty="0">
                <a:solidFill>
                  <a:srgbClr val="464646"/>
                </a:solidFill>
              </a:rPr>
              <a:t>TCP/IP</a:t>
            </a:r>
            <a:r>
              <a:rPr spc="-25" dirty="0">
                <a:solidFill>
                  <a:srgbClr val="464646"/>
                </a:solidFill>
              </a:rPr>
              <a:t> </a:t>
            </a:r>
            <a:r>
              <a:rPr spc="10" dirty="0">
                <a:solidFill>
                  <a:srgbClr val="464646"/>
                </a:solidFill>
              </a:rPr>
              <a:t>Architecture</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2618" y="2110745"/>
            <a:ext cx="7559040" cy="1711960"/>
          </a:xfrm>
          <a:prstGeom prst="rect">
            <a:avLst/>
          </a:prstGeom>
        </p:spPr>
        <p:txBody>
          <a:bodyPr vert="horz" wrap="square" lIns="0" tIns="12065" rIns="0" bIns="0" rtlCol="0">
            <a:spAutoFit/>
          </a:bodyPr>
          <a:lstStyle/>
          <a:p>
            <a:pPr marL="12700" marR="5080">
              <a:lnSpc>
                <a:spcPct val="101000"/>
              </a:lnSpc>
              <a:spcBef>
                <a:spcPts val="95"/>
              </a:spcBef>
            </a:pPr>
            <a:r>
              <a:rPr spc="10" dirty="0">
                <a:solidFill>
                  <a:srgbClr val="464646"/>
                </a:solidFill>
              </a:rPr>
              <a:t>Older </a:t>
            </a:r>
            <a:r>
              <a:rPr spc="15" dirty="0">
                <a:solidFill>
                  <a:srgbClr val="464646"/>
                </a:solidFill>
              </a:rPr>
              <a:t>model </a:t>
            </a:r>
            <a:r>
              <a:rPr spc="10" dirty="0">
                <a:solidFill>
                  <a:srgbClr val="464646"/>
                </a:solidFill>
              </a:rPr>
              <a:t>of TCP/IP often </a:t>
            </a:r>
            <a:r>
              <a:rPr spc="20" dirty="0">
                <a:solidFill>
                  <a:srgbClr val="464646"/>
                </a:solidFill>
              </a:rPr>
              <a:t>show </a:t>
            </a:r>
            <a:r>
              <a:rPr spc="-1000" dirty="0">
                <a:solidFill>
                  <a:srgbClr val="464646"/>
                </a:solidFill>
              </a:rPr>
              <a:t> </a:t>
            </a:r>
            <a:r>
              <a:rPr spc="10" dirty="0">
                <a:solidFill>
                  <a:srgbClr val="464646"/>
                </a:solidFill>
              </a:rPr>
              <a:t>only </a:t>
            </a:r>
            <a:r>
              <a:rPr spc="15" dirty="0">
                <a:solidFill>
                  <a:srgbClr val="464646"/>
                </a:solidFill>
              </a:rPr>
              <a:t>four </a:t>
            </a:r>
            <a:r>
              <a:rPr spc="5" dirty="0">
                <a:solidFill>
                  <a:srgbClr val="464646"/>
                </a:solidFill>
              </a:rPr>
              <a:t>layers, </a:t>
            </a:r>
            <a:r>
              <a:rPr spc="15" dirty="0">
                <a:solidFill>
                  <a:srgbClr val="464646"/>
                </a:solidFill>
              </a:rPr>
              <a:t>combining the </a:t>
            </a:r>
            <a:r>
              <a:rPr spc="20" dirty="0">
                <a:solidFill>
                  <a:srgbClr val="464646"/>
                </a:solidFill>
              </a:rPr>
              <a:t> </a:t>
            </a:r>
            <a:r>
              <a:rPr spc="10" dirty="0">
                <a:solidFill>
                  <a:srgbClr val="464646"/>
                </a:solidFill>
              </a:rPr>
              <a:t>physical</a:t>
            </a:r>
            <a:r>
              <a:rPr spc="-5" dirty="0">
                <a:solidFill>
                  <a:srgbClr val="464646"/>
                </a:solidFill>
              </a:rPr>
              <a:t> </a:t>
            </a:r>
            <a:r>
              <a:rPr spc="20" dirty="0">
                <a:solidFill>
                  <a:srgbClr val="464646"/>
                </a:solidFill>
              </a:rPr>
              <a:t>and</a:t>
            </a:r>
            <a:r>
              <a:rPr dirty="0">
                <a:solidFill>
                  <a:srgbClr val="464646"/>
                </a:solidFill>
              </a:rPr>
              <a:t> </a:t>
            </a:r>
            <a:r>
              <a:rPr spc="10" dirty="0">
                <a:solidFill>
                  <a:srgbClr val="464646"/>
                </a:solidFill>
              </a:rPr>
              <a:t>data</a:t>
            </a:r>
            <a:r>
              <a:rPr dirty="0">
                <a:solidFill>
                  <a:srgbClr val="464646"/>
                </a:solidFill>
              </a:rPr>
              <a:t> </a:t>
            </a:r>
            <a:r>
              <a:rPr spc="5" dirty="0">
                <a:solidFill>
                  <a:srgbClr val="464646"/>
                </a:solidFill>
              </a:rPr>
              <a:t>link</a:t>
            </a:r>
            <a:r>
              <a:rPr spc="-5" dirty="0">
                <a:solidFill>
                  <a:srgbClr val="464646"/>
                </a:solidFill>
              </a:rPr>
              <a:t> </a:t>
            </a:r>
            <a:r>
              <a:rPr spc="10" dirty="0">
                <a:solidFill>
                  <a:srgbClr val="464646"/>
                </a:solidFill>
              </a:rPr>
              <a:t>layers.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225" y="213246"/>
            <a:ext cx="7917815" cy="569387"/>
          </a:xfrm>
        </p:spPr>
        <p:txBody>
          <a:bodyPr/>
          <a:lstStyle/>
          <a:p>
            <a:pPr marL="12700">
              <a:spcBef>
                <a:spcPts val="100"/>
              </a:spcBef>
            </a:pPr>
            <a:r>
              <a:rPr lang="en-US" sz="3700" spc="-5" dirty="0" smtClean="0">
                <a:solidFill>
                  <a:srgbClr val="0070C0"/>
                </a:solidFill>
              </a:rPr>
              <a:t>Computer Network</a:t>
            </a:r>
            <a:endParaRPr lang="en-US" sz="3700" spc="-5" dirty="0">
              <a:solidFill>
                <a:srgbClr val="0070C0"/>
              </a:solidFill>
            </a:endParaRPr>
          </a:p>
        </p:txBody>
      </p:sp>
      <p:sp>
        <p:nvSpPr>
          <p:cNvPr id="3" name="Text Placeholder 2"/>
          <p:cNvSpPr>
            <a:spLocks noGrp="1"/>
          </p:cNvSpPr>
          <p:nvPr>
            <p:ph type="body" idx="1"/>
          </p:nvPr>
        </p:nvSpPr>
        <p:spPr>
          <a:xfrm>
            <a:off x="381001" y="1160018"/>
            <a:ext cx="8077200" cy="4847481"/>
          </a:xfrm>
        </p:spPr>
        <p:txBody>
          <a:bodyPr/>
          <a:lstStyle/>
          <a:p>
            <a:pPr algn="just">
              <a:lnSpc>
                <a:spcPct val="150000"/>
              </a:lnSpc>
              <a:buFont typeface="Arial" pitchFamily="34" charset="0"/>
              <a:buChar char="•"/>
            </a:pPr>
            <a:r>
              <a:rPr lang="en-US" sz="3000" kern="1200" spc="-5" dirty="0" smtClean="0">
                <a:latin typeface="Times New Roman" pitchFamily="18" charset="0"/>
                <a:cs typeface="Times New Roman" pitchFamily="18" charset="0"/>
              </a:rPr>
              <a:t> An interconnection of multiple devices, also known   </a:t>
            </a:r>
          </a:p>
          <a:p>
            <a:pPr algn="just">
              <a:lnSpc>
                <a:spcPct val="150000"/>
              </a:lnSpc>
            </a:pPr>
            <a:r>
              <a:rPr lang="en-US" sz="3000" kern="1200" spc="-5" dirty="0" smtClean="0">
                <a:latin typeface="Times New Roman" pitchFamily="18" charset="0"/>
                <a:cs typeface="Times New Roman" pitchFamily="18" charset="0"/>
              </a:rPr>
              <a:t>  as hosts, that are connected using multiple paths for   </a:t>
            </a:r>
          </a:p>
          <a:p>
            <a:pPr algn="just">
              <a:lnSpc>
                <a:spcPct val="150000"/>
              </a:lnSpc>
            </a:pPr>
            <a:r>
              <a:rPr lang="en-US" sz="3000" kern="1200" spc="-5" dirty="0" smtClean="0">
                <a:latin typeface="Times New Roman" pitchFamily="18" charset="0"/>
                <a:cs typeface="Times New Roman" pitchFamily="18" charset="0"/>
              </a:rPr>
              <a:t>  the purpose of sending/receiving data or media.</a:t>
            </a:r>
          </a:p>
          <a:p>
            <a:pPr algn="just">
              <a:lnSpc>
                <a:spcPct val="150000"/>
              </a:lnSpc>
              <a:buFont typeface="Arial" pitchFamily="34" charset="0"/>
              <a:buChar char="•"/>
            </a:pPr>
            <a:r>
              <a:rPr lang="en-US" sz="3000" kern="1200" spc="-5" dirty="0" smtClean="0">
                <a:latin typeface="Times New Roman" pitchFamily="18" charset="0"/>
                <a:cs typeface="Times New Roman" pitchFamily="18" charset="0"/>
              </a:rPr>
              <a:t>  include multiple </a:t>
            </a:r>
            <a:r>
              <a:rPr lang="en-US" sz="3000" b="1" kern="1200" spc="-5" dirty="0" smtClean="0">
                <a:latin typeface="Times New Roman" pitchFamily="18" charset="0"/>
                <a:cs typeface="Times New Roman" pitchFamily="18" charset="0"/>
              </a:rPr>
              <a:t>devices/mediums</a:t>
            </a:r>
            <a:r>
              <a:rPr lang="en-US" sz="3000" kern="1200" spc="-5" dirty="0" smtClean="0">
                <a:latin typeface="Times New Roman" pitchFamily="18" charset="0"/>
                <a:cs typeface="Times New Roman" pitchFamily="18" charset="0"/>
              </a:rPr>
              <a:t> which help in  </a:t>
            </a:r>
          </a:p>
          <a:p>
            <a:pPr algn="just">
              <a:lnSpc>
                <a:spcPct val="150000"/>
              </a:lnSpc>
            </a:pPr>
            <a:r>
              <a:rPr lang="en-US" sz="3000" kern="1200" spc="-5" dirty="0" smtClean="0">
                <a:latin typeface="Times New Roman" pitchFamily="18" charset="0"/>
                <a:cs typeface="Times New Roman" pitchFamily="18" charset="0"/>
              </a:rPr>
              <a:t>   the communication between two different devices-    </a:t>
            </a:r>
          </a:p>
          <a:p>
            <a:pPr algn="just">
              <a:lnSpc>
                <a:spcPct val="150000"/>
              </a:lnSpc>
            </a:pPr>
            <a:r>
              <a:rPr lang="en-US" sz="3000" b="1" kern="1200" spc="-5" dirty="0" smtClean="0">
                <a:latin typeface="Times New Roman" pitchFamily="18" charset="0"/>
                <a:cs typeface="Times New Roman" pitchFamily="18" charset="0"/>
              </a:rPr>
              <a:t>  Network devices</a:t>
            </a:r>
            <a:r>
              <a:rPr lang="en-US" sz="3000" kern="1200" spc="-5" dirty="0" smtClean="0">
                <a:latin typeface="Times New Roman" pitchFamily="18" charset="0"/>
                <a:cs typeface="Times New Roman" pitchFamily="18" charset="0"/>
              </a:rPr>
              <a:t> and include things such as </a:t>
            </a:r>
          </a:p>
          <a:p>
            <a:pPr algn="just">
              <a:lnSpc>
                <a:spcPct val="150000"/>
              </a:lnSpc>
            </a:pPr>
            <a:r>
              <a:rPr lang="en-US" sz="3000" kern="1200" spc="-5" dirty="0" smtClean="0">
                <a:latin typeface="Times New Roman" pitchFamily="18" charset="0"/>
                <a:cs typeface="Times New Roman" pitchFamily="18" charset="0"/>
              </a:rPr>
              <a:t>  </a:t>
            </a:r>
            <a:r>
              <a:rPr lang="en-US" sz="3000" b="1" kern="1200" spc="-5" dirty="0" smtClean="0">
                <a:latin typeface="Times New Roman" pitchFamily="18" charset="0"/>
                <a:cs typeface="Times New Roman" pitchFamily="18" charset="0"/>
              </a:rPr>
              <a:t>routers, switches, hubs, and bridges</a:t>
            </a:r>
            <a:r>
              <a:rPr lang="en-US" sz="3000" kern="1200" spc="-5" dirty="0" smtClean="0">
                <a:latin typeface="Times New Roman" pitchFamily="18" charset="0"/>
                <a:cs typeface="Times New Roman" pitchFamily="18" charset="0"/>
              </a:rPr>
              <a:t>. </a:t>
            </a:r>
            <a:endParaRPr lang="en-US" sz="3000" kern="1200" spc="-5"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41644" y="1690688"/>
            <a:ext cx="5066730" cy="4327974"/>
          </a:xfrm>
          <a:prstGeom prst="rect">
            <a:avLst/>
          </a:prstGeom>
        </p:spPr>
      </p:pic>
      <p:sp>
        <p:nvSpPr>
          <p:cNvPr id="3" name="object 3"/>
          <p:cNvSpPr txBox="1">
            <a:spLocks noGrp="1"/>
          </p:cNvSpPr>
          <p:nvPr>
            <p:ph type="title"/>
          </p:nvPr>
        </p:nvSpPr>
        <p:spPr>
          <a:xfrm>
            <a:off x="706209" y="533705"/>
            <a:ext cx="7731125" cy="588010"/>
          </a:xfrm>
          <a:prstGeom prst="rect">
            <a:avLst/>
          </a:prstGeom>
        </p:spPr>
        <p:txBody>
          <a:bodyPr vert="horz" wrap="square" lIns="0" tIns="17780" rIns="0" bIns="0" rtlCol="0">
            <a:spAutoFit/>
          </a:bodyPr>
          <a:lstStyle/>
          <a:p>
            <a:pPr marL="12700">
              <a:lnSpc>
                <a:spcPct val="100000"/>
              </a:lnSpc>
              <a:spcBef>
                <a:spcPts val="140"/>
              </a:spcBef>
            </a:pPr>
            <a:r>
              <a:rPr spc="15" dirty="0">
                <a:solidFill>
                  <a:srgbClr val="464646"/>
                </a:solidFill>
              </a:rPr>
              <a:t>4-Layer</a:t>
            </a:r>
            <a:r>
              <a:rPr spc="-5" dirty="0">
                <a:solidFill>
                  <a:srgbClr val="464646"/>
                </a:solidFill>
              </a:rPr>
              <a:t> </a:t>
            </a:r>
            <a:r>
              <a:rPr spc="15" dirty="0">
                <a:solidFill>
                  <a:srgbClr val="464646"/>
                </a:solidFill>
              </a:rPr>
              <a:t>Model-TCP/IP</a:t>
            </a:r>
            <a:r>
              <a:rPr dirty="0">
                <a:solidFill>
                  <a:srgbClr val="464646"/>
                </a:solidFill>
              </a:rPr>
              <a:t> </a:t>
            </a:r>
            <a:r>
              <a:rPr spc="10" dirty="0">
                <a:solidFill>
                  <a:srgbClr val="464646"/>
                </a:solidFill>
              </a:rPr>
              <a:t>Architecture</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434486"/>
            <a:ext cx="7274559" cy="588010"/>
          </a:xfrm>
          <a:prstGeom prst="rect">
            <a:avLst/>
          </a:prstGeom>
        </p:spPr>
        <p:txBody>
          <a:bodyPr vert="horz" wrap="square" lIns="0" tIns="17780" rIns="0" bIns="0" rtlCol="0">
            <a:spAutoFit/>
          </a:bodyPr>
          <a:lstStyle/>
          <a:p>
            <a:pPr marL="12700">
              <a:lnSpc>
                <a:spcPct val="100000"/>
              </a:lnSpc>
              <a:spcBef>
                <a:spcPts val="140"/>
              </a:spcBef>
            </a:pPr>
            <a:r>
              <a:rPr spc="10" dirty="0">
                <a:solidFill>
                  <a:srgbClr val="00B0F0"/>
                </a:solidFill>
              </a:rPr>
              <a:t>Features</a:t>
            </a:r>
            <a:r>
              <a:rPr spc="5" dirty="0">
                <a:solidFill>
                  <a:srgbClr val="00B0F0"/>
                </a:solidFill>
              </a:rPr>
              <a:t> </a:t>
            </a:r>
            <a:r>
              <a:rPr spc="10" dirty="0">
                <a:solidFill>
                  <a:srgbClr val="00B0F0"/>
                </a:solidFill>
              </a:rPr>
              <a:t>of</a:t>
            </a:r>
            <a:r>
              <a:rPr spc="5" dirty="0">
                <a:solidFill>
                  <a:srgbClr val="00B0F0"/>
                </a:solidFill>
              </a:rPr>
              <a:t> Internet </a:t>
            </a:r>
            <a:r>
              <a:rPr spc="10" dirty="0">
                <a:solidFill>
                  <a:srgbClr val="00B0F0"/>
                </a:solidFill>
              </a:rPr>
              <a:t>Architecture</a:t>
            </a:r>
          </a:p>
        </p:txBody>
      </p:sp>
      <p:sp>
        <p:nvSpPr>
          <p:cNvPr id="3" name="object 3"/>
          <p:cNvSpPr txBox="1"/>
          <p:nvPr/>
        </p:nvSpPr>
        <p:spPr>
          <a:xfrm>
            <a:off x="620987" y="965580"/>
            <a:ext cx="7858125" cy="3990975"/>
          </a:xfrm>
          <a:prstGeom prst="rect">
            <a:avLst/>
          </a:prstGeom>
        </p:spPr>
        <p:txBody>
          <a:bodyPr vert="horz" wrap="square" lIns="0" tIns="52069" rIns="0" bIns="0" rtlCol="0">
            <a:spAutoFit/>
          </a:bodyPr>
          <a:lstStyle/>
          <a:p>
            <a:pPr marL="287655" indent="-275590">
              <a:lnSpc>
                <a:spcPct val="100000"/>
              </a:lnSpc>
              <a:spcBef>
                <a:spcPts val="409"/>
              </a:spcBef>
              <a:buClr>
                <a:srgbClr val="2DA2BE"/>
              </a:buClr>
              <a:buSzPct val="68181"/>
              <a:buFont typeface="Lucida Sans Unicode"/>
              <a:buChar char="□"/>
              <a:tabLst>
                <a:tab pos="287020" algn="l"/>
                <a:tab pos="288290" algn="l"/>
              </a:tabLst>
            </a:pPr>
            <a:r>
              <a:rPr sz="2200" spc="-5" dirty="0">
                <a:latin typeface="Times New Roman"/>
                <a:cs typeface="Times New Roman"/>
              </a:rPr>
              <a:t>Does</a:t>
            </a:r>
            <a:r>
              <a:rPr sz="2200" spc="-25" dirty="0">
                <a:latin typeface="Times New Roman"/>
                <a:cs typeface="Times New Roman"/>
              </a:rPr>
              <a:t> </a:t>
            </a:r>
            <a:r>
              <a:rPr sz="2200" dirty="0">
                <a:latin typeface="Times New Roman"/>
                <a:cs typeface="Times New Roman"/>
              </a:rPr>
              <a:t>not</a:t>
            </a:r>
            <a:r>
              <a:rPr sz="2200" spc="-15" dirty="0">
                <a:latin typeface="Times New Roman"/>
                <a:cs typeface="Times New Roman"/>
              </a:rPr>
              <a:t> </a:t>
            </a:r>
            <a:r>
              <a:rPr sz="2200" spc="-5" dirty="0">
                <a:latin typeface="Times New Roman"/>
                <a:cs typeface="Times New Roman"/>
              </a:rPr>
              <a:t>imply</a:t>
            </a:r>
            <a:r>
              <a:rPr sz="2200" spc="-20" dirty="0">
                <a:latin typeface="Times New Roman"/>
                <a:cs typeface="Times New Roman"/>
              </a:rPr>
              <a:t> </a:t>
            </a:r>
            <a:r>
              <a:rPr sz="2200" spc="-5" dirty="0">
                <a:latin typeface="Times New Roman"/>
                <a:cs typeface="Times New Roman"/>
              </a:rPr>
              <a:t>strict</a:t>
            </a:r>
            <a:r>
              <a:rPr sz="2200" spc="-20" dirty="0">
                <a:latin typeface="Times New Roman"/>
                <a:cs typeface="Times New Roman"/>
              </a:rPr>
              <a:t> </a:t>
            </a:r>
            <a:r>
              <a:rPr sz="2200" spc="-5" dirty="0">
                <a:latin typeface="Times New Roman"/>
                <a:cs typeface="Times New Roman"/>
              </a:rPr>
              <a:t>layering</a:t>
            </a:r>
            <a:endParaRPr sz="2200">
              <a:latin typeface="Times New Roman"/>
              <a:cs typeface="Times New Roman"/>
            </a:endParaRPr>
          </a:p>
          <a:p>
            <a:pPr marL="543560" marR="155575" lvl="1" indent="-187960">
              <a:lnSpc>
                <a:spcPct val="101400"/>
              </a:lnSpc>
              <a:spcBef>
                <a:spcPts val="270"/>
              </a:spcBef>
              <a:buClr>
                <a:srgbClr val="2DA2BE"/>
              </a:buClr>
              <a:buFont typeface="Verdana"/>
              <a:buChar char="◦"/>
              <a:tabLst>
                <a:tab pos="544195" algn="l"/>
              </a:tabLst>
            </a:pPr>
            <a:r>
              <a:rPr sz="2200" spc="-5" dirty="0">
                <a:latin typeface="Times New Roman"/>
                <a:cs typeface="Times New Roman"/>
              </a:rPr>
              <a:t>Eg:</a:t>
            </a:r>
            <a:r>
              <a:rPr sz="2200" spc="-15" dirty="0">
                <a:latin typeface="Times New Roman"/>
                <a:cs typeface="Times New Roman"/>
              </a:rPr>
              <a:t> </a:t>
            </a:r>
            <a:r>
              <a:rPr sz="2200" spc="-5" dirty="0">
                <a:latin typeface="Times New Roman"/>
                <a:cs typeface="Times New Roman"/>
              </a:rPr>
              <a:t>application</a:t>
            </a:r>
            <a:r>
              <a:rPr sz="2200" spc="-10" dirty="0">
                <a:latin typeface="Times New Roman"/>
                <a:cs typeface="Times New Roman"/>
              </a:rPr>
              <a:t> </a:t>
            </a:r>
            <a:r>
              <a:rPr sz="2200" spc="-5" dirty="0">
                <a:latin typeface="Times New Roman"/>
                <a:cs typeface="Times New Roman"/>
              </a:rPr>
              <a:t>is</a:t>
            </a:r>
            <a:r>
              <a:rPr sz="2200" spc="-10" dirty="0">
                <a:latin typeface="Times New Roman"/>
                <a:cs typeface="Times New Roman"/>
              </a:rPr>
              <a:t> </a:t>
            </a:r>
            <a:r>
              <a:rPr sz="2200" dirty="0">
                <a:latin typeface="Times New Roman"/>
                <a:cs typeface="Times New Roman"/>
              </a:rPr>
              <a:t>free</a:t>
            </a:r>
            <a:r>
              <a:rPr sz="2200" spc="-10" dirty="0">
                <a:latin typeface="Times New Roman"/>
                <a:cs typeface="Times New Roman"/>
              </a:rPr>
              <a:t> </a:t>
            </a:r>
            <a:r>
              <a:rPr sz="2200" spc="-5" dirty="0">
                <a:latin typeface="Times New Roman"/>
                <a:cs typeface="Times New Roman"/>
              </a:rPr>
              <a:t>to</a:t>
            </a:r>
            <a:r>
              <a:rPr sz="2200" spc="-10" dirty="0">
                <a:latin typeface="Times New Roman"/>
                <a:cs typeface="Times New Roman"/>
              </a:rPr>
              <a:t> </a:t>
            </a:r>
            <a:r>
              <a:rPr sz="2200" dirty="0">
                <a:latin typeface="Times New Roman"/>
                <a:cs typeface="Times New Roman"/>
              </a:rPr>
              <a:t>bypass</a:t>
            </a:r>
            <a:r>
              <a:rPr sz="2200" spc="-5" dirty="0">
                <a:latin typeface="Times New Roman"/>
                <a:cs typeface="Times New Roman"/>
              </a:rPr>
              <a:t> the</a:t>
            </a:r>
            <a:r>
              <a:rPr sz="2200" spc="-10" dirty="0">
                <a:latin typeface="Times New Roman"/>
                <a:cs typeface="Times New Roman"/>
              </a:rPr>
              <a:t> </a:t>
            </a:r>
            <a:r>
              <a:rPr sz="2200" dirty="0">
                <a:latin typeface="Times New Roman"/>
                <a:cs typeface="Times New Roman"/>
              </a:rPr>
              <a:t>defined</a:t>
            </a:r>
            <a:r>
              <a:rPr sz="2200" spc="-10" dirty="0">
                <a:latin typeface="Times New Roman"/>
                <a:cs typeface="Times New Roman"/>
              </a:rPr>
              <a:t> </a:t>
            </a:r>
            <a:r>
              <a:rPr sz="2200" spc="-5" dirty="0">
                <a:latin typeface="Times New Roman"/>
                <a:cs typeface="Times New Roman"/>
              </a:rPr>
              <a:t>transport</a:t>
            </a:r>
            <a:r>
              <a:rPr sz="2200" spc="-10" dirty="0">
                <a:latin typeface="Times New Roman"/>
                <a:cs typeface="Times New Roman"/>
              </a:rPr>
              <a:t> </a:t>
            </a:r>
            <a:r>
              <a:rPr sz="2200" spc="-5" dirty="0">
                <a:latin typeface="Times New Roman"/>
                <a:cs typeface="Times New Roman"/>
              </a:rPr>
              <a:t>layers</a:t>
            </a:r>
            <a:r>
              <a:rPr sz="2200" spc="-10" dirty="0">
                <a:latin typeface="Times New Roman"/>
                <a:cs typeface="Times New Roman"/>
              </a:rPr>
              <a:t> </a:t>
            </a:r>
            <a:r>
              <a:rPr sz="2200" spc="-5" dirty="0">
                <a:latin typeface="Times New Roman"/>
                <a:cs typeface="Times New Roman"/>
              </a:rPr>
              <a:t>and </a:t>
            </a:r>
            <a:r>
              <a:rPr sz="2200" spc="-535" dirty="0">
                <a:latin typeface="Times New Roman"/>
                <a:cs typeface="Times New Roman"/>
              </a:rPr>
              <a:t> </a:t>
            </a:r>
            <a:r>
              <a:rPr sz="2200" spc="-5" dirty="0">
                <a:latin typeface="Times New Roman"/>
                <a:cs typeface="Times New Roman"/>
              </a:rPr>
              <a:t>to</a:t>
            </a:r>
            <a:r>
              <a:rPr sz="2200" spc="-10" dirty="0">
                <a:latin typeface="Times New Roman"/>
                <a:cs typeface="Times New Roman"/>
              </a:rPr>
              <a:t> </a:t>
            </a:r>
            <a:r>
              <a:rPr sz="2200" dirty="0">
                <a:latin typeface="Times New Roman"/>
                <a:cs typeface="Times New Roman"/>
              </a:rPr>
              <a:t>directly</a:t>
            </a:r>
            <a:r>
              <a:rPr sz="2200" spc="-5" dirty="0">
                <a:latin typeface="Times New Roman"/>
                <a:cs typeface="Times New Roman"/>
              </a:rPr>
              <a:t> </a:t>
            </a:r>
            <a:r>
              <a:rPr sz="2200" dirty="0">
                <a:latin typeface="Times New Roman"/>
                <a:cs typeface="Times New Roman"/>
              </a:rPr>
              <a:t>use IP</a:t>
            </a:r>
            <a:r>
              <a:rPr sz="2200" spc="-5" dirty="0">
                <a:latin typeface="Times New Roman"/>
                <a:cs typeface="Times New Roman"/>
              </a:rPr>
              <a:t> </a:t>
            </a:r>
            <a:r>
              <a:rPr sz="2200" dirty="0">
                <a:latin typeface="Times New Roman"/>
                <a:cs typeface="Times New Roman"/>
              </a:rPr>
              <a:t>or</a:t>
            </a:r>
            <a:r>
              <a:rPr sz="2200" spc="-5" dirty="0">
                <a:latin typeface="Times New Roman"/>
                <a:cs typeface="Times New Roman"/>
              </a:rPr>
              <a:t> </a:t>
            </a:r>
            <a:r>
              <a:rPr sz="2200" dirty="0">
                <a:latin typeface="Times New Roman"/>
                <a:cs typeface="Times New Roman"/>
              </a:rPr>
              <a:t>one of</a:t>
            </a:r>
            <a:r>
              <a:rPr sz="2200" spc="-5" dirty="0">
                <a:latin typeface="Times New Roman"/>
                <a:cs typeface="Times New Roman"/>
              </a:rPr>
              <a:t> the</a:t>
            </a:r>
            <a:r>
              <a:rPr sz="2200" spc="-10" dirty="0">
                <a:latin typeface="Times New Roman"/>
                <a:cs typeface="Times New Roman"/>
              </a:rPr>
              <a:t> </a:t>
            </a:r>
            <a:r>
              <a:rPr sz="2200" dirty="0">
                <a:latin typeface="Times New Roman"/>
                <a:cs typeface="Times New Roman"/>
              </a:rPr>
              <a:t>underlying networks.</a:t>
            </a:r>
            <a:endParaRPr sz="2200">
              <a:latin typeface="Times New Roman"/>
              <a:cs typeface="Times New Roman"/>
            </a:endParaRPr>
          </a:p>
          <a:p>
            <a:pPr marL="543560" marR="640715" lvl="1" indent="-187960">
              <a:lnSpc>
                <a:spcPct val="101400"/>
              </a:lnSpc>
              <a:spcBef>
                <a:spcPts val="270"/>
              </a:spcBef>
              <a:buClr>
                <a:srgbClr val="2DA2BE"/>
              </a:buClr>
              <a:buFont typeface="Verdana"/>
              <a:buChar char="◦"/>
              <a:tabLst>
                <a:tab pos="544195" algn="l"/>
              </a:tabLst>
            </a:pPr>
            <a:r>
              <a:rPr sz="2200" spc="-5" dirty="0">
                <a:latin typeface="Times New Roman"/>
                <a:cs typeface="Times New Roman"/>
              </a:rPr>
              <a:t>Programmers are </a:t>
            </a:r>
            <a:r>
              <a:rPr sz="2200" dirty="0">
                <a:latin typeface="Times New Roman"/>
                <a:cs typeface="Times New Roman"/>
              </a:rPr>
              <a:t>free </a:t>
            </a:r>
            <a:r>
              <a:rPr sz="2200" spc="-5" dirty="0">
                <a:latin typeface="Times New Roman"/>
                <a:cs typeface="Times New Roman"/>
              </a:rPr>
              <a:t>to </a:t>
            </a:r>
            <a:r>
              <a:rPr sz="2200" dirty="0">
                <a:latin typeface="Times New Roman"/>
                <a:cs typeface="Times New Roman"/>
              </a:rPr>
              <a:t>define new </a:t>
            </a:r>
            <a:r>
              <a:rPr sz="2200" spc="-5" dirty="0">
                <a:latin typeface="Times New Roman"/>
                <a:cs typeface="Times New Roman"/>
              </a:rPr>
              <a:t>channel abstractions </a:t>
            </a:r>
            <a:r>
              <a:rPr sz="2200" dirty="0">
                <a:latin typeface="Times New Roman"/>
                <a:cs typeface="Times New Roman"/>
              </a:rPr>
              <a:t>or </a:t>
            </a:r>
            <a:r>
              <a:rPr sz="2200" spc="-535" dirty="0">
                <a:latin typeface="Times New Roman"/>
                <a:cs typeface="Times New Roman"/>
              </a:rPr>
              <a:t> </a:t>
            </a:r>
            <a:r>
              <a:rPr sz="2200" spc="-5" dirty="0">
                <a:latin typeface="Times New Roman"/>
                <a:cs typeface="Times New Roman"/>
              </a:rPr>
              <a:t>applications</a:t>
            </a:r>
            <a:r>
              <a:rPr sz="2200" spc="-15" dirty="0">
                <a:latin typeface="Times New Roman"/>
                <a:cs typeface="Times New Roman"/>
              </a:rPr>
              <a:t> </a:t>
            </a:r>
            <a:r>
              <a:rPr sz="2200" spc="-5" dirty="0">
                <a:latin typeface="Times New Roman"/>
                <a:cs typeface="Times New Roman"/>
              </a:rPr>
              <a:t>that</a:t>
            </a:r>
            <a:r>
              <a:rPr sz="2200" spc="-10" dirty="0">
                <a:latin typeface="Times New Roman"/>
                <a:cs typeface="Times New Roman"/>
              </a:rPr>
              <a:t> </a:t>
            </a:r>
            <a:r>
              <a:rPr sz="2200" dirty="0">
                <a:latin typeface="Times New Roman"/>
                <a:cs typeface="Times New Roman"/>
              </a:rPr>
              <a:t>run</a:t>
            </a:r>
            <a:r>
              <a:rPr sz="2200" spc="-10" dirty="0">
                <a:latin typeface="Times New Roman"/>
                <a:cs typeface="Times New Roman"/>
              </a:rPr>
              <a:t> </a:t>
            </a:r>
            <a:r>
              <a:rPr sz="2200" dirty="0">
                <a:latin typeface="Times New Roman"/>
                <a:cs typeface="Times New Roman"/>
              </a:rPr>
              <a:t>on</a:t>
            </a:r>
            <a:r>
              <a:rPr sz="2200" spc="-5" dirty="0">
                <a:latin typeface="Times New Roman"/>
                <a:cs typeface="Times New Roman"/>
              </a:rPr>
              <a:t> top</a:t>
            </a:r>
            <a:r>
              <a:rPr sz="2200" spc="-10" dirty="0">
                <a:latin typeface="Times New Roman"/>
                <a:cs typeface="Times New Roman"/>
              </a:rPr>
              <a:t> </a:t>
            </a:r>
            <a:r>
              <a:rPr sz="2200" dirty="0">
                <a:latin typeface="Times New Roman"/>
                <a:cs typeface="Times New Roman"/>
              </a:rPr>
              <a:t>of</a:t>
            </a:r>
            <a:r>
              <a:rPr sz="2200" spc="-10" dirty="0">
                <a:latin typeface="Times New Roman"/>
                <a:cs typeface="Times New Roman"/>
              </a:rPr>
              <a:t> </a:t>
            </a:r>
            <a:r>
              <a:rPr sz="2200" spc="-5" dirty="0">
                <a:latin typeface="Times New Roman"/>
                <a:cs typeface="Times New Roman"/>
              </a:rPr>
              <a:t>any</a:t>
            </a:r>
            <a:r>
              <a:rPr sz="2200" spc="-10" dirty="0">
                <a:latin typeface="Times New Roman"/>
                <a:cs typeface="Times New Roman"/>
              </a:rPr>
              <a:t> </a:t>
            </a:r>
            <a:r>
              <a:rPr sz="2200" dirty="0">
                <a:latin typeface="Times New Roman"/>
                <a:cs typeface="Times New Roman"/>
              </a:rPr>
              <a:t>of</a:t>
            </a:r>
            <a:r>
              <a:rPr sz="2200" spc="-10" dirty="0">
                <a:latin typeface="Times New Roman"/>
                <a:cs typeface="Times New Roman"/>
              </a:rPr>
              <a:t> </a:t>
            </a:r>
            <a:r>
              <a:rPr sz="2200" spc="-5" dirty="0">
                <a:latin typeface="Times New Roman"/>
                <a:cs typeface="Times New Roman"/>
              </a:rPr>
              <a:t>the</a:t>
            </a:r>
            <a:r>
              <a:rPr sz="2200" spc="-10" dirty="0">
                <a:latin typeface="Times New Roman"/>
                <a:cs typeface="Times New Roman"/>
              </a:rPr>
              <a:t> </a:t>
            </a:r>
            <a:r>
              <a:rPr sz="2200" spc="-5" dirty="0">
                <a:latin typeface="Times New Roman"/>
                <a:cs typeface="Times New Roman"/>
              </a:rPr>
              <a:t>existing</a:t>
            </a:r>
            <a:r>
              <a:rPr sz="2200" spc="-10" dirty="0">
                <a:latin typeface="Times New Roman"/>
                <a:cs typeface="Times New Roman"/>
              </a:rPr>
              <a:t> </a:t>
            </a:r>
            <a:r>
              <a:rPr sz="2200" dirty="0">
                <a:latin typeface="Times New Roman"/>
                <a:cs typeface="Times New Roman"/>
              </a:rPr>
              <a:t>protocols.</a:t>
            </a:r>
            <a:endParaRPr sz="2200">
              <a:latin typeface="Times New Roman"/>
              <a:cs typeface="Times New Roman"/>
            </a:endParaRPr>
          </a:p>
          <a:p>
            <a:pPr marL="287655" indent="-275590">
              <a:lnSpc>
                <a:spcPct val="100000"/>
              </a:lnSpc>
              <a:spcBef>
                <a:spcPts val="385"/>
              </a:spcBef>
              <a:buClr>
                <a:srgbClr val="2DA2BE"/>
              </a:buClr>
              <a:buSzPct val="68181"/>
              <a:buFont typeface="Lucida Sans Unicode"/>
              <a:buChar char="□"/>
              <a:tabLst>
                <a:tab pos="287020" algn="l"/>
                <a:tab pos="288290" algn="l"/>
              </a:tabLst>
            </a:pPr>
            <a:r>
              <a:rPr sz="2200" dirty="0">
                <a:latin typeface="Times New Roman"/>
                <a:cs typeface="Times New Roman"/>
              </a:rPr>
              <a:t>IP</a:t>
            </a:r>
            <a:r>
              <a:rPr sz="2200" spc="-10" dirty="0">
                <a:latin typeface="Times New Roman"/>
                <a:cs typeface="Times New Roman"/>
              </a:rPr>
              <a:t> </a:t>
            </a:r>
            <a:r>
              <a:rPr sz="2200" spc="-5" dirty="0">
                <a:latin typeface="Times New Roman"/>
                <a:cs typeface="Times New Roman"/>
              </a:rPr>
              <a:t>servers</a:t>
            </a:r>
            <a:r>
              <a:rPr sz="2200" spc="-15" dirty="0">
                <a:latin typeface="Times New Roman"/>
                <a:cs typeface="Times New Roman"/>
              </a:rPr>
              <a:t> </a:t>
            </a:r>
            <a:r>
              <a:rPr sz="2200" spc="-5" dirty="0">
                <a:latin typeface="Times New Roman"/>
                <a:cs typeface="Times New Roman"/>
              </a:rPr>
              <a:t>as</a:t>
            </a:r>
            <a:r>
              <a:rPr sz="2200" spc="-15" dirty="0">
                <a:latin typeface="Times New Roman"/>
                <a:cs typeface="Times New Roman"/>
              </a:rPr>
              <a:t> </a:t>
            </a:r>
            <a:r>
              <a:rPr sz="2200" spc="-5" dirty="0">
                <a:latin typeface="Times New Roman"/>
                <a:cs typeface="Times New Roman"/>
              </a:rPr>
              <a:t>the</a:t>
            </a:r>
            <a:r>
              <a:rPr sz="2200" spc="-10" dirty="0">
                <a:latin typeface="Times New Roman"/>
                <a:cs typeface="Times New Roman"/>
              </a:rPr>
              <a:t> </a:t>
            </a:r>
            <a:r>
              <a:rPr sz="2200" dirty="0">
                <a:latin typeface="Times New Roman"/>
                <a:cs typeface="Times New Roman"/>
              </a:rPr>
              <a:t>focal</a:t>
            </a:r>
            <a:r>
              <a:rPr sz="2200" spc="-10" dirty="0">
                <a:latin typeface="Times New Roman"/>
                <a:cs typeface="Times New Roman"/>
              </a:rPr>
              <a:t> </a:t>
            </a:r>
            <a:r>
              <a:rPr sz="2200" dirty="0">
                <a:latin typeface="Times New Roman"/>
                <a:cs typeface="Times New Roman"/>
              </a:rPr>
              <a:t>point</a:t>
            </a:r>
            <a:r>
              <a:rPr sz="2200" spc="-10" dirty="0">
                <a:latin typeface="Times New Roman"/>
                <a:cs typeface="Times New Roman"/>
              </a:rPr>
              <a:t> </a:t>
            </a:r>
            <a:r>
              <a:rPr sz="2200" dirty="0">
                <a:latin typeface="Times New Roman"/>
                <a:cs typeface="Times New Roman"/>
              </a:rPr>
              <a:t>for</a:t>
            </a:r>
            <a:r>
              <a:rPr sz="2200" spc="-5" dirty="0">
                <a:latin typeface="Times New Roman"/>
                <a:cs typeface="Times New Roman"/>
              </a:rPr>
              <a:t> the</a:t>
            </a:r>
            <a:r>
              <a:rPr sz="2200" spc="-15" dirty="0">
                <a:latin typeface="Times New Roman"/>
                <a:cs typeface="Times New Roman"/>
              </a:rPr>
              <a:t> </a:t>
            </a:r>
            <a:r>
              <a:rPr sz="2200" spc="-5" dirty="0">
                <a:latin typeface="Times New Roman"/>
                <a:cs typeface="Times New Roman"/>
              </a:rPr>
              <a:t>architecture</a:t>
            </a:r>
            <a:endParaRPr sz="2200">
              <a:latin typeface="Times New Roman"/>
              <a:cs typeface="Times New Roman"/>
            </a:endParaRPr>
          </a:p>
          <a:p>
            <a:pPr marL="543560" marR="5080" lvl="1" indent="-187960">
              <a:lnSpc>
                <a:spcPct val="101400"/>
              </a:lnSpc>
              <a:spcBef>
                <a:spcPts val="325"/>
              </a:spcBef>
              <a:buClr>
                <a:srgbClr val="2DA2BE"/>
              </a:buClr>
              <a:buFont typeface="Verdana"/>
              <a:buChar char="◦"/>
              <a:tabLst>
                <a:tab pos="544195" algn="l"/>
              </a:tabLst>
            </a:pPr>
            <a:r>
              <a:rPr sz="2200" spc="-5" dirty="0">
                <a:latin typeface="Times New Roman"/>
                <a:cs typeface="Times New Roman"/>
              </a:rPr>
              <a:t>Defines </a:t>
            </a:r>
            <a:r>
              <a:rPr sz="2200" dirty="0">
                <a:latin typeface="Times New Roman"/>
                <a:cs typeface="Times New Roman"/>
              </a:rPr>
              <a:t>a </a:t>
            </a:r>
            <a:r>
              <a:rPr sz="2200" spc="-5" dirty="0">
                <a:latin typeface="Times New Roman"/>
                <a:cs typeface="Times New Roman"/>
              </a:rPr>
              <a:t>common method </a:t>
            </a:r>
            <a:r>
              <a:rPr sz="2200" dirty="0">
                <a:latin typeface="Times New Roman"/>
                <a:cs typeface="Times New Roman"/>
              </a:rPr>
              <a:t>for </a:t>
            </a:r>
            <a:r>
              <a:rPr sz="2200" spc="-5" dirty="0">
                <a:latin typeface="Times New Roman"/>
                <a:cs typeface="Times New Roman"/>
              </a:rPr>
              <a:t>exchanging </a:t>
            </a:r>
            <a:r>
              <a:rPr sz="2200" dirty="0">
                <a:latin typeface="Times New Roman"/>
                <a:cs typeface="Times New Roman"/>
              </a:rPr>
              <a:t>packets </a:t>
            </a:r>
            <a:r>
              <a:rPr sz="2200" spc="-5" dirty="0">
                <a:latin typeface="Times New Roman"/>
                <a:cs typeface="Times New Roman"/>
              </a:rPr>
              <a:t>among </a:t>
            </a:r>
            <a:r>
              <a:rPr sz="2200" dirty="0">
                <a:latin typeface="Times New Roman"/>
                <a:cs typeface="Times New Roman"/>
              </a:rPr>
              <a:t>a </a:t>
            </a:r>
            <a:r>
              <a:rPr sz="2200" spc="-5" dirty="0">
                <a:latin typeface="Times New Roman"/>
                <a:cs typeface="Times New Roman"/>
              </a:rPr>
              <a:t>wide </a:t>
            </a:r>
            <a:r>
              <a:rPr sz="2200" spc="-540" dirty="0">
                <a:latin typeface="Times New Roman"/>
                <a:cs typeface="Times New Roman"/>
              </a:rPr>
              <a:t> </a:t>
            </a:r>
            <a:r>
              <a:rPr sz="2200" spc="-5" dirty="0">
                <a:latin typeface="Times New Roman"/>
                <a:cs typeface="Times New Roman"/>
              </a:rPr>
              <a:t>collection</a:t>
            </a:r>
            <a:r>
              <a:rPr sz="2200" spc="-10" dirty="0">
                <a:latin typeface="Times New Roman"/>
                <a:cs typeface="Times New Roman"/>
              </a:rPr>
              <a:t> </a:t>
            </a:r>
            <a:r>
              <a:rPr sz="2200" dirty="0">
                <a:latin typeface="Times New Roman"/>
                <a:cs typeface="Times New Roman"/>
              </a:rPr>
              <a:t>of networks.</a:t>
            </a:r>
            <a:endParaRPr sz="2200">
              <a:latin typeface="Times New Roman"/>
              <a:cs typeface="Times New Roman"/>
            </a:endParaRPr>
          </a:p>
          <a:p>
            <a:pPr marL="287655" marR="30480" indent="-275590">
              <a:lnSpc>
                <a:spcPct val="100400"/>
              </a:lnSpc>
              <a:spcBef>
                <a:spcPts val="375"/>
              </a:spcBef>
              <a:buClr>
                <a:srgbClr val="2DA2BE"/>
              </a:buClr>
              <a:buSzPct val="68181"/>
              <a:buFont typeface="Lucida Sans Unicode"/>
              <a:buChar char="□"/>
              <a:tabLst>
                <a:tab pos="287020" algn="l"/>
                <a:tab pos="288290" algn="l"/>
              </a:tabLst>
            </a:pPr>
            <a:r>
              <a:rPr sz="2200" dirty="0">
                <a:latin typeface="Times New Roman"/>
                <a:cs typeface="Times New Roman"/>
              </a:rPr>
              <a:t>In order for a new protocol </a:t>
            </a:r>
            <a:r>
              <a:rPr sz="2200" spc="-5" dirty="0">
                <a:latin typeface="Times New Roman"/>
                <a:cs typeface="Times New Roman"/>
              </a:rPr>
              <a:t>to </a:t>
            </a:r>
            <a:r>
              <a:rPr sz="2200" dirty="0">
                <a:latin typeface="Times New Roman"/>
                <a:cs typeface="Times New Roman"/>
              </a:rPr>
              <a:t>be officially </a:t>
            </a:r>
            <a:r>
              <a:rPr sz="2200" spc="-5" dirty="0">
                <a:latin typeface="Times New Roman"/>
                <a:cs typeface="Times New Roman"/>
              </a:rPr>
              <a:t>included in the </a:t>
            </a:r>
            <a:r>
              <a:rPr sz="2200" dirty="0">
                <a:latin typeface="Times New Roman"/>
                <a:cs typeface="Times New Roman"/>
              </a:rPr>
              <a:t> </a:t>
            </a:r>
            <a:r>
              <a:rPr sz="2200" spc="-5" dirty="0">
                <a:latin typeface="Times New Roman"/>
                <a:cs typeface="Times New Roman"/>
              </a:rPr>
              <a:t>architecture, there must </a:t>
            </a:r>
            <a:r>
              <a:rPr sz="2200" dirty="0">
                <a:latin typeface="Times New Roman"/>
                <a:cs typeface="Times New Roman"/>
              </a:rPr>
              <a:t>be both a protocol </a:t>
            </a:r>
            <a:r>
              <a:rPr sz="2200" spc="-5" dirty="0">
                <a:latin typeface="Times New Roman"/>
                <a:cs typeface="Times New Roman"/>
              </a:rPr>
              <a:t>specification and at least </a:t>
            </a:r>
            <a:r>
              <a:rPr sz="2200" spc="-535" dirty="0">
                <a:latin typeface="Times New Roman"/>
                <a:cs typeface="Times New Roman"/>
              </a:rPr>
              <a:t> </a:t>
            </a:r>
            <a:r>
              <a:rPr sz="2200" dirty="0">
                <a:latin typeface="Times New Roman"/>
                <a:cs typeface="Times New Roman"/>
              </a:rPr>
              <a:t>one</a:t>
            </a:r>
            <a:r>
              <a:rPr sz="2200" spc="-5" dirty="0">
                <a:latin typeface="Times New Roman"/>
                <a:cs typeface="Times New Roman"/>
              </a:rPr>
              <a:t> </a:t>
            </a:r>
            <a:r>
              <a:rPr sz="2200" dirty="0">
                <a:latin typeface="Times New Roman"/>
                <a:cs typeface="Times New Roman"/>
              </a:rPr>
              <a:t>representative</a:t>
            </a:r>
            <a:r>
              <a:rPr sz="2200" spc="-5" dirty="0">
                <a:latin typeface="Times New Roman"/>
                <a:cs typeface="Times New Roman"/>
              </a:rPr>
              <a:t> implementations</a:t>
            </a:r>
            <a:r>
              <a:rPr sz="2200" spc="-10" dirty="0">
                <a:latin typeface="Times New Roman"/>
                <a:cs typeface="Times New Roman"/>
              </a:rPr>
              <a:t> </a:t>
            </a:r>
            <a:r>
              <a:rPr sz="2200" dirty="0">
                <a:latin typeface="Times New Roman"/>
                <a:cs typeface="Times New Roman"/>
              </a:rPr>
              <a:t>of</a:t>
            </a:r>
            <a:r>
              <a:rPr sz="2200" spc="-5" dirty="0">
                <a:latin typeface="Times New Roman"/>
                <a:cs typeface="Times New Roman"/>
              </a:rPr>
              <a:t> the specification.</a:t>
            </a:r>
            <a:endParaRPr sz="2200">
              <a:latin typeface="Times New Roman"/>
              <a:cs typeface="Times New Roman"/>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6209" y="533705"/>
            <a:ext cx="7731125" cy="588010"/>
          </a:xfrm>
          <a:prstGeom prst="rect">
            <a:avLst/>
          </a:prstGeom>
        </p:spPr>
        <p:txBody>
          <a:bodyPr vert="horz" wrap="square" lIns="0" tIns="17780" rIns="0" bIns="0" rtlCol="0">
            <a:spAutoFit/>
          </a:bodyPr>
          <a:lstStyle/>
          <a:p>
            <a:pPr marL="12700">
              <a:lnSpc>
                <a:spcPct val="100000"/>
              </a:lnSpc>
              <a:spcBef>
                <a:spcPts val="140"/>
              </a:spcBef>
            </a:pPr>
            <a:r>
              <a:rPr spc="15" dirty="0">
                <a:solidFill>
                  <a:srgbClr val="464646"/>
                </a:solidFill>
              </a:rPr>
              <a:t>4-Layer</a:t>
            </a:r>
            <a:r>
              <a:rPr spc="-5" dirty="0">
                <a:solidFill>
                  <a:srgbClr val="464646"/>
                </a:solidFill>
              </a:rPr>
              <a:t> </a:t>
            </a:r>
            <a:r>
              <a:rPr spc="15" dirty="0">
                <a:solidFill>
                  <a:srgbClr val="464646"/>
                </a:solidFill>
              </a:rPr>
              <a:t>Model-TCP/IP</a:t>
            </a:r>
            <a:r>
              <a:rPr dirty="0">
                <a:solidFill>
                  <a:srgbClr val="464646"/>
                </a:solidFill>
              </a:rPr>
              <a:t> </a:t>
            </a:r>
            <a:r>
              <a:rPr spc="10" dirty="0">
                <a:solidFill>
                  <a:srgbClr val="464646"/>
                </a:solidFill>
              </a:rPr>
              <a:t>Architecture</a:t>
            </a:r>
          </a:p>
        </p:txBody>
      </p:sp>
      <p:pic>
        <p:nvPicPr>
          <p:cNvPr id="3" name="object 3"/>
          <p:cNvPicPr/>
          <p:nvPr/>
        </p:nvPicPr>
        <p:blipFill>
          <a:blip r:embed="rId2" cstate="print"/>
          <a:stretch>
            <a:fillRect/>
          </a:stretch>
        </p:blipFill>
        <p:spPr>
          <a:xfrm>
            <a:off x="2529192" y="1524000"/>
            <a:ext cx="3225426" cy="3813394"/>
          </a:xfrm>
          <a:prstGeom prst="rect">
            <a:avLst/>
          </a:prstGeom>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4789" y="498285"/>
            <a:ext cx="4909185" cy="650240"/>
          </a:xfrm>
          <a:prstGeom prst="rect">
            <a:avLst/>
          </a:prstGeom>
        </p:spPr>
        <p:txBody>
          <a:bodyPr vert="horz" wrap="square" lIns="0" tIns="12700" rIns="0" bIns="0" rtlCol="0">
            <a:spAutoFit/>
          </a:bodyPr>
          <a:lstStyle/>
          <a:p>
            <a:pPr marL="12700">
              <a:lnSpc>
                <a:spcPct val="100000"/>
              </a:lnSpc>
              <a:spcBef>
                <a:spcPts val="100"/>
              </a:spcBef>
            </a:pPr>
            <a:r>
              <a:rPr sz="4100" spc="-10" dirty="0">
                <a:solidFill>
                  <a:srgbClr val="00B0F0"/>
                </a:solidFill>
              </a:rPr>
              <a:t>TCP/IP</a:t>
            </a:r>
            <a:r>
              <a:rPr sz="4100" spc="-95" dirty="0">
                <a:solidFill>
                  <a:srgbClr val="00B0F0"/>
                </a:solidFill>
              </a:rPr>
              <a:t> </a:t>
            </a:r>
            <a:r>
              <a:rPr sz="4100" spc="-5" dirty="0">
                <a:solidFill>
                  <a:srgbClr val="00B0F0"/>
                </a:solidFill>
              </a:rPr>
              <a:t>Architecture</a:t>
            </a:r>
            <a:endParaRPr sz="4100"/>
          </a:p>
        </p:txBody>
      </p:sp>
      <p:sp>
        <p:nvSpPr>
          <p:cNvPr id="3" name="object 3"/>
          <p:cNvSpPr txBox="1"/>
          <p:nvPr/>
        </p:nvSpPr>
        <p:spPr>
          <a:xfrm>
            <a:off x="622384" y="1260693"/>
            <a:ext cx="7811134" cy="4498975"/>
          </a:xfrm>
          <a:prstGeom prst="rect">
            <a:avLst/>
          </a:prstGeom>
        </p:spPr>
        <p:txBody>
          <a:bodyPr vert="horz" wrap="square" lIns="0" tIns="11430" rIns="0" bIns="0" rtlCol="0">
            <a:spAutoFit/>
          </a:bodyPr>
          <a:lstStyle/>
          <a:p>
            <a:pPr marL="285750" indent="-273685">
              <a:lnSpc>
                <a:spcPts val="2365"/>
              </a:lnSpc>
              <a:spcBef>
                <a:spcPts val="90"/>
              </a:spcBef>
              <a:buClr>
                <a:srgbClr val="2DA2BE"/>
              </a:buClr>
              <a:buSzPct val="65853"/>
              <a:buFont typeface="Arial"/>
              <a:buChar char="□"/>
              <a:tabLst>
                <a:tab pos="285750" algn="l"/>
                <a:tab pos="286385" algn="l"/>
              </a:tabLst>
            </a:pPr>
            <a:r>
              <a:rPr sz="2050" b="1" spc="-15" dirty="0">
                <a:latin typeface="Times New Roman"/>
                <a:cs typeface="Times New Roman"/>
              </a:rPr>
              <a:t>Subnetwork</a:t>
            </a:r>
            <a:endParaRPr sz="2050">
              <a:latin typeface="Times New Roman"/>
              <a:cs typeface="Times New Roman"/>
            </a:endParaRPr>
          </a:p>
          <a:p>
            <a:pPr marL="542290" marR="228600" lvl="1" indent="-191135">
              <a:lnSpc>
                <a:spcPct val="78300"/>
              </a:lnSpc>
              <a:spcBef>
                <a:spcPts val="440"/>
              </a:spcBef>
              <a:buClr>
                <a:srgbClr val="2DA2BE"/>
              </a:buClr>
              <a:buFont typeface="Verdana"/>
              <a:buChar char="◦"/>
              <a:tabLst>
                <a:tab pos="542925" algn="l"/>
              </a:tabLst>
            </a:pPr>
            <a:r>
              <a:rPr sz="2050" spc="-5" dirty="0">
                <a:latin typeface="Times New Roman"/>
                <a:cs typeface="Times New Roman"/>
              </a:rPr>
              <a:t>Implemented by </a:t>
            </a:r>
            <a:r>
              <a:rPr sz="2050" spc="-10" dirty="0">
                <a:latin typeface="Times New Roman"/>
                <a:cs typeface="Times New Roman"/>
              </a:rPr>
              <a:t>the combination </a:t>
            </a:r>
            <a:r>
              <a:rPr sz="2050" spc="-5" dirty="0">
                <a:latin typeface="Times New Roman"/>
                <a:cs typeface="Times New Roman"/>
              </a:rPr>
              <a:t>of hardware(network </a:t>
            </a:r>
            <a:r>
              <a:rPr sz="2050" spc="-10" dirty="0">
                <a:latin typeface="Times New Roman"/>
                <a:cs typeface="Times New Roman"/>
              </a:rPr>
              <a:t>adaptor) and </a:t>
            </a:r>
            <a:r>
              <a:rPr sz="2050" spc="-505" dirty="0">
                <a:latin typeface="Times New Roman"/>
                <a:cs typeface="Times New Roman"/>
              </a:rPr>
              <a:t> </a:t>
            </a:r>
            <a:r>
              <a:rPr sz="2050" spc="-10" dirty="0">
                <a:latin typeface="Times New Roman"/>
                <a:cs typeface="Times New Roman"/>
              </a:rPr>
              <a:t>software(network </a:t>
            </a:r>
            <a:r>
              <a:rPr sz="2050" spc="-5" dirty="0">
                <a:latin typeface="Times New Roman"/>
                <a:cs typeface="Times New Roman"/>
              </a:rPr>
              <a:t>device drivers)</a:t>
            </a:r>
            <a:endParaRPr sz="2050">
              <a:latin typeface="Times New Roman"/>
              <a:cs typeface="Times New Roman"/>
            </a:endParaRPr>
          </a:p>
          <a:p>
            <a:pPr marL="542290" lvl="1" indent="-191770">
              <a:lnSpc>
                <a:spcPts val="2205"/>
              </a:lnSpc>
              <a:buClr>
                <a:srgbClr val="2DA2BE"/>
              </a:buClr>
              <a:buFont typeface="Verdana"/>
              <a:buChar char="◦"/>
              <a:tabLst>
                <a:tab pos="542925" algn="l"/>
              </a:tabLst>
            </a:pPr>
            <a:r>
              <a:rPr sz="2050" spc="-10" dirty="0">
                <a:latin typeface="Times New Roman"/>
                <a:cs typeface="Times New Roman"/>
              </a:rPr>
              <a:t>Eg</a:t>
            </a:r>
            <a:r>
              <a:rPr sz="2050" spc="-20" dirty="0">
                <a:latin typeface="Times New Roman"/>
                <a:cs typeface="Times New Roman"/>
              </a:rPr>
              <a:t> </a:t>
            </a:r>
            <a:r>
              <a:rPr sz="2050" spc="-5" dirty="0">
                <a:latin typeface="Times New Roman"/>
                <a:cs typeface="Times New Roman"/>
              </a:rPr>
              <a:t>protocols:</a:t>
            </a:r>
            <a:r>
              <a:rPr sz="2050" spc="-15" dirty="0">
                <a:latin typeface="Times New Roman"/>
                <a:cs typeface="Times New Roman"/>
              </a:rPr>
              <a:t> </a:t>
            </a:r>
            <a:r>
              <a:rPr sz="2050" spc="-10" dirty="0">
                <a:latin typeface="Times New Roman"/>
                <a:cs typeface="Times New Roman"/>
              </a:rPr>
              <a:t>Ethernet</a:t>
            </a:r>
            <a:r>
              <a:rPr sz="2050" spc="-20" dirty="0">
                <a:latin typeface="Times New Roman"/>
                <a:cs typeface="Times New Roman"/>
              </a:rPr>
              <a:t> </a:t>
            </a:r>
            <a:r>
              <a:rPr sz="2050" spc="-5" dirty="0">
                <a:latin typeface="Times New Roman"/>
                <a:cs typeface="Times New Roman"/>
              </a:rPr>
              <a:t>or</a:t>
            </a:r>
            <a:r>
              <a:rPr sz="2050" spc="-10" dirty="0">
                <a:latin typeface="Times New Roman"/>
                <a:cs typeface="Times New Roman"/>
              </a:rPr>
              <a:t> wireless</a:t>
            </a:r>
            <a:r>
              <a:rPr sz="2050" spc="-15" dirty="0">
                <a:latin typeface="Times New Roman"/>
                <a:cs typeface="Times New Roman"/>
              </a:rPr>
              <a:t> </a:t>
            </a:r>
            <a:r>
              <a:rPr sz="2050" spc="-5" dirty="0">
                <a:latin typeface="Times New Roman"/>
                <a:cs typeface="Times New Roman"/>
              </a:rPr>
              <a:t>protocols</a:t>
            </a:r>
            <a:endParaRPr sz="2050">
              <a:latin typeface="Times New Roman"/>
              <a:cs typeface="Times New Roman"/>
            </a:endParaRPr>
          </a:p>
          <a:p>
            <a:pPr marL="285750" indent="-273685">
              <a:lnSpc>
                <a:spcPts val="2290"/>
              </a:lnSpc>
              <a:buClr>
                <a:srgbClr val="2DA2BE"/>
              </a:buClr>
              <a:buSzPct val="65853"/>
              <a:buFont typeface="Arial"/>
              <a:buChar char="□"/>
              <a:tabLst>
                <a:tab pos="285750" algn="l"/>
                <a:tab pos="286385" algn="l"/>
              </a:tabLst>
            </a:pPr>
            <a:r>
              <a:rPr sz="2050" b="1" spc="-10" dirty="0">
                <a:latin typeface="Times New Roman"/>
                <a:cs typeface="Times New Roman"/>
              </a:rPr>
              <a:t>Internet</a:t>
            </a:r>
            <a:r>
              <a:rPr sz="2050" b="1" spc="-45" dirty="0">
                <a:latin typeface="Times New Roman"/>
                <a:cs typeface="Times New Roman"/>
              </a:rPr>
              <a:t> </a:t>
            </a:r>
            <a:r>
              <a:rPr sz="2050" b="1" spc="-10" dirty="0">
                <a:latin typeface="Times New Roman"/>
                <a:cs typeface="Times New Roman"/>
              </a:rPr>
              <a:t>Protocol(IP)</a:t>
            </a:r>
            <a:endParaRPr sz="2050">
              <a:latin typeface="Times New Roman"/>
              <a:cs typeface="Times New Roman"/>
            </a:endParaRPr>
          </a:p>
          <a:p>
            <a:pPr marL="542290" marR="5080" lvl="1" indent="-191135">
              <a:lnSpc>
                <a:spcPct val="78300"/>
              </a:lnSpc>
              <a:spcBef>
                <a:spcPts val="430"/>
              </a:spcBef>
              <a:buClr>
                <a:srgbClr val="2DA2BE"/>
              </a:buClr>
              <a:buFont typeface="Verdana"/>
              <a:buChar char="◦"/>
              <a:tabLst>
                <a:tab pos="542925" algn="l"/>
                <a:tab pos="786130" algn="l"/>
              </a:tabLst>
            </a:pPr>
            <a:r>
              <a:rPr sz="2050" spc="-10" dirty="0">
                <a:latin typeface="Times New Roman"/>
                <a:cs typeface="Times New Roman"/>
              </a:rPr>
              <a:t>Supports the interconnection </a:t>
            </a:r>
            <a:r>
              <a:rPr sz="2050" spc="-5" dirty="0">
                <a:latin typeface="Times New Roman"/>
                <a:cs typeface="Times New Roman"/>
              </a:rPr>
              <a:t>of </a:t>
            </a:r>
            <a:r>
              <a:rPr sz="2050" spc="-10" dirty="0">
                <a:latin typeface="Times New Roman"/>
                <a:cs typeface="Times New Roman"/>
              </a:rPr>
              <a:t>multiple </a:t>
            </a:r>
            <a:r>
              <a:rPr sz="2050" spc="-5" dirty="0">
                <a:latin typeface="Times New Roman"/>
                <a:cs typeface="Times New Roman"/>
              </a:rPr>
              <a:t>networking </a:t>
            </a:r>
            <a:r>
              <a:rPr sz="2050" spc="-10" dirty="0">
                <a:latin typeface="Times New Roman"/>
                <a:cs typeface="Times New Roman"/>
              </a:rPr>
              <a:t>technologies into </a:t>
            </a:r>
            <a:r>
              <a:rPr sz="2050" spc="-500" dirty="0">
                <a:latin typeface="Times New Roman"/>
                <a:cs typeface="Times New Roman"/>
              </a:rPr>
              <a:t> </a:t>
            </a:r>
            <a:r>
              <a:rPr sz="2050" spc="-5" dirty="0">
                <a:latin typeface="Times New Roman"/>
                <a:cs typeface="Times New Roman"/>
              </a:rPr>
              <a:t>a	</a:t>
            </a:r>
            <a:r>
              <a:rPr sz="2050" spc="-10" dirty="0">
                <a:latin typeface="Times New Roman"/>
                <a:cs typeface="Times New Roman"/>
              </a:rPr>
              <a:t>single, logical internetwork.</a:t>
            </a:r>
            <a:endParaRPr sz="2050">
              <a:latin typeface="Times New Roman"/>
              <a:cs typeface="Times New Roman"/>
            </a:endParaRPr>
          </a:p>
          <a:p>
            <a:pPr marL="285750" indent="-273685">
              <a:lnSpc>
                <a:spcPts val="2245"/>
              </a:lnSpc>
              <a:buClr>
                <a:srgbClr val="2DA2BE"/>
              </a:buClr>
              <a:buSzPct val="65853"/>
              <a:buFont typeface="Arial"/>
              <a:buChar char="□"/>
              <a:tabLst>
                <a:tab pos="285750" algn="l"/>
                <a:tab pos="286385" algn="l"/>
              </a:tabLst>
            </a:pPr>
            <a:r>
              <a:rPr sz="2050" b="1" spc="-15" dirty="0">
                <a:latin typeface="Times New Roman"/>
                <a:cs typeface="Times New Roman"/>
              </a:rPr>
              <a:t>TCP/UDP</a:t>
            </a:r>
            <a:endParaRPr sz="2050">
              <a:latin typeface="Times New Roman"/>
              <a:cs typeface="Times New Roman"/>
            </a:endParaRPr>
          </a:p>
          <a:p>
            <a:pPr marL="542290" lvl="1" indent="-191770">
              <a:lnSpc>
                <a:spcPts val="2250"/>
              </a:lnSpc>
              <a:buClr>
                <a:srgbClr val="2DA2BE"/>
              </a:buClr>
              <a:buFont typeface="Verdana"/>
              <a:buChar char="◦"/>
              <a:tabLst>
                <a:tab pos="542925" algn="l"/>
              </a:tabLst>
            </a:pPr>
            <a:r>
              <a:rPr sz="2050" spc="-10" dirty="0">
                <a:latin typeface="Times New Roman"/>
                <a:cs typeface="Times New Roman"/>
              </a:rPr>
              <a:t>Contains</a:t>
            </a:r>
            <a:r>
              <a:rPr sz="2050" spc="-30" dirty="0">
                <a:latin typeface="Times New Roman"/>
                <a:cs typeface="Times New Roman"/>
              </a:rPr>
              <a:t> </a:t>
            </a:r>
            <a:r>
              <a:rPr sz="2050" spc="-10" dirty="0">
                <a:latin typeface="Times New Roman"/>
                <a:cs typeface="Times New Roman"/>
              </a:rPr>
              <a:t>two</a:t>
            </a:r>
            <a:r>
              <a:rPr sz="2050" spc="-30" dirty="0">
                <a:latin typeface="Times New Roman"/>
                <a:cs typeface="Times New Roman"/>
              </a:rPr>
              <a:t> </a:t>
            </a:r>
            <a:r>
              <a:rPr sz="2050" spc="-10" dirty="0">
                <a:latin typeface="Times New Roman"/>
                <a:cs typeface="Times New Roman"/>
              </a:rPr>
              <a:t>main</a:t>
            </a:r>
            <a:r>
              <a:rPr sz="2050" spc="-25" dirty="0">
                <a:latin typeface="Times New Roman"/>
                <a:cs typeface="Times New Roman"/>
              </a:rPr>
              <a:t> </a:t>
            </a:r>
            <a:r>
              <a:rPr sz="2050" spc="-5" dirty="0">
                <a:latin typeface="Times New Roman"/>
                <a:cs typeface="Times New Roman"/>
              </a:rPr>
              <a:t>protocols-TCP,UDP</a:t>
            </a:r>
            <a:endParaRPr sz="2050">
              <a:latin typeface="Times New Roman"/>
              <a:cs typeface="Times New Roman"/>
            </a:endParaRPr>
          </a:p>
          <a:p>
            <a:pPr marL="542290" lvl="1" indent="-191770">
              <a:lnSpc>
                <a:spcPts val="2250"/>
              </a:lnSpc>
              <a:buClr>
                <a:srgbClr val="2DA2BE"/>
              </a:buClr>
              <a:buFont typeface="Verdana"/>
              <a:buChar char="◦"/>
              <a:tabLst>
                <a:tab pos="542925" algn="l"/>
              </a:tabLst>
            </a:pPr>
            <a:r>
              <a:rPr sz="2050" spc="-10" dirty="0">
                <a:latin typeface="Times New Roman"/>
                <a:cs typeface="Times New Roman"/>
              </a:rPr>
              <a:t>TCP-provides</a:t>
            </a:r>
            <a:r>
              <a:rPr sz="2050" spc="-25" dirty="0">
                <a:latin typeface="Times New Roman"/>
                <a:cs typeface="Times New Roman"/>
              </a:rPr>
              <a:t> </a:t>
            </a:r>
            <a:r>
              <a:rPr sz="2050" spc="-5" dirty="0">
                <a:latin typeface="Times New Roman"/>
                <a:cs typeface="Times New Roman"/>
              </a:rPr>
              <a:t>a</a:t>
            </a:r>
            <a:r>
              <a:rPr sz="2050" spc="-25" dirty="0">
                <a:latin typeface="Times New Roman"/>
                <a:cs typeface="Times New Roman"/>
              </a:rPr>
              <a:t> </a:t>
            </a:r>
            <a:r>
              <a:rPr sz="2050" spc="-5" dirty="0">
                <a:latin typeface="Times New Roman"/>
                <a:cs typeface="Times New Roman"/>
              </a:rPr>
              <a:t>reliable</a:t>
            </a:r>
            <a:r>
              <a:rPr sz="2050" spc="-15" dirty="0">
                <a:latin typeface="Times New Roman"/>
                <a:cs typeface="Times New Roman"/>
              </a:rPr>
              <a:t> </a:t>
            </a:r>
            <a:r>
              <a:rPr sz="2050" spc="-5" dirty="0">
                <a:latin typeface="Times New Roman"/>
                <a:cs typeface="Times New Roman"/>
              </a:rPr>
              <a:t>byte-stream</a:t>
            </a:r>
            <a:r>
              <a:rPr sz="2050" spc="-20" dirty="0">
                <a:latin typeface="Times New Roman"/>
                <a:cs typeface="Times New Roman"/>
              </a:rPr>
              <a:t> </a:t>
            </a:r>
            <a:r>
              <a:rPr sz="2050" spc="-10" dirty="0">
                <a:latin typeface="Times New Roman"/>
                <a:cs typeface="Times New Roman"/>
              </a:rPr>
              <a:t>channel</a:t>
            </a:r>
            <a:endParaRPr sz="2050">
              <a:latin typeface="Times New Roman"/>
              <a:cs typeface="Times New Roman"/>
            </a:endParaRPr>
          </a:p>
          <a:p>
            <a:pPr marL="542290" lvl="1" indent="-191770">
              <a:lnSpc>
                <a:spcPts val="2250"/>
              </a:lnSpc>
              <a:buClr>
                <a:srgbClr val="2DA2BE"/>
              </a:buClr>
              <a:buFont typeface="Verdana"/>
              <a:buChar char="◦"/>
              <a:tabLst>
                <a:tab pos="542925" algn="l"/>
              </a:tabLst>
            </a:pPr>
            <a:r>
              <a:rPr sz="2050" spc="-10" dirty="0">
                <a:latin typeface="Times New Roman"/>
                <a:cs typeface="Times New Roman"/>
              </a:rPr>
              <a:t>UDP-provides</a:t>
            </a:r>
            <a:r>
              <a:rPr sz="2050" spc="-15" dirty="0">
                <a:latin typeface="Times New Roman"/>
                <a:cs typeface="Times New Roman"/>
              </a:rPr>
              <a:t> </a:t>
            </a:r>
            <a:r>
              <a:rPr sz="2050" spc="-10" dirty="0">
                <a:latin typeface="Times New Roman"/>
                <a:cs typeface="Times New Roman"/>
              </a:rPr>
              <a:t>an</a:t>
            </a:r>
            <a:r>
              <a:rPr sz="2050" spc="-20" dirty="0">
                <a:latin typeface="Times New Roman"/>
                <a:cs typeface="Times New Roman"/>
              </a:rPr>
              <a:t> </a:t>
            </a:r>
            <a:r>
              <a:rPr sz="2050" spc="-5" dirty="0">
                <a:latin typeface="Times New Roman"/>
                <a:cs typeface="Times New Roman"/>
              </a:rPr>
              <a:t>unreliable</a:t>
            </a:r>
            <a:r>
              <a:rPr sz="2050" spc="-15" dirty="0">
                <a:latin typeface="Times New Roman"/>
                <a:cs typeface="Times New Roman"/>
              </a:rPr>
              <a:t> </a:t>
            </a:r>
            <a:r>
              <a:rPr sz="2050" spc="-5" dirty="0">
                <a:latin typeface="Times New Roman"/>
                <a:cs typeface="Times New Roman"/>
              </a:rPr>
              <a:t>datagram</a:t>
            </a:r>
            <a:r>
              <a:rPr sz="2050" spc="-15" dirty="0">
                <a:latin typeface="Times New Roman"/>
                <a:cs typeface="Times New Roman"/>
              </a:rPr>
              <a:t> </a:t>
            </a:r>
            <a:r>
              <a:rPr sz="2050" spc="-5" dirty="0">
                <a:latin typeface="Times New Roman"/>
                <a:cs typeface="Times New Roman"/>
              </a:rPr>
              <a:t>delivery</a:t>
            </a:r>
            <a:r>
              <a:rPr sz="2050" spc="-15" dirty="0">
                <a:latin typeface="Times New Roman"/>
                <a:cs typeface="Times New Roman"/>
              </a:rPr>
              <a:t> </a:t>
            </a:r>
            <a:r>
              <a:rPr sz="2050" spc="-10" dirty="0">
                <a:latin typeface="Times New Roman"/>
                <a:cs typeface="Times New Roman"/>
              </a:rPr>
              <a:t>channel.</a:t>
            </a:r>
            <a:endParaRPr sz="2050">
              <a:latin typeface="Times New Roman"/>
              <a:cs typeface="Times New Roman"/>
            </a:endParaRPr>
          </a:p>
          <a:p>
            <a:pPr marL="542290" marR="859155" lvl="1" indent="-191135">
              <a:lnSpc>
                <a:spcPct val="78300"/>
              </a:lnSpc>
              <a:spcBef>
                <a:spcPts val="425"/>
              </a:spcBef>
              <a:buClr>
                <a:srgbClr val="2DA2BE"/>
              </a:buClr>
              <a:buFont typeface="Verdana"/>
              <a:buChar char="◦"/>
              <a:tabLst>
                <a:tab pos="542925" algn="l"/>
              </a:tabLst>
            </a:pPr>
            <a:r>
              <a:rPr sz="2050" spc="-10" dirty="0">
                <a:latin typeface="Times New Roman"/>
                <a:cs typeface="Times New Roman"/>
              </a:rPr>
              <a:t>TCP &amp; UDP-sometimes called end-to-end </a:t>
            </a:r>
            <a:r>
              <a:rPr sz="2050" spc="-5" dirty="0">
                <a:latin typeface="Times New Roman"/>
                <a:cs typeface="Times New Roman"/>
              </a:rPr>
              <a:t>protocols/transport </a:t>
            </a:r>
            <a:r>
              <a:rPr sz="2050" spc="-500" dirty="0">
                <a:latin typeface="Times New Roman"/>
                <a:cs typeface="Times New Roman"/>
              </a:rPr>
              <a:t> </a:t>
            </a:r>
            <a:r>
              <a:rPr sz="2050" spc="-5" dirty="0">
                <a:latin typeface="Times New Roman"/>
                <a:cs typeface="Times New Roman"/>
              </a:rPr>
              <a:t>protocols</a:t>
            </a:r>
            <a:endParaRPr sz="2050">
              <a:latin typeface="Times New Roman"/>
              <a:cs typeface="Times New Roman"/>
            </a:endParaRPr>
          </a:p>
          <a:p>
            <a:pPr marL="285750" indent="-273685">
              <a:lnSpc>
                <a:spcPts val="2245"/>
              </a:lnSpc>
              <a:buClr>
                <a:srgbClr val="2DA2BE"/>
              </a:buClr>
              <a:buSzPct val="65853"/>
              <a:buFont typeface="Arial"/>
              <a:buChar char="□"/>
              <a:tabLst>
                <a:tab pos="285750" algn="l"/>
                <a:tab pos="286385" algn="l"/>
              </a:tabLst>
            </a:pPr>
            <a:r>
              <a:rPr sz="2050" b="1" spc="-10" dirty="0">
                <a:latin typeface="Times New Roman"/>
                <a:cs typeface="Times New Roman"/>
              </a:rPr>
              <a:t>Application</a:t>
            </a:r>
            <a:r>
              <a:rPr sz="2050" b="1" spc="-35" dirty="0">
                <a:latin typeface="Times New Roman"/>
                <a:cs typeface="Times New Roman"/>
              </a:rPr>
              <a:t> </a:t>
            </a:r>
            <a:r>
              <a:rPr sz="2050" b="1" spc="-15" dirty="0">
                <a:latin typeface="Times New Roman"/>
                <a:cs typeface="Times New Roman"/>
              </a:rPr>
              <a:t>Layer</a:t>
            </a:r>
            <a:endParaRPr sz="2050">
              <a:latin typeface="Times New Roman"/>
              <a:cs typeface="Times New Roman"/>
            </a:endParaRPr>
          </a:p>
          <a:p>
            <a:pPr marL="542290" marR="221615" lvl="1" indent="-191135">
              <a:lnSpc>
                <a:spcPct val="78300"/>
              </a:lnSpc>
              <a:spcBef>
                <a:spcPts val="430"/>
              </a:spcBef>
              <a:buClr>
                <a:srgbClr val="2DA2BE"/>
              </a:buClr>
              <a:buFont typeface="Verdana"/>
              <a:buChar char="◦"/>
              <a:tabLst>
                <a:tab pos="542925" algn="l"/>
              </a:tabLst>
            </a:pPr>
            <a:r>
              <a:rPr sz="2050" spc="-10" dirty="0">
                <a:latin typeface="Times New Roman"/>
                <a:cs typeface="Times New Roman"/>
              </a:rPr>
              <a:t>Application Protocols-HTTP,FTP,</a:t>
            </a:r>
            <a:r>
              <a:rPr sz="2050" spc="-5" dirty="0">
                <a:latin typeface="Times New Roman"/>
                <a:cs typeface="Times New Roman"/>
              </a:rPr>
              <a:t> </a:t>
            </a:r>
            <a:r>
              <a:rPr sz="2050" spc="-10" dirty="0">
                <a:latin typeface="Times New Roman"/>
                <a:cs typeface="Times New Roman"/>
              </a:rPr>
              <a:t>Telnet,</a:t>
            </a:r>
            <a:r>
              <a:rPr sz="2050" spc="-15" dirty="0">
                <a:latin typeface="Times New Roman"/>
                <a:cs typeface="Times New Roman"/>
              </a:rPr>
              <a:t> SMTP</a:t>
            </a:r>
            <a:r>
              <a:rPr sz="2050" spc="-5" dirty="0">
                <a:latin typeface="Times New Roman"/>
                <a:cs typeface="Times New Roman"/>
              </a:rPr>
              <a:t> </a:t>
            </a:r>
            <a:r>
              <a:rPr sz="2050" spc="-10" dirty="0">
                <a:latin typeface="Times New Roman"/>
                <a:cs typeface="Times New Roman"/>
              </a:rPr>
              <a:t>etc that</a:t>
            </a:r>
            <a:r>
              <a:rPr sz="2050" spc="-15" dirty="0">
                <a:latin typeface="Times New Roman"/>
                <a:cs typeface="Times New Roman"/>
              </a:rPr>
              <a:t> </a:t>
            </a:r>
            <a:r>
              <a:rPr sz="2050" spc="-10" dirty="0">
                <a:latin typeface="Times New Roman"/>
                <a:cs typeface="Times New Roman"/>
              </a:rPr>
              <a:t>enable the </a:t>
            </a:r>
            <a:r>
              <a:rPr sz="2050" spc="-500" dirty="0">
                <a:latin typeface="Times New Roman"/>
                <a:cs typeface="Times New Roman"/>
              </a:rPr>
              <a:t> </a:t>
            </a:r>
            <a:r>
              <a:rPr sz="2050" spc="-10" dirty="0">
                <a:latin typeface="Times New Roman"/>
                <a:cs typeface="Times New Roman"/>
              </a:rPr>
              <a:t>interoperation</a:t>
            </a:r>
            <a:r>
              <a:rPr sz="2050" spc="-15" dirty="0">
                <a:latin typeface="Times New Roman"/>
                <a:cs typeface="Times New Roman"/>
              </a:rPr>
              <a:t> </a:t>
            </a:r>
            <a:r>
              <a:rPr sz="2050" spc="-5" dirty="0">
                <a:latin typeface="Times New Roman"/>
                <a:cs typeface="Times New Roman"/>
              </a:rPr>
              <a:t>of popular </a:t>
            </a:r>
            <a:r>
              <a:rPr sz="2050" spc="-10" dirty="0">
                <a:latin typeface="Times New Roman"/>
                <a:cs typeface="Times New Roman"/>
              </a:rPr>
              <a:t>applications.</a:t>
            </a:r>
            <a:endParaRPr sz="2050">
              <a:latin typeface="Times New Roman"/>
              <a:cs typeface="Times New Roman"/>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76400" y="1295400"/>
            <a:ext cx="5674968" cy="5040347"/>
          </a:xfrm>
          <a:prstGeom prst="rect">
            <a:avLst/>
          </a:prstGeom>
        </p:spPr>
      </p:pic>
      <p:sp>
        <p:nvSpPr>
          <p:cNvPr id="3" name="object 3"/>
          <p:cNvSpPr txBox="1">
            <a:spLocks noGrp="1"/>
          </p:cNvSpPr>
          <p:nvPr>
            <p:ph type="title"/>
          </p:nvPr>
        </p:nvSpPr>
        <p:spPr>
          <a:xfrm>
            <a:off x="530225" y="498285"/>
            <a:ext cx="3518535" cy="650240"/>
          </a:xfrm>
          <a:prstGeom prst="rect">
            <a:avLst/>
          </a:prstGeom>
        </p:spPr>
        <p:txBody>
          <a:bodyPr vert="horz" wrap="square" lIns="0" tIns="12700" rIns="0" bIns="0" rtlCol="0">
            <a:spAutoFit/>
          </a:bodyPr>
          <a:lstStyle/>
          <a:p>
            <a:pPr marL="12700">
              <a:lnSpc>
                <a:spcPct val="100000"/>
              </a:lnSpc>
              <a:spcBef>
                <a:spcPts val="100"/>
              </a:spcBef>
            </a:pPr>
            <a:r>
              <a:rPr sz="4100" spc="-10" dirty="0">
                <a:solidFill>
                  <a:srgbClr val="464646"/>
                </a:solidFill>
              </a:rPr>
              <a:t>OSI</a:t>
            </a:r>
            <a:r>
              <a:rPr sz="4100" spc="-60" dirty="0">
                <a:solidFill>
                  <a:srgbClr val="464646"/>
                </a:solidFill>
              </a:rPr>
              <a:t> </a:t>
            </a:r>
            <a:r>
              <a:rPr sz="4100" spc="-5" dirty="0">
                <a:solidFill>
                  <a:srgbClr val="464646"/>
                </a:solidFill>
              </a:rPr>
              <a:t>Vs</a:t>
            </a:r>
            <a:r>
              <a:rPr sz="4100" spc="-60" dirty="0">
                <a:solidFill>
                  <a:srgbClr val="464646"/>
                </a:solidFill>
              </a:rPr>
              <a:t> </a:t>
            </a:r>
            <a:r>
              <a:rPr sz="4100" spc="-5" dirty="0">
                <a:solidFill>
                  <a:srgbClr val="464646"/>
                </a:solidFill>
              </a:rPr>
              <a:t>TCP/IP</a:t>
            </a:r>
            <a:endParaRPr sz="410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807548"/>
            <a:ext cx="3429635" cy="588010"/>
          </a:xfrm>
          <a:prstGeom prst="rect">
            <a:avLst/>
          </a:prstGeom>
        </p:spPr>
        <p:txBody>
          <a:bodyPr vert="horz" wrap="square" lIns="0" tIns="17780" rIns="0" bIns="0" rtlCol="0">
            <a:spAutoFit/>
          </a:bodyPr>
          <a:lstStyle/>
          <a:p>
            <a:pPr marL="12700">
              <a:lnSpc>
                <a:spcPct val="100000"/>
              </a:lnSpc>
              <a:spcBef>
                <a:spcPts val="140"/>
              </a:spcBef>
            </a:pPr>
            <a:r>
              <a:rPr spc="10" dirty="0">
                <a:solidFill>
                  <a:srgbClr val="464646"/>
                </a:solidFill>
              </a:rPr>
              <a:t>TCP/IP</a:t>
            </a:r>
            <a:r>
              <a:rPr spc="-35" dirty="0">
                <a:solidFill>
                  <a:srgbClr val="464646"/>
                </a:solidFill>
              </a:rPr>
              <a:t> </a:t>
            </a:r>
            <a:r>
              <a:rPr spc="20" dirty="0">
                <a:solidFill>
                  <a:srgbClr val="464646"/>
                </a:solidFill>
              </a:rPr>
              <a:t>and</a:t>
            </a:r>
            <a:r>
              <a:rPr spc="-30" dirty="0">
                <a:solidFill>
                  <a:srgbClr val="464646"/>
                </a:solidFill>
              </a:rPr>
              <a:t> </a:t>
            </a:r>
            <a:r>
              <a:rPr spc="15" dirty="0">
                <a:solidFill>
                  <a:srgbClr val="464646"/>
                </a:solidFill>
              </a:rPr>
              <a:t>OSI</a:t>
            </a:r>
          </a:p>
        </p:txBody>
      </p:sp>
      <p:sp>
        <p:nvSpPr>
          <p:cNvPr id="3" name="object 3"/>
          <p:cNvSpPr txBox="1"/>
          <p:nvPr/>
        </p:nvSpPr>
        <p:spPr>
          <a:xfrm>
            <a:off x="619263" y="1642618"/>
            <a:ext cx="7930515" cy="4257675"/>
          </a:xfrm>
          <a:prstGeom prst="rect">
            <a:avLst/>
          </a:prstGeom>
        </p:spPr>
        <p:txBody>
          <a:bodyPr vert="horz" wrap="square" lIns="0" tIns="59690" rIns="0" bIns="0" rtlCol="0">
            <a:spAutoFit/>
          </a:bodyPr>
          <a:lstStyle/>
          <a:p>
            <a:pPr marL="288925" indent="-276860">
              <a:lnSpc>
                <a:spcPct val="100000"/>
              </a:lnSpc>
              <a:spcBef>
                <a:spcPts val="470"/>
              </a:spcBef>
              <a:buClr>
                <a:srgbClr val="2DA2BE"/>
              </a:buClr>
              <a:buSzPct val="66666"/>
              <a:buFont typeface="Lucida Sans Unicode"/>
              <a:buChar char="□"/>
              <a:tabLst>
                <a:tab pos="288925" algn="l"/>
                <a:tab pos="289560" algn="l"/>
              </a:tabLst>
            </a:pPr>
            <a:r>
              <a:rPr sz="2400" spc="-5" dirty="0">
                <a:latin typeface="Times New Roman"/>
                <a:cs typeface="Times New Roman"/>
              </a:rPr>
              <a:t>TCP/IP</a:t>
            </a:r>
            <a:r>
              <a:rPr sz="2400" spc="-20" dirty="0">
                <a:latin typeface="Times New Roman"/>
                <a:cs typeface="Times New Roman"/>
              </a:rPr>
              <a:t> </a:t>
            </a:r>
            <a:r>
              <a:rPr sz="2400" spc="-5" dirty="0">
                <a:latin typeface="Times New Roman"/>
                <a:cs typeface="Times New Roman"/>
              </a:rPr>
              <a:t>architecture</a:t>
            </a:r>
            <a:r>
              <a:rPr sz="2400" spc="-20" dirty="0">
                <a:latin typeface="Times New Roman"/>
                <a:cs typeface="Times New Roman"/>
              </a:rPr>
              <a:t> </a:t>
            </a:r>
            <a:r>
              <a:rPr sz="2400" dirty="0">
                <a:latin typeface="Times New Roman"/>
                <a:cs typeface="Times New Roman"/>
              </a:rPr>
              <a:t>has</a:t>
            </a:r>
            <a:r>
              <a:rPr sz="2400" spc="-10" dirty="0">
                <a:latin typeface="Times New Roman"/>
                <a:cs typeface="Times New Roman"/>
              </a:rPr>
              <a:t> </a:t>
            </a:r>
            <a:r>
              <a:rPr sz="2400" spc="-5" dirty="0">
                <a:latin typeface="Times New Roman"/>
                <a:cs typeface="Times New Roman"/>
              </a:rPr>
              <a:t>come</a:t>
            </a:r>
            <a:r>
              <a:rPr sz="2400" spc="-20" dirty="0">
                <a:latin typeface="Times New Roman"/>
                <a:cs typeface="Times New Roman"/>
              </a:rPr>
              <a:t> </a:t>
            </a:r>
            <a:r>
              <a:rPr sz="2400" spc="-5" dirty="0">
                <a:latin typeface="Times New Roman"/>
                <a:cs typeface="Times New Roman"/>
              </a:rPr>
              <a:t>to</a:t>
            </a:r>
            <a:r>
              <a:rPr sz="2400" spc="-15" dirty="0">
                <a:latin typeface="Times New Roman"/>
                <a:cs typeface="Times New Roman"/>
              </a:rPr>
              <a:t> </a:t>
            </a:r>
            <a:r>
              <a:rPr sz="2400" dirty="0">
                <a:latin typeface="Times New Roman"/>
                <a:cs typeface="Times New Roman"/>
              </a:rPr>
              <a:t>dominate.</a:t>
            </a:r>
            <a:endParaRPr sz="2400">
              <a:latin typeface="Times New Roman"/>
              <a:cs typeface="Times New Roman"/>
            </a:endParaRPr>
          </a:p>
          <a:p>
            <a:pPr marL="288925" indent="-276860">
              <a:lnSpc>
                <a:spcPct val="100000"/>
              </a:lnSpc>
              <a:spcBef>
                <a:spcPts val="370"/>
              </a:spcBef>
              <a:buClr>
                <a:srgbClr val="2DA2BE"/>
              </a:buClr>
              <a:buSzPct val="66666"/>
              <a:buFont typeface="Lucida Sans Unicode"/>
              <a:buChar char="□"/>
              <a:tabLst>
                <a:tab pos="288925" algn="l"/>
                <a:tab pos="289560" algn="l"/>
              </a:tabLst>
            </a:pPr>
            <a:r>
              <a:rPr sz="2400" spc="-5" dirty="0">
                <a:latin typeface="Times New Roman"/>
                <a:cs typeface="Times New Roman"/>
              </a:rPr>
              <a:t>There</a:t>
            </a:r>
            <a:r>
              <a:rPr sz="2400" spc="-15" dirty="0">
                <a:latin typeface="Times New Roman"/>
                <a:cs typeface="Times New Roman"/>
              </a:rPr>
              <a:t> </a:t>
            </a:r>
            <a:r>
              <a:rPr sz="2400" spc="-5" dirty="0">
                <a:latin typeface="Times New Roman"/>
                <a:cs typeface="Times New Roman"/>
              </a:rPr>
              <a:t>are</a:t>
            </a:r>
            <a:r>
              <a:rPr sz="2400" spc="-15" dirty="0">
                <a:latin typeface="Times New Roman"/>
                <a:cs typeface="Times New Roman"/>
              </a:rPr>
              <a:t> </a:t>
            </a:r>
            <a:r>
              <a:rPr sz="2400" dirty="0">
                <a:latin typeface="Times New Roman"/>
                <a:cs typeface="Times New Roman"/>
              </a:rPr>
              <a:t>a</a:t>
            </a:r>
            <a:r>
              <a:rPr sz="2400" spc="-15" dirty="0">
                <a:latin typeface="Times New Roman"/>
                <a:cs typeface="Times New Roman"/>
              </a:rPr>
              <a:t> </a:t>
            </a:r>
            <a:r>
              <a:rPr sz="2400" dirty="0">
                <a:latin typeface="Times New Roman"/>
                <a:cs typeface="Times New Roman"/>
              </a:rPr>
              <a:t>number</a:t>
            </a:r>
            <a:r>
              <a:rPr sz="2400" spc="-10"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reasons</a:t>
            </a:r>
            <a:r>
              <a:rPr sz="2400" spc="-5" dirty="0">
                <a:latin typeface="Times New Roman"/>
                <a:cs typeface="Times New Roman"/>
              </a:rPr>
              <a:t> </a:t>
            </a:r>
            <a:r>
              <a:rPr sz="2400" dirty="0">
                <a:latin typeface="Times New Roman"/>
                <a:cs typeface="Times New Roman"/>
              </a:rPr>
              <a:t>for</a:t>
            </a:r>
            <a:r>
              <a:rPr sz="2400" spc="-10" dirty="0">
                <a:latin typeface="Times New Roman"/>
                <a:cs typeface="Times New Roman"/>
              </a:rPr>
              <a:t> </a:t>
            </a:r>
            <a:r>
              <a:rPr sz="2400" spc="-5" dirty="0">
                <a:latin typeface="Times New Roman"/>
                <a:cs typeface="Times New Roman"/>
              </a:rPr>
              <a:t>this</a:t>
            </a:r>
            <a:r>
              <a:rPr sz="2400" spc="-15" dirty="0">
                <a:latin typeface="Times New Roman"/>
                <a:cs typeface="Times New Roman"/>
              </a:rPr>
              <a:t> </a:t>
            </a:r>
            <a:r>
              <a:rPr sz="2400" dirty="0">
                <a:latin typeface="Times New Roman"/>
                <a:cs typeface="Times New Roman"/>
              </a:rPr>
              <a:t>outcome.</a:t>
            </a:r>
            <a:endParaRPr sz="2400">
              <a:latin typeface="Times New Roman"/>
              <a:cs typeface="Times New Roman"/>
            </a:endParaRPr>
          </a:p>
          <a:p>
            <a:pPr marL="544830" marR="70485" lvl="1" indent="-259715">
              <a:lnSpc>
                <a:spcPct val="99800"/>
              </a:lnSpc>
              <a:spcBef>
                <a:spcPts val="350"/>
              </a:spcBef>
              <a:buClr>
                <a:srgbClr val="2DA2BE"/>
              </a:buClr>
              <a:buFont typeface="Lucida Sans Unicode"/>
              <a:buChar char="□"/>
              <a:tabLst>
                <a:tab pos="545465" algn="l"/>
              </a:tabLst>
            </a:pPr>
            <a:r>
              <a:rPr sz="2400" spc="-5" dirty="0">
                <a:latin typeface="Times New Roman"/>
                <a:cs typeface="Times New Roman"/>
              </a:rPr>
              <a:t>Perhaps the most important is that the </a:t>
            </a:r>
            <a:r>
              <a:rPr sz="2400" dirty="0">
                <a:latin typeface="Times New Roman"/>
                <a:cs typeface="Times New Roman"/>
              </a:rPr>
              <a:t>key </a:t>
            </a:r>
            <a:r>
              <a:rPr sz="2400" spc="-5" dirty="0">
                <a:latin typeface="Times New Roman"/>
                <a:cs typeface="Times New Roman"/>
              </a:rPr>
              <a:t>TCP/IP </a:t>
            </a:r>
            <a:r>
              <a:rPr sz="2400" dirty="0">
                <a:latin typeface="Times New Roman"/>
                <a:cs typeface="Times New Roman"/>
              </a:rPr>
              <a:t>protocols </a:t>
            </a:r>
            <a:r>
              <a:rPr sz="2400" spc="-585" dirty="0">
                <a:latin typeface="Times New Roman"/>
                <a:cs typeface="Times New Roman"/>
              </a:rPr>
              <a:t> </a:t>
            </a:r>
            <a:r>
              <a:rPr sz="2400" spc="-5" dirty="0">
                <a:latin typeface="Times New Roman"/>
                <a:cs typeface="Times New Roman"/>
              </a:rPr>
              <a:t>were mature and well tested at </a:t>
            </a:r>
            <a:r>
              <a:rPr sz="2400" dirty="0">
                <a:latin typeface="Times New Roman"/>
                <a:cs typeface="Times New Roman"/>
              </a:rPr>
              <a:t>a </a:t>
            </a:r>
            <a:r>
              <a:rPr sz="2400" spc="-5" dirty="0">
                <a:latin typeface="Times New Roman"/>
                <a:cs typeface="Times New Roman"/>
              </a:rPr>
              <a:t>time when similar OSI </a:t>
            </a:r>
            <a:r>
              <a:rPr sz="2400" dirty="0">
                <a:latin typeface="Times New Roman"/>
                <a:cs typeface="Times New Roman"/>
              </a:rPr>
              <a:t> protocols</a:t>
            </a:r>
            <a:r>
              <a:rPr sz="2400" spc="-5" dirty="0">
                <a:latin typeface="Times New Roman"/>
                <a:cs typeface="Times New Roman"/>
              </a:rPr>
              <a:t> were in</a:t>
            </a:r>
            <a:r>
              <a:rPr sz="2400" spc="-10" dirty="0">
                <a:latin typeface="Times New Roman"/>
                <a:cs typeface="Times New Roman"/>
              </a:rPr>
              <a:t> </a:t>
            </a:r>
            <a:r>
              <a:rPr sz="2400" spc="-5" dirty="0">
                <a:latin typeface="Times New Roman"/>
                <a:cs typeface="Times New Roman"/>
              </a:rPr>
              <a:t>the </a:t>
            </a:r>
            <a:r>
              <a:rPr sz="2400" dirty="0">
                <a:latin typeface="Times New Roman"/>
                <a:cs typeface="Times New Roman"/>
              </a:rPr>
              <a:t>development</a:t>
            </a:r>
            <a:r>
              <a:rPr sz="2400" spc="-5" dirty="0">
                <a:latin typeface="Times New Roman"/>
                <a:cs typeface="Times New Roman"/>
              </a:rPr>
              <a:t> stage.</a:t>
            </a:r>
            <a:endParaRPr sz="2400">
              <a:latin typeface="Times New Roman"/>
              <a:cs typeface="Times New Roman"/>
            </a:endParaRPr>
          </a:p>
          <a:p>
            <a:pPr marL="544830" marR="74295" lvl="1" indent="-259715">
              <a:lnSpc>
                <a:spcPct val="99800"/>
              </a:lnSpc>
              <a:spcBef>
                <a:spcPts val="300"/>
              </a:spcBef>
              <a:buClr>
                <a:srgbClr val="2DA2BE"/>
              </a:buClr>
              <a:buFont typeface="Lucida Sans Unicode"/>
              <a:buChar char="□"/>
              <a:tabLst>
                <a:tab pos="545465" algn="l"/>
              </a:tabLst>
            </a:pPr>
            <a:r>
              <a:rPr sz="2400" spc="-5" dirty="0">
                <a:latin typeface="Times New Roman"/>
                <a:cs typeface="Times New Roman"/>
              </a:rPr>
              <a:t>When </a:t>
            </a:r>
            <a:r>
              <a:rPr sz="2400" dirty="0">
                <a:latin typeface="Times New Roman"/>
                <a:cs typeface="Times New Roman"/>
              </a:rPr>
              <a:t>businesses began </a:t>
            </a:r>
            <a:r>
              <a:rPr sz="2400" spc="-5" dirty="0">
                <a:latin typeface="Times New Roman"/>
                <a:cs typeface="Times New Roman"/>
              </a:rPr>
              <a:t>to </a:t>
            </a:r>
            <a:r>
              <a:rPr sz="2400" dirty="0">
                <a:latin typeface="Times New Roman"/>
                <a:cs typeface="Times New Roman"/>
              </a:rPr>
              <a:t>recognize </a:t>
            </a:r>
            <a:r>
              <a:rPr sz="2400" spc="-5" dirty="0">
                <a:latin typeface="Times New Roman"/>
                <a:cs typeface="Times New Roman"/>
              </a:rPr>
              <a:t>the </a:t>
            </a:r>
            <a:r>
              <a:rPr sz="2400" dirty="0">
                <a:latin typeface="Times New Roman"/>
                <a:cs typeface="Times New Roman"/>
              </a:rPr>
              <a:t>need for </a:t>
            </a:r>
            <a:r>
              <a:rPr sz="2400" spc="5" dirty="0">
                <a:latin typeface="Times New Roman"/>
                <a:cs typeface="Times New Roman"/>
              </a:rPr>
              <a:t> </a:t>
            </a:r>
            <a:r>
              <a:rPr sz="2400" spc="-5" dirty="0">
                <a:latin typeface="Times New Roman"/>
                <a:cs typeface="Times New Roman"/>
              </a:rPr>
              <a:t>interoperability</a:t>
            </a:r>
            <a:r>
              <a:rPr sz="2400" spc="-20" dirty="0">
                <a:latin typeface="Times New Roman"/>
                <a:cs typeface="Times New Roman"/>
              </a:rPr>
              <a:t> </a:t>
            </a:r>
            <a:r>
              <a:rPr sz="2400" spc="-5" dirty="0">
                <a:latin typeface="Times New Roman"/>
                <a:cs typeface="Times New Roman"/>
              </a:rPr>
              <a:t>across</a:t>
            </a:r>
            <a:r>
              <a:rPr sz="2400" spc="-20" dirty="0">
                <a:latin typeface="Times New Roman"/>
                <a:cs typeface="Times New Roman"/>
              </a:rPr>
              <a:t> </a:t>
            </a:r>
            <a:r>
              <a:rPr sz="2400" dirty="0">
                <a:latin typeface="Times New Roman"/>
                <a:cs typeface="Times New Roman"/>
              </a:rPr>
              <a:t>networks,</a:t>
            </a:r>
            <a:r>
              <a:rPr sz="2400" spc="-10" dirty="0">
                <a:latin typeface="Times New Roman"/>
                <a:cs typeface="Times New Roman"/>
              </a:rPr>
              <a:t> </a:t>
            </a:r>
            <a:r>
              <a:rPr sz="2400" dirty="0">
                <a:latin typeface="Times New Roman"/>
                <a:cs typeface="Times New Roman"/>
              </a:rPr>
              <a:t>only</a:t>
            </a:r>
            <a:r>
              <a:rPr sz="2400" spc="-15" dirty="0">
                <a:latin typeface="Times New Roman"/>
                <a:cs typeface="Times New Roman"/>
              </a:rPr>
              <a:t> </a:t>
            </a:r>
            <a:r>
              <a:rPr sz="2400" spc="-5" dirty="0">
                <a:latin typeface="Times New Roman"/>
                <a:cs typeface="Times New Roman"/>
              </a:rPr>
              <a:t>TCP/IP</a:t>
            </a:r>
            <a:r>
              <a:rPr sz="2400" spc="-20" dirty="0">
                <a:latin typeface="Times New Roman"/>
                <a:cs typeface="Times New Roman"/>
              </a:rPr>
              <a:t> </a:t>
            </a:r>
            <a:r>
              <a:rPr sz="2400" spc="-5" dirty="0">
                <a:latin typeface="Times New Roman"/>
                <a:cs typeface="Times New Roman"/>
              </a:rPr>
              <a:t>was</a:t>
            </a:r>
            <a:r>
              <a:rPr sz="2400" spc="-15" dirty="0">
                <a:latin typeface="Times New Roman"/>
                <a:cs typeface="Times New Roman"/>
              </a:rPr>
              <a:t> </a:t>
            </a:r>
            <a:r>
              <a:rPr sz="2400" spc="-5" dirty="0">
                <a:latin typeface="Times New Roman"/>
                <a:cs typeface="Times New Roman"/>
              </a:rPr>
              <a:t>available </a:t>
            </a:r>
            <a:r>
              <a:rPr sz="2400" spc="-585" dirty="0">
                <a:latin typeface="Times New Roman"/>
                <a:cs typeface="Times New Roman"/>
              </a:rPr>
              <a:t> </a:t>
            </a:r>
            <a:r>
              <a:rPr sz="2400" spc="-5" dirty="0">
                <a:latin typeface="Times New Roman"/>
                <a:cs typeface="Times New Roman"/>
              </a:rPr>
              <a:t>and</a:t>
            </a:r>
            <a:r>
              <a:rPr sz="2400" spc="-10" dirty="0">
                <a:latin typeface="Times New Roman"/>
                <a:cs typeface="Times New Roman"/>
              </a:rPr>
              <a:t> </a:t>
            </a:r>
            <a:r>
              <a:rPr sz="2400" dirty="0">
                <a:latin typeface="Times New Roman"/>
                <a:cs typeface="Times New Roman"/>
              </a:rPr>
              <a:t>ready </a:t>
            </a:r>
            <a:r>
              <a:rPr sz="2400" spc="-5" dirty="0">
                <a:latin typeface="Times New Roman"/>
                <a:cs typeface="Times New Roman"/>
              </a:rPr>
              <a:t>to </a:t>
            </a:r>
            <a:r>
              <a:rPr sz="2400" dirty="0">
                <a:latin typeface="Times New Roman"/>
                <a:cs typeface="Times New Roman"/>
              </a:rPr>
              <a:t>go.</a:t>
            </a:r>
            <a:endParaRPr sz="2400">
              <a:latin typeface="Times New Roman"/>
              <a:cs typeface="Times New Roman"/>
            </a:endParaRPr>
          </a:p>
          <a:p>
            <a:pPr marL="544830" marR="5080" lvl="1" indent="-259715">
              <a:lnSpc>
                <a:spcPct val="99800"/>
              </a:lnSpc>
              <a:spcBef>
                <a:spcPts val="300"/>
              </a:spcBef>
              <a:buClr>
                <a:srgbClr val="2DA2BE"/>
              </a:buClr>
              <a:buFont typeface="Lucida Sans Unicode"/>
              <a:buChar char="□"/>
              <a:tabLst>
                <a:tab pos="545465" algn="l"/>
              </a:tabLst>
            </a:pPr>
            <a:r>
              <a:rPr sz="2400" spc="-5" dirty="0">
                <a:latin typeface="Times New Roman"/>
                <a:cs typeface="Times New Roman"/>
              </a:rPr>
              <a:t>Another </a:t>
            </a:r>
            <a:r>
              <a:rPr sz="2400" dirty="0">
                <a:latin typeface="Times New Roman"/>
                <a:cs typeface="Times New Roman"/>
              </a:rPr>
              <a:t>reason </a:t>
            </a:r>
            <a:r>
              <a:rPr sz="2400" spc="-5" dirty="0">
                <a:latin typeface="Times New Roman"/>
                <a:cs typeface="Times New Roman"/>
              </a:rPr>
              <a:t>is that the OSI model is </a:t>
            </a:r>
            <a:r>
              <a:rPr sz="2400" dirty="0">
                <a:latin typeface="Times New Roman"/>
                <a:cs typeface="Times New Roman"/>
              </a:rPr>
              <a:t>unnecessarily </a:t>
            </a:r>
            <a:r>
              <a:rPr sz="2400" spc="5" dirty="0">
                <a:latin typeface="Times New Roman"/>
                <a:cs typeface="Times New Roman"/>
              </a:rPr>
              <a:t> </a:t>
            </a:r>
            <a:r>
              <a:rPr sz="2400" spc="-5" dirty="0">
                <a:latin typeface="Times New Roman"/>
                <a:cs typeface="Times New Roman"/>
              </a:rPr>
              <a:t>complex, with seven layers to accomplish what TCP/IP </a:t>
            </a:r>
            <a:r>
              <a:rPr sz="2400" dirty="0">
                <a:latin typeface="Times New Roman"/>
                <a:cs typeface="Times New Roman"/>
              </a:rPr>
              <a:t>does </a:t>
            </a:r>
            <a:r>
              <a:rPr sz="2400" spc="-585" dirty="0">
                <a:latin typeface="Times New Roman"/>
                <a:cs typeface="Times New Roman"/>
              </a:rPr>
              <a:t> </a:t>
            </a:r>
            <a:r>
              <a:rPr sz="2400" spc="-5" dirty="0">
                <a:latin typeface="Times New Roman"/>
                <a:cs typeface="Times New Roman"/>
              </a:rPr>
              <a:t>with</a:t>
            </a:r>
            <a:r>
              <a:rPr sz="2400" spc="-10" dirty="0">
                <a:latin typeface="Times New Roman"/>
                <a:cs typeface="Times New Roman"/>
              </a:rPr>
              <a:t> </a:t>
            </a:r>
            <a:r>
              <a:rPr sz="2400" dirty="0">
                <a:latin typeface="Times New Roman"/>
                <a:cs typeface="Times New Roman"/>
              </a:rPr>
              <a:t>fewer </a:t>
            </a:r>
            <a:r>
              <a:rPr sz="2400" spc="-5" dirty="0">
                <a:latin typeface="Times New Roman"/>
                <a:cs typeface="Times New Roman"/>
              </a:rPr>
              <a:t>layers</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399065"/>
            <a:ext cx="3347085" cy="650240"/>
          </a:xfrm>
          <a:prstGeom prst="rect">
            <a:avLst/>
          </a:prstGeom>
        </p:spPr>
        <p:txBody>
          <a:bodyPr vert="horz" wrap="square" lIns="0" tIns="12700" rIns="0" bIns="0" rtlCol="0">
            <a:spAutoFit/>
          </a:bodyPr>
          <a:lstStyle/>
          <a:p>
            <a:pPr marL="12700">
              <a:lnSpc>
                <a:spcPct val="100000"/>
              </a:lnSpc>
              <a:spcBef>
                <a:spcPts val="100"/>
              </a:spcBef>
            </a:pPr>
            <a:r>
              <a:rPr sz="4100" spc="-10" dirty="0">
                <a:solidFill>
                  <a:srgbClr val="464646"/>
                </a:solidFill>
              </a:rPr>
              <a:t>TCP/IP</a:t>
            </a:r>
            <a:r>
              <a:rPr sz="4100" spc="-100" dirty="0">
                <a:solidFill>
                  <a:srgbClr val="464646"/>
                </a:solidFill>
              </a:rPr>
              <a:t> </a:t>
            </a:r>
            <a:r>
              <a:rPr sz="4100" dirty="0">
                <a:solidFill>
                  <a:srgbClr val="464646"/>
                </a:solidFill>
              </a:rPr>
              <a:t>Model</a:t>
            </a:r>
            <a:endParaRPr sz="4100"/>
          </a:p>
        </p:txBody>
      </p:sp>
      <p:pic>
        <p:nvPicPr>
          <p:cNvPr id="3" name="object 3"/>
          <p:cNvPicPr/>
          <p:nvPr/>
        </p:nvPicPr>
        <p:blipFill>
          <a:blip r:embed="rId2" cstate="print"/>
          <a:stretch>
            <a:fillRect/>
          </a:stretch>
        </p:blipFill>
        <p:spPr>
          <a:xfrm>
            <a:off x="717712" y="1719384"/>
            <a:ext cx="7554871" cy="3329679"/>
          </a:xfrm>
          <a:prstGeom prst="rect">
            <a:avLst/>
          </a:prstGeom>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32" y="0"/>
            <a:ext cx="9150350" cy="6864350"/>
            <a:chOff x="-6032" y="0"/>
            <a:chExt cx="9150350" cy="6864350"/>
          </a:xfrm>
        </p:grpSpPr>
        <p:pic>
          <p:nvPicPr>
            <p:cNvPr id="3" name="object 3"/>
            <p:cNvPicPr/>
            <p:nvPr/>
          </p:nvPicPr>
          <p:blipFill>
            <a:blip r:embed="rId2" cstate="print"/>
            <a:stretch>
              <a:fillRect/>
            </a:stretch>
          </p:blipFill>
          <p:spPr>
            <a:xfrm>
              <a:off x="0" y="0"/>
              <a:ext cx="9143999" cy="6857999"/>
            </a:xfrm>
            <a:prstGeom prst="rect">
              <a:avLst/>
            </a:prstGeom>
          </p:spPr>
        </p:pic>
        <p:sp>
          <p:nvSpPr>
            <p:cNvPr id="4" name="object 4"/>
            <p:cNvSpPr/>
            <p:nvPr/>
          </p:nvSpPr>
          <p:spPr>
            <a:xfrm>
              <a:off x="499272" y="5944935"/>
              <a:ext cx="4897755" cy="913130"/>
            </a:xfrm>
            <a:custGeom>
              <a:avLst/>
              <a:gdLst/>
              <a:ahLst/>
              <a:cxnLst/>
              <a:rect l="l" t="t" r="r" b="b"/>
              <a:pathLst>
                <a:path w="4897755" h="913129">
                  <a:moveTo>
                    <a:pt x="85612" y="21332"/>
                  </a:moveTo>
                  <a:lnTo>
                    <a:pt x="0" y="5466"/>
                  </a:lnTo>
                  <a:lnTo>
                    <a:pt x="660" y="0"/>
                  </a:lnTo>
                  <a:lnTo>
                    <a:pt x="85612" y="21332"/>
                  </a:lnTo>
                  <a:close/>
                </a:path>
                <a:path w="4897755" h="913129">
                  <a:moveTo>
                    <a:pt x="4897392" y="913063"/>
                  </a:moveTo>
                  <a:lnTo>
                    <a:pt x="3636763" y="913063"/>
                  </a:lnTo>
                  <a:lnTo>
                    <a:pt x="85612" y="21332"/>
                  </a:lnTo>
                  <a:lnTo>
                    <a:pt x="4897392" y="913063"/>
                  </a:lnTo>
                  <a:close/>
                </a:path>
              </a:pathLst>
            </a:custGeom>
            <a:solidFill>
              <a:srgbClr val="9BCADC">
                <a:alpha val="39999"/>
              </a:srgbClr>
            </a:solidFill>
          </p:spPr>
          <p:txBody>
            <a:bodyPr wrap="square" lIns="0" tIns="0" rIns="0" bIns="0" rtlCol="0"/>
            <a:lstStyle/>
            <a:p>
              <a:endParaRPr/>
            </a:p>
          </p:txBody>
        </p:sp>
        <p:sp>
          <p:nvSpPr>
            <p:cNvPr id="5" name="object 5"/>
            <p:cNvSpPr/>
            <p:nvPr/>
          </p:nvSpPr>
          <p:spPr>
            <a:xfrm>
              <a:off x="485716" y="5939011"/>
              <a:ext cx="3652520" cy="919480"/>
            </a:xfrm>
            <a:custGeom>
              <a:avLst/>
              <a:gdLst/>
              <a:ahLst/>
              <a:cxnLst/>
              <a:rect l="l" t="t" r="r" b="b"/>
              <a:pathLst>
                <a:path w="3652520" h="919479">
                  <a:moveTo>
                    <a:pt x="3651910" y="918988"/>
                  </a:moveTo>
                  <a:lnTo>
                    <a:pt x="2868875" y="918988"/>
                  </a:lnTo>
                  <a:lnTo>
                    <a:pt x="7920" y="6349"/>
                  </a:lnTo>
                  <a:lnTo>
                    <a:pt x="0" y="0"/>
                  </a:lnTo>
                  <a:lnTo>
                    <a:pt x="3651910" y="918988"/>
                  </a:lnTo>
                  <a:close/>
                </a:path>
              </a:pathLst>
            </a:custGeom>
            <a:solidFill>
              <a:srgbClr val="000000"/>
            </a:solidFill>
          </p:spPr>
          <p:txBody>
            <a:bodyPr wrap="square" lIns="0" tIns="0" rIns="0" bIns="0" rtlCol="0"/>
            <a:lstStyle/>
            <a:p>
              <a:endParaRPr/>
            </a:p>
          </p:txBody>
        </p:sp>
        <p:pic>
          <p:nvPicPr>
            <p:cNvPr id="6" name="object 6"/>
            <p:cNvPicPr/>
            <p:nvPr/>
          </p:nvPicPr>
          <p:blipFill>
            <a:blip r:embed="rId3" cstate="print"/>
            <a:stretch>
              <a:fillRect/>
            </a:stretch>
          </p:blipFill>
          <p:spPr>
            <a:xfrm>
              <a:off x="0" y="5793172"/>
              <a:ext cx="3351821" cy="1064827"/>
            </a:xfrm>
            <a:prstGeom prst="rect">
              <a:avLst/>
            </a:prstGeom>
          </p:spPr>
        </p:pic>
        <p:sp>
          <p:nvSpPr>
            <p:cNvPr id="7" name="object 7"/>
            <p:cNvSpPr/>
            <p:nvPr/>
          </p:nvSpPr>
          <p:spPr>
            <a:xfrm>
              <a:off x="0" y="5790679"/>
              <a:ext cx="3352165" cy="1067435"/>
            </a:xfrm>
            <a:custGeom>
              <a:avLst/>
              <a:gdLst/>
              <a:ahLst/>
              <a:cxnLst/>
              <a:rect l="l" t="t" r="r" b="b"/>
              <a:pathLst>
                <a:path w="3352165" h="1067434">
                  <a:moveTo>
                    <a:pt x="0" y="0"/>
                  </a:moveTo>
                  <a:lnTo>
                    <a:pt x="3351924" y="1067320"/>
                  </a:lnTo>
                </a:path>
              </a:pathLst>
            </a:custGeom>
            <a:ln w="12049">
              <a:solidFill>
                <a:srgbClr val="93C5D8"/>
              </a:solidFill>
            </a:ln>
          </p:spPr>
          <p:txBody>
            <a:bodyPr wrap="square" lIns="0" tIns="0" rIns="0" bIns="0" rtlCol="0"/>
            <a:lstStyle/>
            <a:p>
              <a:endParaRPr/>
            </a:p>
          </p:txBody>
        </p:sp>
      </p:grpSp>
      <p:sp>
        <p:nvSpPr>
          <p:cNvPr id="8" name="object 8"/>
          <p:cNvSpPr txBox="1">
            <a:spLocks noGrp="1"/>
          </p:cNvSpPr>
          <p:nvPr>
            <p:ph type="title"/>
          </p:nvPr>
        </p:nvSpPr>
        <p:spPr>
          <a:xfrm>
            <a:off x="530225" y="498285"/>
            <a:ext cx="7074534" cy="650240"/>
          </a:xfrm>
          <a:prstGeom prst="rect">
            <a:avLst/>
          </a:prstGeom>
        </p:spPr>
        <p:txBody>
          <a:bodyPr vert="horz" wrap="square" lIns="0" tIns="12700" rIns="0" bIns="0" rtlCol="0">
            <a:spAutoFit/>
          </a:bodyPr>
          <a:lstStyle/>
          <a:p>
            <a:pPr marL="12700">
              <a:lnSpc>
                <a:spcPct val="100000"/>
              </a:lnSpc>
              <a:spcBef>
                <a:spcPts val="100"/>
              </a:spcBef>
            </a:pPr>
            <a:r>
              <a:rPr sz="4100" spc="-5" dirty="0"/>
              <a:t>How</a:t>
            </a:r>
            <a:r>
              <a:rPr sz="4100" spc="-25" dirty="0"/>
              <a:t> </a:t>
            </a:r>
            <a:r>
              <a:rPr sz="4100" spc="-10" dirty="0"/>
              <a:t>hosts</a:t>
            </a:r>
            <a:r>
              <a:rPr sz="4100" spc="-35" dirty="0"/>
              <a:t> </a:t>
            </a:r>
            <a:r>
              <a:rPr sz="4100" spc="-5" dirty="0"/>
              <a:t>share</a:t>
            </a:r>
            <a:r>
              <a:rPr sz="4100" spc="-25" dirty="0"/>
              <a:t> </a:t>
            </a:r>
            <a:r>
              <a:rPr sz="4100" dirty="0"/>
              <a:t>a</a:t>
            </a:r>
            <a:r>
              <a:rPr sz="4100" spc="-25" dirty="0"/>
              <a:t> </a:t>
            </a:r>
            <a:r>
              <a:rPr sz="4100" spc="-5" dirty="0"/>
              <a:t>network?</a:t>
            </a:r>
            <a:endParaRPr sz="4100"/>
          </a:p>
        </p:txBody>
      </p:sp>
      <p:sp>
        <p:nvSpPr>
          <p:cNvPr id="9" name="object 9"/>
          <p:cNvSpPr txBox="1"/>
          <p:nvPr/>
        </p:nvSpPr>
        <p:spPr>
          <a:xfrm>
            <a:off x="1152017" y="4552060"/>
            <a:ext cx="185420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Arial MT"/>
                <a:cs typeface="Arial MT"/>
              </a:rPr>
              <a:t>up</a:t>
            </a:r>
            <a:r>
              <a:rPr sz="2400" spc="-50" dirty="0">
                <a:solidFill>
                  <a:srgbClr val="FFFFFF"/>
                </a:solidFill>
                <a:latin typeface="Arial MT"/>
                <a:cs typeface="Arial MT"/>
              </a:rPr>
              <a:t> </a:t>
            </a:r>
            <a:r>
              <a:rPr sz="2400" dirty="0">
                <a:solidFill>
                  <a:srgbClr val="FFFFFF"/>
                </a:solidFill>
                <a:latin typeface="Arial MT"/>
                <a:cs typeface="Arial MT"/>
              </a:rPr>
              <a:t>a</a:t>
            </a:r>
            <a:r>
              <a:rPr sz="2400" spc="-50" dirty="0">
                <a:solidFill>
                  <a:srgbClr val="FFFFFF"/>
                </a:solidFill>
                <a:latin typeface="Arial MT"/>
                <a:cs typeface="Arial MT"/>
              </a:rPr>
              <a:t> </a:t>
            </a:r>
            <a:r>
              <a:rPr sz="2400" spc="-5" dirty="0">
                <a:solidFill>
                  <a:srgbClr val="FFFFFF"/>
                </a:solidFill>
                <a:latin typeface="Arial MT"/>
                <a:cs typeface="Arial MT"/>
              </a:rPr>
              <a:t>network.</a:t>
            </a:r>
            <a:endParaRPr sz="2400">
              <a:latin typeface="Arial MT"/>
              <a:cs typeface="Arial MT"/>
            </a:endParaRPr>
          </a:p>
        </p:txBody>
      </p:sp>
      <p:pic>
        <p:nvPicPr>
          <p:cNvPr id="10" name="object 10"/>
          <p:cNvPicPr/>
          <p:nvPr/>
        </p:nvPicPr>
        <p:blipFill>
          <a:blip r:embed="rId4" cstate="print"/>
          <a:stretch>
            <a:fillRect/>
          </a:stretch>
        </p:blipFill>
        <p:spPr>
          <a:xfrm>
            <a:off x="4679848" y="1569494"/>
            <a:ext cx="3702435" cy="2909800"/>
          </a:xfrm>
          <a:prstGeom prst="rect">
            <a:avLst/>
          </a:prstGeom>
        </p:spPr>
      </p:pic>
      <p:sp>
        <p:nvSpPr>
          <p:cNvPr id="11" name="object 11"/>
          <p:cNvSpPr txBox="1"/>
          <p:nvPr/>
        </p:nvSpPr>
        <p:spPr>
          <a:xfrm>
            <a:off x="615815" y="1439904"/>
            <a:ext cx="6784340" cy="3355975"/>
          </a:xfrm>
          <a:prstGeom prst="rect">
            <a:avLst/>
          </a:prstGeom>
        </p:spPr>
        <p:txBody>
          <a:bodyPr vert="horz" wrap="square" lIns="0" tIns="65404" rIns="0" bIns="0" rtlCol="0">
            <a:spAutoFit/>
          </a:bodyPr>
          <a:lstStyle/>
          <a:p>
            <a:pPr marL="292735" indent="-280670">
              <a:lnSpc>
                <a:spcPct val="100000"/>
              </a:lnSpc>
              <a:spcBef>
                <a:spcPts val="515"/>
              </a:spcBef>
              <a:buClr>
                <a:srgbClr val="2DA2BE"/>
              </a:buClr>
              <a:buSzPct val="67857"/>
              <a:buFont typeface="Lucida Sans Unicode"/>
              <a:buChar char="□"/>
              <a:tabLst>
                <a:tab pos="292735" algn="l"/>
                <a:tab pos="293370" algn="l"/>
              </a:tabLst>
            </a:pPr>
            <a:r>
              <a:rPr sz="2800" dirty="0">
                <a:solidFill>
                  <a:srgbClr val="FFFFFF"/>
                </a:solidFill>
                <a:latin typeface="Arial MT"/>
                <a:cs typeface="Arial MT"/>
              </a:rPr>
              <a:t>Multiplexing</a:t>
            </a:r>
            <a:endParaRPr sz="2800">
              <a:latin typeface="Arial MT"/>
              <a:cs typeface="Arial MT"/>
            </a:endParaRPr>
          </a:p>
          <a:p>
            <a:pPr marL="548640" marR="3144520" lvl="1" indent="-184785">
              <a:lnSpc>
                <a:spcPct val="99800"/>
              </a:lnSpc>
              <a:spcBef>
                <a:spcPts val="359"/>
              </a:spcBef>
              <a:buClr>
                <a:srgbClr val="2DA2BE"/>
              </a:buClr>
              <a:buFont typeface="Verdana"/>
              <a:buChar char="◦"/>
              <a:tabLst>
                <a:tab pos="549275" algn="l"/>
              </a:tabLst>
            </a:pPr>
            <a:r>
              <a:rPr sz="2400" spc="-5" dirty="0">
                <a:solidFill>
                  <a:srgbClr val="FFFFFF"/>
                </a:solidFill>
                <a:latin typeface="Arial MT"/>
                <a:cs typeface="Arial MT"/>
              </a:rPr>
              <a:t>System </a:t>
            </a:r>
            <a:r>
              <a:rPr sz="2400" dirty="0">
                <a:solidFill>
                  <a:srgbClr val="FFFFFF"/>
                </a:solidFill>
                <a:latin typeface="Arial MT"/>
                <a:cs typeface="Arial MT"/>
              </a:rPr>
              <a:t>resource </a:t>
            </a:r>
            <a:r>
              <a:rPr sz="2400" spc="-5" dirty="0">
                <a:solidFill>
                  <a:srgbClr val="FFFFFF"/>
                </a:solidFill>
                <a:latin typeface="Arial MT"/>
                <a:cs typeface="Arial MT"/>
              </a:rPr>
              <a:t>is </a:t>
            </a:r>
            <a:r>
              <a:rPr sz="2400" dirty="0">
                <a:solidFill>
                  <a:srgbClr val="FFFFFF"/>
                </a:solidFill>
                <a:latin typeface="Arial MT"/>
                <a:cs typeface="Arial MT"/>
              </a:rPr>
              <a:t> shared</a:t>
            </a:r>
            <a:r>
              <a:rPr sz="2400" spc="-55" dirty="0">
                <a:solidFill>
                  <a:srgbClr val="FFFFFF"/>
                </a:solidFill>
                <a:latin typeface="Arial MT"/>
                <a:cs typeface="Arial MT"/>
              </a:rPr>
              <a:t> </a:t>
            </a:r>
            <a:r>
              <a:rPr sz="2400" spc="-5" dirty="0">
                <a:solidFill>
                  <a:srgbClr val="FFFFFF"/>
                </a:solidFill>
                <a:latin typeface="Arial MT"/>
                <a:cs typeface="Arial MT"/>
              </a:rPr>
              <a:t>among</a:t>
            </a:r>
            <a:r>
              <a:rPr sz="2400" spc="-50" dirty="0">
                <a:solidFill>
                  <a:srgbClr val="FFFFFF"/>
                </a:solidFill>
                <a:latin typeface="Arial MT"/>
                <a:cs typeface="Arial MT"/>
              </a:rPr>
              <a:t> </a:t>
            </a:r>
            <a:r>
              <a:rPr sz="2400" dirty="0">
                <a:solidFill>
                  <a:srgbClr val="FFFFFF"/>
                </a:solidFill>
                <a:latin typeface="Arial MT"/>
                <a:cs typeface="Arial MT"/>
              </a:rPr>
              <a:t>multiple </a:t>
            </a:r>
            <a:r>
              <a:rPr sz="2400" spc="-650" dirty="0">
                <a:solidFill>
                  <a:srgbClr val="FFFFFF"/>
                </a:solidFill>
                <a:latin typeface="Arial MT"/>
                <a:cs typeface="Arial MT"/>
              </a:rPr>
              <a:t> </a:t>
            </a:r>
            <a:r>
              <a:rPr sz="2400" spc="-5" dirty="0">
                <a:solidFill>
                  <a:srgbClr val="FFFFFF"/>
                </a:solidFill>
                <a:latin typeface="Arial MT"/>
                <a:cs typeface="Arial MT"/>
              </a:rPr>
              <a:t>users.</a:t>
            </a:r>
            <a:endParaRPr sz="2400">
              <a:latin typeface="Arial MT"/>
              <a:cs typeface="Arial MT"/>
            </a:endParaRPr>
          </a:p>
          <a:p>
            <a:pPr marL="548640" marR="3164840" lvl="1" indent="-184785">
              <a:lnSpc>
                <a:spcPct val="99500"/>
              </a:lnSpc>
              <a:spcBef>
                <a:spcPts val="305"/>
              </a:spcBef>
              <a:buClr>
                <a:srgbClr val="2DA2BE"/>
              </a:buClr>
              <a:buFont typeface="Verdana"/>
              <a:buChar char="◦"/>
              <a:tabLst>
                <a:tab pos="549275" algn="l"/>
              </a:tabLst>
            </a:pPr>
            <a:r>
              <a:rPr sz="2400" spc="-5" dirty="0">
                <a:solidFill>
                  <a:srgbClr val="FFFFFF"/>
                </a:solidFill>
                <a:latin typeface="Arial MT"/>
                <a:cs typeface="Arial MT"/>
              </a:rPr>
              <a:t>Data being </a:t>
            </a:r>
            <a:r>
              <a:rPr sz="2400" dirty="0">
                <a:solidFill>
                  <a:srgbClr val="FFFFFF"/>
                </a:solidFill>
                <a:latin typeface="Arial MT"/>
                <a:cs typeface="Arial MT"/>
              </a:rPr>
              <a:t>sent </a:t>
            </a:r>
            <a:r>
              <a:rPr sz="2400" spc="-5" dirty="0">
                <a:solidFill>
                  <a:srgbClr val="FFFFFF"/>
                </a:solidFill>
                <a:latin typeface="Arial MT"/>
                <a:cs typeface="Arial MT"/>
              </a:rPr>
              <a:t>by </a:t>
            </a:r>
            <a:r>
              <a:rPr sz="2400" dirty="0">
                <a:solidFill>
                  <a:srgbClr val="FFFFFF"/>
                </a:solidFill>
                <a:latin typeface="Arial MT"/>
                <a:cs typeface="Arial MT"/>
              </a:rPr>
              <a:t> multiple </a:t>
            </a:r>
            <a:r>
              <a:rPr sz="2400" spc="-5" dirty="0">
                <a:solidFill>
                  <a:srgbClr val="FFFFFF"/>
                </a:solidFill>
                <a:latin typeface="Arial MT"/>
                <a:cs typeface="Arial MT"/>
              </a:rPr>
              <a:t>users </a:t>
            </a:r>
            <a:r>
              <a:rPr sz="2400" dirty="0">
                <a:solidFill>
                  <a:srgbClr val="FFFFFF"/>
                </a:solidFill>
                <a:latin typeface="Arial MT"/>
                <a:cs typeface="Arial MT"/>
              </a:rPr>
              <a:t>can </a:t>
            </a:r>
            <a:r>
              <a:rPr sz="2400" spc="-5" dirty="0">
                <a:solidFill>
                  <a:srgbClr val="FFFFFF"/>
                </a:solidFill>
                <a:latin typeface="Arial MT"/>
                <a:cs typeface="Arial MT"/>
              </a:rPr>
              <a:t>be </a:t>
            </a:r>
            <a:r>
              <a:rPr sz="2400" dirty="0">
                <a:solidFill>
                  <a:srgbClr val="FFFFFF"/>
                </a:solidFill>
                <a:latin typeface="Arial MT"/>
                <a:cs typeface="Arial MT"/>
              </a:rPr>
              <a:t> multiplexed </a:t>
            </a:r>
            <a:r>
              <a:rPr sz="2400" spc="-5" dirty="0">
                <a:solidFill>
                  <a:srgbClr val="FFFFFF"/>
                </a:solidFill>
                <a:latin typeface="Arial MT"/>
                <a:cs typeface="Arial MT"/>
              </a:rPr>
              <a:t>over the </a:t>
            </a:r>
            <a:r>
              <a:rPr sz="2400" dirty="0">
                <a:solidFill>
                  <a:srgbClr val="FFFFFF"/>
                </a:solidFill>
                <a:latin typeface="Arial MT"/>
                <a:cs typeface="Arial MT"/>
              </a:rPr>
              <a:t> </a:t>
            </a:r>
            <a:r>
              <a:rPr sz="2400" spc="-5" dirty="0">
                <a:solidFill>
                  <a:srgbClr val="FFFFFF"/>
                </a:solidFill>
                <a:latin typeface="Arial MT"/>
                <a:cs typeface="Arial MT"/>
              </a:rPr>
              <a:t>physical</a:t>
            </a:r>
            <a:r>
              <a:rPr sz="2400" spc="-35" dirty="0">
                <a:solidFill>
                  <a:srgbClr val="FFFFFF"/>
                </a:solidFill>
                <a:latin typeface="Arial MT"/>
                <a:cs typeface="Arial MT"/>
              </a:rPr>
              <a:t> </a:t>
            </a:r>
            <a:r>
              <a:rPr sz="2400" spc="-5" dirty="0">
                <a:solidFill>
                  <a:srgbClr val="FFFFFF"/>
                </a:solidFill>
                <a:latin typeface="Arial MT"/>
                <a:cs typeface="Arial MT"/>
              </a:rPr>
              <a:t>link</a:t>
            </a:r>
            <a:r>
              <a:rPr sz="2400" spc="-30" dirty="0">
                <a:solidFill>
                  <a:srgbClr val="FFFFFF"/>
                </a:solidFill>
                <a:latin typeface="Arial MT"/>
                <a:cs typeface="Arial MT"/>
              </a:rPr>
              <a:t> </a:t>
            </a:r>
            <a:r>
              <a:rPr sz="2400" spc="-5" dirty="0">
                <a:solidFill>
                  <a:srgbClr val="FFFFFF"/>
                </a:solidFill>
                <a:latin typeface="Arial MT"/>
                <a:cs typeface="Arial MT"/>
              </a:rPr>
              <a:t>that</a:t>
            </a:r>
            <a:r>
              <a:rPr sz="2400" spc="-40" dirty="0">
                <a:solidFill>
                  <a:srgbClr val="FFFFFF"/>
                </a:solidFill>
                <a:latin typeface="Arial MT"/>
                <a:cs typeface="Arial MT"/>
              </a:rPr>
              <a:t> </a:t>
            </a:r>
            <a:r>
              <a:rPr sz="2400" dirty="0">
                <a:solidFill>
                  <a:srgbClr val="FFFFFF"/>
                </a:solidFill>
                <a:latin typeface="Arial MT"/>
                <a:cs typeface="Arial MT"/>
              </a:rPr>
              <a:t>make</a:t>
            </a:r>
            <a:endParaRPr sz="2400">
              <a:latin typeface="Arial MT"/>
              <a:cs typeface="Arial MT"/>
            </a:endParaRPr>
          </a:p>
          <a:p>
            <a:pPr marL="4222115">
              <a:lnSpc>
                <a:spcPts val="1685"/>
              </a:lnSpc>
            </a:pPr>
            <a:r>
              <a:rPr sz="1800" i="1" spc="-5" dirty="0">
                <a:solidFill>
                  <a:srgbClr val="FF0000"/>
                </a:solidFill>
                <a:latin typeface="Arial"/>
                <a:cs typeface="Arial"/>
              </a:rPr>
              <a:t>Here,</a:t>
            </a:r>
            <a:r>
              <a:rPr sz="1800" i="1" spc="-25" dirty="0">
                <a:solidFill>
                  <a:srgbClr val="FF0000"/>
                </a:solidFill>
                <a:latin typeface="Arial"/>
                <a:cs typeface="Arial"/>
              </a:rPr>
              <a:t> </a:t>
            </a:r>
            <a:r>
              <a:rPr sz="1800" i="1" spc="-5" dirty="0">
                <a:solidFill>
                  <a:srgbClr val="FF0000"/>
                </a:solidFill>
                <a:latin typeface="Arial"/>
                <a:cs typeface="Arial"/>
              </a:rPr>
              <a:t>three</a:t>
            </a:r>
            <a:r>
              <a:rPr sz="1800" i="1" spc="-25" dirty="0">
                <a:solidFill>
                  <a:srgbClr val="FF0000"/>
                </a:solidFill>
                <a:latin typeface="Arial"/>
                <a:cs typeface="Arial"/>
              </a:rPr>
              <a:t> </a:t>
            </a:r>
            <a:r>
              <a:rPr sz="1800" i="1" spc="-5" dirty="0">
                <a:solidFill>
                  <a:srgbClr val="FF0000"/>
                </a:solidFill>
                <a:latin typeface="Arial"/>
                <a:cs typeface="Arial"/>
              </a:rPr>
              <a:t>flows</a:t>
            </a:r>
            <a:r>
              <a:rPr sz="1800" i="1" spc="-25" dirty="0">
                <a:solidFill>
                  <a:srgbClr val="FF0000"/>
                </a:solidFill>
                <a:latin typeface="Arial"/>
                <a:cs typeface="Arial"/>
              </a:rPr>
              <a:t> </a:t>
            </a:r>
            <a:r>
              <a:rPr sz="1800" i="1" spc="-5" dirty="0">
                <a:solidFill>
                  <a:srgbClr val="FF0000"/>
                </a:solidFill>
                <a:latin typeface="Arial"/>
                <a:cs typeface="Arial"/>
              </a:rPr>
              <a:t>of</a:t>
            </a:r>
            <a:r>
              <a:rPr sz="1800" i="1" spc="-20" dirty="0">
                <a:solidFill>
                  <a:srgbClr val="FF0000"/>
                </a:solidFill>
                <a:latin typeface="Arial"/>
                <a:cs typeface="Arial"/>
              </a:rPr>
              <a:t> </a:t>
            </a:r>
            <a:r>
              <a:rPr sz="1800" i="1" spc="-5" dirty="0">
                <a:solidFill>
                  <a:srgbClr val="FF0000"/>
                </a:solidFill>
                <a:latin typeface="Arial"/>
                <a:cs typeface="Arial"/>
              </a:rPr>
              <a:t>data,</a:t>
            </a:r>
            <a:endParaRPr sz="1800">
              <a:latin typeface="Arial"/>
              <a:cs typeface="Arial"/>
            </a:endParaRPr>
          </a:p>
        </p:txBody>
      </p:sp>
      <p:sp>
        <p:nvSpPr>
          <p:cNvPr id="12" name="object 12"/>
          <p:cNvSpPr txBox="1"/>
          <p:nvPr/>
        </p:nvSpPr>
        <p:spPr>
          <a:xfrm>
            <a:off x="4825858" y="4771775"/>
            <a:ext cx="3834129" cy="1128395"/>
          </a:xfrm>
          <a:prstGeom prst="rect">
            <a:avLst/>
          </a:prstGeom>
        </p:spPr>
        <p:txBody>
          <a:bodyPr vert="horz" wrap="square" lIns="0" tIns="10795" rIns="0" bIns="0" rtlCol="0">
            <a:spAutoFit/>
          </a:bodyPr>
          <a:lstStyle/>
          <a:p>
            <a:pPr marL="12700" marR="5080">
              <a:lnSpc>
                <a:spcPct val="100699"/>
              </a:lnSpc>
              <a:spcBef>
                <a:spcPts val="85"/>
              </a:spcBef>
            </a:pPr>
            <a:r>
              <a:rPr sz="1800" i="1" dirty="0">
                <a:solidFill>
                  <a:srgbClr val="FF0000"/>
                </a:solidFill>
                <a:latin typeface="Arial"/>
                <a:cs typeface="Arial"/>
              </a:rPr>
              <a:t>corresponding </a:t>
            </a:r>
            <a:r>
              <a:rPr sz="1800" i="1" spc="-5" dirty="0">
                <a:solidFill>
                  <a:srgbClr val="FF0000"/>
                </a:solidFill>
                <a:latin typeface="Arial"/>
                <a:cs typeface="Arial"/>
              </a:rPr>
              <a:t>to three hosts are </a:t>
            </a:r>
            <a:r>
              <a:rPr sz="1800" i="1" dirty="0">
                <a:solidFill>
                  <a:srgbClr val="FF0000"/>
                </a:solidFill>
                <a:latin typeface="Arial"/>
                <a:cs typeface="Arial"/>
              </a:rPr>
              <a:t> multiplexed </a:t>
            </a:r>
            <a:r>
              <a:rPr sz="1800" i="1" spc="-5" dirty="0">
                <a:solidFill>
                  <a:srgbClr val="FF0000"/>
                </a:solidFill>
                <a:latin typeface="Arial"/>
                <a:cs typeface="Arial"/>
              </a:rPr>
              <a:t>by ‘switch 1’ and then </a:t>
            </a:r>
            <a:r>
              <a:rPr sz="1800" i="1" dirty="0">
                <a:solidFill>
                  <a:srgbClr val="FF0000"/>
                </a:solidFill>
                <a:latin typeface="Arial"/>
                <a:cs typeface="Arial"/>
              </a:rPr>
              <a:t> </a:t>
            </a:r>
            <a:r>
              <a:rPr sz="1800" i="1" spc="-5" dirty="0">
                <a:solidFill>
                  <a:srgbClr val="FF0000"/>
                </a:solidFill>
                <a:latin typeface="Arial"/>
                <a:cs typeface="Arial"/>
              </a:rPr>
              <a:t>demultiplexed back into </a:t>
            </a:r>
            <a:r>
              <a:rPr sz="1800" i="1" dirty="0">
                <a:solidFill>
                  <a:srgbClr val="FF0000"/>
                </a:solidFill>
                <a:latin typeface="Arial"/>
                <a:cs typeface="Arial"/>
              </a:rPr>
              <a:t>separate </a:t>
            </a:r>
            <a:r>
              <a:rPr sz="1800" i="1" spc="-5" dirty="0">
                <a:solidFill>
                  <a:srgbClr val="FF0000"/>
                </a:solidFill>
                <a:latin typeface="Arial"/>
                <a:cs typeface="Arial"/>
              </a:rPr>
              <a:t>flow </a:t>
            </a:r>
            <a:r>
              <a:rPr sz="1800" i="1" spc="-490" dirty="0">
                <a:solidFill>
                  <a:srgbClr val="FF0000"/>
                </a:solidFill>
                <a:latin typeface="Arial"/>
                <a:cs typeface="Arial"/>
              </a:rPr>
              <a:t> </a:t>
            </a:r>
            <a:r>
              <a:rPr sz="1800" i="1" spc="-5" dirty="0">
                <a:solidFill>
                  <a:srgbClr val="FF0000"/>
                </a:solidFill>
                <a:latin typeface="Arial"/>
                <a:cs typeface="Arial"/>
              </a:rPr>
              <a:t>by</a:t>
            </a:r>
            <a:r>
              <a:rPr sz="1800" i="1" spc="-10" dirty="0">
                <a:solidFill>
                  <a:srgbClr val="FF0000"/>
                </a:solidFill>
                <a:latin typeface="Arial"/>
                <a:cs typeface="Arial"/>
              </a:rPr>
              <a:t> </a:t>
            </a:r>
            <a:r>
              <a:rPr sz="1800" i="1" spc="-5" dirty="0">
                <a:solidFill>
                  <a:srgbClr val="FF0000"/>
                </a:solidFill>
                <a:latin typeface="Arial"/>
                <a:cs typeface="Arial"/>
              </a:rPr>
              <a:t>‘switch 2’.</a:t>
            </a:r>
            <a:endParaRPr sz="1800">
              <a:latin typeface="Arial"/>
              <a:cs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225" y="213246"/>
            <a:ext cx="7917815" cy="548754"/>
          </a:xfrm>
        </p:spPr>
        <p:txBody>
          <a:bodyPr/>
          <a:lstStyle/>
          <a:p>
            <a:pPr algn="ctr"/>
            <a:r>
              <a:rPr lang="en-US" sz="4000" spc="-10" dirty="0" smtClean="0">
                <a:solidFill>
                  <a:srgbClr val="1FADCC"/>
                </a:solidFill>
              </a:rPr>
              <a:t>Multiplexing</a:t>
            </a:r>
            <a:br>
              <a:rPr lang="en-US" sz="4000" spc="-10" dirty="0" smtClean="0">
                <a:solidFill>
                  <a:srgbClr val="1FADCC"/>
                </a:solidFill>
              </a:rPr>
            </a:br>
            <a:endParaRPr lang="en-US" sz="4000" spc="-10" dirty="0" smtClean="0">
              <a:solidFill>
                <a:srgbClr val="1FADCC"/>
              </a:solidFill>
            </a:endParaRPr>
          </a:p>
        </p:txBody>
      </p:sp>
      <p:sp>
        <p:nvSpPr>
          <p:cNvPr id="3" name="Text Placeholder 2"/>
          <p:cNvSpPr>
            <a:spLocks noGrp="1"/>
          </p:cNvSpPr>
          <p:nvPr>
            <p:ph type="body" idx="1"/>
          </p:nvPr>
        </p:nvSpPr>
        <p:spPr>
          <a:xfrm>
            <a:off x="152400" y="838200"/>
            <a:ext cx="8839200" cy="6032421"/>
          </a:xfrm>
        </p:spPr>
        <p:txBody>
          <a:bodyPr/>
          <a:lstStyle/>
          <a:p>
            <a:pPr lvl="0" algn="just"/>
            <a:r>
              <a:rPr lang="en-US" b="1" u="sng" dirty="0" smtClean="0">
                <a:hlinkClick r:id="rId2"/>
              </a:rPr>
              <a:t>Multiplexing</a:t>
            </a:r>
            <a:r>
              <a:rPr lang="en-US" dirty="0" smtClean="0"/>
              <a:t> </a:t>
            </a:r>
            <a:r>
              <a:rPr lang="en-US" sz="2200" dirty="0" smtClean="0"/>
              <a:t>is the sharing of a medium or bandwidth. It is the process in which multiple signals coming from multiple sources are combined and transmitted over a single communication/physical line.</a:t>
            </a:r>
          </a:p>
          <a:p>
            <a:pPr lvl="1" algn="just"/>
            <a:r>
              <a:rPr lang="en-US" sz="2200" i="1" dirty="0" smtClean="0"/>
              <a:t>Multiplexing divides the high capacity medium into low capacity logical medium which is then shared by different streams.</a:t>
            </a:r>
          </a:p>
          <a:p>
            <a:pPr lvl="0" algn="just"/>
            <a:r>
              <a:rPr lang="en-US" sz="2200" dirty="0" smtClean="0"/>
              <a:t>All mediums are capable of multiplexing.</a:t>
            </a:r>
          </a:p>
          <a:p>
            <a:pPr lvl="0" algn="just"/>
            <a:endParaRPr lang="en-US" dirty="0" smtClean="0"/>
          </a:p>
          <a:p>
            <a:pPr lvl="0" algn="just"/>
            <a:endParaRPr lang="en-US" dirty="0" smtClean="0"/>
          </a:p>
          <a:p>
            <a:pPr lvl="0" algn="just"/>
            <a:r>
              <a:rPr lang="en-US" dirty="0" smtClean="0"/>
              <a:t>	</a:t>
            </a:r>
          </a:p>
          <a:p>
            <a:pPr lvl="0" algn="just"/>
            <a:endParaRPr lang="en-US" dirty="0" smtClean="0"/>
          </a:p>
          <a:p>
            <a:pPr algn="l" fontAlgn="base"/>
            <a:r>
              <a:rPr lang="en-US" b="1" dirty="0" smtClean="0"/>
              <a:t>Types of Multiplexing </a:t>
            </a:r>
            <a:r>
              <a:rPr lang="en-US" dirty="0" smtClean="0"/>
              <a:t/>
            </a:r>
            <a:br>
              <a:rPr lang="en-US" dirty="0" smtClean="0"/>
            </a:br>
            <a:endParaRPr lang="en-US" dirty="0" smtClean="0"/>
          </a:p>
          <a:p>
            <a:pPr algn="just" fontAlgn="base">
              <a:buFont typeface="Wingdings" pitchFamily="2" charset="2"/>
              <a:buChar char="ü"/>
            </a:pPr>
            <a:r>
              <a:rPr lang="en-US" dirty="0" smtClean="0"/>
              <a:t>  </a:t>
            </a:r>
            <a:r>
              <a:rPr lang="en-US" sz="2200" dirty="0" smtClean="0"/>
              <a:t>Frequency Division Multiplexing (FDM)</a:t>
            </a:r>
          </a:p>
          <a:p>
            <a:pPr algn="just" fontAlgn="base">
              <a:buFont typeface="Wingdings" pitchFamily="2" charset="2"/>
              <a:buChar char="ü"/>
            </a:pPr>
            <a:r>
              <a:rPr lang="en-US" sz="2200" dirty="0" smtClean="0"/>
              <a:t>  Time-Division Multiplexing (TDM)</a:t>
            </a:r>
          </a:p>
          <a:p>
            <a:pPr algn="just" fontAlgn="base">
              <a:buFont typeface="Wingdings" pitchFamily="2" charset="2"/>
              <a:buChar char="ü"/>
            </a:pPr>
            <a:r>
              <a:rPr lang="en-US" sz="2200" dirty="0" smtClean="0"/>
              <a:t>  Wavelength Division Multiplexing (WDM)</a:t>
            </a:r>
          </a:p>
          <a:p>
            <a:pPr lvl="0"/>
            <a:endParaRPr lang="en-US" dirty="0" smtClean="0"/>
          </a:p>
          <a:p>
            <a:endParaRPr lang="en-US" dirty="0"/>
          </a:p>
        </p:txBody>
      </p:sp>
      <p:pic>
        <p:nvPicPr>
          <p:cNvPr id="1026" name="Picture 2"/>
          <p:cNvPicPr>
            <a:picLocks noChangeAspect="1" noChangeArrowheads="1"/>
          </p:cNvPicPr>
          <p:nvPr/>
        </p:nvPicPr>
        <p:blipFill>
          <a:blip r:embed="rId3"/>
          <a:srcRect/>
          <a:stretch>
            <a:fillRect/>
          </a:stretch>
        </p:blipFill>
        <p:spPr bwMode="auto">
          <a:xfrm>
            <a:off x="4038600" y="2819400"/>
            <a:ext cx="4400550" cy="2114550"/>
          </a:xfrm>
          <a:prstGeom prst="rect">
            <a:avLst/>
          </a:prstGeom>
          <a:noFill/>
          <a:ln w="9525">
            <a:noFill/>
            <a:miter lim="800000"/>
            <a:headEnd/>
            <a:tailEnd/>
          </a:ln>
          <a:effec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0"/>
            <a:ext cx="8229600" cy="633507"/>
          </a:xfrm>
          <a:prstGeom prst="rect">
            <a:avLst/>
          </a:prstGeom>
        </p:spPr>
        <p:txBody>
          <a:bodyPr vert="horz" wrap="square" lIns="0" tIns="17780" rIns="0" bIns="0" rtlCol="0">
            <a:spAutoFit/>
          </a:bodyPr>
          <a:lstStyle/>
          <a:p>
            <a:pPr marL="12700">
              <a:lnSpc>
                <a:spcPct val="100000"/>
              </a:lnSpc>
              <a:spcBef>
                <a:spcPts val="140"/>
              </a:spcBef>
            </a:pPr>
            <a:r>
              <a:rPr lang="en-US" sz="4000" spc="-10" dirty="0" smtClean="0">
                <a:solidFill>
                  <a:srgbClr val="1FADCC"/>
                </a:solidFill>
              </a:rPr>
              <a:t>Frequency</a:t>
            </a:r>
            <a:r>
              <a:rPr lang="en-US" sz="4000" spc="-50" dirty="0" smtClean="0">
                <a:solidFill>
                  <a:srgbClr val="1FADCC"/>
                </a:solidFill>
              </a:rPr>
              <a:t> </a:t>
            </a:r>
            <a:r>
              <a:rPr lang="en-US" sz="4000" spc="-5" dirty="0" smtClean="0">
                <a:solidFill>
                  <a:srgbClr val="1FADCC"/>
                </a:solidFill>
              </a:rPr>
              <a:t>Division</a:t>
            </a:r>
            <a:r>
              <a:rPr lang="en-US" sz="4000" spc="-45" dirty="0" smtClean="0">
                <a:solidFill>
                  <a:srgbClr val="1FADCC"/>
                </a:solidFill>
              </a:rPr>
              <a:t>  </a:t>
            </a:r>
            <a:r>
              <a:rPr lang="en-US" sz="4000" dirty="0" smtClean="0">
                <a:solidFill>
                  <a:srgbClr val="1FADCC"/>
                </a:solidFill>
              </a:rPr>
              <a:t>Multiplexing</a:t>
            </a:r>
            <a:endParaRPr spc="15" dirty="0">
              <a:solidFill>
                <a:srgbClr val="464646"/>
              </a:solidFill>
            </a:endParaRPr>
          </a:p>
        </p:txBody>
      </p:sp>
      <p:sp>
        <p:nvSpPr>
          <p:cNvPr id="3" name="object 3"/>
          <p:cNvSpPr txBox="1"/>
          <p:nvPr/>
        </p:nvSpPr>
        <p:spPr>
          <a:xfrm>
            <a:off x="304800" y="990600"/>
            <a:ext cx="8458200" cy="5146024"/>
          </a:xfrm>
          <a:prstGeom prst="rect">
            <a:avLst/>
          </a:prstGeom>
        </p:spPr>
        <p:txBody>
          <a:bodyPr vert="horz" wrap="square" lIns="0" tIns="59690" rIns="0" bIns="0" rtlCol="0">
            <a:spAutoFit/>
          </a:bodyPr>
          <a:lstStyle/>
          <a:p>
            <a:pPr marL="285750" indent="-273685">
              <a:lnSpc>
                <a:spcPct val="100000"/>
              </a:lnSpc>
              <a:spcBef>
                <a:spcPts val="265"/>
              </a:spcBef>
              <a:buClr>
                <a:srgbClr val="2DA2BE"/>
              </a:buClr>
              <a:buSzPct val="67500"/>
              <a:buFont typeface="Lucida Sans Unicode"/>
              <a:buChar char="□"/>
              <a:tabLst>
                <a:tab pos="285750" algn="l"/>
                <a:tab pos="286385" algn="l"/>
              </a:tabLst>
            </a:pPr>
            <a:r>
              <a:rPr lang="en-US" sz="2200" spc="10" dirty="0" smtClean="0">
                <a:latin typeface="Arial MT"/>
                <a:cs typeface="Arial MT"/>
              </a:rPr>
              <a:t>Separation</a:t>
            </a:r>
            <a:r>
              <a:rPr lang="en-US" sz="2200" dirty="0" smtClean="0">
                <a:latin typeface="Arial MT"/>
                <a:cs typeface="Arial MT"/>
              </a:rPr>
              <a:t> </a:t>
            </a:r>
            <a:r>
              <a:rPr lang="en-US" sz="2200" spc="10" dirty="0" smtClean="0">
                <a:latin typeface="Arial MT"/>
                <a:cs typeface="Arial MT"/>
              </a:rPr>
              <a:t>of the</a:t>
            </a:r>
            <a:r>
              <a:rPr lang="en-US" sz="2200" spc="5" dirty="0" smtClean="0">
                <a:latin typeface="Arial MT"/>
                <a:cs typeface="Arial MT"/>
              </a:rPr>
              <a:t> </a:t>
            </a:r>
            <a:r>
              <a:rPr lang="en-US" sz="2200" spc="10" dirty="0" smtClean="0">
                <a:latin typeface="Arial MT"/>
                <a:cs typeface="Arial MT"/>
              </a:rPr>
              <a:t>whole </a:t>
            </a:r>
            <a:r>
              <a:rPr lang="en-US" sz="2200" spc="15" dirty="0" smtClean="0">
                <a:latin typeface="Arial MT"/>
                <a:cs typeface="Arial MT"/>
              </a:rPr>
              <a:t>spectrum</a:t>
            </a:r>
            <a:r>
              <a:rPr lang="en-US" sz="2200" spc="5" dirty="0" smtClean="0">
                <a:latin typeface="Arial MT"/>
                <a:cs typeface="Arial MT"/>
              </a:rPr>
              <a:t> </a:t>
            </a:r>
            <a:r>
              <a:rPr lang="en-US" sz="2200" spc="10" dirty="0" smtClean="0">
                <a:latin typeface="Arial MT"/>
                <a:cs typeface="Arial MT"/>
              </a:rPr>
              <a:t>into </a:t>
            </a:r>
            <a:r>
              <a:rPr lang="en-US" sz="2200" b="1" spc="15" dirty="0" smtClean="0">
                <a:latin typeface="Arial MT"/>
                <a:cs typeface="Arial MT"/>
              </a:rPr>
              <a:t>smaller</a:t>
            </a:r>
            <a:r>
              <a:rPr lang="en-US" sz="2200" b="1" spc="10" dirty="0" smtClean="0">
                <a:latin typeface="Arial MT"/>
                <a:cs typeface="Arial MT"/>
              </a:rPr>
              <a:t> frequency</a:t>
            </a:r>
            <a:r>
              <a:rPr lang="en-US" sz="2200" b="1" spc="5" dirty="0" smtClean="0">
                <a:latin typeface="Arial MT"/>
                <a:cs typeface="Arial MT"/>
              </a:rPr>
              <a:t> </a:t>
            </a:r>
            <a:r>
              <a:rPr lang="en-US" sz="2200" b="1" spc="10" dirty="0" smtClean="0">
                <a:latin typeface="Arial MT"/>
                <a:cs typeface="Arial MT"/>
              </a:rPr>
              <a:t>bands</a:t>
            </a:r>
            <a:endParaRPr lang="en-US" sz="2200" b="1" dirty="0" smtClean="0">
              <a:latin typeface="Arial MT"/>
              <a:cs typeface="Arial MT"/>
            </a:endParaRPr>
          </a:p>
          <a:p>
            <a:pPr marL="285750" indent="-273685">
              <a:lnSpc>
                <a:spcPct val="100000"/>
              </a:lnSpc>
              <a:spcBef>
                <a:spcPts val="175"/>
              </a:spcBef>
              <a:buClr>
                <a:srgbClr val="2DA2BE"/>
              </a:buClr>
              <a:buSzPct val="67500"/>
              <a:buFont typeface="Lucida Sans Unicode"/>
              <a:buChar char="□"/>
              <a:tabLst>
                <a:tab pos="285750" algn="l"/>
                <a:tab pos="286385" algn="l"/>
              </a:tabLst>
            </a:pPr>
            <a:r>
              <a:rPr lang="en-US" sz="2200" spc="20" dirty="0" smtClean="0">
                <a:latin typeface="Arial MT"/>
                <a:cs typeface="Arial MT"/>
              </a:rPr>
              <a:t>A</a:t>
            </a:r>
            <a:r>
              <a:rPr lang="en-US" sz="2200" dirty="0" smtClean="0">
                <a:latin typeface="Arial MT"/>
                <a:cs typeface="Arial MT"/>
              </a:rPr>
              <a:t> </a:t>
            </a:r>
            <a:r>
              <a:rPr lang="en-US" sz="2200" spc="15" dirty="0" smtClean="0">
                <a:latin typeface="Arial MT"/>
                <a:cs typeface="Arial MT"/>
              </a:rPr>
              <a:t>channel</a:t>
            </a:r>
            <a:r>
              <a:rPr lang="en-US" sz="2200" spc="5" dirty="0" smtClean="0">
                <a:latin typeface="Arial MT"/>
                <a:cs typeface="Arial MT"/>
              </a:rPr>
              <a:t> </a:t>
            </a:r>
            <a:r>
              <a:rPr lang="en-US" sz="2200" spc="10" dirty="0" smtClean="0">
                <a:latin typeface="Arial MT"/>
                <a:cs typeface="Arial MT"/>
              </a:rPr>
              <a:t>gets</a:t>
            </a:r>
            <a:r>
              <a:rPr lang="en-US" sz="2200" spc="5" dirty="0" smtClean="0">
                <a:latin typeface="Arial MT"/>
                <a:cs typeface="Arial MT"/>
              </a:rPr>
              <a:t> </a:t>
            </a:r>
            <a:r>
              <a:rPr lang="en-US" sz="2200" spc="15" dirty="0" smtClean="0">
                <a:latin typeface="Arial MT"/>
                <a:cs typeface="Arial MT"/>
              </a:rPr>
              <a:t>a</a:t>
            </a:r>
            <a:r>
              <a:rPr lang="en-US" sz="2200" spc="5" dirty="0" smtClean="0">
                <a:latin typeface="Arial MT"/>
                <a:cs typeface="Arial MT"/>
              </a:rPr>
              <a:t> </a:t>
            </a:r>
            <a:r>
              <a:rPr lang="en-US" sz="2200" spc="15" dirty="0" smtClean="0">
                <a:latin typeface="Arial MT"/>
                <a:cs typeface="Arial MT"/>
              </a:rPr>
              <a:t>certain</a:t>
            </a:r>
            <a:r>
              <a:rPr lang="en-US" sz="2200" spc="10" dirty="0" smtClean="0">
                <a:latin typeface="Arial MT"/>
                <a:cs typeface="Arial MT"/>
              </a:rPr>
              <a:t> </a:t>
            </a:r>
            <a:r>
              <a:rPr lang="en-US" sz="2200" spc="15" dirty="0" smtClean="0">
                <a:latin typeface="Arial MT"/>
                <a:cs typeface="Arial MT"/>
              </a:rPr>
              <a:t>band</a:t>
            </a:r>
            <a:r>
              <a:rPr lang="en-US" sz="2200" spc="5" dirty="0" smtClean="0">
                <a:latin typeface="Arial MT"/>
                <a:cs typeface="Arial MT"/>
              </a:rPr>
              <a:t> </a:t>
            </a:r>
            <a:r>
              <a:rPr lang="en-US" sz="2200" spc="10" dirty="0" smtClean="0">
                <a:latin typeface="Arial MT"/>
                <a:cs typeface="Arial MT"/>
              </a:rPr>
              <a:t>of</a:t>
            </a:r>
            <a:r>
              <a:rPr lang="en-US" sz="2200" spc="5" dirty="0" smtClean="0">
                <a:latin typeface="Arial MT"/>
                <a:cs typeface="Arial MT"/>
              </a:rPr>
              <a:t> </a:t>
            </a:r>
            <a:r>
              <a:rPr lang="en-US" sz="2200" spc="10" dirty="0" smtClean="0">
                <a:latin typeface="Arial MT"/>
                <a:cs typeface="Arial MT"/>
              </a:rPr>
              <a:t>the</a:t>
            </a:r>
            <a:r>
              <a:rPr lang="en-US" sz="2200" dirty="0" smtClean="0">
                <a:latin typeface="Arial MT"/>
                <a:cs typeface="Arial MT"/>
              </a:rPr>
              <a:t> </a:t>
            </a:r>
            <a:r>
              <a:rPr lang="en-US" sz="2200" spc="15" dirty="0" smtClean="0">
                <a:latin typeface="Arial MT"/>
                <a:cs typeface="Arial MT"/>
              </a:rPr>
              <a:t>spectrum</a:t>
            </a:r>
            <a:r>
              <a:rPr lang="en-US" sz="2200" spc="5" dirty="0" smtClean="0">
                <a:latin typeface="Arial MT"/>
                <a:cs typeface="Arial MT"/>
              </a:rPr>
              <a:t> </a:t>
            </a:r>
            <a:r>
              <a:rPr lang="en-US" sz="2200" spc="10" dirty="0" smtClean="0">
                <a:latin typeface="Arial MT"/>
                <a:cs typeface="Arial MT"/>
              </a:rPr>
              <a:t>for</a:t>
            </a:r>
            <a:r>
              <a:rPr lang="en-US" sz="2200" spc="5" dirty="0" smtClean="0">
                <a:latin typeface="Arial MT"/>
                <a:cs typeface="Arial MT"/>
              </a:rPr>
              <a:t> </a:t>
            </a:r>
            <a:r>
              <a:rPr lang="en-US" sz="2200" spc="10" dirty="0" smtClean="0">
                <a:latin typeface="Arial MT"/>
                <a:cs typeface="Arial MT"/>
              </a:rPr>
              <a:t>the</a:t>
            </a:r>
            <a:r>
              <a:rPr lang="en-US" sz="2200" dirty="0" smtClean="0">
                <a:latin typeface="Arial MT"/>
                <a:cs typeface="Arial MT"/>
              </a:rPr>
              <a:t> </a:t>
            </a:r>
            <a:r>
              <a:rPr lang="en-US" sz="2200" spc="10" dirty="0" smtClean="0">
                <a:latin typeface="Arial MT"/>
                <a:cs typeface="Arial MT"/>
              </a:rPr>
              <a:t>whole</a:t>
            </a:r>
            <a:r>
              <a:rPr lang="en-US" sz="2200" spc="5" dirty="0" smtClean="0">
                <a:latin typeface="Arial MT"/>
                <a:cs typeface="Arial MT"/>
              </a:rPr>
              <a:t> </a:t>
            </a:r>
            <a:r>
              <a:rPr lang="en-US" sz="2200" spc="10" dirty="0" smtClean="0">
                <a:latin typeface="Arial MT"/>
                <a:cs typeface="Arial MT"/>
              </a:rPr>
              <a:t>time</a:t>
            </a:r>
          </a:p>
          <a:p>
            <a:pPr marL="285750" indent="-273685">
              <a:spcBef>
                <a:spcPts val="175"/>
              </a:spcBef>
              <a:buClr>
                <a:srgbClr val="2DA2BE"/>
              </a:buClr>
              <a:buSzPct val="67500"/>
              <a:buFont typeface="Lucida Sans Unicode"/>
              <a:buChar char="□"/>
              <a:tabLst>
                <a:tab pos="285750" algn="l"/>
                <a:tab pos="286385" algn="l"/>
              </a:tabLst>
            </a:pPr>
            <a:r>
              <a:rPr lang="en-US" sz="2200" dirty="0" smtClean="0"/>
              <a:t>Frequency Division Multiplexing is used in radio and television transmission.</a:t>
            </a:r>
          </a:p>
          <a:p>
            <a:pPr marL="285750" indent="-273685">
              <a:spcBef>
                <a:spcPts val="175"/>
              </a:spcBef>
              <a:buClr>
                <a:srgbClr val="2DA2BE"/>
              </a:buClr>
              <a:buSzPct val="67500"/>
              <a:buFont typeface="Lucida Sans Unicode"/>
              <a:buChar char="□"/>
              <a:tabLst>
                <a:tab pos="285750" algn="l"/>
                <a:tab pos="286385" algn="l"/>
              </a:tabLst>
            </a:pPr>
            <a:r>
              <a:rPr lang="en-US" sz="2200" b="1" spc="-5" dirty="0" smtClean="0">
                <a:latin typeface="Arial MT"/>
                <a:cs typeface="Arial MT"/>
              </a:rPr>
              <a:t>Advantages</a:t>
            </a:r>
            <a:r>
              <a:rPr lang="en-US" sz="2200" spc="-5" dirty="0" smtClean="0">
                <a:latin typeface="Arial MT"/>
                <a:cs typeface="Arial MT"/>
              </a:rPr>
              <a:t>:</a:t>
            </a:r>
          </a:p>
          <a:p>
            <a:pPr marL="285750" indent="-273685">
              <a:spcBef>
                <a:spcPts val="175"/>
              </a:spcBef>
              <a:buClr>
                <a:srgbClr val="2DA2BE"/>
              </a:buClr>
              <a:buSzPct val="67500"/>
              <a:buFont typeface="Lucida Sans Unicode"/>
              <a:buChar char="□"/>
              <a:tabLst>
                <a:tab pos="285750" algn="l"/>
                <a:tab pos="286385" algn="l"/>
              </a:tabLst>
            </a:pPr>
            <a:r>
              <a:rPr lang="en-US" sz="2200" spc="15" dirty="0" smtClean="0">
                <a:latin typeface="Arial MT"/>
                <a:cs typeface="Arial MT"/>
              </a:rPr>
              <a:t>no</a:t>
            </a:r>
            <a:r>
              <a:rPr lang="en-US" sz="2200" spc="-25" dirty="0" smtClean="0">
                <a:latin typeface="Arial MT"/>
                <a:cs typeface="Arial MT"/>
              </a:rPr>
              <a:t> </a:t>
            </a:r>
            <a:r>
              <a:rPr lang="en-US" sz="2200" spc="10" dirty="0" smtClean="0">
                <a:latin typeface="Arial MT"/>
                <a:cs typeface="Arial MT"/>
              </a:rPr>
              <a:t>dynamic</a:t>
            </a:r>
            <a:r>
              <a:rPr lang="en-US" sz="2200" spc="-20" dirty="0" smtClean="0">
                <a:latin typeface="Arial MT"/>
                <a:cs typeface="Arial MT"/>
              </a:rPr>
              <a:t> </a:t>
            </a:r>
            <a:r>
              <a:rPr lang="en-US" sz="2200" spc="15" dirty="0" smtClean="0">
                <a:latin typeface="Arial MT"/>
                <a:cs typeface="Arial MT"/>
              </a:rPr>
              <a:t>coordination </a:t>
            </a:r>
            <a:r>
              <a:rPr lang="en-US" sz="2200" spc="10" dirty="0" smtClean="0">
                <a:latin typeface="Arial MT"/>
                <a:cs typeface="Arial MT"/>
              </a:rPr>
              <a:t>necessary</a:t>
            </a:r>
          </a:p>
          <a:p>
            <a:pPr marL="338455" indent="-275590">
              <a:lnSpc>
                <a:spcPct val="100000"/>
              </a:lnSpc>
              <a:spcBef>
                <a:spcPts val="185"/>
              </a:spcBef>
              <a:buClr>
                <a:srgbClr val="2DA2BE"/>
              </a:buClr>
              <a:buSzPct val="68181"/>
              <a:buFont typeface="Lucida Sans Unicode"/>
              <a:buChar char="□"/>
              <a:tabLst>
                <a:tab pos="338455" algn="l"/>
                <a:tab pos="339090" algn="l"/>
              </a:tabLst>
            </a:pPr>
            <a:r>
              <a:rPr lang="en-US" sz="2200" b="1" dirty="0" smtClean="0">
                <a:latin typeface="Arial MT"/>
                <a:cs typeface="Arial MT"/>
              </a:rPr>
              <a:t>Disadvantages:</a:t>
            </a:r>
          </a:p>
          <a:p>
            <a:pPr marL="795655" marR="2496185" lvl="1" indent="-229870">
              <a:lnSpc>
                <a:spcPct val="91700"/>
              </a:lnSpc>
              <a:spcBef>
                <a:spcPts val="375"/>
              </a:spcBef>
              <a:buClr>
                <a:srgbClr val="2DA2BE"/>
              </a:buClr>
              <a:buSzPct val="67500"/>
              <a:buChar char="•"/>
              <a:tabLst>
                <a:tab pos="338455" algn="l"/>
                <a:tab pos="339090" algn="l"/>
              </a:tabLst>
            </a:pPr>
            <a:r>
              <a:rPr lang="en-US" sz="2200" spc="10" dirty="0" smtClean="0">
                <a:latin typeface="Arial MT"/>
                <a:cs typeface="Arial MT"/>
              </a:rPr>
              <a:t>waste of bandwidth </a:t>
            </a:r>
            <a:r>
              <a:rPr lang="en-US" sz="2200" spc="15" dirty="0" smtClean="0">
                <a:latin typeface="Arial MT"/>
                <a:cs typeface="Arial MT"/>
              </a:rPr>
              <a:t> </a:t>
            </a:r>
            <a:r>
              <a:rPr lang="en-US" sz="2200" spc="5" dirty="0" smtClean="0">
                <a:latin typeface="Arial MT"/>
                <a:cs typeface="Arial MT"/>
              </a:rPr>
              <a:t>if </a:t>
            </a:r>
            <a:r>
              <a:rPr lang="en-US" sz="2200" spc="10" dirty="0" smtClean="0">
                <a:latin typeface="Arial MT"/>
                <a:cs typeface="Arial MT"/>
              </a:rPr>
              <a:t>the </a:t>
            </a:r>
            <a:r>
              <a:rPr lang="en-US" sz="2200" spc="5" dirty="0" smtClean="0">
                <a:latin typeface="Arial MT"/>
                <a:cs typeface="Arial MT"/>
              </a:rPr>
              <a:t>traffic is </a:t>
            </a:r>
            <a:r>
              <a:rPr lang="en-US" sz="2200" spc="10" dirty="0" smtClean="0">
                <a:latin typeface="Arial MT"/>
                <a:cs typeface="Arial MT"/>
              </a:rPr>
              <a:t>distributed</a:t>
            </a:r>
            <a:r>
              <a:rPr lang="en-US" sz="2200" spc="-65" dirty="0" smtClean="0">
                <a:latin typeface="Arial MT"/>
                <a:cs typeface="Arial MT"/>
              </a:rPr>
              <a:t> </a:t>
            </a:r>
            <a:r>
              <a:rPr lang="en-US" sz="2200" spc="10" dirty="0" smtClean="0">
                <a:latin typeface="Arial MT"/>
                <a:cs typeface="Arial MT"/>
              </a:rPr>
              <a:t>unevenly</a:t>
            </a:r>
            <a:endParaRPr lang="en-US" sz="2200" dirty="0" smtClean="0">
              <a:latin typeface="Arial MT"/>
              <a:cs typeface="Arial MT"/>
            </a:endParaRPr>
          </a:p>
          <a:p>
            <a:pPr marL="795655" lvl="1" indent="-230504">
              <a:spcBef>
                <a:spcPts val="175"/>
              </a:spcBef>
              <a:buClr>
                <a:srgbClr val="2DA2BE"/>
              </a:buClr>
              <a:buSzPct val="67500"/>
              <a:buChar char="•"/>
              <a:tabLst>
                <a:tab pos="338455" algn="l"/>
                <a:tab pos="339090" algn="l"/>
              </a:tabLst>
            </a:pPr>
            <a:r>
              <a:rPr lang="en-US" sz="2200" spc="5" dirty="0" smtClean="0">
                <a:latin typeface="Arial MT"/>
                <a:cs typeface="Arial MT"/>
              </a:rPr>
              <a:t>Inflexible </a:t>
            </a:r>
            <a:endParaRPr lang="en-US" sz="2200" dirty="0" smtClean="0">
              <a:latin typeface="Arial MT"/>
              <a:cs typeface="Arial MT"/>
            </a:endParaRPr>
          </a:p>
          <a:p>
            <a:pPr marL="795655" lvl="1" indent="-230504">
              <a:spcBef>
                <a:spcPts val="225"/>
              </a:spcBef>
              <a:buClr>
                <a:srgbClr val="2DA2BE"/>
              </a:buClr>
              <a:buSzPct val="67500"/>
              <a:buChar char="•"/>
              <a:tabLst>
                <a:tab pos="338455" algn="l"/>
                <a:tab pos="339090" algn="l"/>
              </a:tabLst>
            </a:pPr>
            <a:r>
              <a:rPr lang="en-US" sz="2200" spc="10" dirty="0" smtClean="0">
                <a:latin typeface="Arial MT"/>
                <a:cs typeface="Arial MT"/>
              </a:rPr>
              <a:t>guard</a:t>
            </a:r>
            <a:r>
              <a:rPr lang="en-US" sz="2200" spc="-25" dirty="0" smtClean="0">
                <a:latin typeface="Arial MT"/>
                <a:cs typeface="Arial MT"/>
              </a:rPr>
              <a:t> </a:t>
            </a:r>
            <a:r>
              <a:rPr lang="en-US" sz="2200" spc="15" dirty="0" smtClean="0">
                <a:latin typeface="Arial MT"/>
                <a:cs typeface="Arial MT"/>
              </a:rPr>
              <a:t>spaces</a:t>
            </a:r>
            <a:endParaRPr lang="en-US" sz="2200" spc="10" dirty="0" smtClean="0">
              <a:latin typeface="Arial MT"/>
              <a:cs typeface="Arial MT"/>
            </a:endParaRPr>
          </a:p>
          <a:p>
            <a:pPr marL="285750" indent="-273685">
              <a:spcBef>
                <a:spcPts val="175"/>
              </a:spcBef>
              <a:buClr>
                <a:srgbClr val="2DA2BE"/>
              </a:buClr>
              <a:buSzPct val="67500"/>
              <a:buFont typeface="Lucida Sans Unicode"/>
              <a:buChar char="□"/>
              <a:tabLst>
                <a:tab pos="285750" algn="l"/>
                <a:tab pos="286385" algn="l"/>
              </a:tabLst>
            </a:pPr>
            <a:endParaRPr lang="en-US" sz="2400" b="1" spc="-5" dirty="0" smtClean="0">
              <a:solidFill>
                <a:srgbClr val="DA1F28"/>
              </a:solidFill>
              <a:latin typeface="Arial MT"/>
              <a:cs typeface="Arial MT"/>
            </a:endParaRPr>
          </a:p>
          <a:p>
            <a:pPr marL="285750" indent="-273685">
              <a:spcBef>
                <a:spcPts val="175"/>
              </a:spcBef>
              <a:buClr>
                <a:srgbClr val="2DA2BE"/>
              </a:buClr>
              <a:buSzPct val="67500"/>
              <a:buFont typeface="Lucida Sans Unicode"/>
              <a:buChar char="□"/>
              <a:tabLst>
                <a:tab pos="285750" algn="l"/>
                <a:tab pos="286385" algn="l"/>
              </a:tabLst>
            </a:pPr>
            <a:endParaRPr lang="en-US" sz="2400" dirty="0" smtClean="0"/>
          </a:p>
          <a:p>
            <a:pPr marL="285750" indent="-273685">
              <a:lnSpc>
                <a:spcPct val="100000"/>
              </a:lnSpc>
              <a:spcBef>
                <a:spcPts val="175"/>
              </a:spcBef>
              <a:buClr>
                <a:srgbClr val="2DA2BE"/>
              </a:buClr>
              <a:buSzPct val="67500"/>
              <a:buFont typeface="Lucida Sans Unicode"/>
              <a:buChar char="□"/>
              <a:tabLst>
                <a:tab pos="285750" algn="l"/>
                <a:tab pos="286385" algn="l"/>
              </a:tabLst>
            </a:pPr>
            <a:endParaRPr lang="en-US" sz="2400" dirty="0" smtClean="0">
              <a:latin typeface="Arial MT"/>
              <a:cs typeface="Arial MT"/>
            </a:endParaRPr>
          </a:p>
        </p:txBody>
      </p:sp>
      <p:pic>
        <p:nvPicPr>
          <p:cNvPr id="4" name="Picture 3"/>
          <p:cNvPicPr/>
          <p:nvPr/>
        </p:nvPicPr>
        <p:blipFill>
          <a:blip r:embed="rId2"/>
          <a:srcRect/>
          <a:stretch>
            <a:fillRect/>
          </a:stretch>
        </p:blipFill>
        <p:spPr bwMode="auto">
          <a:xfrm>
            <a:off x="3276600" y="4343400"/>
            <a:ext cx="5532664" cy="198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32" y="0"/>
            <a:ext cx="9150350" cy="6864350"/>
            <a:chOff x="-6032" y="0"/>
            <a:chExt cx="9150350" cy="6864350"/>
          </a:xfrm>
        </p:grpSpPr>
        <p:pic>
          <p:nvPicPr>
            <p:cNvPr id="3" name="object 3"/>
            <p:cNvPicPr/>
            <p:nvPr/>
          </p:nvPicPr>
          <p:blipFill>
            <a:blip r:embed="rId2" cstate="print"/>
            <a:stretch>
              <a:fillRect/>
            </a:stretch>
          </p:blipFill>
          <p:spPr>
            <a:xfrm>
              <a:off x="0" y="0"/>
              <a:ext cx="9143999" cy="6857999"/>
            </a:xfrm>
            <a:prstGeom prst="rect">
              <a:avLst/>
            </a:prstGeom>
          </p:spPr>
        </p:pic>
        <p:sp>
          <p:nvSpPr>
            <p:cNvPr id="4" name="object 4"/>
            <p:cNvSpPr/>
            <p:nvPr/>
          </p:nvSpPr>
          <p:spPr>
            <a:xfrm>
              <a:off x="499272" y="5944935"/>
              <a:ext cx="4897755" cy="913130"/>
            </a:xfrm>
            <a:custGeom>
              <a:avLst/>
              <a:gdLst/>
              <a:ahLst/>
              <a:cxnLst/>
              <a:rect l="l" t="t" r="r" b="b"/>
              <a:pathLst>
                <a:path w="4897755" h="913129">
                  <a:moveTo>
                    <a:pt x="85612" y="21332"/>
                  </a:moveTo>
                  <a:lnTo>
                    <a:pt x="0" y="5466"/>
                  </a:lnTo>
                  <a:lnTo>
                    <a:pt x="660" y="0"/>
                  </a:lnTo>
                  <a:lnTo>
                    <a:pt x="85612" y="21332"/>
                  </a:lnTo>
                  <a:close/>
                </a:path>
                <a:path w="4897755" h="913129">
                  <a:moveTo>
                    <a:pt x="4897392" y="913063"/>
                  </a:moveTo>
                  <a:lnTo>
                    <a:pt x="3636763" y="913063"/>
                  </a:lnTo>
                  <a:lnTo>
                    <a:pt x="85612" y="21332"/>
                  </a:lnTo>
                  <a:lnTo>
                    <a:pt x="4897392" y="913063"/>
                  </a:lnTo>
                  <a:close/>
                </a:path>
              </a:pathLst>
            </a:custGeom>
            <a:solidFill>
              <a:srgbClr val="9BCADC">
                <a:alpha val="39999"/>
              </a:srgbClr>
            </a:solidFill>
          </p:spPr>
          <p:txBody>
            <a:bodyPr wrap="square" lIns="0" tIns="0" rIns="0" bIns="0" rtlCol="0"/>
            <a:lstStyle/>
            <a:p>
              <a:endParaRPr/>
            </a:p>
          </p:txBody>
        </p:sp>
        <p:sp>
          <p:nvSpPr>
            <p:cNvPr id="5" name="object 5"/>
            <p:cNvSpPr/>
            <p:nvPr/>
          </p:nvSpPr>
          <p:spPr>
            <a:xfrm>
              <a:off x="485716" y="5939011"/>
              <a:ext cx="3652520" cy="919480"/>
            </a:xfrm>
            <a:custGeom>
              <a:avLst/>
              <a:gdLst/>
              <a:ahLst/>
              <a:cxnLst/>
              <a:rect l="l" t="t" r="r" b="b"/>
              <a:pathLst>
                <a:path w="3652520" h="919479">
                  <a:moveTo>
                    <a:pt x="3651910" y="918988"/>
                  </a:moveTo>
                  <a:lnTo>
                    <a:pt x="2868875" y="918988"/>
                  </a:lnTo>
                  <a:lnTo>
                    <a:pt x="7920" y="6349"/>
                  </a:lnTo>
                  <a:lnTo>
                    <a:pt x="0" y="0"/>
                  </a:lnTo>
                  <a:lnTo>
                    <a:pt x="3651910" y="918988"/>
                  </a:lnTo>
                  <a:close/>
                </a:path>
              </a:pathLst>
            </a:custGeom>
            <a:solidFill>
              <a:srgbClr val="000000"/>
            </a:solidFill>
          </p:spPr>
          <p:txBody>
            <a:bodyPr wrap="square" lIns="0" tIns="0" rIns="0" bIns="0" rtlCol="0"/>
            <a:lstStyle/>
            <a:p>
              <a:endParaRPr/>
            </a:p>
          </p:txBody>
        </p:sp>
        <p:pic>
          <p:nvPicPr>
            <p:cNvPr id="6" name="object 6"/>
            <p:cNvPicPr/>
            <p:nvPr/>
          </p:nvPicPr>
          <p:blipFill>
            <a:blip r:embed="rId3" cstate="print"/>
            <a:stretch>
              <a:fillRect/>
            </a:stretch>
          </p:blipFill>
          <p:spPr>
            <a:xfrm>
              <a:off x="0" y="5793172"/>
              <a:ext cx="3351821" cy="1064827"/>
            </a:xfrm>
            <a:prstGeom prst="rect">
              <a:avLst/>
            </a:prstGeom>
          </p:spPr>
        </p:pic>
        <p:sp>
          <p:nvSpPr>
            <p:cNvPr id="7" name="object 7"/>
            <p:cNvSpPr/>
            <p:nvPr/>
          </p:nvSpPr>
          <p:spPr>
            <a:xfrm>
              <a:off x="0" y="5790679"/>
              <a:ext cx="3352165" cy="1067435"/>
            </a:xfrm>
            <a:custGeom>
              <a:avLst/>
              <a:gdLst/>
              <a:ahLst/>
              <a:cxnLst/>
              <a:rect l="l" t="t" r="r" b="b"/>
              <a:pathLst>
                <a:path w="3352165" h="1067434">
                  <a:moveTo>
                    <a:pt x="0" y="0"/>
                  </a:moveTo>
                  <a:lnTo>
                    <a:pt x="3351924" y="1067320"/>
                  </a:lnTo>
                </a:path>
              </a:pathLst>
            </a:custGeom>
            <a:ln w="12049">
              <a:solidFill>
                <a:srgbClr val="93C5D8"/>
              </a:solidFill>
            </a:ln>
          </p:spPr>
          <p:txBody>
            <a:bodyPr wrap="square" lIns="0" tIns="0" rIns="0" bIns="0" rtlCol="0"/>
            <a:lstStyle/>
            <a:p>
              <a:endParaRPr/>
            </a:p>
          </p:txBody>
        </p:sp>
      </p:grpSp>
      <p:sp>
        <p:nvSpPr>
          <p:cNvPr id="8" name="object 8"/>
          <p:cNvSpPr txBox="1">
            <a:spLocks noGrp="1"/>
          </p:cNvSpPr>
          <p:nvPr>
            <p:ph type="title"/>
          </p:nvPr>
        </p:nvSpPr>
        <p:spPr>
          <a:xfrm>
            <a:off x="457200" y="274638"/>
            <a:ext cx="8229600" cy="1143000"/>
          </a:xfrm>
          <a:prstGeom prst="rect">
            <a:avLst/>
          </a:prstGeom>
          <a:ln w="9524">
            <a:solidFill>
              <a:srgbClr val="DEF4FA"/>
            </a:solidFill>
          </a:ln>
        </p:spPr>
        <p:txBody>
          <a:bodyPr vert="horz" wrap="square" lIns="0" tIns="10160" rIns="0" bIns="0" rtlCol="0">
            <a:spAutoFit/>
          </a:bodyPr>
          <a:lstStyle/>
          <a:p>
            <a:pPr marL="85725" marR="1744980">
              <a:lnSpc>
                <a:spcPts val="4430"/>
              </a:lnSpc>
              <a:spcBef>
                <a:spcPts val="80"/>
              </a:spcBef>
            </a:pPr>
            <a:r>
              <a:rPr sz="3700" spc="-5" dirty="0">
                <a:solidFill>
                  <a:srgbClr val="FFFFFF"/>
                </a:solidFill>
              </a:rPr>
              <a:t>Hardware Building Blocks </a:t>
            </a:r>
            <a:r>
              <a:rPr sz="3700" spc="-10" dirty="0">
                <a:solidFill>
                  <a:srgbClr val="FFFFFF"/>
                </a:solidFill>
              </a:rPr>
              <a:t>of </a:t>
            </a:r>
            <a:r>
              <a:rPr sz="3700" spc="-1019" dirty="0">
                <a:solidFill>
                  <a:srgbClr val="FFFFFF"/>
                </a:solidFill>
              </a:rPr>
              <a:t> </a:t>
            </a:r>
            <a:r>
              <a:rPr sz="3700" spc="-5" dirty="0">
                <a:solidFill>
                  <a:srgbClr val="FFFFFF"/>
                </a:solidFill>
              </a:rPr>
              <a:t>Network</a:t>
            </a:r>
            <a:endParaRPr sz="3700"/>
          </a:p>
        </p:txBody>
      </p:sp>
      <p:sp>
        <p:nvSpPr>
          <p:cNvPr id="9" name="object 9"/>
          <p:cNvSpPr txBox="1"/>
          <p:nvPr/>
        </p:nvSpPr>
        <p:spPr>
          <a:xfrm>
            <a:off x="789093" y="2139838"/>
            <a:ext cx="2659380" cy="3276600"/>
          </a:xfrm>
          <a:prstGeom prst="rect">
            <a:avLst/>
          </a:prstGeom>
        </p:spPr>
        <p:txBody>
          <a:bodyPr vert="horz" wrap="square" lIns="0" tIns="11430" rIns="0" bIns="0" rtlCol="0">
            <a:spAutoFit/>
          </a:bodyPr>
          <a:lstStyle/>
          <a:p>
            <a:pPr marL="290830" indent="-278765" algn="just">
              <a:lnSpc>
                <a:spcPts val="3005"/>
              </a:lnSpc>
              <a:spcBef>
                <a:spcPts val="90"/>
              </a:spcBef>
              <a:buClr>
                <a:srgbClr val="2DA2BE"/>
              </a:buClr>
              <a:buSzPct val="67307"/>
              <a:buFont typeface="Lucida Sans Unicode"/>
              <a:buChar char="□"/>
              <a:tabLst>
                <a:tab pos="291465" algn="l"/>
              </a:tabLst>
            </a:pPr>
            <a:r>
              <a:rPr sz="2600" spc="-15" dirty="0">
                <a:solidFill>
                  <a:srgbClr val="FFFFFF"/>
                </a:solidFill>
                <a:latin typeface="Arial MT"/>
                <a:cs typeface="Arial MT"/>
              </a:rPr>
              <a:t>Nodes</a:t>
            </a:r>
            <a:endParaRPr sz="2600">
              <a:latin typeface="Arial MT"/>
              <a:cs typeface="Arial MT"/>
            </a:endParaRPr>
          </a:p>
          <a:p>
            <a:pPr marL="546735" marR="130810" lvl="1" indent="-187960" algn="just">
              <a:lnSpc>
                <a:spcPct val="80500"/>
              </a:lnSpc>
              <a:spcBef>
                <a:spcPts val="400"/>
              </a:spcBef>
              <a:buClr>
                <a:srgbClr val="2DA2BE"/>
              </a:buClr>
              <a:buFont typeface="Verdana"/>
              <a:buChar char="◦"/>
              <a:tabLst>
                <a:tab pos="547370" algn="l"/>
              </a:tabLst>
            </a:pPr>
            <a:r>
              <a:rPr sz="2200" spc="5" dirty="0">
                <a:solidFill>
                  <a:srgbClr val="FFFFFF"/>
                </a:solidFill>
                <a:latin typeface="Arial MT"/>
                <a:cs typeface="Arial MT"/>
              </a:rPr>
              <a:t>Computers and </a:t>
            </a:r>
            <a:r>
              <a:rPr sz="2200" spc="-600" dirty="0">
                <a:solidFill>
                  <a:srgbClr val="FFFFFF"/>
                </a:solidFill>
                <a:latin typeface="Arial MT"/>
                <a:cs typeface="Arial MT"/>
              </a:rPr>
              <a:t> </a:t>
            </a:r>
            <a:r>
              <a:rPr sz="2200" spc="5" dirty="0">
                <a:solidFill>
                  <a:srgbClr val="FFFFFF"/>
                </a:solidFill>
                <a:latin typeface="Arial MT"/>
                <a:cs typeface="Arial MT"/>
              </a:rPr>
              <a:t>other</a:t>
            </a:r>
            <a:r>
              <a:rPr sz="2200" spc="-45" dirty="0">
                <a:solidFill>
                  <a:srgbClr val="FFFFFF"/>
                </a:solidFill>
                <a:latin typeface="Arial MT"/>
                <a:cs typeface="Arial MT"/>
              </a:rPr>
              <a:t> </a:t>
            </a:r>
            <a:r>
              <a:rPr sz="2200" spc="5" dirty="0">
                <a:solidFill>
                  <a:srgbClr val="FFFFFF"/>
                </a:solidFill>
                <a:latin typeface="Arial MT"/>
                <a:cs typeface="Arial MT"/>
              </a:rPr>
              <a:t>devices</a:t>
            </a:r>
            <a:r>
              <a:rPr sz="2200" spc="-45" dirty="0">
                <a:solidFill>
                  <a:srgbClr val="FFFFFF"/>
                </a:solidFill>
                <a:latin typeface="Arial MT"/>
                <a:cs typeface="Arial MT"/>
              </a:rPr>
              <a:t> </a:t>
            </a:r>
            <a:r>
              <a:rPr sz="2200" dirty="0">
                <a:solidFill>
                  <a:srgbClr val="FFFFFF"/>
                </a:solidFill>
                <a:latin typeface="Arial MT"/>
                <a:cs typeface="Arial MT"/>
              </a:rPr>
              <a:t>in </a:t>
            </a:r>
            <a:r>
              <a:rPr sz="2200" spc="-595" dirty="0">
                <a:solidFill>
                  <a:srgbClr val="FFFFFF"/>
                </a:solidFill>
                <a:latin typeface="Arial MT"/>
                <a:cs typeface="Arial MT"/>
              </a:rPr>
              <a:t> </a:t>
            </a:r>
            <a:r>
              <a:rPr sz="2200" spc="10" dirty="0">
                <a:solidFill>
                  <a:srgbClr val="FFFFFF"/>
                </a:solidFill>
                <a:latin typeface="Arial MT"/>
                <a:cs typeface="Arial MT"/>
              </a:rPr>
              <a:t>a</a:t>
            </a:r>
            <a:r>
              <a:rPr sz="2200" spc="-10" dirty="0">
                <a:solidFill>
                  <a:srgbClr val="FFFFFF"/>
                </a:solidFill>
                <a:latin typeface="Arial MT"/>
                <a:cs typeface="Arial MT"/>
              </a:rPr>
              <a:t> </a:t>
            </a:r>
            <a:r>
              <a:rPr sz="2200" spc="5" dirty="0">
                <a:solidFill>
                  <a:srgbClr val="FFFFFF"/>
                </a:solidFill>
                <a:latin typeface="Arial MT"/>
                <a:cs typeface="Arial MT"/>
              </a:rPr>
              <a:t>network</a:t>
            </a:r>
            <a:endParaRPr sz="2200">
              <a:latin typeface="Arial MT"/>
              <a:cs typeface="Arial MT"/>
            </a:endParaRPr>
          </a:p>
          <a:p>
            <a:pPr marL="290830" indent="-278765" algn="just">
              <a:lnSpc>
                <a:spcPts val="2750"/>
              </a:lnSpc>
              <a:buClr>
                <a:srgbClr val="2DA2BE"/>
              </a:buClr>
              <a:buSzPct val="67307"/>
              <a:buFont typeface="Lucida Sans Unicode"/>
              <a:buChar char="□"/>
              <a:tabLst>
                <a:tab pos="291465" algn="l"/>
              </a:tabLst>
            </a:pPr>
            <a:r>
              <a:rPr sz="2600" spc="-10" dirty="0">
                <a:solidFill>
                  <a:srgbClr val="FFFFFF"/>
                </a:solidFill>
                <a:latin typeface="Arial MT"/>
                <a:cs typeface="Arial MT"/>
              </a:rPr>
              <a:t>Links</a:t>
            </a:r>
            <a:endParaRPr sz="2600">
              <a:latin typeface="Arial MT"/>
              <a:cs typeface="Arial MT"/>
            </a:endParaRPr>
          </a:p>
          <a:p>
            <a:pPr marL="546735" marR="5080" lvl="1" indent="-187960">
              <a:lnSpc>
                <a:spcPct val="79900"/>
              </a:lnSpc>
              <a:spcBef>
                <a:spcPts val="415"/>
              </a:spcBef>
              <a:buClr>
                <a:srgbClr val="2DA2BE"/>
              </a:buClr>
              <a:buFont typeface="Verdana"/>
              <a:buChar char="◦"/>
              <a:tabLst>
                <a:tab pos="547370" algn="l"/>
              </a:tabLst>
            </a:pPr>
            <a:r>
              <a:rPr sz="2200" dirty="0">
                <a:solidFill>
                  <a:srgbClr val="FFFFFF"/>
                </a:solidFill>
                <a:latin typeface="Arial MT"/>
                <a:cs typeface="Arial MT"/>
              </a:rPr>
              <a:t>Physical </a:t>
            </a:r>
            <a:r>
              <a:rPr sz="2200" spc="5" dirty="0">
                <a:solidFill>
                  <a:srgbClr val="FFFFFF"/>
                </a:solidFill>
                <a:latin typeface="Arial MT"/>
                <a:cs typeface="Arial MT"/>
              </a:rPr>
              <a:t> connection </a:t>
            </a:r>
            <a:r>
              <a:rPr sz="2200" spc="10" dirty="0">
                <a:solidFill>
                  <a:srgbClr val="FFFFFF"/>
                </a:solidFill>
                <a:latin typeface="Arial MT"/>
                <a:cs typeface="Arial MT"/>
              </a:rPr>
              <a:t> </a:t>
            </a:r>
            <a:r>
              <a:rPr sz="2200" spc="5" dirty="0">
                <a:solidFill>
                  <a:srgbClr val="FFFFFF"/>
                </a:solidFill>
                <a:latin typeface="Arial MT"/>
                <a:cs typeface="Arial MT"/>
              </a:rPr>
              <a:t>between </a:t>
            </a:r>
            <a:r>
              <a:rPr sz="2200" dirty="0">
                <a:solidFill>
                  <a:srgbClr val="FFFFFF"/>
                </a:solidFill>
                <a:latin typeface="Arial MT"/>
                <a:cs typeface="Arial MT"/>
              </a:rPr>
              <a:t>the </a:t>
            </a:r>
            <a:r>
              <a:rPr sz="2200" spc="5" dirty="0">
                <a:solidFill>
                  <a:srgbClr val="FFFFFF"/>
                </a:solidFill>
                <a:latin typeface="Arial MT"/>
                <a:cs typeface="Arial MT"/>
              </a:rPr>
              <a:t> nodes</a:t>
            </a:r>
            <a:r>
              <a:rPr sz="2200" spc="-30" dirty="0">
                <a:solidFill>
                  <a:srgbClr val="FFFFFF"/>
                </a:solidFill>
                <a:latin typeface="Arial MT"/>
                <a:cs typeface="Arial MT"/>
              </a:rPr>
              <a:t> </a:t>
            </a:r>
            <a:r>
              <a:rPr sz="2200" spc="5" dirty="0">
                <a:solidFill>
                  <a:srgbClr val="FFFFFF"/>
                </a:solidFill>
                <a:latin typeface="Arial MT"/>
                <a:cs typeface="Arial MT"/>
              </a:rPr>
              <a:t>by</a:t>
            </a:r>
            <a:r>
              <a:rPr sz="2200" spc="-30" dirty="0">
                <a:solidFill>
                  <a:srgbClr val="FFFFFF"/>
                </a:solidFill>
                <a:latin typeface="Arial MT"/>
                <a:cs typeface="Arial MT"/>
              </a:rPr>
              <a:t> </a:t>
            </a:r>
            <a:r>
              <a:rPr sz="2200" spc="5" dirty="0">
                <a:solidFill>
                  <a:srgbClr val="FFFFFF"/>
                </a:solidFill>
                <a:latin typeface="Arial MT"/>
                <a:cs typeface="Arial MT"/>
              </a:rPr>
              <a:t>coaxial </a:t>
            </a:r>
            <a:r>
              <a:rPr sz="2200" spc="-595" dirty="0">
                <a:solidFill>
                  <a:srgbClr val="FFFFFF"/>
                </a:solidFill>
                <a:latin typeface="Arial MT"/>
                <a:cs typeface="Arial MT"/>
              </a:rPr>
              <a:t> </a:t>
            </a:r>
            <a:r>
              <a:rPr sz="2200" spc="5" dirty="0">
                <a:solidFill>
                  <a:srgbClr val="FFFFFF"/>
                </a:solidFill>
                <a:latin typeface="Arial MT"/>
                <a:cs typeface="Arial MT"/>
              </a:rPr>
              <a:t>cables or </a:t>
            </a:r>
            <a:r>
              <a:rPr sz="2200" dirty="0">
                <a:solidFill>
                  <a:srgbClr val="FFFFFF"/>
                </a:solidFill>
                <a:latin typeface="Arial MT"/>
                <a:cs typeface="Arial MT"/>
              </a:rPr>
              <a:t>optical </a:t>
            </a:r>
            <a:r>
              <a:rPr sz="2200" spc="-600" dirty="0">
                <a:solidFill>
                  <a:srgbClr val="FFFFFF"/>
                </a:solidFill>
                <a:latin typeface="Arial MT"/>
                <a:cs typeface="Arial MT"/>
              </a:rPr>
              <a:t> </a:t>
            </a:r>
            <a:r>
              <a:rPr sz="2200" dirty="0">
                <a:solidFill>
                  <a:srgbClr val="FFFFFF"/>
                </a:solidFill>
                <a:latin typeface="Arial MT"/>
                <a:cs typeface="Arial MT"/>
              </a:rPr>
              <a:t>fibers.</a:t>
            </a:r>
            <a:endParaRPr sz="2200">
              <a:latin typeface="Arial MT"/>
              <a:cs typeface="Arial MT"/>
            </a:endParaRPr>
          </a:p>
        </p:txBody>
      </p:sp>
      <p:pic>
        <p:nvPicPr>
          <p:cNvPr id="10" name="object 10"/>
          <p:cNvPicPr/>
          <p:nvPr/>
        </p:nvPicPr>
        <p:blipFill>
          <a:blip r:embed="rId4" cstate="print"/>
          <a:stretch>
            <a:fillRect/>
          </a:stretch>
        </p:blipFill>
        <p:spPr>
          <a:xfrm>
            <a:off x="3500651" y="1690689"/>
            <a:ext cx="5643348" cy="4232439"/>
          </a:xfrm>
          <a:prstGeom prst="rect">
            <a:avLst/>
          </a:prstGeom>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0"/>
            <a:ext cx="8229600" cy="633507"/>
          </a:xfrm>
          <a:prstGeom prst="rect">
            <a:avLst/>
          </a:prstGeom>
        </p:spPr>
        <p:txBody>
          <a:bodyPr vert="horz" wrap="square" lIns="0" tIns="17780" rIns="0" bIns="0" rtlCol="0">
            <a:spAutoFit/>
          </a:bodyPr>
          <a:lstStyle/>
          <a:p>
            <a:pPr marL="12700">
              <a:lnSpc>
                <a:spcPct val="100000"/>
              </a:lnSpc>
              <a:spcBef>
                <a:spcPts val="140"/>
              </a:spcBef>
            </a:pPr>
            <a:r>
              <a:rPr lang="en-US" sz="4000" spc="-10" dirty="0" smtClean="0">
                <a:solidFill>
                  <a:srgbClr val="1FADCC"/>
                </a:solidFill>
              </a:rPr>
              <a:t>Time Division Multiplexing</a:t>
            </a:r>
            <a:endParaRPr lang="en-US" sz="4000" spc="-10" dirty="0">
              <a:solidFill>
                <a:srgbClr val="1FADCC"/>
              </a:solidFill>
            </a:endParaRPr>
          </a:p>
        </p:txBody>
      </p:sp>
      <p:sp>
        <p:nvSpPr>
          <p:cNvPr id="3" name="object 3"/>
          <p:cNvSpPr txBox="1"/>
          <p:nvPr/>
        </p:nvSpPr>
        <p:spPr>
          <a:xfrm>
            <a:off x="304800" y="990600"/>
            <a:ext cx="8458200" cy="5432128"/>
          </a:xfrm>
          <a:prstGeom prst="rect">
            <a:avLst/>
          </a:prstGeom>
        </p:spPr>
        <p:txBody>
          <a:bodyPr vert="horz" wrap="square" lIns="0" tIns="59690" rIns="0" bIns="0" rtlCol="0">
            <a:spAutoFit/>
          </a:bodyPr>
          <a:lstStyle/>
          <a:p>
            <a:pPr marL="290195" indent="-274320">
              <a:lnSpc>
                <a:spcPts val="2375"/>
              </a:lnSpc>
              <a:spcBef>
                <a:spcPts val="135"/>
              </a:spcBef>
              <a:buClr>
                <a:srgbClr val="2DA2BE"/>
              </a:buClr>
              <a:buSzPct val="67500"/>
              <a:buFont typeface="Lucida Sans Unicode"/>
              <a:buChar char="□"/>
              <a:tabLst>
                <a:tab pos="290195" algn="l"/>
                <a:tab pos="290830" algn="l"/>
              </a:tabLst>
            </a:pPr>
            <a:r>
              <a:rPr lang="en-US" sz="2200" spc="20" dirty="0" smtClean="0">
                <a:latin typeface="Arial MT"/>
                <a:cs typeface="Arial MT"/>
              </a:rPr>
              <a:t>A</a:t>
            </a:r>
            <a:r>
              <a:rPr lang="en-US" sz="2200" dirty="0" smtClean="0">
                <a:latin typeface="Arial MT"/>
                <a:cs typeface="Arial MT"/>
              </a:rPr>
              <a:t> </a:t>
            </a:r>
            <a:r>
              <a:rPr lang="en-US" sz="2200" spc="15" dirty="0" smtClean="0">
                <a:latin typeface="Arial MT"/>
                <a:cs typeface="Arial MT"/>
              </a:rPr>
              <a:t>channel</a:t>
            </a:r>
            <a:r>
              <a:rPr lang="en-US" sz="2200" spc="5" dirty="0" smtClean="0">
                <a:latin typeface="Arial MT"/>
                <a:cs typeface="Arial MT"/>
              </a:rPr>
              <a:t> </a:t>
            </a:r>
            <a:r>
              <a:rPr lang="en-US" sz="2200" spc="10" dirty="0" smtClean="0">
                <a:latin typeface="Arial MT"/>
                <a:cs typeface="Arial MT"/>
              </a:rPr>
              <a:t>gets</a:t>
            </a:r>
            <a:r>
              <a:rPr lang="en-US" sz="2200" spc="5" dirty="0" smtClean="0">
                <a:latin typeface="Arial MT"/>
                <a:cs typeface="Arial MT"/>
              </a:rPr>
              <a:t> </a:t>
            </a:r>
            <a:r>
              <a:rPr lang="en-US" sz="2200" spc="10" dirty="0" smtClean="0">
                <a:latin typeface="Arial MT"/>
                <a:cs typeface="Arial MT"/>
              </a:rPr>
              <a:t>the</a:t>
            </a:r>
            <a:r>
              <a:rPr lang="en-US" sz="2200" dirty="0" smtClean="0">
                <a:latin typeface="Arial MT"/>
                <a:cs typeface="Arial MT"/>
              </a:rPr>
              <a:t> </a:t>
            </a:r>
            <a:r>
              <a:rPr lang="en-US" sz="2200" spc="10" dirty="0" smtClean="0">
                <a:latin typeface="Arial MT"/>
                <a:cs typeface="Arial MT"/>
              </a:rPr>
              <a:t>whole</a:t>
            </a:r>
            <a:r>
              <a:rPr lang="en-US" sz="2200" spc="5" dirty="0" smtClean="0">
                <a:latin typeface="Arial MT"/>
                <a:cs typeface="Arial MT"/>
              </a:rPr>
              <a:t> </a:t>
            </a:r>
            <a:r>
              <a:rPr lang="en-US" sz="2200" spc="15" dirty="0" smtClean="0">
                <a:latin typeface="Arial MT"/>
                <a:cs typeface="Arial MT"/>
              </a:rPr>
              <a:t>spectrum</a:t>
            </a:r>
            <a:r>
              <a:rPr lang="en-US" sz="2200" spc="5" dirty="0" smtClean="0">
                <a:latin typeface="Arial MT"/>
                <a:cs typeface="Arial MT"/>
              </a:rPr>
              <a:t> </a:t>
            </a:r>
            <a:r>
              <a:rPr lang="en-US" sz="2200" spc="10" dirty="0" smtClean="0">
                <a:latin typeface="Arial MT"/>
                <a:cs typeface="Arial MT"/>
              </a:rPr>
              <a:t>for</a:t>
            </a:r>
            <a:r>
              <a:rPr lang="en-US" sz="2200" dirty="0" smtClean="0">
                <a:latin typeface="Arial MT"/>
                <a:cs typeface="Arial MT"/>
              </a:rPr>
              <a:t> </a:t>
            </a:r>
            <a:r>
              <a:rPr lang="en-US" sz="2200" spc="15" dirty="0" smtClean="0">
                <a:latin typeface="Arial MT"/>
                <a:cs typeface="Arial MT"/>
              </a:rPr>
              <a:t>a</a:t>
            </a:r>
            <a:r>
              <a:rPr lang="en-US" sz="2200" spc="5" dirty="0" smtClean="0">
                <a:latin typeface="Arial MT"/>
                <a:cs typeface="Arial MT"/>
              </a:rPr>
              <a:t> </a:t>
            </a:r>
            <a:r>
              <a:rPr lang="en-US" sz="2200" spc="15" dirty="0" smtClean="0">
                <a:latin typeface="Arial MT"/>
                <a:cs typeface="Arial MT"/>
              </a:rPr>
              <a:t>certain</a:t>
            </a:r>
            <a:r>
              <a:rPr lang="en-US" sz="2200" spc="5" dirty="0" smtClean="0">
                <a:latin typeface="Arial MT"/>
                <a:cs typeface="Arial MT"/>
              </a:rPr>
              <a:t> </a:t>
            </a:r>
            <a:r>
              <a:rPr lang="en-US" sz="2200" spc="15" dirty="0" smtClean="0">
                <a:latin typeface="Arial MT"/>
                <a:cs typeface="Arial MT"/>
              </a:rPr>
              <a:t>amount</a:t>
            </a:r>
            <a:r>
              <a:rPr lang="en-US" sz="2200" spc="5" dirty="0" smtClean="0">
                <a:latin typeface="Arial MT"/>
                <a:cs typeface="Arial MT"/>
              </a:rPr>
              <a:t> </a:t>
            </a:r>
            <a:r>
              <a:rPr lang="en-US" sz="2200" spc="10" dirty="0" smtClean="0">
                <a:latin typeface="Arial MT"/>
                <a:cs typeface="Arial MT"/>
              </a:rPr>
              <a:t>of</a:t>
            </a:r>
            <a:r>
              <a:rPr lang="en-US" sz="2200" spc="5" dirty="0" smtClean="0">
                <a:latin typeface="Arial MT"/>
                <a:cs typeface="Arial MT"/>
              </a:rPr>
              <a:t> </a:t>
            </a:r>
            <a:r>
              <a:rPr lang="en-US" sz="2200" spc="10" dirty="0" smtClean="0">
                <a:latin typeface="Arial MT"/>
                <a:cs typeface="Arial MT"/>
              </a:rPr>
              <a:t>time</a:t>
            </a:r>
            <a:endParaRPr lang="en-US" sz="2200" dirty="0" smtClean="0">
              <a:latin typeface="Arial MT"/>
              <a:cs typeface="Arial MT"/>
            </a:endParaRPr>
          </a:p>
          <a:p>
            <a:pPr marL="290195" indent="-274320">
              <a:lnSpc>
                <a:spcPts val="2340"/>
              </a:lnSpc>
              <a:buClr>
                <a:srgbClr val="2DA2BE"/>
              </a:buClr>
              <a:buSzPct val="67500"/>
              <a:buFont typeface="Lucida Sans Unicode"/>
              <a:buChar char="□"/>
              <a:tabLst>
                <a:tab pos="290195" algn="l"/>
                <a:tab pos="290830" algn="l"/>
              </a:tabLst>
            </a:pPr>
            <a:r>
              <a:rPr lang="en-US" sz="2200" spc="20" dirty="0" smtClean="0">
                <a:latin typeface="Arial MT"/>
                <a:cs typeface="Arial MT"/>
              </a:rPr>
              <a:t>A</a:t>
            </a:r>
            <a:r>
              <a:rPr lang="en-US" sz="2200" dirty="0" smtClean="0">
                <a:latin typeface="Arial MT"/>
                <a:cs typeface="Arial MT"/>
              </a:rPr>
              <a:t> </a:t>
            </a:r>
            <a:r>
              <a:rPr lang="en-US" sz="2200" spc="15" dirty="0" smtClean="0">
                <a:latin typeface="Arial MT"/>
                <a:cs typeface="Arial MT"/>
              </a:rPr>
              <a:t>more</a:t>
            </a:r>
            <a:r>
              <a:rPr lang="en-US" sz="2200" spc="5" dirty="0" smtClean="0">
                <a:latin typeface="Arial MT"/>
                <a:cs typeface="Arial MT"/>
              </a:rPr>
              <a:t> flexible</a:t>
            </a:r>
            <a:r>
              <a:rPr lang="en-US" sz="2200" dirty="0" smtClean="0">
                <a:latin typeface="Arial MT"/>
                <a:cs typeface="Arial MT"/>
              </a:rPr>
              <a:t> </a:t>
            </a:r>
            <a:r>
              <a:rPr lang="en-US" sz="2200" spc="15" dirty="0" smtClean="0">
                <a:latin typeface="Arial MT"/>
                <a:cs typeface="Arial MT"/>
              </a:rPr>
              <a:t>multiplexing</a:t>
            </a:r>
            <a:r>
              <a:rPr lang="en-US" sz="2200" spc="10" dirty="0" smtClean="0">
                <a:latin typeface="Arial MT"/>
                <a:cs typeface="Arial MT"/>
              </a:rPr>
              <a:t> </a:t>
            </a:r>
            <a:r>
              <a:rPr lang="en-US" sz="2200" spc="20" dirty="0" smtClean="0">
                <a:latin typeface="Arial MT"/>
                <a:cs typeface="Arial MT"/>
              </a:rPr>
              <a:t>scheme</a:t>
            </a:r>
            <a:r>
              <a:rPr lang="en-US" sz="2200" spc="5" dirty="0" smtClean="0">
                <a:latin typeface="Arial MT"/>
                <a:cs typeface="Arial MT"/>
              </a:rPr>
              <a:t> </a:t>
            </a:r>
            <a:r>
              <a:rPr lang="en-US" sz="2200" spc="10" dirty="0" smtClean="0">
                <a:latin typeface="Arial MT"/>
                <a:cs typeface="Arial MT"/>
              </a:rPr>
              <a:t>for</a:t>
            </a:r>
            <a:r>
              <a:rPr lang="en-US" sz="2200" dirty="0" smtClean="0">
                <a:latin typeface="Arial MT"/>
                <a:cs typeface="Arial MT"/>
              </a:rPr>
              <a:t> </a:t>
            </a:r>
            <a:r>
              <a:rPr lang="en-US" sz="2200" b="1" spc="5" dirty="0" smtClean="0">
                <a:latin typeface="Arial MT"/>
                <a:cs typeface="Arial MT"/>
              </a:rPr>
              <a:t>typical </a:t>
            </a:r>
            <a:r>
              <a:rPr lang="en-US" sz="2200" b="1" spc="15" dirty="0" smtClean="0">
                <a:latin typeface="Arial MT"/>
                <a:cs typeface="Arial MT"/>
              </a:rPr>
              <a:t>mobile</a:t>
            </a:r>
            <a:endParaRPr lang="en-US" sz="2200" b="1" dirty="0" smtClean="0">
              <a:latin typeface="Arial MT"/>
              <a:cs typeface="Arial MT"/>
            </a:endParaRPr>
          </a:p>
          <a:p>
            <a:pPr marL="290195" indent="-274320">
              <a:lnSpc>
                <a:spcPts val="2255"/>
              </a:lnSpc>
              <a:buClr>
                <a:srgbClr val="2DA2BE"/>
              </a:buClr>
              <a:buSzPct val="67500"/>
              <a:buFont typeface="Lucida Sans Unicode"/>
              <a:buChar char="□"/>
              <a:tabLst>
                <a:tab pos="290195" algn="l"/>
                <a:tab pos="290830" algn="l"/>
              </a:tabLst>
            </a:pPr>
            <a:r>
              <a:rPr lang="en-US" sz="2200" b="1" spc="15" dirty="0" smtClean="0">
                <a:latin typeface="Arial MT"/>
                <a:cs typeface="Arial MT"/>
              </a:rPr>
              <a:t>communications</a:t>
            </a:r>
            <a:endParaRPr lang="en-US" sz="2200" b="1" dirty="0" smtClean="0">
              <a:latin typeface="Arial MT"/>
              <a:cs typeface="Arial MT"/>
            </a:endParaRPr>
          </a:p>
          <a:p>
            <a:pPr marL="285750" indent="-273685">
              <a:spcBef>
                <a:spcPts val="175"/>
              </a:spcBef>
              <a:buClr>
                <a:srgbClr val="2DA2BE"/>
              </a:buClr>
              <a:buSzPct val="67500"/>
              <a:buFont typeface="Lucida Sans Unicode"/>
              <a:buChar char="□"/>
              <a:tabLst>
                <a:tab pos="285750" algn="l"/>
                <a:tab pos="286385" algn="l"/>
              </a:tabLst>
            </a:pPr>
            <a:r>
              <a:rPr lang="en-US" sz="2200" b="1" spc="-5" dirty="0" smtClean="0">
                <a:latin typeface="Arial MT"/>
                <a:cs typeface="Arial MT"/>
              </a:rPr>
              <a:t>Advantages</a:t>
            </a:r>
            <a:r>
              <a:rPr lang="en-US" sz="2200" spc="-5" dirty="0" smtClean="0">
                <a:latin typeface="Arial MT"/>
                <a:cs typeface="Arial MT"/>
              </a:rPr>
              <a:t>:</a:t>
            </a:r>
          </a:p>
          <a:p>
            <a:pPr marL="290195" indent="-230504">
              <a:lnSpc>
                <a:spcPts val="2320"/>
              </a:lnSpc>
              <a:buClr>
                <a:srgbClr val="2DA2BE"/>
              </a:buClr>
              <a:buSzPct val="67500"/>
              <a:buFontTx/>
              <a:buChar char="•"/>
              <a:tabLst>
                <a:tab pos="290195" algn="l"/>
                <a:tab pos="290830" algn="l"/>
              </a:tabLst>
            </a:pPr>
            <a:r>
              <a:rPr lang="en-US" sz="2200" spc="10" dirty="0" smtClean="0">
                <a:latin typeface="Arial MT"/>
                <a:cs typeface="Arial MT"/>
              </a:rPr>
              <a:t>only</a:t>
            </a:r>
            <a:r>
              <a:rPr lang="en-US" sz="2200" spc="-5" dirty="0" smtClean="0">
                <a:latin typeface="Arial MT"/>
                <a:cs typeface="Arial MT"/>
              </a:rPr>
              <a:t> </a:t>
            </a:r>
            <a:r>
              <a:rPr lang="en-US" sz="2200" spc="15" dirty="0" smtClean="0">
                <a:latin typeface="Arial MT"/>
                <a:cs typeface="Arial MT"/>
              </a:rPr>
              <a:t>one</a:t>
            </a:r>
            <a:r>
              <a:rPr lang="en-US" sz="2200" dirty="0" smtClean="0">
                <a:latin typeface="Arial MT"/>
                <a:cs typeface="Arial MT"/>
              </a:rPr>
              <a:t> </a:t>
            </a:r>
            <a:r>
              <a:rPr lang="en-US" sz="2200" spc="10" dirty="0" smtClean="0">
                <a:latin typeface="Arial MT"/>
                <a:cs typeface="Arial MT"/>
              </a:rPr>
              <a:t>carrier</a:t>
            </a:r>
            <a:r>
              <a:rPr lang="en-US" sz="2200" spc="-5" dirty="0" smtClean="0">
                <a:latin typeface="Arial MT"/>
                <a:cs typeface="Arial MT"/>
              </a:rPr>
              <a:t> </a:t>
            </a:r>
            <a:r>
              <a:rPr lang="en-US" sz="2200" spc="10" dirty="0" smtClean="0">
                <a:latin typeface="Arial MT"/>
                <a:cs typeface="Arial MT"/>
              </a:rPr>
              <a:t>in</a:t>
            </a:r>
            <a:r>
              <a:rPr lang="en-US" sz="2200" dirty="0" smtClean="0">
                <a:latin typeface="Arial MT"/>
                <a:cs typeface="Arial MT"/>
              </a:rPr>
              <a:t> </a:t>
            </a:r>
            <a:r>
              <a:rPr lang="en-US" sz="2200" spc="10" dirty="0" smtClean="0">
                <a:latin typeface="Arial MT"/>
                <a:cs typeface="Arial MT"/>
              </a:rPr>
              <a:t>the</a:t>
            </a:r>
            <a:r>
              <a:rPr lang="en-US" sz="2200" spc="-5" dirty="0" smtClean="0">
                <a:latin typeface="Arial MT"/>
                <a:cs typeface="Arial MT"/>
              </a:rPr>
              <a:t> </a:t>
            </a:r>
            <a:r>
              <a:rPr lang="en-US" sz="2200" spc="20" dirty="0" smtClean="0">
                <a:latin typeface="Arial MT"/>
                <a:cs typeface="Arial MT"/>
              </a:rPr>
              <a:t>medium </a:t>
            </a:r>
            <a:r>
              <a:rPr lang="en-US" sz="2200" spc="10" dirty="0" smtClean="0">
                <a:latin typeface="Arial MT"/>
                <a:cs typeface="Arial MT"/>
              </a:rPr>
              <a:t>at</a:t>
            </a:r>
            <a:r>
              <a:rPr lang="en-US" sz="2200" spc="-10" dirty="0" smtClean="0">
                <a:latin typeface="Arial MT"/>
                <a:cs typeface="Arial MT"/>
              </a:rPr>
              <a:t> </a:t>
            </a:r>
            <a:r>
              <a:rPr lang="en-US" sz="2200" spc="15" dirty="0" smtClean="0">
                <a:latin typeface="Arial MT"/>
                <a:cs typeface="Arial MT"/>
              </a:rPr>
              <a:t>any</a:t>
            </a:r>
            <a:r>
              <a:rPr lang="en-US" sz="2200" spc="-5" dirty="0" smtClean="0">
                <a:latin typeface="Arial MT"/>
                <a:cs typeface="Arial MT"/>
              </a:rPr>
              <a:t> </a:t>
            </a:r>
            <a:r>
              <a:rPr lang="en-US" sz="2200" spc="10" dirty="0" smtClean="0">
                <a:latin typeface="Arial MT"/>
                <a:cs typeface="Arial MT"/>
              </a:rPr>
              <a:t>time</a:t>
            </a:r>
            <a:r>
              <a:rPr lang="en-US" sz="2200" spc="-10" dirty="0" smtClean="0">
                <a:latin typeface="Arial MT"/>
                <a:cs typeface="Arial MT"/>
              </a:rPr>
              <a:t> </a:t>
            </a:r>
          </a:p>
          <a:p>
            <a:pPr marL="290195" indent="-230504">
              <a:lnSpc>
                <a:spcPts val="2320"/>
              </a:lnSpc>
              <a:buClr>
                <a:srgbClr val="2DA2BE"/>
              </a:buClr>
              <a:buSzPct val="67500"/>
              <a:buFontTx/>
              <a:buChar char="•"/>
              <a:tabLst>
                <a:tab pos="290195" algn="l"/>
                <a:tab pos="290830" algn="l"/>
              </a:tabLst>
            </a:pPr>
            <a:r>
              <a:rPr lang="en-US" sz="2200" spc="10" dirty="0" smtClean="0">
                <a:latin typeface="Arial MT"/>
                <a:cs typeface="Arial MT"/>
              </a:rPr>
              <a:t>throughput</a:t>
            </a:r>
            <a:r>
              <a:rPr lang="en-US" sz="2200" spc="-10" dirty="0" smtClean="0">
                <a:latin typeface="Arial MT"/>
                <a:cs typeface="Arial MT"/>
              </a:rPr>
              <a:t> </a:t>
            </a:r>
            <a:r>
              <a:rPr lang="en-US" sz="2200" spc="10" dirty="0" smtClean="0">
                <a:latin typeface="Arial MT"/>
                <a:cs typeface="Arial MT"/>
              </a:rPr>
              <a:t>high </a:t>
            </a:r>
            <a:r>
              <a:rPr lang="en-US" sz="2200" spc="15" dirty="0" smtClean="0">
                <a:latin typeface="Arial MT"/>
                <a:cs typeface="Arial MT"/>
              </a:rPr>
              <a:t>even </a:t>
            </a:r>
            <a:r>
              <a:rPr lang="en-US" sz="2200" spc="10" dirty="0" smtClean="0">
                <a:latin typeface="Arial MT"/>
                <a:cs typeface="Arial MT"/>
              </a:rPr>
              <a:t>for</a:t>
            </a:r>
            <a:r>
              <a:rPr lang="en-US" sz="2200" spc="-40" dirty="0" smtClean="0">
                <a:latin typeface="Arial MT"/>
                <a:cs typeface="Arial MT"/>
              </a:rPr>
              <a:t> </a:t>
            </a:r>
            <a:r>
              <a:rPr lang="en-US" sz="2200" spc="20" dirty="0" smtClean="0">
                <a:latin typeface="Arial MT"/>
                <a:cs typeface="Arial MT"/>
              </a:rPr>
              <a:t>many</a:t>
            </a:r>
            <a:r>
              <a:rPr lang="en-US" sz="2200" spc="-30" dirty="0" smtClean="0">
                <a:latin typeface="Arial MT"/>
                <a:cs typeface="Arial MT"/>
              </a:rPr>
              <a:t> </a:t>
            </a:r>
            <a:r>
              <a:rPr lang="en-US" sz="2200" spc="10" dirty="0" smtClean="0">
                <a:latin typeface="Arial MT"/>
                <a:cs typeface="Arial MT"/>
              </a:rPr>
              <a:t>users</a:t>
            </a:r>
            <a:endParaRPr lang="en-US" sz="2200" dirty="0" smtClean="0">
              <a:latin typeface="Arial MT"/>
              <a:cs typeface="Arial MT"/>
            </a:endParaRPr>
          </a:p>
          <a:p>
            <a:pPr marL="338455" indent="-275590">
              <a:lnSpc>
                <a:spcPct val="100000"/>
              </a:lnSpc>
              <a:spcBef>
                <a:spcPts val="185"/>
              </a:spcBef>
              <a:buClr>
                <a:srgbClr val="2DA2BE"/>
              </a:buClr>
              <a:buSzPct val="68181"/>
              <a:buFont typeface="Lucida Sans Unicode"/>
              <a:buChar char="□"/>
              <a:tabLst>
                <a:tab pos="338455" algn="l"/>
                <a:tab pos="339090" algn="l"/>
              </a:tabLst>
            </a:pPr>
            <a:r>
              <a:rPr lang="en-US" sz="2200" b="1" dirty="0" smtClean="0">
                <a:latin typeface="Arial MT"/>
                <a:cs typeface="Arial MT"/>
              </a:rPr>
              <a:t>Disadvantages:</a:t>
            </a:r>
          </a:p>
          <a:p>
            <a:pPr marL="12700" marR="5080">
              <a:lnSpc>
                <a:spcPct val="88500"/>
              </a:lnSpc>
              <a:spcBef>
                <a:spcPts val="409"/>
              </a:spcBef>
            </a:pPr>
            <a:r>
              <a:rPr lang="en-US" sz="2200" spc="5" dirty="0" smtClean="0">
                <a:latin typeface="Arial MT"/>
                <a:cs typeface="Arial MT"/>
              </a:rPr>
              <a:t>If</a:t>
            </a:r>
            <a:r>
              <a:rPr lang="en-US" sz="2200" spc="-20" dirty="0" smtClean="0">
                <a:latin typeface="Arial MT"/>
                <a:cs typeface="Arial MT"/>
              </a:rPr>
              <a:t> </a:t>
            </a:r>
            <a:r>
              <a:rPr lang="en-US" sz="2200" spc="10" dirty="0" smtClean="0">
                <a:latin typeface="Arial MT"/>
                <a:cs typeface="Arial MT"/>
              </a:rPr>
              <a:t>two</a:t>
            </a:r>
            <a:r>
              <a:rPr lang="en-US" sz="2200" spc="-20" dirty="0" smtClean="0">
                <a:latin typeface="Arial MT"/>
                <a:cs typeface="Arial MT"/>
              </a:rPr>
              <a:t> </a:t>
            </a:r>
            <a:r>
              <a:rPr lang="en-US" sz="2200" spc="10" dirty="0" smtClean="0">
                <a:latin typeface="Arial MT"/>
                <a:cs typeface="Arial MT"/>
              </a:rPr>
              <a:t>transmissions overlap</a:t>
            </a:r>
            <a:r>
              <a:rPr lang="en-US" sz="2200" spc="-35" dirty="0" smtClean="0">
                <a:latin typeface="Arial MT"/>
                <a:cs typeface="Arial MT"/>
              </a:rPr>
              <a:t> </a:t>
            </a:r>
            <a:r>
              <a:rPr lang="en-US" sz="2200" spc="10" dirty="0" smtClean="0">
                <a:latin typeface="Arial MT"/>
                <a:cs typeface="Arial MT"/>
              </a:rPr>
              <a:t>in</a:t>
            </a:r>
            <a:r>
              <a:rPr lang="en-US" sz="2200" spc="-30" dirty="0" smtClean="0">
                <a:latin typeface="Arial MT"/>
                <a:cs typeface="Arial MT"/>
              </a:rPr>
              <a:t> </a:t>
            </a:r>
            <a:r>
              <a:rPr lang="en-US" sz="2200" spc="10" dirty="0" smtClean="0">
                <a:latin typeface="Arial MT"/>
                <a:cs typeface="Arial MT"/>
              </a:rPr>
              <a:t>time, </a:t>
            </a:r>
            <a:r>
              <a:rPr lang="en-US" sz="2200" spc="5" dirty="0" smtClean="0">
                <a:latin typeface="Arial MT"/>
                <a:cs typeface="Arial MT"/>
              </a:rPr>
              <a:t>this</a:t>
            </a:r>
            <a:r>
              <a:rPr lang="en-US" sz="2200" spc="-20" dirty="0" smtClean="0">
                <a:latin typeface="Arial MT"/>
                <a:cs typeface="Arial MT"/>
              </a:rPr>
              <a:t> </a:t>
            </a:r>
            <a:r>
              <a:rPr lang="en-US" sz="2200" spc="10" dirty="0" smtClean="0">
                <a:latin typeface="Arial MT"/>
                <a:cs typeface="Arial MT"/>
              </a:rPr>
              <a:t>is</a:t>
            </a:r>
            <a:r>
              <a:rPr lang="en-US" sz="2200" spc="-15" dirty="0" smtClean="0">
                <a:latin typeface="Arial MT"/>
                <a:cs typeface="Arial MT"/>
              </a:rPr>
              <a:t> </a:t>
            </a:r>
            <a:r>
              <a:rPr lang="en-US" sz="2200" spc="15" dirty="0" smtClean="0">
                <a:latin typeface="Arial MT"/>
                <a:cs typeface="Arial MT"/>
              </a:rPr>
              <a:t>called</a:t>
            </a:r>
            <a:r>
              <a:rPr lang="en-US" sz="2200" spc="-10" dirty="0" smtClean="0">
                <a:latin typeface="Arial MT"/>
                <a:cs typeface="Arial MT"/>
              </a:rPr>
              <a:t> </a:t>
            </a:r>
            <a:r>
              <a:rPr lang="en-US" sz="2200" spc="15" dirty="0" smtClean="0">
                <a:latin typeface="Arial MT"/>
                <a:cs typeface="Arial MT"/>
              </a:rPr>
              <a:t>co-channel  </a:t>
            </a:r>
            <a:r>
              <a:rPr lang="en-US" sz="2200" spc="10" dirty="0" smtClean="0">
                <a:latin typeface="Arial MT"/>
                <a:cs typeface="Arial MT"/>
              </a:rPr>
              <a:t>interference </a:t>
            </a:r>
            <a:r>
              <a:rPr lang="en-US" sz="2200" spc="15" dirty="0" smtClean="0">
                <a:latin typeface="Arial MT"/>
                <a:cs typeface="Arial MT"/>
              </a:rPr>
              <a:t>(precise synchronization </a:t>
            </a:r>
            <a:r>
              <a:rPr lang="en-US" sz="2200" spc="10" dirty="0" smtClean="0">
                <a:latin typeface="Arial MT"/>
                <a:cs typeface="Arial MT"/>
              </a:rPr>
              <a:t>necessary)</a:t>
            </a:r>
          </a:p>
          <a:p>
            <a:pPr marL="12700" marR="5080">
              <a:lnSpc>
                <a:spcPct val="88500"/>
              </a:lnSpc>
              <a:spcBef>
                <a:spcPts val="409"/>
              </a:spcBef>
            </a:pPr>
            <a:endParaRPr lang="en-US" sz="2500" dirty="0" smtClean="0">
              <a:latin typeface="Arial MT"/>
              <a:cs typeface="Arial MT"/>
            </a:endParaRPr>
          </a:p>
          <a:p>
            <a:pPr marL="290195" indent="-230504">
              <a:lnSpc>
                <a:spcPts val="2360"/>
              </a:lnSpc>
              <a:buClr>
                <a:srgbClr val="2DA2BE"/>
              </a:buClr>
              <a:buSzPct val="67500"/>
              <a:buFontTx/>
              <a:buChar char="•"/>
              <a:tabLst>
                <a:tab pos="290195" algn="l"/>
                <a:tab pos="290830" algn="l"/>
              </a:tabLst>
            </a:pPr>
            <a:endParaRPr lang="en-US" sz="2000" dirty="0" smtClean="0">
              <a:latin typeface="Arial MT"/>
              <a:cs typeface="Arial MT"/>
            </a:endParaRPr>
          </a:p>
          <a:p>
            <a:pPr marL="290195" indent="-230504">
              <a:lnSpc>
                <a:spcPts val="2360"/>
              </a:lnSpc>
              <a:buClr>
                <a:srgbClr val="2DA2BE"/>
              </a:buClr>
              <a:buSzPct val="67500"/>
              <a:buFontTx/>
              <a:buChar char="•"/>
              <a:tabLst>
                <a:tab pos="290195" algn="l"/>
                <a:tab pos="290830" algn="l"/>
              </a:tabLst>
            </a:pPr>
            <a:endParaRPr lang="en-US" sz="2000" dirty="0" smtClean="0">
              <a:latin typeface="Arial MT"/>
              <a:cs typeface="Arial MT"/>
            </a:endParaRPr>
          </a:p>
          <a:p>
            <a:pPr marL="290195" indent="-230504">
              <a:lnSpc>
                <a:spcPts val="2360"/>
              </a:lnSpc>
              <a:buClr>
                <a:srgbClr val="2DA2BE"/>
              </a:buClr>
              <a:buSzPct val="67500"/>
              <a:buChar char="•"/>
              <a:tabLst>
                <a:tab pos="290195" algn="l"/>
                <a:tab pos="290830" algn="l"/>
              </a:tabLst>
            </a:pPr>
            <a:endParaRPr lang="en-US" sz="2000" dirty="0" smtClean="0">
              <a:latin typeface="Arial MT"/>
              <a:cs typeface="Arial MT"/>
            </a:endParaRPr>
          </a:p>
          <a:p>
            <a:pPr marL="285750" indent="-273685">
              <a:spcBef>
                <a:spcPts val="175"/>
              </a:spcBef>
              <a:buClr>
                <a:srgbClr val="2DA2BE"/>
              </a:buClr>
              <a:buSzPct val="67500"/>
              <a:tabLst>
                <a:tab pos="285750" algn="l"/>
                <a:tab pos="286385" algn="l"/>
              </a:tabLst>
            </a:pPr>
            <a:endParaRPr lang="en-US" sz="2400" b="1" spc="-5" dirty="0" smtClean="0">
              <a:solidFill>
                <a:srgbClr val="DA1F28"/>
              </a:solidFill>
              <a:latin typeface="Arial MT"/>
              <a:cs typeface="Arial MT"/>
            </a:endParaRPr>
          </a:p>
          <a:p>
            <a:pPr marL="285750" indent="-273685">
              <a:spcBef>
                <a:spcPts val="175"/>
              </a:spcBef>
              <a:buClr>
                <a:srgbClr val="2DA2BE"/>
              </a:buClr>
              <a:buSzPct val="67500"/>
              <a:buFont typeface="Lucida Sans Unicode"/>
              <a:buChar char="□"/>
              <a:tabLst>
                <a:tab pos="285750" algn="l"/>
                <a:tab pos="286385" algn="l"/>
              </a:tabLst>
            </a:pPr>
            <a:endParaRPr lang="en-US" sz="2400" dirty="0" smtClean="0"/>
          </a:p>
          <a:p>
            <a:pPr marL="285750" indent="-273685">
              <a:lnSpc>
                <a:spcPct val="100000"/>
              </a:lnSpc>
              <a:spcBef>
                <a:spcPts val="175"/>
              </a:spcBef>
              <a:buClr>
                <a:srgbClr val="2DA2BE"/>
              </a:buClr>
              <a:buSzPct val="67500"/>
              <a:buFont typeface="Lucida Sans Unicode"/>
              <a:buChar char="□"/>
              <a:tabLst>
                <a:tab pos="285750" algn="l"/>
                <a:tab pos="286385" algn="l"/>
              </a:tabLst>
            </a:pPr>
            <a:endParaRPr lang="en-US" sz="2400" dirty="0" smtClean="0">
              <a:latin typeface="Arial MT"/>
              <a:cs typeface="Arial MT"/>
            </a:endParaRPr>
          </a:p>
        </p:txBody>
      </p:sp>
      <p:pic>
        <p:nvPicPr>
          <p:cNvPr id="5" name="Picture 4"/>
          <p:cNvPicPr/>
          <p:nvPr/>
        </p:nvPicPr>
        <p:blipFill>
          <a:blip r:embed="rId2"/>
          <a:srcRect/>
          <a:stretch>
            <a:fillRect/>
          </a:stretch>
        </p:blipFill>
        <p:spPr bwMode="auto">
          <a:xfrm>
            <a:off x="1676400" y="4259122"/>
            <a:ext cx="5070021" cy="19892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228600"/>
            <a:ext cx="6009640" cy="650240"/>
          </a:xfrm>
          <a:prstGeom prst="rect">
            <a:avLst/>
          </a:prstGeom>
        </p:spPr>
        <p:txBody>
          <a:bodyPr vert="horz" wrap="square" lIns="0" tIns="12700" rIns="0" bIns="0" rtlCol="0">
            <a:spAutoFit/>
          </a:bodyPr>
          <a:lstStyle/>
          <a:p>
            <a:pPr marL="12700">
              <a:lnSpc>
                <a:spcPct val="100000"/>
              </a:lnSpc>
              <a:spcBef>
                <a:spcPts val="100"/>
              </a:spcBef>
            </a:pPr>
            <a:r>
              <a:rPr sz="4100" spc="-5" dirty="0">
                <a:solidFill>
                  <a:srgbClr val="00B0F0"/>
                </a:solidFill>
              </a:rPr>
              <a:t>Methods</a:t>
            </a:r>
            <a:r>
              <a:rPr sz="4100" spc="-50" dirty="0">
                <a:solidFill>
                  <a:srgbClr val="00B0F0"/>
                </a:solidFill>
              </a:rPr>
              <a:t> </a:t>
            </a:r>
            <a:r>
              <a:rPr sz="4100" spc="-5">
                <a:solidFill>
                  <a:srgbClr val="00B0F0"/>
                </a:solidFill>
              </a:rPr>
              <a:t>of</a:t>
            </a:r>
            <a:r>
              <a:rPr sz="4100" spc="-60">
                <a:solidFill>
                  <a:srgbClr val="00B0F0"/>
                </a:solidFill>
              </a:rPr>
              <a:t> </a:t>
            </a:r>
            <a:r>
              <a:rPr lang="en-US" sz="4100" spc="-5" dirty="0" smtClean="0">
                <a:solidFill>
                  <a:srgbClr val="00B0F0"/>
                </a:solidFill>
              </a:rPr>
              <a:t>TDM</a:t>
            </a:r>
            <a:endParaRPr sz="4100"/>
          </a:p>
        </p:txBody>
      </p:sp>
      <p:sp>
        <p:nvSpPr>
          <p:cNvPr id="3" name="object 3"/>
          <p:cNvSpPr txBox="1"/>
          <p:nvPr/>
        </p:nvSpPr>
        <p:spPr>
          <a:xfrm>
            <a:off x="304800" y="838200"/>
            <a:ext cx="8610600" cy="4265270"/>
          </a:xfrm>
          <a:prstGeom prst="rect">
            <a:avLst/>
          </a:prstGeom>
        </p:spPr>
        <p:txBody>
          <a:bodyPr vert="horz" wrap="square" lIns="0" tIns="60960" rIns="0" bIns="0" rtlCol="0">
            <a:spAutoFit/>
          </a:bodyPr>
          <a:lstStyle/>
          <a:p>
            <a:pPr marL="401320" indent="-280035">
              <a:lnSpc>
                <a:spcPct val="150000"/>
              </a:lnSpc>
              <a:spcBef>
                <a:spcPts val="480"/>
              </a:spcBef>
              <a:buClr>
                <a:srgbClr val="2DA2BE"/>
              </a:buClr>
              <a:buSzPct val="66666"/>
              <a:buFont typeface="Lucida Sans Unicode"/>
              <a:buChar char="□"/>
              <a:tabLst>
                <a:tab pos="401320" algn="l"/>
                <a:tab pos="401955" algn="l"/>
              </a:tabLst>
            </a:pPr>
            <a:r>
              <a:rPr sz="2200" spc="-10" dirty="0">
                <a:latin typeface="Arial MT"/>
                <a:cs typeface="Arial MT"/>
              </a:rPr>
              <a:t>Synchronous</a:t>
            </a:r>
            <a:r>
              <a:rPr sz="2200" spc="-35" dirty="0">
                <a:latin typeface="Arial MT"/>
                <a:cs typeface="Arial MT"/>
              </a:rPr>
              <a:t> </a:t>
            </a:r>
            <a:r>
              <a:rPr sz="2200" spc="-5" dirty="0">
                <a:latin typeface="Arial MT"/>
                <a:cs typeface="Arial MT"/>
              </a:rPr>
              <a:t>Time</a:t>
            </a:r>
            <a:r>
              <a:rPr sz="2200" spc="-35" dirty="0">
                <a:latin typeface="Arial MT"/>
                <a:cs typeface="Arial MT"/>
              </a:rPr>
              <a:t> </a:t>
            </a:r>
            <a:r>
              <a:rPr sz="2200" spc="-5" dirty="0">
                <a:latin typeface="Arial MT"/>
                <a:cs typeface="Arial MT"/>
              </a:rPr>
              <a:t>Division</a:t>
            </a:r>
            <a:r>
              <a:rPr sz="2200" spc="-30" dirty="0">
                <a:latin typeface="Arial MT"/>
                <a:cs typeface="Arial MT"/>
              </a:rPr>
              <a:t> </a:t>
            </a:r>
            <a:r>
              <a:rPr sz="2200" dirty="0">
                <a:latin typeface="Arial MT"/>
                <a:cs typeface="Arial MT"/>
              </a:rPr>
              <a:t>Multiplexing(STDM)</a:t>
            </a:r>
            <a:endParaRPr sz="2200">
              <a:latin typeface="Arial MT"/>
              <a:cs typeface="Arial MT"/>
            </a:endParaRPr>
          </a:p>
          <a:p>
            <a:pPr marL="657225" marR="5080" lvl="1" indent="-186690">
              <a:lnSpc>
                <a:spcPct val="150000"/>
              </a:lnSpc>
              <a:spcBef>
                <a:spcPts val="320"/>
              </a:spcBef>
              <a:buClr>
                <a:srgbClr val="2DA2BE"/>
              </a:buClr>
              <a:buFont typeface="Verdana"/>
              <a:buChar char="◦"/>
              <a:tabLst>
                <a:tab pos="657860" algn="l"/>
              </a:tabLst>
            </a:pPr>
            <a:r>
              <a:rPr sz="2200" spc="-5" dirty="0">
                <a:latin typeface="Arial MT"/>
                <a:cs typeface="Arial MT"/>
              </a:rPr>
              <a:t>Divide time into different </a:t>
            </a:r>
            <a:r>
              <a:rPr sz="2200" dirty="0">
                <a:latin typeface="Arial MT"/>
                <a:cs typeface="Arial MT"/>
              </a:rPr>
              <a:t>size </a:t>
            </a:r>
            <a:r>
              <a:rPr sz="2200" spc="-5" dirty="0">
                <a:latin typeface="Arial MT"/>
                <a:cs typeface="Arial MT"/>
              </a:rPr>
              <a:t>quanta and in </a:t>
            </a:r>
            <a:r>
              <a:rPr sz="2200" dirty="0">
                <a:latin typeface="Arial MT"/>
                <a:cs typeface="Arial MT"/>
              </a:rPr>
              <a:t>round </a:t>
            </a:r>
            <a:r>
              <a:rPr sz="2200" spc="5" dirty="0">
                <a:latin typeface="Arial MT"/>
                <a:cs typeface="Arial MT"/>
              </a:rPr>
              <a:t> </a:t>
            </a:r>
            <a:r>
              <a:rPr sz="2200" dirty="0">
                <a:latin typeface="Arial MT"/>
                <a:cs typeface="Arial MT"/>
              </a:rPr>
              <a:t>robin</a:t>
            </a:r>
            <a:r>
              <a:rPr sz="2200" spc="-15" dirty="0">
                <a:latin typeface="Arial MT"/>
                <a:cs typeface="Arial MT"/>
              </a:rPr>
              <a:t> </a:t>
            </a:r>
            <a:r>
              <a:rPr sz="2200" spc="-5" dirty="0">
                <a:latin typeface="Arial MT"/>
                <a:cs typeface="Arial MT"/>
              </a:rPr>
              <a:t>fashion,</a:t>
            </a:r>
            <a:r>
              <a:rPr sz="2200" spc="-15" dirty="0">
                <a:latin typeface="Arial MT"/>
                <a:cs typeface="Arial MT"/>
              </a:rPr>
              <a:t> </a:t>
            </a:r>
            <a:r>
              <a:rPr sz="2200" spc="-5" dirty="0">
                <a:latin typeface="Arial MT"/>
                <a:cs typeface="Arial MT"/>
              </a:rPr>
              <a:t>give</a:t>
            </a:r>
            <a:r>
              <a:rPr sz="2200" spc="-15" dirty="0">
                <a:latin typeface="Arial MT"/>
                <a:cs typeface="Arial MT"/>
              </a:rPr>
              <a:t> </a:t>
            </a:r>
            <a:r>
              <a:rPr sz="2200" spc="-5" dirty="0">
                <a:latin typeface="Arial MT"/>
                <a:cs typeface="Arial MT"/>
              </a:rPr>
              <a:t>each</a:t>
            </a:r>
            <a:r>
              <a:rPr sz="2200" spc="-10" dirty="0">
                <a:latin typeface="Arial MT"/>
                <a:cs typeface="Arial MT"/>
              </a:rPr>
              <a:t> </a:t>
            </a:r>
            <a:r>
              <a:rPr sz="2200" spc="-5" dirty="0">
                <a:latin typeface="Arial MT"/>
                <a:cs typeface="Arial MT"/>
              </a:rPr>
              <a:t>flow</a:t>
            </a:r>
            <a:r>
              <a:rPr sz="2200" spc="-15" dirty="0">
                <a:latin typeface="Arial MT"/>
                <a:cs typeface="Arial MT"/>
              </a:rPr>
              <a:t> </a:t>
            </a:r>
            <a:r>
              <a:rPr sz="2200" dirty="0">
                <a:latin typeface="Arial MT"/>
                <a:cs typeface="Arial MT"/>
              </a:rPr>
              <a:t>a</a:t>
            </a:r>
            <a:r>
              <a:rPr sz="2200" spc="-15" dirty="0">
                <a:latin typeface="Arial MT"/>
                <a:cs typeface="Arial MT"/>
              </a:rPr>
              <a:t> </a:t>
            </a:r>
            <a:r>
              <a:rPr sz="2200" dirty="0">
                <a:latin typeface="Arial MT"/>
                <a:cs typeface="Arial MT"/>
              </a:rPr>
              <a:t>chance</a:t>
            </a:r>
            <a:r>
              <a:rPr sz="2200" spc="-10" dirty="0">
                <a:latin typeface="Arial MT"/>
                <a:cs typeface="Arial MT"/>
              </a:rPr>
              <a:t> </a:t>
            </a:r>
            <a:r>
              <a:rPr sz="2200" spc="-5" dirty="0">
                <a:latin typeface="Arial MT"/>
                <a:cs typeface="Arial MT"/>
              </a:rPr>
              <a:t>to</a:t>
            </a:r>
            <a:r>
              <a:rPr sz="2200" spc="-15" dirty="0">
                <a:latin typeface="Arial MT"/>
                <a:cs typeface="Arial MT"/>
              </a:rPr>
              <a:t> </a:t>
            </a:r>
            <a:r>
              <a:rPr sz="2200" dirty="0">
                <a:latin typeface="Arial MT"/>
                <a:cs typeface="Arial MT"/>
              </a:rPr>
              <a:t>send</a:t>
            </a:r>
            <a:r>
              <a:rPr sz="2200" spc="-15" dirty="0">
                <a:latin typeface="Arial MT"/>
                <a:cs typeface="Arial MT"/>
              </a:rPr>
              <a:t> </a:t>
            </a:r>
            <a:r>
              <a:rPr sz="2200" spc="-5" dirty="0">
                <a:latin typeface="Arial MT"/>
                <a:cs typeface="Arial MT"/>
              </a:rPr>
              <a:t>its</a:t>
            </a:r>
            <a:r>
              <a:rPr sz="2200" spc="-10" dirty="0">
                <a:latin typeface="Arial MT"/>
                <a:cs typeface="Arial MT"/>
              </a:rPr>
              <a:t> </a:t>
            </a:r>
            <a:r>
              <a:rPr sz="2200" spc="-5" dirty="0">
                <a:latin typeface="Arial MT"/>
                <a:cs typeface="Arial MT"/>
              </a:rPr>
              <a:t>data </a:t>
            </a:r>
            <a:r>
              <a:rPr sz="2200" spc="-625" dirty="0">
                <a:latin typeface="Arial MT"/>
                <a:cs typeface="Arial MT"/>
              </a:rPr>
              <a:t> </a:t>
            </a:r>
            <a:r>
              <a:rPr sz="2200" spc="-5" dirty="0">
                <a:latin typeface="Arial MT"/>
                <a:cs typeface="Arial MT"/>
              </a:rPr>
              <a:t>over</a:t>
            </a:r>
            <a:r>
              <a:rPr sz="2200" spc="-10" dirty="0">
                <a:latin typeface="Arial MT"/>
                <a:cs typeface="Arial MT"/>
              </a:rPr>
              <a:t> </a:t>
            </a:r>
            <a:r>
              <a:rPr sz="2200" spc="-5" dirty="0">
                <a:latin typeface="Arial MT"/>
                <a:cs typeface="Arial MT"/>
              </a:rPr>
              <a:t>the</a:t>
            </a:r>
            <a:r>
              <a:rPr sz="2200" spc="-10" dirty="0">
                <a:latin typeface="Arial MT"/>
                <a:cs typeface="Arial MT"/>
              </a:rPr>
              <a:t> </a:t>
            </a:r>
            <a:r>
              <a:rPr sz="2200" spc="-5" dirty="0">
                <a:latin typeface="Arial MT"/>
                <a:cs typeface="Arial MT"/>
              </a:rPr>
              <a:t>physical </a:t>
            </a:r>
            <a:r>
              <a:rPr sz="2200" spc="-5">
                <a:latin typeface="Arial MT"/>
                <a:cs typeface="Arial MT"/>
              </a:rPr>
              <a:t>link</a:t>
            </a:r>
            <a:r>
              <a:rPr sz="2200" spc="-5" smtClean="0">
                <a:latin typeface="Arial MT"/>
                <a:cs typeface="Arial MT"/>
              </a:rPr>
              <a:t>.</a:t>
            </a:r>
            <a:endParaRPr sz="2200">
              <a:latin typeface="Arial MT"/>
              <a:cs typeface="Arial MT"/>
            </a:endParaRPr>
          </a:p>
          <a:p>
            <a:pPr marL="492759" indent="-480695">
              <a:lnSpc>
                <a:spcPct val="150000"/>
              </a:lnSpc>
              <a:buClr>
                <a:srgbClr val="2DA2BE"/>
              </a:buClr>
              <a:buSzPct val="66666"/>
              <a:buFont typeface="Lucida Sans Unicode"/>
              <a:buChar char="□"/>
              <a:tabLst>
                <a:tab pos="492759" algn="l"/>
                <a:tab pos="493395" algn="l"/>
              </a:tabLst>
            </a:pPr>
            <a:r>
              <a:rPr sz="2200" spc="-5" dirty="0">
                <a:latin typeface="Arial MT"/>
                <a:cs typeface="Arial MT"/>
              </a:rPr>
              <a:t>Limitations</a:t>
            </a:r>
            <a:r>
              <a:rPr sz="2200" spc="-20" dirty="0">
                <a:latin typeface="Arial MT"/>
                <a:cs typeface="Arial MT"/>
              </a:rPr>
              <a:t> </a:t>
            </a:r>
            <a:r>
              <a:rPr sz="2200" spc="-5" dirty="0">
                <a:latin typeface="Arial MT"/>
                <a:cs typeface="Arial MT"/>
              </a:rPr>
              <a:t>of</a:t>
            </a:r>
            <a:r>
              <a:rPr sz="2200" spc="-20" dirty="0">
                <a:latin typeface="Arial MT"/>
                <a:cs typeface="Arial MT"/>
              </a:rPr>
              <a:t> </a:t>
            </a:r>
            <a:r>
              <a:rPr sz="2200" spc="-10" dirty="0">
                <a:latin typeface="Arial MT"/>
                <a:cs typeface="Arial MT"/>
              </a:rPr>
              <a:t>STDM</a:t>
            </a:r>
            <a:r>
              <a:rPr sz="2200" spc="-25" dirty="0">
                <a:latin typeface="Arial MT"/>
                <a:cs typeface="Arial MT"/>
              </a:rPr>
              <a:t> </a:t>
            </a:r>
            <a:r>
              <a:rPr sz="2200" spc="-5" dirty="0">
                <a:latin typeface="Arial MT"/>
                <a:cs typeface="Arial MT"/>
              </a:rPr>
              <a:t>and</a:t>
            </a:r>
            <a:r>
              <a:rPr sz="2200" spc="-20" dirty="0">
                <a:latin typeface="Arial MT"/>
                <a:cs typeface="Arial MT"/>
              </a:rPr>
              <a:t> </a:t>
            </a:r>
            <a:r>
              <a:rPr sz="2200" spc="-5" dirty="0">
                <a:latin typeface="Arial MT"/>
                <a:cs typeface="Arial MT"/>
              </a:rPr>
              <a:t>FDM</a:t>
            </a:r>
            <a:endParaRPr sz="2200">
              <a:latin typeface="Arial MT"/>
              <a:cs typeface="Arial MT"/>
            </a:endParaRPr>
          </a:p>
          <a:p>
            <a:pPr marL="657225" marR="135255" lvl="1" indent="-186690">
              <a:lnSpc>
                <a:spcPct val="150000"/>
              </a:lnSpc>
              <a:spcBef>
                <a:spcPts val="370"/>
              </a:spcBef>
              <a:buClr>
                <a:srgbClr val="2DA2BE"/>
              </a:buClr>
              <a:buFont typeface="Verdana"/>
              <a:buChar char="◦"/>
              <a:tabLst>
                <a:tab pos="657860" algn="l"/>
              </a:tabLst>
            </a:pPr>
            <a:r>
              <a:rPr sz="2200" spc="-5" dirty="0">
                <a:latin typeface="Arial MT"/>
                <a:cs typeface="Arial MT"/>
              </a:rPr>
              <a:t>If one of the flows(host) does not have any data to </a:t>
            </a:r>
            <a:r>
              <a:rPr sz="2200" dirty="0">
                <a:latin typeface="Arial MT"/>
                <a:cs typeface="Arial MT"/>
              </a:rPr>
              <a:t> send, </a:t>
            </a:r>
            <a:r>
              <a:rPr sz="2200" spc="-5" dirty="0">
                <a:latin typeface="Arial MT"/>
                <a:cs typeface="Arial MT"/>
              </a:rPr>
              <a:t>its </a:t>
            </a:r>
            <a:r>
              <a:rPr sz="2200" dirty="0">
                <a:latin typeface="Arial MT"/>
                <a:cs typeface="Arial MT"/>
              </a:rPr>
              <a:t>share </a:t>
            </a:r>
            <a:r>
              <a:rPr sz="2200" spc="-5" dirty="0">
                <a:latin typeface="Arial MT"/>
                <a:cs typeface="Arial MT"/>
              </a:rPr>
              <a:t>of the physical link(time quantum or </a:t>
            </a:r>
            <a:r>
              <a:rPr sz="2200" dirty="0">
                <a:latin typeface="Arial MT"/>
                <a:cs typeface="Arial MT"/>
              </a:rPr>
              <a:t> </a:t>
            </a:r>
            <a:r>
              <a:rPr sz="2200" spc="-5" dirty="0">
                <a:latin typeface="Arial MT"/>
                <a:cs typeface="Arial MT"/>
              </a:rPr>
              <a:t>frequency) </a:t>
            </a:r>
            <a:r>
              <a:rPr sz="2200" dirty="0">
                <a:latin typeface="Arial MT"/>
                <a:cs typeface="Arial MT"/>
              </a:rPr>
              <a:t>remains </a:t>
            </a:r>
            <a:r>
              <a:rPr sz="2200" spc="-5" dirty="0">
                <a:latin typeface="Arial MT"/>
                <a:cs typeface="Arial MT"/>
              </a:rPr>
              <a:t>idle even if one of the other hosts </a:t>
            </a:r>
            <a:r>
              <a:rPr sz="2200" spc="-625" dirty="0">
                <a:latin typeface="Arial MT"/>
                <a:cs typeface="Arial MT"/>
              </a:rPr>
              <a:t> </a:t>
            </a:r>
            <a:r>
              <a:rPr sz="2200" spc="-5" dirty="0">
                <a:latin typeface="Arial MT"/>
                <a:cs typeface="Arial MT"/>
              </a:rPr>
              <a:t>has</a:t>
            </a:r>
            <a:r>
              <a:rPr sz="2200" spc="-10" dirty="0">
                <a:latin typeface="Arial MT"/>
                <a:cs typeface="Arial MT"/>
              </a:rPr>
              <a:t> </a:t>
            </a:r>
            <a:r>
              <a:rPr sz="2200" spc="-5" dirty="0">
                <a:latin typeface="Arial MT"/>
                <a:cs typeface="Arial MT"/>
              </a:rPr>
              <a:t>data to</a:t>
            </a:r>
            <a:r>
              <a:rPr sz="2200" spc="-10" dirty="0">
                <a:latin typeface="Arial MT"/>
                <a:cs typeface="Arial MT"/>
              </a:rPr>
              <a:t> </a:t>
            </a:r>
            <a:r>
              <a:rPr sz="2200" spc="-5">
                <a:latin typeface="Arial MT"/>
                <a:cs typeface="Arial MT"/>
              </a:rPr>
              <a:t>transmit</a:t>
            </a:r>
            <a:r>
              <a:rPr sz="2200" spc="-5" smtClean="0">
                <a:latin typeface="Arial MT"/>
                <a:cs typeface="Arial MT"/>
              </a:rPr>
              <a:t>.</a:t>
            </a:r>
            <a:r>
              <a:rPr lang="en-US" sz="2200" spc="-5" dirty="0" smtClean="0">
                <a:latin typeface="Arial MT"/>
                <a:cs typeface="Arial MT"/>
              </a:rPr>
              <a:t>  </a:t>
            </a:r>
          </a:p>
          <a:p>
            <a:pPr marL="657225" marR="135255" lvl="1" indent="-186690">
              <a:lnSpc>
                <a:spcPct val="150000"/>
              </a:lnSpc>
              <a:spcBef>
                <a:spcPts val="370"/>
              </a:spcBef>
              <a:buClr>
                <a:srgbClr val="2DA2BE"/>
              </a:buClr>
              <a:buFont typeface="Verdana"/>
              <a:buChar char="◦"/>
              <a:tabLst>
                <a:tab pos="657860" algn="l"/>
              </a:tabLst>
            </a:pPr>
            <a:endParaRPr sz="2200">
              <a:latin typeface="Arial MT"/>
              <a:cs typeface="Arial MT"/>
            </a:endParaRPr>
          </a:p>
        </p:txBody>
      </p:sp>
      <p:pic>
        <p:nvPicPr>
          <p:cNvPr id="4" name="Picture 3"/>
          <p:cNvPicPr/>
          <p:nvPr/>
        </p:nvPicPr>
        <p:blipFill>
          <a:blip r:embed="rId2"/>
          <a:srcRect/>
          <a:stretch>
            <a:fillRect/>
          </a:stretch>
        </p:blipFill>
        <p:spPr bwMode="auto">
          <a:xfrm>
            <a:off x="1905000" y="4495800"/>
            <a:ext cx="5943600" cy="1589992"/>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228600"/>
            <a:ext cx="6009640" cy="650240"/>
          </a:xfrm>
          <a:prstGeom prst="rect">
            <a:avLst/>
          </a:prstGeom>
        </p:spPr>
        <p:txBody>
          <a:bodyPr vert="horz" wrap="square" lIns="0" tIns="12700" rIns="0" bIns="0" rtlCol="0">
            <a:spAutoFit/>
          </a:bodyPr>
          <a:lstStyle/>
          <a:p>
            <a:pPr marL="12700">
              <a:lnSpc>
                <a:spcPct val="100000"/>
              </a:lnSpc>
              <a:spcBef>
                <a:spcPts val="100"/>
              </a:spcBef>
            </a:pPr>
            <a:r>
              <a:rPr sz="4100" spc="-5" dirty="0">
                <a:solidFill>
                  <a:srgbClr val="00B0F0"/>
                </a:solidFill>
              </a:rPr>
              <a:t>Methods</a:t>
            </a:r>
            <a:r>
              <a:rPr sz="4100" spc="-50" dirty="0">
                <a:solidFill>
                  <a:srgbClr val="00B0F0"/>
                </a:solidFill>
              </a:rPr>
              <a:t> </a:t>
            </a:r>
            <a:r>
              <a:rPr sz="4100" spc="-5" dirty="0">
                <a:solidFill>
                  <a:srgbClr val="00B0F0"/>
                </a:solidFill>
              </a:rPr>
              <a:t>of</a:t>
            </a:r>
            <a:r>
              <a:rPr sz="4100" spc="-60" dirty="0">
                <a:solidFill>
                  <a:srgbClr val="00B0F0"/>
                </a:solidFill>
              </a:rPr>
              <a:t> </a:t>
            </a:r>
            <a:r>
              <a:rPr sz="4100" spc="-5" dirty="0">
                <a:solidFill>
                  <a:srgbClr val="00B0F0"/>
                </a:solidFill>
              </a:rPr>
              <a:t>multiplexing</a:t>
            </a:r>
            <a:endParaRPr sz="4100"/>
          </a:p>
        </p:txBody>
      </p:sp>
      <p:sp>
        <p:nvSpPr>
          <p:cNvPr id="3" name="object 3"/>
          <p:cNvSpPr txBox="1"/>
          <p:nvPr/>
        </p:nvSpPr>
        <p:spPr>
          <a:xfrm>
            <a:off x="381000" y="838200"/>
            <a:ext cx="8382000" cy="5778505"/>
          </a:xfrm>
          <a:prstGeom prst="rect">
            <a:avLst/>
          </a:prstGeom>
        </p:spPr>
        <p:txBody>
          <a:bodyPr vert="horz" wrap="square" lIns="0" tIns="60960" rIns="0" bIns="0" rtlCol="0">
            <a:spAutoFit/>
          </a:bodyPr>
          <a:lstStyle/>
          <a:p>
            <a:pPr marL="291465" indent="-279400">
              <a:lnSpc>
                <a:spcPct val="100000"/>
              </a:lnSpc>
              <a:spcBef>
                <a:spcPts val="480"/>
              </a:spcBef>
              <a:buClr>
                <a:srgbClr val="2DA2BE"/>
              </a:buClr>
              <a:buSzPct val="66666"/>
              <a:buFont typeface="Lucida Sans Unicode"/>
              <a:buChar char="□"/>
              <a:tabLst>
                <a:tab pos="291465" algn="l"/>
                <a:tab pos="292100" algn="l"/>
              </a:tabLst>
            </a:pPr>
            <a:r>
              <a:rPr sz="2700" spc="-10" dirty="0">
                <a:latin typeface="Arial MT"/>
                <a:cs typeface="Arial MT"/>
              </a:rPr>
              <a:t>Statistical</a:t>
            </a:r>
            <a:r>
              <a:rPr sz="2700" spc="-55" dirty="0">
                <a:latin typeface="Arial MT"/>
                <a:cs typeface="Arial MT"/>
              </a:rPr>
              <a:t> </a:t>
            </a:r>
            <a:r>
              <a:rPr sz="2700" dirty="0">
                <a:latin typeface="Arial MT"/>
                <a:cs typeface="Arial MT"/>
              </a:rPr>
              <a:t>Multiplexing</a:t>
            </a:r>
            <a:endParaRPr sz="2700">
              <a:latin typeface="Arial MT"/>
              <a:cs typeface="Arial MT"/>
            </a:endParaRPr>
          </a:p>
          <a:p>
            <a:pPr marL="548005" lvl="1" indent="-185420" algn="just">
              <a:lnSpc>
                <a:spcPct val="100000"/>
              </a:lnSpc>
              <a:spcBef>
                <a:spcPts val="325"/>
              </a:spcBef>
              <a:buClr>
                <a:srgbClr val="2DA2BE"/>
              </a:buClr>
              <a:buChar char="•"/>
              <a:tabLst>
                <a:tab pos="548640" algn="l"/>
              </a:tabLst>
            </a:pPr>
            <a:r>
              <a:rPr sz="2300" spc="-5" dirty="0">
                <a:latin typeface="Arial MT"/>
                <a:cs typeface="Arial MT"/>
              </a:rPr>
              <a:t>Physical</a:t>
            </a:r>
            <a:r>
              <a:rPr sz="2300" spc="-25" dirty="0">
                <a:latin typeface="Arial MT"/>
                <a:cs typeface="Arial MT"/>
              </a:rPr>
              <a:t> </a:t>
            </a:r>
            <a:r>
              <a:rPr sz="2300" spc="-5" dirty="0">
                <a:latin typeface="Arial MT"/>
                <a:cs typeface="Arial MT"/>
              </a:rPr>
              <a:t>link</a:t>
            </a:r>
            <a:r>
              <a:rPr sz="2300" spc="-15" dirty="0">
                <a:latin typeface="Arial MT"/>
                <a:cs typeface="Arial MT"/>
              </a:rPr>
              <a:t> </a:t>
            </a:r>
            <a:r>
              <a:rPr sz="2300" spc="-5" dirty="0">
                <a:latin typeface="Arial MT"/>
                <a:cs typeface="Arial MT"/>
              </a:rPr>
              <a:t>is</a:t>
            </a:r>
            <a:r>
              <a:rPr sz="2300" spc="-15" dirty="0">
                <a:latin typeface="Arial MT"/>
                <a:cs typeface="Arial MT"/>
              </a:rPr>
              <a:t> </a:t>
            </a:r>
            <a:r>
              <a:rPr sz="2300" dirty="0">
                <a:latin typeface="Arial MT"/>
                <a:cs typeface="Arial MT"/>
              </a:rPr>
              <a:t>shared</a:t>
            </a:r>
            <a:r>
              <a:rPr sz="2300" spc="-15" dirty="0">
                <a:latin typeface="Arial MT"/>
                <a:cs typeface="Arial MT"/>
              </a:rPr>
              <a:t> </a:t>
            </a:r>
            <a:r>
              <a:rPr sz="2300" spc="-5" dirty="0">
                <a:latin typeface="Arial MT"/>
                <a:cs typeface="Arial MT"/>
              </a:rPr>
              <a:t>over</a:t>
            </a:r>
            <a:r>
              <a:rPr sz="2300" spc="-15" dirty="0">
                <a:latin typeface="Arial MT"/>
                <a:cs typeface="Arial MT"/>
              </a:rPr>
              <a:t> </a:t>
            </a:r>
            <a:r>
              <a:rPr sz="2300" spc="-5" dirty="0">
                <a:latin typeface="Arial MT"/>
                <a:cs typeface="Arial MT"/>
              </a:rPr>
              <a:t>time(like</a:t>
            </a:r>
            <a:r>
              <a:rPr sz="2300" spc="-20" dirty="0">
                <a:latin typeface="Arial MT"/>
                <a:cs typeface="Arial MT"/>
              </a:rPr>
              <a:t> </a:t>
            </a:r>
            <a:r>
              <a:rPr sz="2300" spc="-5" dirty="0">
                <a:latin typeface="Arial MT"/>
                <a:cs typeface="Arial MT"/>
              </a:rPr>
              <a:t>STDM)</a:t>
            </a:r>
            <a:endParaRPr sz="2300">
              <a:latin typeface="Arial MT"/>
              <a:cs typeface="Arial MT"/>
            </a:endParaRPr>
          </a:p>
          <a:p>
            <a:pPr marL="548005" marR="639445" lvl="1" indent="-184785" algn="just">
              <a:lnSpc>
                <a:spcPct val="100000"/>
              </a:lnSpc>
              <a:spcBef>
                <a:spcPts val="315"/>
              </a:spcBef>
              <a:buClr>
                <a:srgbClr val="2DA2BE"/>
              </a:buClr>
              <a:buChar char="•"/>
              <a:tabLst>
                <a:tab pos="548640" algn="l"/>
              </a:tabLst>
            </a:pPr>
            <a:r>
              <a:rPr sz="2300" spc="-5" dirty="0">
                <a:latin typeface="Arial MT"/>
                <a:cs typeface="Arial MT"/>
              </a:rPr>
              <a:t>Data is transmitted from each flow on demand </a:t>
            </a:r>
            <a:r>
              <a:rPr sz="2300" dirty="0">
                <a:latin typeface="Arial MT"/>
                <a:cs typeface="Arial MT"/>
              </a:rPr>
              <a:t>rather </a:t>
            </a:r>
            <a:r>
              <a:rPr sz="2300" spc="-625" dirty="0">
                <a:latin typeface="Arial MT"/>
                <a:cs typeface="Arial MT"/>
              </a:rPr>
              <a:t> </a:t>
            </a:r>
            <a:r>
              <a:rPr sz="2300" spc="-5" dirty="0">
                <a:latin typeface="Arial MT"/>
                <a:cs typeface="Arial MT"/>
              </a:rPr>
              <a:t>than</a:t>
            </a:r>
            <a:r>
              <a:rPr sz="2300" spc="-20" dirty="0">
                <a:latin typeface="Arial MT"/>
                <a:cs typeface="Arial MT"/>
              </a:rPr>
              <a:t> </a:t>
            </a:r>
            <a:r>
              <a:rPr sz="2300" spc="-5" dirty="0">
                <a:latin typeface="Arial MT"/>
                <a:cs typeface="Arial MT"/>
              </a:rPr>
              <a:t>using</a:t>
            </a:r>
            <a:r>
              <a:rPr sz="2300" spc="-15" dirty="0">
                <a:latin typeface="Arial MT"/>
                <a:cs typeface="Arial MT"/>
              </a:rPr>
              <a:t> </a:t>
            </a:r>
            <a:r>
              <a:rPr sz="2300" dirty="0">
                <a:latin typeface="Arial MT"/>
                <a:cs typeface="Arial MT"/>
              </a:rPr>
              <a:t>a</a:t>
            </a:r>
            <a:r>
              <a:rPr sz="2300" spc="-15" dirty="0">
                <a:latin typeface="Arial MT"/>
                <a:cs typeface="Arial MT"/>
              </a:rPr>
              <a:t> </a:t>
            </a:r>
            <a:r>
              <a:rPr sz="2300" spc="-5" dirty="0">
                <a:latin typeface="Arial MT"/>
                <a:cs typeface="Arial MT"/>
              </a:rPr>
              <a:t>predetermined</a:t>
            </a:r>
            <a:r>
              <a:rPr sz="2300" spc="-15" dirty="0">
                <a:latin typeface="Arial MT"/>
                <a:cs typeface="Arial MT"/>
              </a:rPr>
              <a:t> </a:t>
            </a:r>
            <a:r>
              <a:rPr sz="2300" spc="-5" dirty="0">
                <a:latin typeface="Arial MT"/>
                <a:cs typeface="Arial MT"/>
              </a:rPr>
              <a:t>time</a:t>
            </a:r>
            <a:r>
              <a:rPr sz="2300" spc="-20" dirty="0">
                <a:latin typeface="Arial MT"/>
                <a:cs typeface="Arial MT"/>
              </a:rPr>
              <a:t> </a:t>
            </a:r>
            <a:r>
              <a:rPr sz="2300" dirty="0">
                <a:latin typeface="Arial MT"/>
                <a:cs typeface="Arial MT"/>
              </a:rPr>
              <a:t>slot(unlike</a:t>
            </a:r>
            <a:r>
              <a:rPr sz="2300" spc="-10" dirty="0">
                <a:latin typeface="Arial MT"/>
                <a:cs typeface="Arial MT"/>
              </a:rPr>
              <a:t> </a:t>
            </a:r>
            <a:r>
              <a:rPr sz="2300" spc="-5" dirty="0">
                <a:latin typeface="Arial MT"/>
                <a:cs typeface="Arial MT"/>
              </a:rPr>
              <a:t>STDM)</a:t>
            </a:r>
            <a:endParaRPr sz="2300">
              <a:latin typeface="Arial MT"/>
              <a:cs typeface="Arial MT"/>
            </a:endParaRPr>
          </a:p>
          <a:p>
            <a:pPr marL="548005" marR="130810" lvl="1" indent="-184785" algn="just">
              <a:lnSpc>
                <a:spcPct val="100000"/>
              </a:lnSpc>
              <a:spcBef>
                <a:spcPts val="330"/>
              </a:spcBef>
              <a:buClr>
                <a:srgbClr val="2DA2BE"/>
              </a:buClr>
              <a:buChar char="•"/>
              <a:tabLst>
                <a:tab pos="548640" algn="l"/>
              </a:tabLst>
            </a:pPr>
            <a:r>
              <a:rPr sz="2300" spc="-5" dirty="0">
                <a:latin typeface="Arial MT"/>
                <a:cs typeface="Arial MT"/>
              </a:rPr>
              <a:t>Hence, the avoidance of idle time gives packet </a:t>
            </a:r>
            <a:r>
              <a:rPr sz="2300" dirty="0">
                <a:latin typeface="Arial MT"/>
                <a:cs typeface="Arial MT"/>
              </a:rPr>
              <a:t>switching </a:t>
            </a:r>
            <a:r>
              <a:rPr sz="2300" spc="-625" dirty="0">
                <a:latin typeface="Arial MT"/>
                <a:cs typeface="Arial MT"/>
              </a:rPr>
              <a:t> </a:t>
            </a:r>
            <a:r>
              <a:rPr sz="2300" spc="-5" dirty="0">
                <a:latin typeface="Arial MT"/>
                <a:cs typeface="Arial MT"/>
              </a:rPr>
              <a:t>its</a:t>
            </a:r>
            <a:r>
              <a:rPr sz="2300" spc="-10" dirty="0">
                <a:latin typeface="Arial MT"/>
                <a:cs typeface="Arial MT"/>
              </a:rPr>
              <a:t> </a:t>
            </a:r>
            <a:r>
              <a:rPr sz="2300" spc="-5" dirty="0">
                <a:latin typeface="Arial MT"/>
                <a:cs typeface="Arial MT"/>
              </a:rPr>
              <a:t>efficiency.</a:t>
            </a:r>
            <a:endParaRPr sz="2300">
              <a:latin typeface="Arial MT"/>
              <a:cs typeface="Arial MT"/>
            </a:endParaRPr>
          </a:p>
          <a:p>
            <a:pPr marL="548005" marR="5080" lvl="1" indent="-184785" algn="just">
              <a:lnSpc>
                <a:spcPct val="100299"/>
              </a:lnSpc>
              <a:spcBef>
                <a:spcPts val="320"/>
              </a:spcBef>
              <a:buClr>
                <a:srgbClr val="2DA2BE"/>
              </a:buClr>
              <a:buChar char="•"/>
              <a:tabLst>
                <a:tab pos="548640" algn="l"/>
              </a:tabLst>
            </a:pPr>
            <a:r>
              <a:rPr sz="2300" spc="-5" dirty="0">
                <a:latin typeface="Arial MT"/>
                <a:cs typeface="Arial MT"/>
              </a:rPr>
              <a:t>To ensure that all the flows eventually get their turn to </a:t>
            </a:r>
            <a:r>
              <a:rPr sz="2300" dirty="0">
                <a:latin typeface="Arial MT"/>
                <a:cs typeface="Arial MT"/>
              </a:rPr>
              <a:t> </a:t>
            </a:r>
            <a:r>
              <a:rPr sz="2300" spc="-5" dirty="0">
                <a:latin typeface="Arial MT"/>
                <a:cs typeface="Arial MT"/>
              </a:rPr>
              <a:t>transmit over the physical link, it defines an upper bound </a:t>
            </a:r>
            <a:r>
              <a:rPr sz="2300" dirty="0">
                <a:latin typeface="Arial MT"/>
                <a:cs typeface="Arial MT"/>
              </a:rPr>
              <a:t> </a:t>
            </a:r>
            <a:r>
              <a:rPr sz="2300" spc="-5" dirty="0">
                <a:latin typeface="Arial MT"/>
                <a:cs typeface="Arial MT"/>
              </a:rPr>
              <a:t>on the </a:t>
            </a:r>
            <a:r>
              <a:rPr sz="2300" dirty="0">
                <a:latin typeface="Arial MT"/>
                <a:cs typeface="Arial MT"/>
              </a:rPr>
              <a:t>size </a:t>
            </a:r>
            <a:r>
              <a:rPr sz="2300" spc="-5" dirty="0">
                <a:latin typeface="Arial MT"/>
                <a:cs typeface="Arial MT"/>
              </a:rPr>
              <a:t>of the block of data that each flow is permitted </a:t>
            </a:r>
            <a:r>
              <a:rPr sz="2300" spc="-625" dirty="0">
                <a:latin typeface="Arial MT"/>
                <a:cs typeface="Arial MT"/>
              </a:rPr>
              <a:t> </a:t>
            </a:r>
            <a:r>
              <a:rPr sz="2300" spc="-5" dirty="0">
                <a:latin typeface="Arial MT"/>
                <a:cs typeface="Arial MT"/>
              </a:rPr>
              <a:t>to</a:t>
            </a:r>
            <a:r>
              <a:rPr sz="2300" spc="-15" dirty="0">
                <a:latin typeface="Arial MT"/>
                <a:cs typeface="Arial MT"/>
              </a:rPr>
              <a:t> </a:t>
            </a:r>
            <a:r>
              <a:rPr sz="2300" spc="-5" dirty="0">
                <a:latin typeface="Arial MT"/>
                <a:cs typeface="Arial MT"/>
              </a:rPr>
              <a:t>transmit</a:t>
            </a:r>
            <a:r>
              <a:rPr sz="2300" spc="-10" dirty="0">
                <a:latin typeface="Arial MT"/>
                <a:cs typeface="Arial MT"/>
              </a:rPr>
              <a:t> </a:t>
            </a:r>
            <a:r>
              <a:rPr sz="2300" spc="-5" dirty="0">
                <a:latin typeface="Arial MT"/>
                <a:cs typeface="Arial MT"/>
              </a:rPr>
              <a:t>at </a:t>
            </a:r>
            <a:r>
              <a:rPr sz="2300" dirty="0">
                <a:latin typeface="Arial MT"/>
                <a:cs typeface="Arial MT"/>
              </a:rPr>
              <a:t>a</a:t>
            </a:r>
            <a:r>
              <a:rPr sz="2300" spc="-10" dirty="0">
                <a:latin typeface="Arial MT"/>
                <a:cs typeface="Arial MT"/>
              </a:rPr>
              <a:t> </a:t>
            </a:r>
            <a:r>
              <a:rPr sz="2300" spc="-5" dirty="0">
                <a:latin typeface="Arial MT"/>
                <a:cs typeface="Arial MT"/>
              </a:rPr>
              <a:t>given </a:t>
            </a:r>
            <a:r>
              <a:rPr sz="2300" spc="-5">
                <a:latin typeface="Arial MT"/>
                <a:cs typeface="Arial MT"/>
              </a:rPr>
              <a:t>time</a:t>
            </a:r>
            <a:r>
              <a:rPr sz="2300" spc="-5" smtClean="0">
                <a:latin typeface="Arial MT"/>
                <a:cs typeface="Arial MT"/>
              </a:rPr>
              <a:t>.</a:t>
            </a:r>
            <a:endParaRPr lang="en-US" sz="2300" spc="-5" dirty="0" smtClean="0">
              <a:latin typeface="Arial MT"/>
              <a:cs typeface="Arial MT"/>
            </a:endParaRPr>
          </a:p>
          <a:p>
            <a:pPr marL="548005" marR="5080" lvl="1" indent="-184785">
              <a:lnSpc>
                <a:spcPct val="100299"/>
              </a:lnSpc>
              <a:spcBef>
                <a:spcPts val="320"/>
              </a:spcBef>
              <a:buClr>
                <a:srgbClr val="2DA2BE"/>
              </a:buClr>
              <a:buChar char="•"/>
              <a:tabLst>
                <a:tab pos="548640" algn="l"/>
              </a:tabLst>
            </a:pPr>
            <a:endParaRPr lang="en-US" sz="2300" spc="-5" dirty="0" smtClean="0">
              <a:latin typeface="Arial MT"/>
              <a:cs typeface="Arial MT"/>
            </a:endParaRPr>
          </a:p>
          <a:p>
            <a:pPr marL="548005" marR="5080" lvl="1" indent="-184785">
              <a:lnSpc>
                <a:spcPct val="100299"/>
              </a:lnSpc>
              <a:spcBef>
                <a:spcPts val="320"/>
              </a:spcBef>
              <a:buClr>
                <a:srgbClr val="2DA2BE"/>
              </a:buClr>
              <a:buChar char="•"/>
              <a:tabLst>
                <a:tab pos="548640" algn="l"/>
              </a:tabLst>
            </a:pPr>
            <a:endParaRPr lang="en-US" sz="2300" spc="-5" dirty="0" smtClean="0">
              <a:latin typeface="Arial MT"/>
              <a:cs typeface="Arial MT"/>
            </a:endParaRPr>
          </a:p>
          <a:p>
            <a:pPr marL="548005" marR="5080" lvl="1" indent="-184785">
              <a:lnSpc>
                <a:spcPct val="100299"/>
              </a:lnSpc>
              <a:spcBef>
                <a:spcPts val="320"/>
              </a:spcBef>
              <a:buClr>
                <a:srgbClr val="2DA2BE"/>
              </a:buClr>
              <a:buChar char="•"/>
              <a:tabLst>
                <a:tab pos="548640" algn="l"/>
              </a:tabLst>
            </a:pPr>
            <a:endParaRPr lang="en-US" sz="2300" spc="-5" dirty="0" smtClean="0">
              <a:latin typeface="Arial MT"/>
              <a:cs typeface="Arial MT"/>
            </a:endParaRPr>
          </a:p>
          <a:p>
            <a:pPr marL="548005" marR="5080" lvl="1" indent="-184785">
              <a:lnSpc>
                <a:spcPct val="100299"/>
              </a:lnSpc>
              <a:spcBef>
                <a:spcPts val="320"/>
              </a:spcBef>
              <a:buClr>
                <a:srgbClr val="2DA2BE"/>
              </a:buClr>
              <a:buChar char="•"/>
              <a:tabLst>
                <a:tab pos="548640" algn="l"/>
              </a:tabLst>
            </a:pPr>
            <a:endParaRPr lang="en-US" sz="2300" spc="-5" dirty="0" smtClean="0">
              <a:latin typeface="Arial MT"/>
              <a:cs typeface="Arial MT"/>
            </a:endParaRPr>
          </a:p>
          <a:p>
            <a:pPr marL="548005" marR="5080" lvl="1" indent="-184785">
              <a:lnSpc>
                <a:spcPct val="100299"/>
              </a:lnSpc>
              <a:spcBef>
                <a:spcPts val="320"/>
              </a:spcBef>
              <a:buClr>
                <a:srgbClr val="2DA2BE"/>
              </a:buClr>
              <a:buChar char="•"/>
              <a:tabLst>
                <a:tab pos="548640" algn="l"/>
              </a:tabLst>
            </a:pPr>
            <a:endParaRPr sz="2300">
              <a:latin typeface="Arial MT"/>
              <a:cs typeface="Arial MT"/>
            </a:endParaRPr>
          </a:p>
        </p:txBody>
      </p:sp>
      <p:pic>
        <p:nvPicPr>
          <p:cNvPr id="4" name="Picture 3"/>
          <p:cNvPicPr/>
          <p:nvPr/>
        </p:nvPicPr>
        <p:blipFill>
          <a:blip r:embed="rId3"/>
          <a:srcRect/>
          <a:stretch>
            <a:fillRect/>
          </a:stretch>
        </p:blipFill>
        <p:spPr bwMode="auto">
          <a:xfrm>
            <a:off x="2133600" y="4724400"/>
            <a:ext cx="5943600" cy="1709502"/>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32" y="0"/>
            <a:ext cx="9150350" cy="6864350"/>
            <a:chOff x="-6032" y="0"/>
            <a:chExt cx="9150350" cy="6864350"/>
          </a:xfrm>
        </p:grpSpPr>
        <p:pic>
          <p:nvPicPr>
            <p:cNvPr id="3" name="object 3"/>
            <p:cNvPicPr/>
            <p:nvPr/>
          </p:nvPicPr>
          <p:blipFill>
            <a:blip r:embed="rId2" cstate="print"/>
            <a:stretch>
              <a:fillRect/>
            </a:stretch>
          </p:blipFill>
          <p:spPr>
            <a:xfrm>
              <a:off x="0" y="0"/>
              <a:ext cx="9143999" cy="6857999"/>
            </a:xfrm>
            <a:prstGeom prst="rect">
              <a:avLst/>
            </a:prstGeom>
          </p:spPr>
        </p:pic>
        <p:sp>
          <p:nvSpPr>
            <p:cNvPr id="4" name="object 4"/>
            <p:cNvSpPr/>
            <p:nvPr/>
          </p:nvSpPr>
          <p:spPr>
            <a:xfrm>
              <a:off x="499272" y="5944935"/>
              <a:ext cx="4897755" cy="913130"/>
            </a:xfrm>
            <a:custGeom>
              <a:avLst/>
              <a:gdLst/>
              <a:ahLst/>
              <a:cxnLst/>
              <a:rect l="l" t="t" r="r" b="b"/>
              <a:pathLst>
                <a:path w="4897755" h="913129">
                  <a:moveTo>
                    <a:pt x="85612" y="21332"/>
                  </a:moveTo>
                  <a:lnTo>
                    <a:pt x="0" y="5466"/>
                  </a:lnTo>
                  <a:lnTo>
                    <a:pt x="660" y="0"/>
                  </a:lnTo>
                  <a:lnTo>
                    <a:pt x="85612" y="21332"/>
                  </a:lnTo>
                  <a:close/>
                </a:path>
                <a:path w="4897755" h="913129">
                  <a:moveTo>
                    <a:pt x="4897392" y="913063"/>
                  </a:moveTo>
                  <a:lnTo>
                    <a:pt x="3636763" y="913063"/>
                  </a:lnTo>
                  <a:lnTo>
                    <a:pt x="85612" y="21332"/>
                  </a:lnTo>
                  <a:lnTo>
                    <a:pt x="4897392" y="913063"/>
                  </a:lnTo>
                  <a:close/>
                </a:path>
              </a:pathLst>
            </a:custGeom>
            <a:solidFill>
              <a:srgbClr val="9BCADC">
                <a:alpha val="39999"/>
              </a:srgbClr>
            </a:solidFill>
          </p:spPr>
          <p:txBody>
            <a:bodyPr wrap="square" lIns="0" tIns="0" rIns="0" bIns="0" rtlCol="0"/>
            <a:lstStyle/>
            <a:p>
              <a:endParaRPr/>
            </a:p>
          </p:txBody>
        </p:sp>
        <p:sp>
          <p:nvSpPr>
            <p:cNvPr id="5" name="object 5"/>
            <p:cNvSpPr/>
            <p:nvPr/>
          </p:nvSpPr>
          <p:spPr>
            <a:xfrm>
              <a:off x="485716" y="5939011"/>
              <a:ext cx="3652520" cy="919480"/>
            </a:xfrm>
            <a:custGeom>
              <a:avLst/>
              <a:gdLst/>
              <a:ahLst/>
              <a:cxnLst/>
              <a:rect l="l" t="t" r="r" b="b"/>
              <a:pathLst>
                <a:path w="3652520" h="919479">
                  <a:moveTo>
                    <a:pt x="3651910" y="918988"/>
                  </a:moveTo>
                  <a:lnTo>
                    <a:pt x="2868875" y="918988"/>
                  </a:lnTo>
                  <a:lnTo>
                    <a:pt x="7920" y="6349"/>
                  </a:lnTo>
                  <a:lnTo>
                    <a:pt x="0" y="0"/>
                  </a:lnTo>
                  <a:lnTo>
                    <a:pt x="3651910" y="918988"/>
                  </a:lnTo>
                  <a:close/>
                </a:path>
              </a:pathLst>
            </a:custGeom>
            <a:solidFill>
              <a:srgbClr val="000000"/>
            </a:solidFill>
          </p:spPr>
          <p:txBody>
            <a:bodyPr wrap="square" lIns="0" tIns="0" rIns="0" bIns="0" rtlCol="0"/>
            <a:lstStyle/>
            <a:p>
              <a:endParaRPr/>
            </a:p>
          </p:txBody>
        </p:sp>
        <p:pic>
          <p:nvPicPr>
            <p:cNvPr id="6" name="object 6"/>
            <p:cNvPicPr/>
            <p:nvPr/>
          </p:nvPicPr>
          <p:blipFill>
            <a:blip r:embed="rId3" cstate="print"/>
            <a:stretch>
              <a:fillRect/>
            </a:stretch>
          </p:blipFill>
          <p:spPr>
            <a:xfrm>
              <a:off x="0" y="5793172"/>
              <a:ext cx="3351821" cy="1064827"/>
            </a:xfrm>
            <a:prstGeom prst="rect">
              <a:avLst/>
            </a:prstGeom>
          </p:spPr>
        </p:pic>
        <p:sp>
          <p:nvSpPr>
            <p:cNvPr id="7" name="object 7"/>
            <p:cNvSpPr/>
            <p:nvPr/>
          </p:nvSpPr>
          <p:spPr>
            <a:xfrm>
              <a:off x="0" y="5790679"/>
              <a:ext cx="3352165" cy="1067435"/>
            </a:xfrm>
            <a:custGeom>
              <a:avLst/>
              <a:gdLst/>
              <a:ahLst/>
              <a:cxnLst/>
              <a:rect l="l" t="t" r="r" b="b"/>
              <a:pathLst>
                <a:path w="3352165" h="1067434">
                  <a:moveTo>
                    <a:pt x="0" y="0"/>
                  </a:moveTo>
                  <a:lnTo>
                    <a:pt x="3351924" y="1067320"/>
                  </a:lnTo>
                </a:path>
              </a:pathLst>
            </a:custGeom>
            <a:ln w="12049">
              <a:solidFill>
                <a:srgbClr val="93C5D8"/>
              </a:solidFill>
            </a:ln>
          </p:spPr>
          <p:txBody>
            <a:bodyPr wrap="square" lIns="0" tIns="0" rIns="0" bIns="0" rtlCol="0"/>
            <a:lstStyle/>
            <a:p>
              <a:endParaRPr/>
            </a:p>
          </p:txBody>
        </p:sp>
      </p:grpSp>
      <p:sp>
        <p:nvSpPr>
          <p:cNvPr id="8" name="object 8"/>
          <p:cNvSpPr txBox="1">
            <a:spLocks noGrp="1"/>
          </p:cNvSpPr>
          <p:nvPr>
            <p:ph type="title"/>
          </p:nvPr>
        </p:nvSpPr>
        <p:spPr>
          <a:xfrm>
            <a:off x="3719933" y="322865"/>
            <a:ext cx="1701800" cy="650240"/>
          </a:xfrm>
          <a:prstGeom prst="rect">
            <a:avLst/>
          </a:prstGeom>
        </p:spPr>
        <p:txBody>
          <a:bodyPr vert="horz" wrap="square" lIns="0" tIns="12700" rIns="0" bIns="0" rtlCol="0">
            <a:spAutoFit/>
          </a:bodyPr>
          <a:lstStyle/>
          <a:p>
            <a:pPr marL="12700">
              <a:lnSpc>
                <a:spcPct val="100000"/>
              </a:lnSpc>
              <a:spcBef>
                <a:spcPts val="100"/>
              </a:spcBef>
            </a:pPr>
            <a:r>
              <a:rPr sz="4100" spc="-5" dirty="0">
                <a:solidFill>
                  <a:srgbClr val="00B0F0"/>
                </a:solidFill>
              </a:rPr>
              <a:t>Packet</a:t>
            </a:r>
            <a:endParaRPr sz="4100"/>
          </a:p>
        </p:txBody>
      </p:sp>
      <p:sp>
        <p:nvSpPr>
          <p:cNvPr id="9" name="object 9"/>
          <p:cNvSpPr txBox="1"/>
          <p:nvPr/>
        </p:nvSpPr>
        <p:spPr>
          <a:xfrm>
            <a:off x="816707" y="1494535"/>
            <a:ext cx="3473450" cy="3334385"/>
          </a:xfrm>
          <a:prstGeom prst="rect">
            <a:avLst/>
          </a:prstGeom>
        </p:spPr>
        <p:txBody>
          <a:bodyPr vert="horz" wrap="square" lIns="0" tIns="27940" rIns="0" bIns="0" rtlCol="0">
            <a:spAutoFit/>
          </a:bodyPr>
          <a:lstStyle/>
          <a:p>
            <a:pPr marL="195580" marR="5080" indent="-183515">
              <a:lnSpc>
                <a:spcPts val="2850"/>
              </a:lnSpc>
              <a:spcBef>
                <a:spcPts val="220"/>
              </a:spcBef>
              <a:buClr>
                <a:srgbClr val="2DA2BE"/>
              </a:buClr>
              <a:buChar char="•"/>
              <a:tabLst>
                <a:tab pos="196215" algn="l"/>
              </a:tabLst>
            </a:pPr>
            <a:r>
              <a:rPr sz="2400" spc="-5" dirty="0">
                <a:solidFill>
                  <a:srgbClr val="FFFFFF"/>
                </a:solidFill>
                <a:latin typeface="Arial MT"/>
                <a:cs typeface="Arial MT"/>
              </a:rPr>
              <a:t>The</a:t>
            </a:r>
            <a:r>
              <a:rPr sz="2400" spc="-40" dirty="0">
                <a:solidFill>
                  <a:srgbClr val="FFFFFF"/>
                </a:solidFill>
                <a:latin typeface="Arial MT"/>
                <a:cs typeface="Arial MT"/>
              </a:rPr>
              <a:t> </a:t>
            </a:r>
            <a:r>
              <a:rPr sz="2400" spc="-5" dirty="0">
                <a:solidFill>
                  <a:srgbClr val="FFFFFF"/>
                </a:solidFill>
                <a:latin typeface="Arial MT"/>
                <a:cs typeface="Arial MT"/>
              </a:rPr>
              <a:t>limited-size</a:t>
            </a:r>
            <a:r>
              <a:rPr sz="2400" spc="-30" dirty="0">
                <a:solidFill>
                  <a:srgbClr val="FFFFFF"/>
                </a:solidFill>
                <a:latin typeface="Arial MT"/>
                <a:cs typeface="Arial MT"/>
              </a:rPr>
              <a:t> </a:t>
            </a:r>
            <a:r>
              <a:rPr sz="2400" spc="-5" dirty="0">
                <a:solidFill>
                  <a:srgbClr val="FFFFFF"/>
                </a:solidFill>
                <a:latin typeface="Arial MT"/>
                <a:cs typeface="Arial MT"/>
              </a:rPr>
              <a:t>block</a:t>
            </a:r>
            <a:r>
              <a:rPr sz="2400" spc="-35" dirty="0">
                <a:solidFill>
                  <a:srgbClr val="FFFFFF"/>
                </a:solidFill>
                <a:latin typeface="Arial MT"/>
                <a:cs typeface="Arial MT"/>
              </a:rPr>
              <a:t> </a:t>
            </a:r>
            <a:r>
              <a:rPr sz="2400" spc="-5" dirty="0">
                <a:solidFill>
                  <a:srgbClr val="FFFFFF"/>
                </a:solidFill>
                <a:latin typeface="Arial MT"/>
                <a:cs typeface="Arial MT"/>
              </a:rPr>
              <a:t>of </a:t>
            </a:r>
            <a:r>
              <a:rPr sz="2400" spc="-650" dirty="0">
                <a:solidFill>
                  <a:srgbClr val="FFFFFF"/>
                </a:solidFill>
                <a:latin typeface="Arial MT"/>
                <a:cs typeface="Arial MT"/>
              </a:rPr>
              <a:t> </a:t>
            </a:r>
            <a:r>
              <a:rPr sz="2400" spc="-5" dirty="0">
                <a:solidFill>
                  <a:srgbClr val="FFFFFF"/>
                </a:solidFill>
                <a:latin typeface="Arial MT"/>
                <a:cs typeface="Arial MT"/>
              </a:rPr>
              <a:t>data is typically </a:t>
            </a:r>
            <a:r>
              <a:rPr sz="2400" dirty="0">
                <a:solidFill>
                  <a:srgbClr val="FFFFFF"/>
                </a:solidFill>
                <a:latin typeface="Arial MT"/>
                <a:cs typeface="Arial MT"/>
              </a:rPr>
              <a:t>referred </a:t>
            </a:r>
            <a:r>
              <a:rPr sz="2400" spc="-655" dirty="0">
                <a:solidFill>
                  <a:srgbClr val="FFFFFF"/>
                </a:solidFill>
                <a:latin typeface="Arial MT"/>
                <a:cs typeface="Arial MT"/>
              </a:rPr>
              <a:t> </a:t>
            </a:r>
            <a:r>
              <a:rPr sz="2400" spc="-5" dirty="0">
                <a:solidFill>
                  <a:srgbClr val="FFFFFF"/>
                </a:solidFill>
                <a:latin typeface="Arial MT"/>
                <a:cs typeface="Arial MT"/>
              </a:rPr>
              <a:t>to as </a:t>
            </a:r>
            <a:r>
              <a:rPr sz="2400" dirty="0">
                <a:solidFill>
                  <a:srgbClr val="FFFFFF"/>
                </a:solidFill>
                <a:latin typeface="Arial MT"/>
                <a:cs typeface="Arial MT"/>
              </a:rPr>
              <a:t>a </a:t>
            </a:r>
            <a:r>
              <a:rPr sz="2400" b="1" i="1" spc="-5" dirty="0">
                <a:solidFill>
                  <a:srgbClr val="FFFFFF"/>
                </a:solidFill>
                <a:latin typeface="Arial"/>
                <a:cs typeface="Arial"/>
              </a:rPr>
              <a:t>packet</a:t>
            </a:r>
            <a:r>
              <a:rPr sz="2400" spc="-5" dirty="0">
                <a:solidFill>
                  <a:srgbClr val="FFFFFF"/>
                </a:solidFill>
                <a:latin typeface="Arial MT"/>
                <a:cs typeface="Arial MT"/>
              </a:rPr>
              <a:t>(unlike, </a:t>
            </a:r>
            <a:r>
              <a:rPr sz="2400" dirty="0">
                <a:solidFill>
                  <a:srgbClr val="FFFFFF"/>
                </a:solidFill>
                <a:latin typeface="Arial MT"/>
                <a:cs typeface="Arial MT"/>
              </a:rPr>
              <a:t> </a:t>
            </a:r>
            <a:r>
              <a:rPr sz="2400" spc="-5" dirty="0">
                <a:solidFill>
                  <a:srgbClr val="FFFFFF"/>
                </a:solidFill>
                <a:latin typeface="Arial MT"/>
                <a:cs typeface="Arial MT"/>
              </a:rPr>
              <a:t>large </a:t>
            </a:r>
            <a:r>
              <a:rPr sz="2400" b="1" i="1" spc="-5" dirty="0">
                <a:solidFill>
                  <a:srgbClr val="FFFFFF"/>
                </a:solidFill>
                <a:latin typeface="Arial"/>
                <a:cs typeface="Arial"/>
              </a:rPr>
              <a:t>message </a:t>
            </a:r>
            <a:r>
              <a:rPr sz="2400" spc="-5" dirty="0">
                <a:solidFill>
                  <a:srgbClr val="FFFFFF"/>
                </a:solidFill>
                <a:latin typeface="Arial MT"/>
                <a:cs typeface="Arial MT"/>
              </a:rPr>
              <a:t>that an </a:t>
            </a:r>
            <a:r>
              <a:rPr sz="2400" dirty="0">
                <a:solidFill>
                  <a:srgbClr val="FFFFFF"/>
                </a:solidFill>
                <a:latin typeface="Arial MT"/>
                <a:cs typeface="Arial MT"/>
              </a:rPr>
              <a:t> </a:t>
            </a:r>
            <a:r>
              <a:rPr sz="2400" spc="-5" dirty="0">
                <a:solidFill>
                  <a:srgbClr val="FFFFFF"/>
                </a:solidFill>
                <a:latin typeface="Arial MT"/>
                <a:cs typeface="Arial MT"/>
              </a:rPr>
              <a:t>application program </a:t>
            </a:r>
            <a:r>
              <a:rPr sz="2400" dirty="0">
                <a:solidFill>
                  <a:srgbClr val="FFFFFF"/>
                </a:solidFill>
                <a:latin typeface="Arial MT"/>
                <a:cs typeface="Arial MT"/>
              </a:rPr>
              <a:t> might</a:t>
            </a:r>
            <a:r>
              <a:rPr sz="2400" spc="-30" dirty="0">
                <a:solidFill>
                  <a:srgbClr val="FFFFFF"/>
                </a:solidFill>
                <a:latin typeface="Arial MT"/>
                <a:cs typeface="Arial MT"/>
              </a:rPr>
              <a:t> </a:t>
            </a:r>
            <a:r>
              <a:rPr sz="2400" spc="-5" dirty="0">
                <a:solidFill>
                  <a:srgbClr val="FFFFFF"/>
                </a:solidFill>
                <a:latin typeface="Arial MT"/>
                <a:cs typeface="Arial MT"/>
              </a:rPr>
              <a:t>want</a:t>
            </a:r>
            <a:r>
              <a:rPr sz="2400" spc="-25" dirty="0">
                <a:solidFill>
                  <a:srgbClr val="FFFFFF"/>
                </a:solidFill>
                <a:latin typeface="Arial MT"/>
                <a:cs typeface="Arial MT"/>
              </a:rPr>
              <a:t> </a:t>
            </a:r>
            <a:r>
              <a:rPr sz="2400" spc="-5" dirty="0">
                <a:solidFill>
                  <a:srgbClr val="FFFFFF"/>
                </a:solidFill>
                <a:latin typeface="Arial MT"/>
                <a:cs typeface="Arial MT"/>
              </a:rPr>
              <a:t>to</a:t>
            </a:r>
            <a:r>
              <a:rPr sz="2400" spc="-30" dirty="0">
                <a:solidFill>
                  <a:srgbClr val="FFFFFF"/>
                </a:solidFill>
                <a:latin typeface="Arial MT"/>
                <a:cs typeface="Arial MT"/>
              </a:rPr>
              <a:t> </a:t>
            </a:r>
            <a:r>
              <a:rPr sz="2400" spc="-5" dirty="0">
                <a:solidFill>
                  <a:srgbClr val="FFFFFF"/>
                </a:solidFill>
                <a:latin typeface="Arial MT"/>
                <a:cs typeface="Arial MT"/>
              </a:rPr>
              <a:t>transmit.)</a:t>
            </a:r>
            <a:endParaRPr sz="2400">
              <a:latin typeface="Arial MT"/>
              <a:cs typeface="Arial MT"/>
            </a:endParaRPr>
          </a:p>
          <a:p>
            <a:pPr marL="195580" marR="360045" indent="-183515">
              <a:lnSpc>
                <a:spcPct val="99800"/>
              </a:lnSpc>
              <a:spcBef>
                <a:spcPts val="209"/>
              </a:spcBef>
              <a:buClr>
                <a:srgbClr val="2DA2BE"/>
              </a:buClr>
              <a:buChar char="•"/>
              <a:tabLst>
                <a:tab pos="196215" algn="l"/>
              </a:tabLst>
            </a:pPr>
            <a:r>
              <a:rPr sz="2400" spc="-5" dirty="0">
                <a:solidFill>
                  <a:srgbClr val="FFFFFF"/>
                </a:solidFill>
                <a:latin typeface="Arial MT"/>
                <a:cs typeface="Arial MT"/>
              </a:rPr>
              <a:t>The host </a:t>
            </a:r>
            <a:r>
              <a:rPr sz="2400" dirty="0">
                <a:solidFill>
                  <a:srgbClr val="FFFFFF"/>
                </a:solidFill>
                <a:latin typeface="Arial MT"/>
                <a:cs typeface="Arial MT"/>
              </a:rPr>
              <a:t>sends a </a:t>
            </a:r>
            <a:r>
              <a:rPr sz="2400" spc="5" dirty="0">
                <a:solidFill>
                  <a:srgbClr val="FFFFFF"/>
                </a:solidFill>
                <a:latin typeface="Arial MT"/>
                <a:cs typeface="Arial MT"/>
              </a:rPr>
              <a:t> </a:t>
            </a:r>
            <a:r>
              <a:rPr sz="2400" dirty="0">
                <a:solidFill>
                  <a:srgbClr val="FFFFFF"/>
                </a:solidFill>
                <a:latin typeface="Arial MT"/>
                <a:cs typeface="Arial MT"/>
              </a:rPr>
              <a:t>sequence </a:t>
            </a:r>
            <a:r>
              <a:rPr sz="2400" spc="-5" dirty="0">
                <a:solidFill>
                  <a:srgbClr val="FFFFFF"/>
                </a:solidFill>
                <a:latin typeface="Arial MT"/>
                <a:cs typeface="Arial MT"/>
              </a:rPr>
              <a:t>of packets </a:t>
            </a:r>
            <a:r>
              <a:rPr sz="2400" dirty="0">
                <a:solidFill>
                  <a:srgbClr val="FFFFFF"/>
                </a:solidFill>
                <a:latin typeface="Arial MT"/>
                <a:cs typeface="Arial MT"/>
              </a:rPr>
              <a:t> </a:t>
            </a:r>
            <a:r>
              <a:rPr sz="2400" spc="-5" dirty="0">
                <a:solidFill>
                  <a:srgbClr val="FFFFFF"/>
                </a:solidFill>
                <a:latin typeface="Arial MT"/>
                <a:cs typeface="Arial MT"/>
              </a:rPr>
              <a:t>over</a:t>
            </a:r>
            <a:r>
              <a:rPr sz="2400" spc="-35" dirty="0">
                <a:solidFill>
                  <a:srgbClr val="FFFFFF"/>
                </a:solidFill>
                <a:latin typeface="Arial MT"/>
                <a:cs typeface="Arial MT"/>
              </a:rPr>
              <a:t> </a:t>
            </a:r>
            <a:r>
              <a:rPr sz="2400" spc="-5" dirty="0">
                <a:solidFill>
                  <a:srgbClr val="FFFFFF"/>
                </a:solidFill>
                <a:latin typeface="Arial MT"/>
                <a:cs typeface="Arial MT"/>
              </a:rPr>
              <a:t>the</a:t>
            </a:r>
            <a:r>
              <a:rPr sz="2400" spc="-35" dirty="0">
                <a:solidFill>
                  <a:srgbClr val="FFFFFF"/>
                </a:solidFill>
                <a:latin typeface="Arial MT"/>
                <a:cs typeface="Arial MT"/>
              </a:rPr>
              <a:t> </a:t>
            </a:r>
            <a:r>
              <a:rPr sz="2400" spc="-5" dirty="0">
                <a:solidFill>
                  <a:srgbClr val="FFFFFF"/>
                </a:solidFill>
                <a:latin typeface="Arial MT"/>
                <a:cs typeface="Arial MT"/>
              </a:rPr>
              <a:t>physical</a:t>
            </a:r>
            <a:r>
              <a:rPr sz="2400" spc="-35" dirty="0">
                <a:solidFill>
                  <a:srgbClr val="FFFFFF"/>
                </a:solidFill>
                <a:latin typeface="Arial MT"/>
                <a:cs typeface="Arial MT"/>
              </a:rPr>
              <a:t> </a:t>
            </a:r>
            <a:r>
              <a:rPr sz="2400" spc="-5" dirty="0">
                <a:solidFill>
                  <a:srgbClr val="FFFFFF"/>
                </a:solidFill>
                <a:latin typeface="Arial MT"/>
                <a:cs typeface="Arial MT"/>
              </a:rPr>
              <a:t>link.</a:t>
            </a:r>
            <a:endParaRPr sz="2400">
              <a:latin typeface="Arial MT"/>
              <a:cs typeface="Arial MT"/>
            </a:endParaRPr>
          </a:p>
        </p:txBody>
      </p:sp>
      <p:pic>
        <p:nvPicPr>
          <p:cNvPr id="10" name="object 10"/>
          <p:cNvPicPr/>
          <p:nvPr/>
        </p:nvPicPr>
        <p:blipFill>
          <a:blip r:embed="rId4" cstate="print"/>
          <a:stretch>
            <a:fillRect/>
          </a:stretch>
        </p:blipFill>
        <p:spPr>
          <a:xfrm>
            <a:off x="4831307" y="1690689"/>
            <a:ext cx="3684042" cy="3749468"/>
          </a:xfrm>
          <a:prstGeom prst="rect">
            <a:avLst/>
          </a:prstGeom>
        </p:spPr>
      </p:pic>
      <p:sp>
        <p:nvSpPr>
          <p:cNvPr id="11" name="object 11"/>
          <p:cNvSpPr txBox="1"/>
          <p:nvPr/>
        </p:nvSpPr>
        <p:spPr>
          <a:xfrm>
            <a:off x="5793723" y="5456413"/>
            <a:ext cx="2944495" cy="299720"/>
          </a:xfrm>
          <a:prstGeom prst="rect">
            <a:avLst/>
          </a:prstGeom>
        </p:spPr>
        <p:txBody>
          <a:bodyPr vert="horz" wrap="square" lIns="0" tIns="12700" rIns="0" bIns="0" rtlCol="0">
            <a:spAutoFit/>
          </a:bodyPr>
          <a:lstStyle/>
          <a:p>
            <a:pPr marL="12700">
              <a:lnSpc>
                <a:spcPct val="100000"/>
              </a:lnSpc>
              <a:spcBef>
                <a:spcPts val="100"/>
              </a:spcBef>
            </a:pPr>
            <a:r>
              <a:rPr sz="1800" i="1" spc="-5" dirty="0">
                <a:solidFill>
                  <a:srgbClr val="FFFFFF"/>
                </a:solidFill>
                <a:latin typeface="Arial"/>
                <a:cs typeface="Arial"/>
              </a:rPr>
              <a:t>Switch</a:t>
            </a:r>
            <a:r>
              <a:rPr sz="1800" i="1" spc="-55" dirty="0">
                <a:solidFill>
                  <a:srgbClr val="FFFFFF"/>
                </a:solidFill>
                <a:latin typeface="Arial"/>
                <a:cs typeface="Arial"/>
              </a:rPr>
              <a:t> </a:t>
            </a:r>
            <a:r>
              <a:rPr sz="1800" i="1" dirty="0">
                <a:solidFill>
                  <a:srgbClr val="FFFFFF"/>
                </a:solidFill>
                <a:latin typeface="Arial"/>
                <a:cs typeface="Arial"/>
              </a:rPr>
              <a:t>multiplexing</a:t>
            </a:r>
            <a:r>
              <a:rPr sz="1800" i="1" spc="-45" dirty="0">
                <a:solidFill>
                  <a:srgbClr val="FFFFFF"/>
                </a:solidFill>
                <a:latin typeface="Arial"/>
                <a:cs typeface="Arial"/>
              </a:rPr>
              <a:t> </a:t>
            </a:r>
            <a:r>
              <a:rPr sz="1800" i="1" spc="-5" dirty="0">
                <a:solidFill>
                  <a:srgbClr val="FFFFFF"/>
                </a:solidFill>
                <a:latin typeface="Arial"/>
                <a:cs typeface="Arial"/>
              </a:rPr>
              <a:t>packets!!</a:t>
            </a:r>
            <a:endParaRPr sz="1800">
              <a:latin typeface="Arial"/>
              <a:cs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32" y="0"/>
            <a:ext cx="9150350" cy="6864350"/>
            <a:chOff x="-6032" y="0"/>
            <a:chExt cx="9150350" cy="6864350"/>
          </a:xfrm>
        </p:grpSpPr>
        <p:pic>
          <p:nvPicPr>
            <p:cNvPr id="3" name="object 3"/>
            <p:cNvPicPr/>
            <p:nvPr/>
          </p:nvPicPr>
          <p:blipFill>
            <a:blip r:embed="rId2" cstate="print"/>
            <a:stretch>
              <a:fillRect/>
            </a:stretch>
          </p:blipFill>
          <p:spPr>
            <a:xfrm>
              <a:off x="0" y="0"/>
              <a:ext cx="9143999" cy="6857999"/>
            </a:xfrm>
            <a:prstGeom prst="rect">
              <a:avLst/>
            </a:prstGeom>
          </p:spPr>
        </p:pic>
        <p:sp>
          <p:nvSpPr>
            <p:cNvPr id="4" name="object 4"/>
            <p:cNvSpPr/>
            <p:nvPr/>
          </p:nvSpPr>
          <p:spPr>
            <a:xfrm>
              <a:off x="499272" y="5944935"/>
              <a:ext cx="4897755" cy="913130"/>
            </a:xfrm>
            <a:custGeom>
              <a:avLst/>
              <a:gdLst/>
              <a:ahLst/>
              <a:cxnLst/>
              <a:rect l="l" t="t" r="r" b="b"/>
              <a:pathLst>
                <a:path w="4897755" h="913129">
                  <a:moveTo>
                    <a:pt x="85612" y="21332"/>
                  </a:moveTo>
                  <a:lnTo>
                    <a:pt x="0" y="5466"/>
                  </a:lnTo>
                  <a:lnTo>
                    <a:pt x="660" y="0"/>
                  </a:lnTo>
                  <a:lnTo>
                    <a:pt x="85612" y="21332"/>
                  </a:lnTo>
                  <a:close/>
                </a:path>
                <a:path w="4897755" h="913129">
                  <a:moveTo>
                    <a:pt x="4897392" y="913063"/>
                  </a:moveTo>
                  <a:lnTo>
                    <a:pt x="3636763" y="913063"/>
                  </a:lnTo>
                  <a:lnTo>
                    <a:pt x="85612" y="21332"/>
                  </a:lnTo>
                  <a:lnTo>
                    <a:pt x="4897392" y="913063"/>
                  </a:lnTo>
                  <a:close/>
                </a:path>
              </a:pathLst>
            </a:custGeom>
            <a:solidFill>
              <a:srgbClr val="9BCADC">
                <a:alpha val="39999"/>
              </a:srgbClr>
            </a:solidFill>
          </p:spPr>
          <p:txBody>
            <a:bodyPr wrap="square" lIns="0" tIns="0" rIns="0" bIns="0" rtlCol="0"/>
            <a:lstStyle/>
            <a:p>
              <a:endParaRPr/>
            </a:p>
          </p:txBody>
        </p:sp>
        <p:sp>
          <p:nvSpPr>
            <p:cNvPr id="5" name="object 5"/>
            <p:cNvSpPr/>
            <p:nvPr/>
          </p:nvSpPr>
          <p:spPr>
            <a:xfrm>
              <a:off x="485716" y="5939011"/>
              <a:ext cx="3652520" cy="919480"/>
            </a:xfrm>
            <a:custGeom>
              <a:avLst/>
              <a:gdLst/>
              <a:ahLst/>
              <a:cxnLst/>
              <a:rect l="l" t="t" r="r" b="b"/>
              <a:pathLst>
                <a:path w="3652520" h="919479">
                  <a:moveTo>
                    <a:pt x="3651910" y="918988"/>
                  </a:moveTo>
                  <a:lnTo>
                    <a:pt x="2868875" y="918988"/>
                  </a:lnTo>
                  <a:lnTo>
                    <a:pt x="7920" y="6349"/>
                  </a:lnTo>
                  <a:lnTo>
                    <a:pt x="0" y="0"/>
                  </a:lnTo>
                  <a:lnTo>
                    <a:pt x="3651910" y="918988"/>
                  </a:lnTo>
                  <a:close/>
                </a:path>
              </a:pathLst>
            </a:custGeom>
            <a:solidFill>
              <a:srgbClr val="000000"/>
            </a:solidFill>
          </p:spPr>
          <p:txBody>
            <a:bodyPr wrap="square" lIns="0" tIns="0" rIns="0" bIns="0" rtlCol="0"/>
            <a:lstStyle/>
            <a:p>
              <a:endParaRPr/>
            </a:p>
          </p:txBody>
        </p:sp>
        <p:pic>
          <p:nvPicPr>
            <p:cNvPr id="6" name="object 6"/>
            <p:cNvPicPr/>
            <p:nvPr/>
          </p:nvPicPr>
          <p:blipFill>
            <a:blip r:embed="rId3" cstate="print"/>
            <a:stretch>
              <a:fillRect/>
            </a:stretch>
          </p:blipFill>
          <p:spPr>
            <a:xfrm>
              <a:off x="0" y="5793172"/>
              <a:ext cx="3351821" cy="1064827"/>
            </a:xfrm>
            <a:prstGeom prst="rect">
              <a:avLst/>
            </a:prstGeom>
          </p:spPr>
        </p:pic>
        <p:sp>
          <p:nvSpPr>
            <p:cNvPr id="7" name="object 7"/>
            <p:cNvSpPr/>
            <p:nvPr/>
          </p:nvSpPr>
          <p:spPr>
            <a:xfrm>
              <a:off x="0" y="5790679"/>
              <a:ext cx="3352165" cy="1067435"/>
            </a:xfrm>
            <a:custGeom>
              <a:avLst/>
              <a:gdLst/>
              <a:ahLst/>
              <a:cxnLst/>
              <a:rect l="l" t="t" r="r" b="b"/>
              <a:pathLst>
                <a:path w="3352165" h="1067434">
                  <a:moveTo>
                    <a:pt x="0" y="0"/>
                  </a:moveTo>
                  <a:lnTo>
                    <a:pt x="3351924" y="1067320"/>
                  </a:lnTo>
                </a:path>
              </a:pathLst>
            </a:custGeom>
            <a:ln w="12049">
              <a:solidFill>
                <a:srgbClr val="93C5D8"/>
              </a:solidFill>
            </a:ln>
          </p:spPr>
          <p:txBody>
            <a:bodyPr wrap="square" lIns="0" tIns="0" rIns="0" bIns="0" rtlCol="0"/>
            <a:lstStyle/>
            <a:p>
              <a:endParaRPr/>
            </a:p>
          </p:txBody>
        </p:sp>
      </p:grpSp>
      <p:sp>
        <p:nvSpPr>
          <p:cNvPr id="8" name="object 8"/>
          <p:cNvSpPr txBox="1">
            <a:spLocks noGrp="1"/>
          </p:cNvSpPr>
          <p:nvPr>
            <p:ph type="title"/>
          </p:nvPr>
        </p:nvSpPr>
        <p:spPr>
          <a:prstGeom prst="rect">
            <a:avLst/>
          </a:prstGeom>
        </p:spPr>
        <p:txBody>
          <a:bodyPr vert="horz" wrap="square" lIns="0" tIns="8890" rIns="0" bIns="0" rtlCol="0">
            <a:spAutoFit/>
          </a:bodyPr>
          <a:lstStyle/>
          <a:p>
            <a:pPr marL="12700" marR="5080">
              <a:lnSpc>
                <a:spcPct val="100600"/>
              </a:lnSpc>
              <a:spcBef>
                <a:spcPts val="70"/>
              </a:spcBef>
            </a:pPr>
            <a:r>
              <a:rPr sz="4100" spc="-10" dirty="0">
                <a:solidFill>
                  <a:srgbClr val="00B0F0"/>
                </a:solidFill>
              </a:rPr>
              <a:t>Which packet </a:t>
            </a:r>
            <a:r>
              <a:rPr sz="4100" spc="-5" dirty="0">
                <a:solidFill>
                  <a:srgbClr val="00B0F0"/>
                </a:solidFill>
              </a:rPr>
              <a:t>to send </a:t>
            </a:r>
            <a:r>
              <a:rPr sz="4100" spc="-10" dirty="0">
                <a:solidFill>
                  <a:srgbClr val="00B0F0"/>
                </a:solidFill>
              </a:rPr>
              <a:t>next(by </a:t>
            </a:r>
            <a:r>
              <a:rPr sz="4100" dirty="0">
                <a:solidFill>
                  <a:srgbClr val="00B0F0"/>
                </a:solidFill>
              </a:rPr>
              <a:t>a </a:t>
            </a:r>
            <a:r>
              <a:rPr sz="4100" spc="-1125" dirty="0">
                <a:solidFill>
                  <a:srgbClr val="00B0F0"/>
                </a:solidFill>
              </a:rPr>
              <a:t> </a:t>
            </a:r>
            <a:r>
              <a:rPr sz="4100" spc="-5" dirty="0">
                <a:solidFill>
                  <a:srgbClr val="00B0F0"/>
                </a:solidFill>
              </a:rPr>
              <a:t>switch)</a:t>
            </a:r>
            <a:r>
              <a:rPr sz="4100" spc="-15" dirty="0">
                <a:solidFill>
                  <a:srgbClr val="00B0F0"/>
                </a:solidFill>
              </a:rPr>
              <a:t> </a:t>
            </a:r>
            <a:r>
              <a:rPr sz="4100" spc="-5" dirty="0">
                <a:solidFill>
                  <a:srgbClr val="00B0F0"/>
                </a:solidFill>
              </a:rPr>
              <a:t>on</a:t>
            </a:r>
            <a:r>
              <a:rPr sz="4100" spc="-20" dirty="0">
                <a:solidFill>
                  <a:srgbClr val="00B0F0"/>
                </a:solidFill>
              </a:rPr>
              <a:t> </a:t>
            </a:r>
            <a:r>
              <a:rPr sz="4100" dirty="0">
                <a:solidFill>
                  <a:srgbClr val="00B0F0"/>
                </a:solidFill>
              </a:rPr>
              <a:t>a</a:t>
            </a:r>
            <a:r>
              <a:rPr sz="4100" spc="-10" dirty="0">
                <a:solidFill>
                  <a:srgbClr val="00B0F0"/>
                </a:solidFill>
              </a:rPr>
              <a:t> </a:t>
            </a:r>
            <a:r>
              <a:rPr sz="4100" spc="-5" dirty="0">
                <a:solidFill>
                  <a:srgbClr val="00B0F0"/>
                </a:solidFill>
              </a:rPr>
              <a:t>shared</a:t>
            </a:r>
            <a:r>
              <a:rPr sz="4100" spc="-10" dirty="0">
                <a:solidFill>
                  <a:srgbClr val="00B0F0"/>
                </a:solidFill>
              </a:rPr>
              <a:t> </a:t>
            </a:r>
            <a:r>
              <a:rPr sz="4100" spc="-5" dirty="0">
                <a:solidFill>
                  <a:srgbClr val="00B0F0"/>
                </a:solidFill>
              </a:rPr>
              <a:t>link?</a:t>
            </a:r>
            <a:endParaRPr sz="4100"/>
          </a:p>
        </p:txBody>
      </p:sp>
      <p:sp>
        <p:nvSpPr>
          <p:cNvPr id="9" name="object 9"/>
          <p:cNvSpPr txBox="1"/>
          <p:nvPr/>
        </p:nvSpPr>
        <p:spPr>
          <a:xfrm>
            <a:off x="623038" y="1448978"/>
            <a:ext cx="3781425" cy="4329134"/>
          </a:xfrm>
          <a:prstGeom prst="rect">
            <a:avLst/>
          </a:prstGeom>
        </p:spPr>
        <p:txBody>
          <a:bodyPr vert="horz" wrap="square" lIns="0" tIns="13970" rIns="0" bIns="0" rtlCol="0">
            <a:spAutoFit/>
          </a:bodyPr>
          <a:lstStyle/>
          <a:p>
            <a:pPr marL="285115" indent="-273050">
              <a:lnSpc>
                <a:spcPts val="2105"/>
              </a:lnSpc>
              <a:spcBef>
                <a:spcPts val="110"/>
              </a:spcBef>
              <a:buClr>
                <a:srgbClr val="2DA2BE"/>
              </a:buClr>
              <a:buSzPct val="66666"/>
              <a:buFont typeface="Lucida Sans Unicode"/>
              <a:buChar char="□"/>
              <a:tabLst>
                <a:tab pos="285115" algn="l"/>
                <a:tab pos="285750" algn="l"/>
              </a:tabLst>
            </a:pPr>
            <a:r>
              <a:rPr sz="1950" dirty="0">
                <a:solidFill>
                  <a:srgbClr val="FFFFFF"/>
                </a:solidFill>
                <a:latin typeface="Arial MT"/>
                <a:cs typeface="Arial MT"/>
              </a:rPr>
              <a:t>Each</a:t>
            </a:r>
            <a:r>
              <a:rPr sz="1950" spc="-20" dirty="0">
                <a:solidFill>
                  <a:srgbClr val="FFFFFF"/>
                </a:solidFill>
                <a:latin typeface="Arial MT"/>
                <a:cs typeface="Arial MT"/>
              </a:rPr>
              <a:t> </a:t>
            </a:r>
            <a:r>
              <a:rPr sz="1950" dirty="0">
                <a:solidFill>
                  <a:srgbClr val="FFFFFF"/>
                </a:solidFill>
                <a:latin typeface="Arial MT"/>
                <a:cs typeface="Arial MT"/>
              </a:rPr>
              <a:t>switch</a:t>
            </a:r>
            <a:r>
              <a:rPr sz="1950" spc="-15" dirty="0">
                <a:solidFill>
                  <a:srgbClr val="FFFFFF"/>
                </a:solidFill>
                <a:latin typeface="Arial MT"/>
                <a:cs typeface="Arial MT"/>
              </a:rPr>
              <a:t> </a:t>
            </a:r>
            <a:r>
              <a:rPr sz="1950" dirty="0">
                <a:solidFill>
                  <a:srgbClr val="FFFFFF"/>
                </a:solidFill>
                <a:latin typeface="Arial MT"/>
                <a:cs typeface="Arial MT"/>
              </a:rPr>
              <a:t>in</a:t>
            </a:r>
            <a:r>
              <a:rPr sz="1950" spc="-15" dirty="0">
                <a:solidFill>
                  <a:srgbClr val="FFFFFF"/>
                </a:solidFill>
                <a:latin typeface="Arial MT"/>
                <a:cs typeface="Arial MT"/>
              </a:rPr>
              <a:t> </a:t>
            </a:r>
            <a:r>
              <a:rPr sz="1950" spc="5" dirty="0">
                <a:solidFill>
                  <a:srgbClr val="FFFFFF"/>
                </a:solidFill>
                <a:latin typeface="Arial MT"/>
                <a:cs typeface="Arial MT"/>
              </a:rPr>
              <a:t>a</a:t>
            </a:r>
            <a:endParaRPr sz="1950">
              <a:latin typeface="Arial MT"/>
              <a:cs typeface="Arial MT"/>
            </a:endParaRPr>
          </a:p>
          <a:p>
            <a:pPr marL="285115" marR="763905">
              <a:lnSpc>
                <a:spcPts val="1880"/>
              </a:lnSpc>
              <a:spcBef>
                <a:spcPts val="210"/>
              </a:spcBef>
            </a:pPr>
            <a:r>
              <a:rPr sz="1950" dirty="0">
                <a:solidFill>
                  <a:srgbClr val="FFFFFF"/>
                </a:solidFill>
                <a:latin typeface="Arial MT"/>
                <a:cs typeface="Arial MT"/>
              </a:rPr>
              <a:t>packet-switched network </a:t>
            </a:r>
            <a:r>
              <a:rPr sz="1950" spc="-535" dirty="0">
                <a:solidFill>
                  <a:srgbClr val="FFFFFF"/>
                </a:solidFill>
                <a:latin typeface="Arial MT"/>
                <a:cs typeface="Arial MT"/>
              </a:rPr>
              <a:t> </a:t>
            </a:r>
            <a:r>
              <a:rPr sz="1950" spc="5" dirty="0">
                <a:solidFill>
                  <a:srgbClr val="FFFFFF"/>
                </a:solidFill>
                <a:latin typeface="Arial MT"/>
                <a:cs typeface="Arial MT"/>
              </a:rPr>
              <a:t>makes </a:t>
            </a:r>
            <a:r>
              <a:rPr sz="1950" dirty="0">
                <a:solidFill>
                  <a:srgbClr val="FFFFFF"/>
                </a:solidFill>
                <a:latin typeface="Arial MT"/>
                <a:cs typeface="Arial MT"/>
              </a:rPr>
              <a:t>this </a:t>
            </a:r>
            <a:r>
              <a:rPr sz="1950" spc="-5" dirty="0">
                <a:solidFill>
                  <a:srgbClr val="FFFFFF"/>
                </a:solidFill>
                <a:latin typeface="Arial MT"/>
                <a:cs typeface="Arial MT"/>
              </a:rPr>
              <a:t>decision </a:t>
            </a:r>
            <a:r>
              <a:rPr sz="1950" dirty="0">
                <a:solidFill>
                  <a:srgbClr val="FFFFFF"/>
                </a:solidFill>
                <a:latin typeface="Arial MT"/>
                <a:cs typeface="Arial MT"/>
              </a:rPr>
              <a:t> independently on </a:t>
            </a:r>
            <a:r>
              <a:rPr sz="1950" spc="5" dirty="0">
                <a:solidFill>
                  <a:srgbClr val="FFFFFF"/>
                </a:solidFill>
                <a:latin typeface="Arial MT"/>
                <a:cs typeface="Arial MT"/>
              </a:rPr>
              <a:t>a </a:t>
            </a:r>
            <a:r>
              <a:rPr sz="1950" spc="10" dirty="0">
                <a:solidFill>
                  <a:srgbClr val="FFFFFF"/>
                </a:solidFill>
                <a:latin typeface="Arial MT"/>
                <a:cs typeface="Arial MT"/>
              </a:rPr>
              <a:t> </a:t>
            </a:r>
            <a:r>
              <a:rPr sz="1950" dirty="0">
                <a:solidFill>
                  <a:srgbClr val="FFFFFF"/>
                </a:solidFill>
                <a:latin typeface="Arial MT"/>
                <a:cs typeface="Arial MT"/>
              </a:rPr>
              <a:t>packet-by-packet</a:t>
            </a:r>
            <a:r>
              <a:rPr sz="1950" spc="-30" dirty="0">
                <a:solidFill>
                  <a:srgbClr val="FFFFFF"/>
                </a:solidFill>
                <a:latin typeface="Arial MT"/>
                <a:cs typeface="Arial MT"/>
              </a:rPr>
              <a:t> </a:t>
            </a:r>
            <a:r>
              <a:rPr sz="1950" spc="-5" dirty="0">
                <a:solidFill>
                  <a:srgbClr val="FFFFFF"/>
                </a:solidFill>
                <a:latin typeface="Arial MT"/>
                <a:cs typeface="Arial MT"/>
              </a:rPr>
              <a:t>basis.</a:t>
            </a:r>
            <a:endParaRPr sz="1950">
              <a:latin typeface="Arial MT"/>
              <a:cs typeface="Arial MT"/>
            </a:endParaRPr>
          </a:p>
          <a:p>
            <a:pPr marL="285115" indent="-273050">
              <a:lnSpc>
                <a:spcPts val="2235"/>
              </a:lnSpc>
              <a:buClr>
                <a:srgbClr val="2DA2BE"/>
              </a:buClr>
              <a:buSzPct val="66666"/>
              <a:buFont typeface="Lucida Sans Unicode"/>
              <a:buChar char="□"/>
              <a:tabLst>
                <a:tab pos="285115" algn="l"/>
                <a:tab pos="285750" algn="l"/>
              </a:tabLst>
            </a:pPr>
            <a:r>
              <a:rPr sz="1950" dirty="0">
                <a:solidFill>
                  <a:srgbClr val="FFFFFF"/>
                </a:solidFill>
                <a:latin typeface="Arial MT"/>
                <a:cs typeface="Arial MT"/>
              </a:rPr>
              <a:t>Approaches:</a:t>
            </a:r>
            <a:endParaRPr sz="1950">
              <a:latin typeface="Arial MT"/>
              <a:cs typeface="Arial MT"/>
            </a:endParaRPr>
          </a:p>
          <a:p>
            <a:pPr marL="541655" lvl="1" indent="-198755">
              <a:lnSpc>
                <a:spcPts val="1925"/>
              </a:lnSpc>
              <a:buClr>
                <a:srgbClr val="2DA2BE"/>
              </a:buClr>
              <a:buFont typeface="Verdana"/>
              <a:buChar char="◦"/>
              <a:tabLst>
                <a:tab pos="542290" algn="l"/>
              </a:tabLst>
            </a:pPr>
            <a:r>
              <a:rPr sz="1650" spc="5" dirty="0">
                <a:solidFill>
                  <a:srgbClr val="FFFFFF"/>
                </a:solidFill>
                <a:latin typeface="Arial MT"/>
                <a:cs typeface="Arial MT"/>
              </a:rPr>
              <a:t>First-In-First-Out(FIFO)</a:t>
            </a:r>
            <a:endParaRPr sz="1650">
              <a:latin typeface="Arial MT"/>
              <a:cs typeface="Arial MT"/>
            </a:endParaRPr>
          </a:p>
          <a:p>
            <a:pPr marL="541655" lvl="1" indent="-198755">
              <a:lnSpc>
                <a:spcPts val="1945"/>
              </a:lnSpc>
              <a:buClr>
                <a:srgbClr val="2DA2BE"/>
              </a:buClr>
              <a:buFont typeface="Verdana"/>
              <a:buChar char="◦"/>
              <a:tabLst>
                <a:tab pos="542290" algn="l"/>
              </a:tabLst>
            </a:pPr>
            <a:r>
              <a:rPr sz="1650" spc="10" dirty="0">
                <a:solidFill>
                  <a:srgbClr val="FFFFFF"/>
                </a:solidFill>
                <a:latin typeface="Arial MT"/>
                <a:cs typeface="Arial MT"/>
              </a:rPr>
              <a:t>Round-Robin</a:t>
            </a:r>
            <a:endParaRPr sz="1650">
              <a:latin typeface="Arial MT"/>
              <a:cs typeface="Arial MT"/>
            </a:endParaRPr>
          </a:p>
          <a:p>
            <a:pPr marL="285115" marR="160020" indent="-273050">
              <a:lnSpc>
                <a:spcPct val="79900"/>
              </a:lnSpc>
              <a:spcBef>
                <a:spcPts val="455"/>
              </a:spcBef>
              <a:buClr>
                <a:srgbClr val="2DA2BE"/>
              </a:buClr>
              <a:buSzPct val="66666"/>
              <a:buFont typeface="Lucida Sans Unicode"/>
              <a:buChar char="□"/>
              <a:tabLst>
                <a:tab pos="285115" algn="l"/>
                <a:tab pos="285750" algn="l"/>
              </a:tabLst>
            </a:pPr>
            <a:r>
              <a:rPr sz="1950" dirty="0">
                <a:solidFill>
                  <a:srgbClr val="FFFFFF"/>
                </a:solidFill>
                <a:latin typeface="Arial MT"/>
                <a:cs typeface="Arial MT"/>
              </a:rPr>
              <a:t>Switch </a:t>
            </a:r>
            <a:r>
              <a:rPr sz="1950" spc="5" dirty="0">
                <a:solidFill>
                  <a:srgbClr val="FFFFFF"/>
                </a:solidFill>
                <a:latin typeface="Arial MT"/>
                <a:cs typeface="Arial MT"/>
              </a:rPr>
              <a:t>can </a:t>
            </a:r>
            <a:r>
              <a:rPr sz="1950" dirty="0">
                <a:solidFill>
                  <a:srgbClr val="FFFFFF"/>
                </a:solidFill>
                <a:latin typeface="Arial MT"/>
                <a:cs typeface="Arial MT"/>
              </a:rPr>
              <a:t>receive </a:t>
            </a:r>
            <a:r>
              <a:rPr sz="1950" spc="-5" dirty="0">
                <a:solidFill>
                  <a:srgbClr val="FFFFFF"/>
                </a:solidFill>
                <a:latin typeface="Arial MT"/>
                <a:cs typeface="Arial MT"/>
              </a:rPr>
              <a:t>packets </a:t>
            </a:r>
            <a:r>
              <a:rPr sz="1950" dirty="0">
                <a:solidFill>
                  <a:srgbClr val="FFFFFF"/>
                </a:solidFill>
                <a:latin typeface="Arial MT"/>
                <a:cs typeface="Arial MT"/>
              </a:rPr>
              <a:t> faster</a:t>
            </a:r>
            <a:r>
              <a:rPr sz="1950" spc="-25" dirty="0">
                <a:solidFill>
                  <a:srgbClr val="FFFFFF"/>
                </a:solidFill>
                <a:latin typeface="Arial MT"/>
                <a:cs typeface="Arial MT"/>
              </a:rPr>
              <a:t> </a:t>
            </a:r>
            <a:r>
              <a:rPr sz="1950" dirty="0">
                <a:solidFill>
                  <a:srgbClr val="FFFFFF"/>
                </a:solidFill>
                <a:latin typeface="Arial MT"/>
                <a:cs typeface="Arial MT"/>
              </a:rPr>
              <a:t>than</a:t>
            </a:r>
            <a:r>
              <a:rPr sz="1950" spc="-25" dirty="0">
                <a:solidFill>
                  <a:srgbClr val="FFFFFF"/>
                </a:solidFill>
                <a:latin typeface="Arial MT"/>
                <a:cs typeface="Arial MT"/>
              </a:rPr>
              <a:t> </a:t>
            </a:r>
            <a:r>
              <a:rPr sz="1950" dirty="0">
                <a:solidFill>
                  <a:srgbClr val="FFFFFF"/>
                </a:solidFill>
                <a:latin typeface="Arial MT"/>
                <a:cs typeface="Arial MT"/>
              </a:rPr>
              <a:t>the</a:t>
            </a:r>
            <a:r>
              <a:rPr sz="1950" spc="-20" dirty="0">
                <a:solidFill>
                  <a:srgbClr val="FFFFFF"/>
                </a:solidFill>
                <a:latin typeface="Arial MT"/>
                <a:cs typeface="Arial MT"/>
              </a:rPr>
              <a:t> </a:t>
            </a:r>
            <a:r>
              <a:rPr sz="1950" spc="5" dirty="0">
                <a:solidFill>
                  <a:srgbClr val="FFFFFF"/>
                </a:solidFill>
                <a:latin typeface="Arial MT"/>
                <a:cs typeface="Arial MT"/>
              </a:rPr>
              <a:t>shared</a:t>
            </a:r>
            <a:r>
              <a:rPr sz="1950" spc="-20" dirty="0">
                <a:solidFill>
                  <a:srgbClr val="FFFFFF"/>
                </a:solidFill>
                <a:latin typeface="Arial MT"/>
                <a:cs typeface="Arial MT"/>
              </a:rPr>
              <a:t> </a:t>
            </a:r>
            <a:r>
              <a:rPr sz="1950" dirty="0">
                <a:solidFill>
                  <a:srgbClr val="FFFFFF"/>
                </a:solidFill>
                <a:latin typeface="Arial MT"/>
                <a:cs typeface="Arial MT"/>
              </a:rPr>
              <a:t>link</a:t>
            </a:r>
            <a:r>
              <a:rPr sz="1950" spc="-15" dirty="0">
                <a:solidFill>
                  <a:srgbClr val="FFFFFF"/>
                </a:solidFill>
                <a:latin typeface="Arial MT"/>
                <a:cs typeface="Arial MT"/>
              </a:rPr>
              <a:t> </a:t>
            </a:r>
            <a:r>
              <a:rPr sz="1950" spc="5" dirty="0">
                <a:solidFill>
                  <a:srgbClr val="FFFFFF"/>
                </a:solidFill>
                <a:latin typeface="Arial MT"/>
                <a:cs typeface="Arial MT"/>
              </a:rPr>
              <a:t>can </a:t>
            </a:r>
            <a:r>
              <a:rPr sz="1950" spc="-525" dirty="0">
                <a:solidFill>
                  <a:srgbClr val="FFFFFF"/>
                </a:solidFill>
                <a:latin typeface="Arial MT"/>
                <a:cs typeface="Arial MT"/>
              </a:rPr>
              <a:t> </a:t>
            </a:r>
            <a:r>
              <a:rPr sz="1950" dirty="0">
                <a:solidFill>
                  <a:srgbClr val="FFFFFF"/>
                </a:solidFill>
                <a:latin typeface="Arial MT"/>
                <a:cs typeface="Arial MT"/>
              </a:rPr>
              <a:t>accommodate. Hence </a:t>
            </a:r>
            <a:r>
              <a:rPr sz="1950" spc="-5" dirty="0">
                <a:solidFill>
                  <a:srgbClr val="FFFFFF"/>
                </a:solidFill>
                <a:latin typeface="Arial MT"/>
                <a:cs typeface="Arial MT"/>
              </a:rPr>
              <a:t>the </a:t>
            </a:r>
            <a:r>
              <a:rPr sz="1950" dirty="0">
                <a:solidFill>
                  <a:srgbClr val="FFFFFF"/>
                </a:solidFill>
                <a:latin typeface="Arial MT"/>
                <a:cs typeface="Arial MT"/>
              </a:rPr>
              <a:t> packets are buffed in switch’s </a:t>
            </a:r>
            <a:r>
              <a:rPr sz="1950" spc="5" dirty="0">
                <a:solidFill>
                  <a:srgbClr val="FFFFFF"/>
                </a:solidFill>
                <a:latin typeface="Arial MT"/>
                <a:cs typeface="Arial MT"/>
              </a:rPr>
              <a:t> memory.</a:t>
            </a:r>
            <a:endParaRPr sz="1950">
              <a:latin typeface="Arial MT"/>
              <a:cs typeface="Arial MT"/>
            </a:endParaRPr>
          </a:p>
          <a:p>
            <a:pPr marL="285115" marR="5080" indent="-273050">
              <a:lnSpc>
                <a:spcPct val="79800"/>
              </a:lnSpc>
              <a:spcBef>
                <a:spcPts val="405"/>
              </a:spcBef>
              <a:buClr>
                <a:srgbClr val="2DA2BE"/>
              </a:buClr>
              <a:buSzPct val="66666"/>
              <a:buFont typeface="Lucida Sans Unicode"/>
              <a:buChar char="□"/>
              <a:tabLst>
                <a:tab pos="285115" algn="l"/>
                <a:tab pos="285750" algn="l"/>
              </a:tabLst>
            </a:pPr>
            <a:r>
              <a:rPr sz="1950" dirty="0">
                <a:solidFill>
                  <a:srgbClr val="FFFFFF"/>
                </a:solidFill>
                <a:latin typeface="Arial MT"/>
                <a:cs typeface="Arial MT"/>
              </a:rPr>
              <a:t>If the switch run out of </a:t>
            </a:r>
            <a:r>
              <a:rPr sz="1950" spc="-5" dirty="0">
                <a:solidFill>
                  <a:srgbClr val="FFFFFF"/>
                </a:solidFill>
                <a:latin typeface="Arial MT"/>
                <a:cs typeface="Arial MT"/>
              </a:rPr>
              <a:t>buffer </a:t>
            </a:r>
            <a:r>
              <a:rPr sz="1950" dirty="0">
                <a:solidFill>
                  <a:srgbClr val="FFFFFF"/>
                </a:solidFill>
                <a:latin typeface="Arial MT"/>
                <a:cs typeface="Arial MT"/>
              </a:rPr>
              <a:t> space, </a:t>
            </a:r>
            <a:r>
              <a:rPr sz="1950" spc="5" dirty="0">
                <a:solidFill>
                  <a:srgbClr val="FFFFFF"/>
                </a:solidFill>
                <a:latin typeface="Arial MT"/>
                <a:cs typeface="Arial MT"/>
              </a:rPr>
              <a:t>some </a:t>
            </a:r>
            <a:r>
              <a:rPr sz="1950" dirty="0">
                <a:solidFill>
                  <a:srgbClr val="FFFFFF"/>
                </a:solidFill>
                <a:latin typeface="Arial MT"/>
                <a:cs typeface="Arial MT"/>
              </a:rPr>
              <a:t>packets </a:t>
            </a:r>
            <a:r>
              <a:rPr sz="1950" spc="-5" dirty="0">
                <a:solidFill>
                  <a:srgbClr val="FFFFFF"/>
                </a:solidFill>
                <a:latin typeface="Arial MT"/>
                <a:cs typeface="Arial MT"/>
              </a:rPr>
              <a:t>are </a:t>
            </a:r>
            <a:r>
              <a:rPr sz="1950" dirty="0">
                <a:solidFill>
                  <a:srgbClr val="FFFFFF"/>
                </a:solidFill>
                <a:latin typeface="Arial MT"/>
                <a:cs typeface="Arial MT"/>
              </a:rPr>
              <a:t> dropped. This operating state </a:t>
            </a:r>
            <a:r>
              <a:rPr sz="1950" spc="-5" dirty="0">
                <a:solidFill>
                  <a:srgbClr val="FFFFFF"/>
                </a:solidFill>
                <a:latin typeface="Arial MT"/>
                <a:cs typeface="Arial MT"/>
              </a:rPr>
              <a:t>is </a:t>
            </a:r>
            <a:r>
              <a:rPr sz="1950" spc="-530" dirty="0">
                <a:solidFill>
                  <a:srgbClr val="FFFFFF"/>
                </a:solidFill>
                <a:latin typeface="Arial MT"/>
                <a:cs typeface="Arial MT"/>
              </a:rPr>
              <a:t> </a:t>
            </a:r>
            <a:r>
              <a:rPr sz="1950" dirty="0">
                <a:solidFill>
                  <a:srgbClr val="FFFFFF"/>
                </a:solidFill>
                <a:latin typeface="Arial MT"/>
                <a:cs typeface="Arial MT"/>
              </a:rPr>
              <a:t>called</a:t>
            </a:r>
            <a:r>
              <a:rPr sz="1950" spc="-5" dirty="0">
                <a:solidFill>
                  <a:srgbClr val="FFFFFF"/>
                </a:solidFill>
                <a:latin typeface="Arial MT"/>
                <a:cs typeface="Arial MT"/>
              </a:rPr>
              <a:t> </a:t>
            </a:r>
            <a:r>
              <a:rPr sz="1950" b="1" i="1" dirty="0">
                <a:solidFill>
                  <a:srgbClr val="FFFFFF"/>
                </a:solidFill>
                <a:latin typeface="Arial"/>
                <a:cs typeface="Arial"/>
              </a:rPr>
              <a:t>Congested</a:t>
            </a:r>
            <a:r>
              <a:rPr sz="1950" dirty="0">
                <a:solidFill>
                  <a:srgbClr val="FFFFFF"/>
                </a:solidFill>
                <a:latin typeface="Arial MT"/>
                <a:cs typeface="Arial MT"/>
              </a:rPr>
              <a:t>.</a:t>
            </a:r>
            <a:endParaRPr sz="1950">
              <a:latin typeface="Arial MT"/>
              <a:cs typeface="Arial MT"/>
            </a:endParaRPr>
          </a:p>
        </p:txBody>
      </p:sp>
      <p:pic>
        <p:nvPicPr>
          <p:cNvPr id="10" name="object 10"/>
          <p:cNvPicPr/>
          <p:nvPr/>
        </p:nvPicPr>
        <p:blipFill>
          <a:blip r:embed="rId4" cstate="print"/>
          <a:stretch>
            <a:fillRect/>
          </a:stretch>
        </p:blipFill>
        <p:spPr>
          <a:xfrm>
            <a:off x="4677771" y="2224585"/>
            <a:ext cx="3575601" cy="3215571"/>
          </a:xfrm>
          <a:prstGeom prst="rect">
            <a:avLst/>
          </a:prstGeom>
        </p:spPr>
      </p:pic>
      <p:sp>
        <p:nvSpPr>
          <p:cNvPr id="11" name="object 11"/>
          <p:cNvSpPr txBox="1"/>
          <p:nvPr/>
        </p:nvSpPr>
        <p:spPr>
          <a:xfrm>
            <a:off x="5885846" y="5456414"/>
            <a:ext cx="2944495" cy="299720"/>
          </a:xfrm>
          <a:prstGeom prst="rect">
            <a:avLst/>
          </a:prstGeom>
        </p:spPr>
        <p:txBody>
          <a:bodyPr vert="horz" wrap="square" lIns="0" tIns="12700" rIns="0" bIns="0" rtlCol="0">
            <a:spAutoFit/>
          </a:bodyPr>
          <a:lstStyle/>
          <a:p>
            <a:pPr marL="12700">
              <a:lnSpc>
                <a:spcPct val="100000"/>
              </a:lnSpc>
              <a:spcBef>
                <a:spcPts val="100"/>
              </a:spcBef>
            </a:pPr>
            <a:r>
              <a:rPr sz="1800" i="1" spc="-5" dirty="0">
                <a:solidFill>
                  <a:srgbClr val="FFFFFF"/>
                </a:solidFill>
                <a:latin typeface="Arial"/>
                <a:cs typeface="Arial"/>
              </a:rPr>
              <a:t>Switch</a:t>
            </a:r>
            <a:r>
              <a:rPr sz="1800" i="1" spc="-55" dirty="0">
                <a:solidFill>
                  <a:srgbClr val="FFFFFF"/>
                </a:solidFill>
                <a:latin typeface="Arial"/>
                <a:cs typeface="Arial"/>
              </a:rPr>
              <a:t> </a:t>
            </a:r>
            <a:r>
              <a:rPr sz="1800" i="1" dirty="0">
                <a:solidFill>
                  <a:srgbClr val="FFFFFF"/>
                </a:solidFill>
                <a:latin typeface="Arial"/>
                <a:cs typeface="Arial"/>
              </a:rPr>
              <a:t>multiplexing</a:t>
            </a:r>
            <a:r>
              <a:rPr sz="1800" i="1" spc="-45" dirty="0">
                <a:solidFill>
                  <a:srgbClr val="FFFFFF"/>
                </a:solidFill>
                <a:latin typeface="Arial"/>
                <a:cs typeface="Arial"/>
              </a:rPr>
              <a:t> </a:t>
            </a:r>
            <a:r>
              <a:rPr sz="1800" i="1" spc="-5" dirty="0">
                <a:solidFill>
                  <a:srgbClr val="FFFFFF"/>
                </a:solidFill>
                <a:latin typeface="Arial"/>
                <a:cs typeface="Arial"/>
              </a:rPr>
              <a:t>packets!!</a:t>
            </a:r>
            <a:endParaRPr sz="1800">
              <a:latin typeface="Arial"/>
              <a:cs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7257326" cy="561692"/>
          </a:xfrm>
        </p:spPr>
        <p:txBody>
          <a:bodyPr/>
          <a:lstStyle/>
          <a:p>
            <a:r>
              <a:rPr lang="en-US" dirty="0" smtClean="0">
                <a:solidFill>
                  <a:srgbClr val="00B0F0"/>
                </a:solidFill>
              </a:rPr>
              <a:t>Communication modes:</a:t>
            </a:r>
            <a:endParaRPr lang="en-US" dirty="0">
              <a:solidFill>
                <a:srgbClr val="00B0F0"/>
              </a:solidFill>
            </a:endParaRPr>
          </a:p>
        </p:txBody>
      </p:sp>
      <p:sp>
        <p:nvSpPr>
          <p:cNvPr id="3" name="Content Placeholder 2"/>
          <p:cNvSpPr>
            <a:spLocks noGrp="1"/>
          </p:cNvSpPr>
          <p:nvPr>
            <p:ph idx="1"/>
          </p:nvPr>
        </p:nvSpPr>
        <p:spPr>
          <a:xfrm>
            <a:off x="228600" y="679733"/>
            <a:ext cx="5720788" cy="5721067"/>
          </a:xfrm>
        </p:spPr>
        <p:txBody>
          <a:bodyPr>
            <a:normAutofit/>
          </a:bodyPr>
          <a:lstStyle/>
          <a:p>
            <a:r>
              <a:rPr lang="en-US" b="1" dirty="0" smtClean="0"/>
              <a:t>Simplex</a:t>
            </a:r>
          </a:p>
          <a:p>
            <a:pPr lvl="1"/>
            <a:r>
              <a:rPr lang="en-US" dirty="0" smtClean="0"/>
              <a:t>The data associated with the application flows in one direction only. </a:t>
            </a:r>
          </a:p>
          <a:p>
            <a:pPr lvl="1"/>
            <a:r>
              <a:rPr lang="en-US" dirty="0" err="1" smtClean="0"/>
              <a:t>Eg</a:t>
            </a:r>
            <a:r>
              <a:rPr lang="en-US" dirty="0" smtClean="0"/>
              <a:t>: transmission of photographic images from a deep-space probe at predetermined times since this involves just a unidirectional flow of data from the probe to an earth station;</a:t>
            </a:r>
          </a:p>
          <a:p>
            <a:r>
              <a:rPr lang="en-US" b="1" dirty="0" smtClean="0"/>
              <a:t>Half-Duplex</a:t>
            </a:r>
          </a:p>
          <a:p>
            <a:pPr lvl="1"/>
            <a:r>
              <a:rPr lang="en-US" dirty="0" smtClean="0"/>
              <a:t>The data flows in both directions but alternately.</a:t>
            </a:r>
          </a:p>
          <a:p>
            <a:pPr lvl="1"/>
            <a:r>
              <a:rPr lang="en-US" dirty="0" smtClean="0"/>
              <a:t>This mode is also known as two-way alternate </a:t>
            </a:r>
          </a:p>
          <a:p>
            <a:pPr lvl="1"/>
            <a:r>
              <a:rPr lang="en-US" dirty="0" err="1" smtClean="0"/>
              <a:t>Eg</a:t>
            </a:r>
            <a:r>
              <a:rPr lang="en-US" dirty="0" smtClean="0"/>
              <a:t>:  user making a request for some data from a remote server and the latter returning the requested data;</a:t>
            </a:r>
          </a:p>
          <a:p>
            <a:r>
              <a:rPr lang="en-US" b="1" dirty="0" smtClean="0"/>
              <a:t>Duplex: </a:t>
            </a:r>
          </a:p>
          <a:p>
            <a:pPr lvl="1"/>
            <a:r>
              <a:rPr lang="en-US" dirty="0" smtClean="0"/>
              <a:t>The data flows in both directions simultaneously.</a:t>
            </a:r>
          </a:p>
          <a:p>
            <a:pPr lvl="1"/>
            <a:r>
              <a:rPr lang="en-US" dirty="0" smtClean="0"/>
              <a:t> It is also known as two-w                                                                                                                             ay simultaneous </a:t>
            </a:r>
          </a:p>
          <a:p>
            <a:pPr lvl="1"/>
            <a:r>
              <a:rPr lang="en-US" dirty="0" err="1" smtClean="0"/>
              <a:t>Eg</a:t>
            </a:r>
            <a:r>
              <a:rPr lang="en-US" dirty="0" smtClean="0"/>
              <a:t>: the two-way flow of digitized speech associated with a telephony application;</a:t>
            </a:r>
            <a:endParaRPr lang="en-US" dirty="0"/>
          </a:p>
        </p:txBody>
      </p:sp>
      <p:pic>
        <p:nvPicPr>
          <p:cNvPr id="1030" name="Picture 6"/>
          <p:cNvPicPr>
            <a:picLocks noChangeAspect="1" noChangeArrowheads="1"/>
          </p:cNvPicPr>
          <p:nvPr/>
        </p:nvPicPr>
        <p:blipFill>
          <a:blip r:embed="rId2"/>
          <a:srcRect/>
          <a:stretch>
            <a:fillRect/>
          </a:stretch>
        </p:blipFill>
        <p:spPr bwMode="auto">
          <a:xfrm>
            <a:off x="5986373" y="3607987"/>
            <a:ext cx="3036094" cy="1609725"/>
          </a:xfrm>
          <a:prstGeom prst="rect">
            <a:avLst/>
          </a:prstGeom>
          <a:noFill/>
          <a:ln w="9525">
            <a:noFill/>
            <a:miter lim="800000"/>
            <a:headEnd/>
            <a:tailEnd/>
          </a:ln>
          <a:effectLst/>
        </p:spPr>
      </p:pic>
      <p:pic>
        <p:nvPicPr>
          <p:cNvPr id="1032" name="Picture 8"/>
          <p:cNvPicPr>
            <a:picLocks noChangeAspect="1" noChangeArrowheads="1"/>
          </p:cNvPicPr>
          <p:nvPr/>
        </p:nvPicPr>
        <p:blipFill>
          <a:blip r:embed="rId3"/>
          <a:srcRect/>
          <a:stretch>
            <a:fillRect/>
          </a:stretch>
        </p:blipFill>
        <p:spPr bwMode="auto">
          <a:xfrm>
            <a:off x="5978414" y="5448903"/>
            <a:ext cx="2986088" cy="1238250"/>
          </a:xfrm>
          <a:prstGeom prst="rect">
            <a:avLst/>
          </a:prstGeom>
          <a:noFill/>
          <a:ln w="9525">
            <a:noFill/>
            <a:miter lim="800000"/>
            <a:headEnd/>
            <a:tailEnd/>
          </a:ln>
          <a:effectLst/>
        </p:spPr>
      </p:pic>
      <p:pic>
        <p:nvPicPr>
          <p:cNvPr id="1033" name="Picture 9"/>
          <p:cNvPicPr>
            <a:picLocks noChangeAspect="1" noChangeArrowheads="1"/>
          </p:cNvPicPr>
          <p:nvPr/>
        </p:nvPicPr>
        <p:blipFill>
          <a:blip r:embed="rId4"/>
          <a:srcRect/>
          <a:stretch>
            <a:fillRect/>
          </a:stretch>
        </p:blipFill>
        <p:spPr bwMode="auto">
          <a:xfrm>
            <a:off x="5966164" y="1770143"/>
            <a:ext cx="2993231" cy="1095375"/>
          </a:xfrm>
          <a:prstGeom prst="rect">
            <a:avLst/>
          </a:prstGeom>
          <a:noFill/>
          <a:ln w="9525">
            <a:noFill/>
            <a:miter lim="800000"/>
            <a:headEnd/>
            <a:tailEnd/>
          </a:ln>
          <a:effec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82086"/>
            <a:ext cx="2602865" cy="588010"/>
          </a:xfrm>
          <a:prstGeom prst="rect">
            <a:avLst/>
          </a:prstGeom>
        </p:spPr>
        <p:txBody>
          <a:bodyPr vert="horz" wrap="square" lIns="0" tIns="17780" rIns="0" bIns="0" rtlCol="0">
            <a:spAutoFit/>
          </a:bodyPr>
          <a:lstStyle/>
          <a:p>
            <a:pPr marL="12700">
              <a:lnSpc>
                <a:spcPct val="100000"/>
              </a:lnSpc>
              <a:spcBef>
                <a:spcPts val="140"/>
              </a:spcBef>
            </a:pPr>
            <a:r>
              <a:rPr spc="15" dirty="0">
                <a:solidFill>
                  <a:srgbClr val="464646"/>
                </a:solidFill>
              </a:rPr>
              <a:t>Addressing</a:t>
            </a:r>
          </a:p>
        </p:txBody>
      </p:sp>
      <p:sp>
        <p:nvSpPr>
          <p:cNvPr id="3" name="object 3"/>
          <p:cNvSpPr txBox="1"/>
          <p:nvPr/>
        </p:nvSpPr>
        <p:spPr>
          <a:xfrm>
            <a:off x="620987" y="1081023"/>
            <a:ext cx="7562215" cy="3602354"/>
          </a:xfrm>
          <a:prstGeom prst="rect">
            <a:avLst/>
          </a:prstGeom>
        </p:spPr>
        <p:txBody>
          <a:bodyPr vert="horz" wrap="square" lIns="0" tIns="12700" rIns="0" bIns="0" rtlCol="0">
            <a:spAutoFit/>
          </a:bodyPr>
          <a:lstStyle/>
          <a:p>
            <a:pPr marL="287655" indent="-275590">
              <a:lnSpc>
                <a:spcPct val="100000"/>
              </a:lnSpc>
              <a:spcBef>
                <a:spcPts val="100"/>
              </a:spcBef>
              <a:buClr>
                <a:srgbClr val="2DA2BE"/>
              </a:buClr>
              <a:buSzPct val="68181"/>
              <a:buFont typeface="Lucida Sans Unicode"/>
              <a:buChar char="□"/>
              <a:tabLst>
                <a:tab pos="287020" algn="l"/>
                <a:tab pos="288290" algn="l"/>
              </a:tabLst>
            </a:pPr>
            <a:r>
              <a:rPr sz="2200" spc="-5" dirty="0">
                <a:latin typeface="Times New Roman"/>
                <a:cs typeface="Times New Roman"/>
              </a:rPr>
              <a:t>Address</a:t>
            </a:r>
            <a:r>
              <a:rPr sz="2200" spc="-15" dirty="0">
                <a:latin typeface="Times New Roman"/>
                <a:cs typeface="Times New Roman"/>
              </a:rPr>
              <a:t> </a:t>
            </a:r>
            <a:r>
              <a:rPr sz="2200" dirty="0">
                <a:latin typeface="Times New Roman"/>
                <a:cs typeface="Times New Roman"/>
              </a:rPr>
              <a:t>-</a:t>
            </a:r>
            <a:r>
              <a:rPr sz="2200" spc="-10" dirty="0">
                <a:latin typeface="Times New Roman"/>
                <a:cs typeface="Times New Roman"/>
              </a:rPr>
              <a:t> </a:t>
            </a:r>
            <a:r>
              <a:rPr sz="2200" spc="-5" dirty="0">
                <a:latin typeface="Times New Roman"/>
                <a:cs typeface="Times New Roman"/>
              </a:rPr>
              <a:t>Byte</a:t>
            </a:r>
            <a:r>
              <a:rPr sz="2200" spc="-15" dirty="0">
                <a:latin typeface="Times New Roman"/>
                <a:cs typeface="Times New Roman"/>
              </a:rPr>
              <a:t> </a:t>
            </a:r>
            <a:r>
              <a:rPr sz="2200" spc="-5" dirty="0">
                <a:latin typeface="Times New Roman"/>
                <a:cs typeface="Times New Roman"/>
              </a:rPr>
              <a:t>string</a:t>
            </a:r>
            <a:r>
              <a:rPr sz="2200" spc="-15" dirty="0">
                <a:latin typeface="Times New Roman"/>
                <a:cs typeface="Times New Roman"/>
              </a:rPr>
              <a:t> </a:t>
            </a:r>
            <a:r>
              <a:rPr sz="2200" spc="-5" dirty="0">
                <a:latin typeface="Times New Roman"/>
                <a:cs typeface="Times New Roman"/>
              </a:rPr>
              <a:t>that</a:t>
            </a:r>
            <a:r>
              <a:rPr sz="2200" spc="-10" dirty="0">
                <a:latin typeface="Times New Roman"/>
                <a:cs typeface="Times New Roman"/>
              </a:rPr>
              <a:t> </a:t>
            </a:r>
            <a:r>
              <a:rPr sz="2200" spc="-5" dirty="0">
                <a:latin typeface="Times New Roman"/>
                <a:cs typeface="Times New Roman"/>
              </a:rPr>
              <a:t>identifies</a:t>
            </a:r>
            <a:r>
              <a:rPr sz="2200" spc="-15" dirty="0">
                <a:latin typeface="Times New Roman"/>
                <a:cs typeface="Times New Roman"/>
              </a:rPr>
              <a:t> </a:t>
            </a:r>
            <a:r>
              <a:rPr sz="2200" dirty="0">
                <a:latin typeface="Times New Roman"/>
                <a:cs typeface="Times New Roman"/>
              </a:rPr>
              <a:t>a</a:t>
            </a:r>
            <a:r>
              <a:rPr sz="2200" spc="-15" dirty="0">
                <a:latin typeface="Times New Roman"/>
                <a:cs typeface="Times New Roman"/>
              </a:rPr>
              <a:t> </a:t>
            </a:r>
            <a:r>
              <a:rPr sz="2200" dirty="0">
                <a:latin typeface="Times New Roman"/>
                <a:cs typeface="Times New Roman"/>
              </a:rPr>
              <a:t>node.</a:t>
            </a:r>
            <a:endParaRPr sz="2200">
              <a:latin typeface="Times New Roman"/>
              <a:cs typeface="Times New Roman"/>
            </a:endParaRPr>
          </a:p>
          <a:p>
            <a:pPr marL="287655" marR="5080" indent="-275590">
              <a:lnSpc>
                <a:spcPct val="149600"/>
              </a:lnSpc>
              <a:spcBef>
                <a:spcPts val="425"/>
              </a:spcBef>
              <a:buClr>
                <a:srgbClr val="2DA2BE"/>
              </a:buClr>
              <a:buSzPct val="68181"/>
              <a:buFont typeface="Lucida Sans Unicode"/>
              <a:buChar char="□"/>
              <a:tabLst>
                <a:tab pos="287020" algn="l"/>
                <a:tab pos="288290" algn="l"/>
              </a:tabLst>
            </a:pPr>
            <a:r>
              <a:rPr sz="2200" spc="-5" dirty="0">
                <a:latin typeface="Times New Roman"/>
                <a:cs typeface="Times New Roman"/>
              </a:rPr>
              <a:t>Network</a:t>
            </a:r>
            <a:r>
              <a:rPr sz="2200" spc="-15" dirty="0">
                <a:latin typeface="Times New Roman"/>
                <a:cs typeface="Times New Roman"/>
              </a:rPr>
              <a:t> </a:t>
            </a:r>
            <a:r>
              <a:rPr sz="2200" spc="-5" dirty="0">
                <a:latin typeface="Times New Roman"/>
                <a:cs typeface="Times New Roman"/>
              </a:rPr>
              <a:t>can</a:t>
            </a:r>
            <a:r>
              <a:rPr sz="2200" spc="-10" dirty="0">
                <a:latin typeface="Times New Roman"/>
                <a:cs typeface="Times New Roman"/>
              </a:rPr>
              <a:t> </a:t>
            </a:r>
            <a:r>
              <a:rPr sz="2200" dirty="0">
                <a:latin typeface="Times New Roman"/>
                <a:cs typeface="Times New Roman"/>
              </a:rPr>
              <a:t>use</a:t>
            </a:r>
            <a:r>
              <a:rPr sz="2200" spc="-5" dirty="0">
                <a:latin typeface="Times New Roman"/>
                <a:cs typeface="Times New Roman"/>
              </a:rPr>
              <a:t> </a:t>
            </a:r>
            <a:r>
              <a:rPr sz="2200" dirty="0">
                <a:latin typeface="Times New Roman"/>
                <a:cs typeface="Times New Roman"/>
              </a:rPr>
              <a:t>a</a:t>
            </a:r>
            <a:r>
              <a:rPr sz="2200" spc="-15" dirty="0">
                <a:latin typeface="Times New Roman"/>
                <a:cs typeface="Times New Roman"/>
              </a:rPr>
              <a:t> </a:t>
            </a:r>
            <a:r>
              <a:rPr sz="2200" dirty="0">
                <a:latin typeface="Times New Roman"/>
                <a:cs typeface="Times New Roman"/>
              </a:rPr>
              <a:t>node’s</a:t>
            </a:r>
            <a:r>
              <a:rPr sz="2200" spc="-5" dirty="0">
                <a:latin typeface="Times New Roman"/>
                <a:cs typeface="Times New Roman"/>
              </a:rPr>
              <a:t> address</a:t>
            </a:r>
            <a:r>
              <a:rPr sz="2200" spc="-10" dirty="0">
                <a:latin typeface="Times New Roman"/>
                <a:cs typeface="Times New Roman"/>
              </a:rPr>
              <a:t> </a:t>
            </a:r>
            <a:r>
              <a:rPr sz="2200" spc="-5" dirty="0">
                <a:latin typeface="Times New Roman"/>
                <a:cs typeface="Times New Roman"/>
              </a:rPr>
              <a:t>to</a:t>
            </a:r>
            <a:r>
              <a:rPr sz="2200" spc="-10" dirty="0">
                <a:latin typeface="Times New Roman"/>
                <a:cs typeface="Times New Roman"/>
              </a:rPr>
              <a:t> </a:t>
            </a:r>
            <a:r>
              <a:rPr sz="2200" dirty="0">
                <a:latin typeface="Times New Roman"/>
                <a:cs typeface="Times New Roman"/>
              </a:rPr>
              <a:t>distinguish</a:t>
            </a:r>
            <a:r>
              <a:rPr sz="2200" spc="-10" dirty="0">
                <a:latin typeface="Times New Roman"/>
                <a:cs typeface="Times New Roman"/>
              </a:rPr>
              <a:t> </a:t>
            </a:r>
            <a:r>
              <a:rPr sz="2200" spc="-5" dirty="0">
                <a:latin typeface="Times New Roman"/>
                <a:cs typeface="Times New Roman"/>
              </a:rPr>
              <a:t>it</a:t>
            </a:r>
            <a:r>
              <a:rPr sz="2200" spc="-10" dirty="0">
                <a:latin typeface="Times New Roman"/>
                <a:cs typeface="Times New Roman"/>
              </a:rPr>
              <a:t> </a:t>
            </a:r>
            <a:r>
              <a:rPr sz="2200" dirty="0">
                <a:latin typeface="Times New Roman"/>
                <a:cs typeface="Times New Roman"/>
              </a:rPr>
              <a:t>from</a:t>
            </a:r>
            <a:r>
              <a:rPr sz="2200" spc="-5" dirty="0">
                <a:latin typeface="Times New Roman"/>
                <a:cs typeface="Times New Roman"/>
              </a:rPr>
              <a:t> the</a:t>
            </a:r>
            <a:r>
              <a:rPr sz="2200" spc="-10" dirty="0">
                <a:latin typeface="Times New Roman"/>
                <a:cs typeface="Times New Roman"/>
              </a:rPr>
              <a:t> </a:t>
            </a:r>
            <a:r>
              <a:rPr sz="2200" dirty="0">
                <a:latin typeface="Times New Roman"/>
                <a:cs typeface="Times New Roman"/>
              </a:rPr>
              <a:t>other </a:t>
            </a:r>
            <a:r>
              <a:rPr sz="2200" spc="-535" dirty="0">
                <a:latin typeface="Times New Roman"/>
                <a:cs typeface="Times New Roman"/>
              </a:rPr>
              <a:t> </a:t>
            </a:r>
            <a:r>
              <a:rPr sz="2200" dirty="0">
                <a:latin typeface="Times New Roman"/>
                <a:cs typeface="Times New Roman"/>
              </a:rPr>
              <a:t>nodes</a:t>
            </a:r>
            <a:r>
              <a:rPr sz="2200" spc="-5" dirty="0">
                <a:latin typeface="Times New Roman"/>
                <a:cs typeface="Times New Roman"/>
              </a:rPr>
              <a:t> connected to the</a:t>
            </a:r>
            <a:r>
              <a:rPr sz="2200" spc="-10" dirty="0">
                <a:latin typeface="Times New Roman"/>
                <a:cs typeface="Times New Roman"/>
              </a:rPr>
              <a:t> </a:t>
            </a:r>
            <a:r>
              <a:rPr sz="2200" dirty="0">
                <a:latin typeface="Times New Roman"/>
                <a:cs typeface="Times New Roman"/>
              </a:rPr>
              <a:t>network.</a:t>
            </a:r>
            <a:endParaRPr sz="2200">
              <a:latin typeface="Times New Roman"/>
              <a:cs typeface="Times New Roman"/>
            </a:endParaRPr>
          </a:p>
          <a:p>
            <a:pPr marL="287655" indent="-275590">
              <a:lnSpc>
                <a:spcPct val="100000"/>
              </a:lnSpc>
              <a:spcBef>
                <a:spcPts val="1735"/>
              </a:spcBef>
              <a:buClr>
                <a:srgbClr val="2DA2BE"/>
              </a:buClr>
              <a:buSzPct val="68181"/>
              <a:buFont typeface="Lucida Sans Unicode"/>
              <a:buChar char="□"/>
              <a:tabLst>
                <a:tab pos="287020" algn="l"/>
                <a:tab pos="288290" algn="l"/>
              </a:tabLst>
            </a:pPr>
            <a:r>
              <a:rPr sz="2200" spc="-5" dirty="0">
                <a:latin typeface="Times New Roman"/>
                <a:cs typeface="Times New Roman"/>
              </a:rPr>
              <a:t>Types</a:t>
            </a:r>
            <a:r>
              <a:rPr sz="2200" spc="-35" dirty="0">
                <a:latin typeface="Times New Roman"/>
                <a:cs typeface="Times New Roman"/>
              </a:rPr>
              <a:t> </a:t>
            </a:r>
            <a:r>
              <a:rPr sz="2200" dirty="0">
                <a:latin typeface="Times New Roman"/>
                <a:cs typeface="Times New Roman"/>
              </a:rPr>
              <a:t>of</a:t>
            </a:r>
            <a:r>
              <a:rPr sz="2200" spc="-30" dirty="0">
                <a:latin typeface="Times New Roman"/>
                <a:cs typeface="Times New Roman"/>
              </a:rPr>
              <a:t> </a:t>
            </a:r>
            <a:r>
              <a:rPr sz="2200" spc="-5" dirty="0">
                <a:latin typeface="Times New Roman"/>
                <a:cs typeface="Times New Roman"/>
              </a:rPr>
              <a:t>Addressing</a:t>
            </a:r>
            <a:endParaRPr sz="2200">
              <a:latin typeface="Times New Roman"/>
              <a:cs typeface="Times New Roman"/>
            </a:endParaRPr>
          </a:p>
          <a:p>
            <a:pPr marL="543560" lvl="1" indent="-187325">
              <a:lnSpc>
                <a:spcPct val="100000"/>
              </a:lnSpc>
              <a:spcBef>
                <a:spcPts val="1635"/>
              </a:spcBef>
              <a:buClr>
                <a:srgbClr val="2DA2BE"/>
              </a:buClr>
              <a:buFont typeface="Arial MT"/>
              <a:buChar char="•"/>
              <a:tabLst>
                <a:tab pos="544195" algn="l"/>
              </a:tabLst>
            </a:pPr>
            <a:r>
              <a:rPr sz="2200" spc="-5" dirty="0">
                <a:latin typeface="Times New Roman"/>
                <a:cs typeface="Times New Roman"/>
              </a:rPr>
              <a:t>Physical</a:t>
            </a:r>
            <a:endParaRPr sz="2200">
              <a:latin typeface="Times New Roman"/>
              <a:cs typeface="Times New Roman"/>
            </a:endParaRPr>
          </a:p>
          <a:p>
            <a:pPr marL="543560" lvl="1" indent="-187325">
              <a:lnSpc>
                <a:spcPct val="100000"/>
              </a:lnSpc>
              <a:spcBef>
                <a:spcPts val="1635"/>
              </a:spcBef>
              <a:buClr>
                <a:srgbClr val="2DA2BE"/>
              </a:buClr>
              <a:buFont typeface="Arial MT"/>
              <a:buChar char="•"/>
              <a:tabLst>
                <a:tab pos="544195" algn="l"/>
              </a:tabLst>
            </a:pPr>
            <a:r>
              <a:rPr sz="2200" spc="-5" dirty="0">
                <a:latin typeface="Times New Roman"/>
                <a:cs typeface="Times New Roman"/>
              </a:rPr>
              <a:t>Logical</a:t>
            </a:r>
            <a:endParaRPr sz="2200">
              <a:latin typeface="Times New Roman"/>
              <a:cs typeface="Times New Roman"/>
            </a:endParaRPr>
          </a:p>
          <a:p>
            <a:pPr marL="543560" lvl="1" indent="-187325">
              <a:lnSpc>
                <a:spcPct val="100000"/>
              </a:lnSpc>
              <a:spcBef>
                <a:spcPts val="1635"/>
              </a:spcBef>
              <a:buClr>
                <a:srgbClr val="2DA2BE"/>
              </a:buClr>
              <a:buFont typeface="Arial MT"/>
              <a:buChar char="•"/>
              <a:tabLst>
                <a:tab pos="544195" algn="l"/>
              </a:tabLst>
            </a:pPr>
            <a:r>
              <a:rPr sz="2200" spc="-5" dirty="0">
                <a:latin typeface="Times New Roman"/>
                <a:cs typeface="Times New Roman"/>
              </a:rPr>
              <a:t>Port</a:t>
            </a:r>
            <a:endParaRPr sz="2200">
              <a:latin typeface="Times New Roman"/>
              <a:cs typeface="Times New Roman"/>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498285"/>
            <a:ext cx="4357370" cy="650240"/>
          </a:xfrm>
          <a:prstGeom prst="rect">
            <a:avLst/>
          </a:prstGeom>
        </p:spPr>
        <p:txBody>
          <a:bodyPr vert="horz" wrap="square" lIns="0" tIns="12700" rIns="0" bIns="0" rtlCol="0">
            <a:spAutoFit/>
          </a:bodyPr>
          <a:lstStyle/>
          <a:p>
            <a:pPr marL="12700">
              <a:lnSpc>
                <a:spcPct val="100000"/>
              </a:lnSpc>
              <a:spcBef>
                <a:spcPts val="100"/>
              </a:spcBef>
            </a:pPr>
            <a:r>
              <a:rPr sz="4100" spc="-10" dirty="0">
                <a:solidFill>
                  <a:srgbClr val="464646"/>
                </a:solidFill>
              </a:rPr>
              <a:t>Physical</a:t>
            </a:r>
            <a:r>
              <a:rPr sz="4100" spc="-95" dirty="0">
                <a:solidFill>
                  <a:srgbClr val="464646"/>
                </a:solidFill>
              </a:rPr>
              <a:t> </a:t>
            </a:r>
            <a:r>
              <a:rPr sz="4100" spc="-5" dirty="0">
                <a:solidFill>
                  <a:srgbClr val="464646"/>
                </a:solidFill>
              </a:rPr>
              <a:t>Address</a:t>
            </a:r>
            <a:endParaRPr sz="4100"/>
          </a:p>
        </p:txBody>
      </p:sp>
      <p:sp>
        <p:nvSpPr>
          <p:cNvPr id="3" name="object 3"/>
          <p:cNvSpPr txBox="1"/>
          <p:nvPr/>
        </p:nvSpPr>
        <p:spPr>
          <a:xfrm>
            <a:off x="717961" y="1263110"/>
            <a:ext cx="7722870" cy="4553585"/>
          </a:xfrm>
          <a:prstGeom prst="rect">
            <a:avLst/>
          </a:prstGeom>
        </p:spPr>
        <p:txBody>
          <a:bodyPr vert="horz" wrap="square" lIns="0" tIns="12700" rIns="0" bIns="0" rtlCol="0">
            <a:spAutoFit/>
          </a:bodyPr>
          <a:lstStyle/>
          <a:p>
            <a:pPr marL="361950" marR="519430" indent="-273685">
              <a:lnSpc>
                <a:spcPct val="100000"/>
              </a:lnSpc>
              <a:spcBef>
                <a:spcPts val="100"/>
              </a:spcBef>
              <a:buClr>
                <a:srgbClr val="2DA2BE"/>
              </a:buClr>
              <a:buSzPct val="67500"/>
              <a:buFont typeface="Lucida Sans Unicode"/>
              <a:buChar char="□"/>
              <a:tabLst>
                <a:tab pos="361950" algn="l"/>
                <a:tab pos="362585" algn="l"/>
              </a:tabLst>
            </a:pPr>
            <a:r>
              <a:rPr sz="2000" dirty="0">
                <a:latin typeface="Times New Roman"/>
                <a:cs typeface="Times New Roman"/>
              </a:rPr>
              <a:t>A </a:t>
            </a:r>
            <a:r>
              <a:rPr sz="2000" spc="-5" dirty="0">
                <a:latin typeface="Times New Roman"/>
                <a:cs typeface="Times New Roman"/>
              </a:rPr>
              <a:t>link-layer address is </a:t>
            </a:r>
            <a:r>
              <a:rPr sz="2000" dirty="0">
                <a:latin typeface="Times New Roman"/>
                <a:cs typeface="Times New Roman"/>
              </a:rPr>
              <a:t>variously </a:t>
            </a:r>
            <a:r>
              <a:rPr sz="2000" spc="-5" dirty="0">
                <a:latin typeface="Times New Roman"/>
                <a:cs typeface="Times New Roman"/>
              </a:rPr>
              <a:t>called </a:t>
            </a:r>
            <a:r>
              <a:rPr sz="2000" dirty="0">
                <a:latin typeface="Times New Roman"/>
                <a:cs typeface="Times New Roman"/>
              </a:rPr>
              <a:t>a </a:t>
            </a:r>
            <a:r>
              <a:rPr sz="2000" b="1" spc="-5" dirty="0">
                <a:latin typeface="Times New Roman"/>
                <a:cs typeface="Times New Roman"/>
              </a:rPr>
              <a:t>LAN </a:t>
            </a:r>
            <a:r>
              <a:rPr sz="2000" b="1" dirty="0">
                <a:latin typeface="Times New Roman"/>
                <a:cs typeface="Times New Roman"/>
              </a:rPr>
              <a:t>address</a:t>
            </a:r>
            <a:r>
              <a:rPr sz="2000" dirty="0">
                <a:latin typeface="Times New Roman"/>
                <a:cs typeface="Times New Roman"/>
              </a:rPr>
              <a:t>, a </a:t>
            </a:r>
            <a:r>
              <a:rPr sz="2000" b="1" spc="-5" dirty="0">
                <a:latin typeface="Times New Roman"/>
                <a:cs typeface="Times New Roman"/>
              </a:rPr>
              <a:t>physical </a:t>
            </a:r>
            <a:r>
              <a:rPr sz="2000" b="1" spc="-484" dirty="0">
                <a:latin typeface="Times New Roman"/>
                <a:cs typeface="Times New Roman"/>
              </a:rPr>
              <a:t> </a:t>
            </a:r>
            <a:r>
              <a:rPr sz="2000" b="1" dirty="0">
                <a:latin typeface="Times New Roman"/>
                <a:cs typeface="Times New Roman"/>
              </a:rPr>
              <a:t>address,</a:t>
            </a:r>
            <a:r>
              <a:rPr sz="2000" b="1" spc="-10" dirty="0">
                <a:latin typeface="Times New Roman"/>
                <a:cs typeface="Times New Roman"/>
              </a:rPr>
              <a:t> </a:t>
            </a:r>
            <a:r>
              <a:rPr sz="2000" dirty="0">
                <a:latin typeface="Times New Roman"/>
                <a:cs typeface="Times New Roman"/>
              </a:rPr>
              <a:t>or a</a:t>
            </a:r>
            <a:r>
              <a:rPr sz="2000" spc="-5" dirty="0">
                <a:latin typeface="Times New Roman"/>
                <a:cs typeface="Times New Roman"/>
              </a:rPr>
              <a:t> </a:t>
            </a:r>
            <a:r>
              <a:rPr sz="2000" b="1" spc="-5" dirty="0">
                <a:latin typeface="Times New Roman"/>
                <a:cs typeface="Times New Roman"/>
              </a:rPr>
              <a:t>MAC</a:t>
            </a:r>
            <a:r>
              <a:rPr sz="2000" b="1" spc="-10" dirty="0">
                <a:latin typeface="Times New Roman"/>
                <a:cs typeface="Times New Roman"/>
              </a:rPr>
              <a:t> </a:t>
            </a:r>
            <a:r>
              <a:rPr sz="2000" b="1" dirty="0">
                <a:latin typeface="Times New Roman"/>
                <a:cs typeface="Times New Roman"/>
              </a:rPr>
              <a:t>address</a:t>
            </a:r>
            <a:endParaRPr sz="2000">
              <a:latin typeface="Times New Roman"/>
              <a:cs typeface="Times New Roman"/>
            </a:endParaRPr>
          </a:p>
          <a:p>
            <a:pPr marL="361950" indent="-273685">
              <a:lnSpc>
                <a:spcPct val="100000"/>
              </a:lnSpc>
              <a:spcBef>
                <a:spcPts val="400"/>
              </a:spcBef>
              <a:buClr>
                <a:srgbClr val="2DA2BE"/>
              </a:buClr>
              <a:buSzPct val="67500"/>
              <a:buFont typeface="Lucida Sans Unicode"/>
              <a:buChar char="□"/>
              <a:tabLst>
                <a:tab pos="361950" algn="l"/>
                <a:tab pos="362585" algn="l"/>
              </a:tabLst>
            </a:pPr>
            <a:r>
              <a:rPr sz="2000" spc="-5" dirty="0">
                <a:latin typeface="Times New Roman"/>
                <a:cs typeface="Times New Roman"/>
              </a:rPr>
              <a:t>MAC</a:t>
            </a:r>
            <a:r>
              <a:rPr sz="2000" spc="-15" dirty="0">
                <a:latin typeface="Times New Roman"/>
                <a:cs typeface="Times New Roman"/>
              </a:rPr>
              <a:t> </a:t>
            </a:r>
            <a:r>
              <a:rPr sz="2000" spc="-5" dirty="0">
                <a:latin typeface="Times New Roman"/>
                <a:cs typeface="Times New Roman"/>
              </a:rPr>
              <a:t>address</a:t>
            </a:r>
            <a:r>
              <a:rPr sz="2000" spc="-10" dirty="0">
                <a:latin typeface="Times New Roman"/>
                <a:cs typeface="Times New Roman"/>
              </a:rPr>
              <a:t> </a:t>
            </a:r>
            <a:r>
              <a:rPr sz="2000" spc="-5" dirty="0">
                <a:latin typeface="Times New Roman"/>
                <a:cs typeface="Times New Roman"/>
              </a:rPr>
              <a:t>is</a:t>
            </a:r>
            <a:r>
              <a:rPr sz="2000" spc="-10" dirty="0">
                <a:latin typeface="Times New Roman"/>
                <a:cs typeface="Times New Roman"/>
              </a:rPr>
              <a:t> </a:t>
            </a:r>
            <a:r>
              <a:rPr sz="2000" dirty="0">
                <a:latin typeface="Times New Roman"/>
                <a:cs typeface="Times New Roman"/>
              </a:rPr>
              <a:t>6</a:t>
            </a:r>
            <a:r>
              <a:rPr sz="2000" spc="-5" dirty="0">
                <a:latin typeface="Times New Roman"/>
                <a:cs typeface="Times New Roman"/>
              </a:rPr>
              <a:t> </a:t>
            </a:r>
            <a:r>
              <a:rPr sz="2000" dirty="0">
                <a:latin typeface="Times New Roman"/>
                <a:cs typeface="Times New Roman"/>
              </a:rPr>
              <a:t>bytes</a:t>
            </a:r>
            <a:r>
              <a:rPr sz="2000" spc="-5" dirty="0">
                <a:latin typeface="Times New Roman"/>
                <a:cs typeface="Times New Roman"/>
              </a:rPr>
              <a:t> long,</a:t>
            </a:r>
            <a:r>
              <a:rPr sz="2000" spc="-15" dirty="0">
                <a:latin typeface="Times New Roman"/>
                <a:cs typeface="Times New Roman"/>
              </a:rPr>
              <a:t> </a:t>
            </a:r>
            <a:r>
              <a:rPr sz="2000" dirty="0">
                <a:latin typeface="Times New Roman"/>
                <a:cs typeface="Times New Roman"/>
              </a:rPr>
              <a:t>giving</a:t>
            </a:r>
            <a:r>
              <a:rPr sz="2000" spc="-5" dirty="0">
                <a:latin typeface="Times New Roman"/>
                <a:cs typeface="Times New Roman"/>
              </a:rPr>
              <a:t> </a:t>
            </a:r>
            <a:r>
              <a:rPr sz="2000" spc="20" dirty="0">
                <a:latin typeface="Times New Roman"/>
                <a:cs typeface="Times New Roman"/>
              </a:rPr>
              <a:t>2</a:t>
            </a:r>
            <a:r>
              <a:rPr sz="1950" spc="30" baseline="32051" dirty="0">
                <a:latin typeface="Times New Roman"/>
                <a:cs typeface="Times New Roman"/>
              </a:rPr>
              <a:t>48</a:t>
            </a:r>
            <a:r>
              <a:rPr sz="1950" spc="247" baseline="32051" dirty="0">
                <a:latin typeface="Times New Roman"/>
                <a:cs typeface="Times New Roman"/>
              </a:rPr>
              <a:t> </a:t>
            </a:r>
            <a:r>
              <a:rPr sz="2000" dirty="0">
                <a:latin typeface="Times New Roman"/>
                <a:cs typeface="Times New Roman"/>
              </a:rPr>
              <a:t>possible</a:t>
            </a:r>
            <a:r>
              <a:rPr sz="2000" spc="-5" dirty="0">
                <a:latin typeface="Times New Roman"/>
                <a:cs typeface="Times New Roman"/>
              </a:rPr>
              <a:t> MAC</a:t>
            </a:r>
            <a:r>
              <a:rPr sz="2000" spc="-10" dirty="0">
                <a:latin typeface="Times New Roman"/>
                <a:cs typeface="Times New Roman"/>
              </a:rPr>
              <a:t> </a:t>
            </a:r>
            <a:r>
              <a:rPr sz="2000" spc="-5" dirty="0">
                <a:latin typeface="Times New Roman"/>
                <a:cs typeface="Times New Roman"/>
              </a:rPr>
              <a:t>addresses</a:t>
            </a:r>
            <a:endParaRPr sz="2000">
              <a:latin typeface="Times New Roman"/>
              <a:cs typeface="Times New Roman"/>
            </a:endParaRPr>
          </a:p>
          <a:p>
            <a:pPr marL="361950" marR="733425" indent="-273685">
              <a:lnSpc>
                <a:spcPts val="2380"/>
              </a:lnSpc>
              <a:spcBef>
                <a:spcPts val="470"/>
              </a:spcBef>
              <a:buClr>
                <a:srgbClr val="2DA2BE"/>
              </a:buClr>
              <a:buSzPct val="67500"/>
              <a:buFont typeface="Lucida Sans Unicode"/>
              <a:buChar char="□"/>
              <a:tabLst>
                <a:tab pos="361950" algn="l"/>
                <a:tab pos="362585" algn="l"/>
              </a:tabLst>
            </a:pPr>
            <a:r>
              <a:rPr sz="2000" spc="-5" dirty="0">
                <a:latin typeface="Times New Roman"/>
                <a:cs typeface="Times New Roman"/>
              </a:rPr>
              <a:t>Expressed</a:t>
            </a:r>
            <a:r>
              <a:rPr sz="2000" spc="-15" dirty="0">
                <a:latin typeface="Times New Roman"/>
                <a:cs typeface="Times New Roman"/>
              </a:rPr>
              <a:t> </a:t>
            </a:r>
            <a:r>
              <a:rPr sz="2000" spc="-5" dirty="0">
                <a:latin typeface="Times New Roman"/>
                <a:cs typeface="Times New Roman"/>
              </a:rPr>
              <a:t>in</a:t>
            </a:r>
            <a:r>
              <a:rPr sz="2000" spc="-15" dirty="0">
                <a:latin typeface="Times New Roman"/>
                <a:cs typeface="Times New Roman"/>
              </a:rPr>
              <a:t> </a:t>
            </a:r>
            <a:r>
              <a:rPr sz="2000" dirty="0">
                <a:latin typeface="Times New Roman"/>
                <a:cs typeface="Times New Roman"/>
              </a:rPr>
              <a:t>hexadecimal</a:t>
            </a:r>
            <a:r>
              <a:rPr sz="2000" spc="-5" dirty="0">
                <a:latin typeface="Times New Roman"/>
                <a:cs typeface="Times New Roman"/>
              </a:rPr>
              <a:t> </a:t>
            </a:r>
            <a:r>
              <a:rPr sz="2000" dirty="0">
                <a:latin typeface="Times New Roman"/>
                <a:cs typeface="Times New Roman"/>
              </a:rPr>
              <a:t>notation,</a:t>
            </a:r>
            <a:r>
              <a:rPr sz="2000" spc="-10" dirty="0">
                <a:latin typeface="Times New Roman"/>
                <a:cs typeface="Times New Roman"/>
              </a:rPr>
              <a:t> </a:t>
            </a:r>
            <a:r>
              <a:rPr sz="2000" spc="-5" dirty="0">
                <a:latin typeface="Times New Roman"/>
                <a:cs typeface="Times New Roman"/>
              </a:rPr>
              <a:t>with</a:t>
            </a:r>
            <a:r>
              <a:rPr sz="2000" spc="-15" dirty="0">
                <a:latin typeface="Times New Roman"/>
                <a:cs typeface="Times New Roman"/>
              </a:rPr>
              <a:t> </a:t>
            </a:r>
            <a:r>
              <a:rPr sz="2000" spc="-5" dirty="0">
                <a:latin typeface="Times New Roman"/>
                <a:cs typeface="Times New Roman"/>
              </a:rPr>
              <a:t>each</a:t>
            </a:r>
            <a:r>
              <a:rPr sz="2000" spc="-10" dirty="0">
                <a:latin typeface="Times New Roman"/>
                <a:cs typeface="Times New Roman"/>
              </a:rPr>
              <a:t> </a:t>
            </a:r>
            <a:r>
              <a:rPr sz="2000" dirty="0">
                <a:latin typeface="Times New Roman"/>
                <a:cs typeface="Times New Roman"/>
              </a:rPr>
              <a:t>byte</a:t>
            </a:r>
            <a:r>
              <a:rPr sz="2000" spc="-10" dirty="0">
                <a:latin typeface="Times New Roman"/>
                <a:cs typeface="Times New Roman"/>
              </a:rPr>
              <a:t> </a:t>
            </a:r>
            <a:r>
              <a:rPr sz="2000" dirty="0">
                <a:latin typeface="Times New Roman"/>
                <a:cs typeface="Times New Roman"/>
              </a:rPr>
              <a:t>of</a:t>
            </a:r>
            <a:r>
              <a:rPr sz="2000" spc="-10" dirty="0">
                <a:latin typeface="Times New Roman"/>
                <a:cs typeface="Times New Roman"/>
              </a:rPr>
              <a:t> </a:t>
            </a:r>
            <a:r>
              <a:rPr sz="2000" spc="-5" dirty="0">
                <a:latin typeface="Times New Roman"/>
                <a:cs typeface="Times New Roman"/>
              </a:rPr>
              <a:t>the</a:t>
            </a:r>
            <a:r>
              <a:rPr sz="2000" spc="-10" dirty="0">
                <a:latin typeface="Times New Roman"/>
                <a:cs typeface="Times New Roman"/>
              </a:rPr>
              <a:t> </a:t>
            </a:r>
            <a:r>
              <a:rPr sz="2000" spc="-5" dirty="0">
                <a:latin typeface="Times New Roman"/>
                <a:cs typeface="Times New Roman"/>
              </a:rPr>
              <a:t>address </a:t>
            </a:r>
            <a:r>
              <a:rPr sz="2000" spc="-484" dirty="0">
                <a:latin typeface="Times New Roman"/>
                <a:cs typeface="Times New Roman"/>
              </a:rPr>
              <a:t> </a:t>
            </a:r>
            <a:r>
              <a:rPr sz="2000" spc="-5" dirty="0">
                <a:latin typeface="Times New Roman"/>
                <a:cs typeface="Times New Roman"/>
              </a:rPr>
              <a:t>expressed</a:t>
            </a:r>
            <a:r>
              <a:rPr sz="2000" spc="-10" dirty="0">
                <a:latin typeface="Times New Roman"/>
                <a:cs typeface="Times New Roman"/>
              </a:rPr>
              <a:t> </a:t>
            </a:r>
            <a:r>
              <a:rPr sz="2000" spc="-5" dirty="0">
                <a:latin typeface="Times New Roman"/>
                <a:cs typeface="Times New Roman"/>
              </a:rPr>
              <a:t>as </a:t>
            </a:r>
            <a:r>
              <a:rPr sz="2000" dirty="0">
                <a:latin typeface="Times New Roman"/>
                <a:cs typeface="Times New Roman"/>
              </a:rPr>
              <a:t>a</a:t>
            </a:r>
            <a:r>
              <a:rPr sz="2000" spc="-10" dirty="0">
                <a:latin typeface="Times New Roman"/>
                <a:cs typeface="Times New Roman"/>
              </a:rPr>
              <a:t> </a:t>
            </a:r>
            <a:r>
              <a:rPr sz="2000" dirty="0">
                <a:latin typeface="Times New Roman"/>
                <a:cs typeface="Times New Roman"/>
              </a:rPr>
              <a:t>pair of</a:t>
            </a:r>
            <a:r>
              <a:rPr sz="2000" spc="-5" dirty="0">
                <a:latin typeface="Times New Roman"/>
                <a:cs typeface="Times New Roman"/>
              </a:rPr>
              <a:t> </a:t>
            </a:r>
            <a:r>
              <a:rPr sz="2000" dirty="0">
                <a:latin typeface="Times New Roman"/>
                <a:cs typeface="Times New Roman"/>
              </a:rPr>
              <a:t>hexadecimal numbers.</a:t>
            </a:r>
            <a:endParaRPr sz="2000">
              <a:latin typeface="Times New Roman"/>
              <a:cs typeface="Times New Roman"/>
            </a:endParaRPr>
          </a:p>
          <a:p>
            <a:pPr marL="361950" marR="391795" indent="-273685">
              <a:lnSpc>
                <a:spcPts val="2380"/>
              </a:lnSpc>
              <a:spcBef>
                <a:spcPts val="415"/>
              </a:spcBef>
              <a:buClr>
                <a:srgbClr val="2DA2BE"/>
              </a:buClr>
              <a:buSzPct val="67500"/>
              <a:buFont typeface="Lucida Sans Unicode"/>
              <a:buChar char="□"/>
              <a:tabLst>
                <a:tab pos="361950" algn="l"/>
                <a:tab pos="362585" algn="l"/>
              </a:tabLst>
            </a:pPr>
            <a:r>
              <a:rPr sz="2000" spc="-5" dirty="0">
                <a:latin typeface="Times New Roman"/>
                <a:cs typeface="Times New Roman"/>
              </a:rPr>
              <a:t>MAC addresses were </a:t>
            </a:r>
            <a:r>
              <a:rPr sz="2000" dirty="0">
                <a:latin typeface="Times New Roman"/>
                <a:cs typeface="Times New Roman"/>
              </a:rPr>
              <a:t>designed </a:t>
            </a:r>
            <a:r>
              <a:rPr sz="2000" spc="-5" dirty="0">
                <a:latin typeface="Times New Roman"/>
                <a:cs typeface="Times New Roman"/>
              </a:rPr>
              <a:t>to </a:t>
            </a:r>
            <a:r>
              <a:rPr sz="2000" dirty="0">
                <a:latin typeface="Times New Roman"/>
                <a:cs typeface="Times New Roman"/>
              </a:rPr>
              <a:t>be permanent- </a:t>
            </a:r>
            <a:r>
              <a:rPr sz="2000" spc="-5" dirty="0">
                <a:latin typeface="Times New Roman"/>
                <a:cs typeface="Times New Roman"/>
              </a:rPr>
              <a:t>MAC address </a:t>
            </a:r>
            <a:r>
              <a:rPr sz="2000" dirty="0">
                <a:latin typeface="Times New Roman"/>
                <a:cs typeface="Times New Roman"/>
              </a:rPr>
              <a:t>has a </a:t>
            </a:r>
            <a:r>
              <a:rPr sz="2000" spc="-484" dirty="0">
                <a:latin typeface="Times New Roman"/>
                <a:cs typeface="Times New Roman"/>
              </a:rPr>
              <a:t> </a:t>
            </a:r>
            <a:r>
              <a:rPr sz="2000" dirty="0">
                <a:latin typeface="Times New Roman"/>
                <a:cs typeface="Times New Roman"/>
              </a:rPr>
              <a:t>flat</a:t>
            </a:r>
            <a:r>
              <a:rPr sz="2000" spc="-5" dirty="0">
                <a:latin typeface="Times New Roman"/>
                <a:cs typeface="Times New Roman"/>
              </a:rPr>
              <a:t> structure</a:t>
            </a:r>
            <a:r>
              <a:rPr sz="2000" spc="-10" dirty="0">
                <a:latin typeface="Times New Roman"/>
                <a:cs typeface="Times New Roman"/>
              </a:rPr>
              <a:t> </a:t>
            </a:r>
            <a:r>
              <a:rPr sz="2000" spc="-5" dirty="0">
                <a:latin typeface="Times New Roman"/>
                <a:cs typeface="Times New Roman"/>
              </a:rPr>
              <a:t>and</a:t>
            </a:r>
            <a:r>
              <a:rPr sz="2000" spc="-10" dirty="0">
                <a:latin typeface="Times New Roman"/>
                <a:cs typeface="Times New Roman"/>
              </a:rPr>
              <a:t> </a:t>
            </a:r>
            <a:r>
              <a:rPr sz="2000" dirty="0">
                <a:latin typeface="Times New Roman"/>
                <a:cs typeface="Times New Roman"/>
              </a:rPr>
              <a:t>doesn’t </a:t>
            </a:r>
            <a:r>
              <a:rPr sz="2000" spc="-5" dirty="0">
                <a:latin typeface="Times New Roman"/>
                <a:cs typeface="Times New Roman"/>
              </a:rPr>
              <a:t>change</a:t>
            </a:r>
            <a:r>
              <a:rPr sz="2000" spc="-10" dirty="0">
                <a:latin typeface="Times New Roman"/>
                <a:cs typeface="Times New Roman"/>
              </a:rPr>
              <a:t> </a:t>
            </a:r>
            <a:r>
              <a:rPr sz="2000" dirty="0">
                <a:latin typeface="Times New Roman"/>
                <a:cs typeface="Times New Roman"/>
              </a:rPr>
              <a:t>no</a:t>
            </a:r>
            <a:r>
              <a:rPr sz="2000" spc="-5" dirty="0">
                <a:latin typeface="Times New Roman"/>
                <a:cs typeface="Times New Roman"/>
              </a:rPr>
              <a:t> matter</a:t>
            </a:r>
            <a:r>
              <a:rPr sz="2000" spc="-10" dirty="0">
                <a:latin typeface="Times New Roman"/>
                <a:cs typeface="Times New Roman"/>
              </a:rPr>
              <a:t> </a:t>
            </a:r>
            <a:r>
              <a:rPr sz="2000" spc="-5" dirty="0">
                <a:latin typeface="Times New Roman"/>
                <a:cs typeface="Times New Roman"/>
              </a:rPr>
              <a:t>where the</a:t>
            </a:r>
            <a:r>
              <a:rPr sz="2000" spc="-10" dirty="0">
                <a:latin typeface="Times New Roman"/>
                <a:cs typeface="Times New Roman"/>
              </a:rPr>
              <a:t> </a:t>
            </a:r>
            <a:r>
              <a:rPr sz="2000" spc="-5" dirty="0">
                <a:latin typeface="Times New Roman"/>
                <a:cs typeface="Times New Roman"/>
              </a:rPr>
              <a:t>adapter</a:t>
            </a:r>
            <a:r>
              <a:rPr sz="2000" spc="-10" dirty="0">
                <a:latin typeface="Times New Roman"/>
                <a:cs typeface="Times New Roman"/>
              </a:rPr>
              <a:t> </a:t>
            </a:r>
            <a:r>
              <a:rPr sz="2000" spc="-5" dirty="0">
                <a:latin typeface="Times New Roman"/>
                <a:cs typeface="Times New Roman"/>
              </a:rPr>
              <a:t>is.</a:t>
            </a:r>
            <a:endParaRPr sz="2000">
              <a:latin typeface="Times New Roman"/>
              <a:cs typeface="Times New Roman"/>
            </a:endParaRPr>
          </a:p>
          <a:p>
            <a:pPr marL="617855" lvl="1" indent="-192405">
              <a:lnSpc>
                <a:spcPct val="100000"/>
              </a:lnSpc>
              <a:spcBef>
                <a:spcPts val="240"/>
              </a:spcBef>
              <a:buClr>
                <a:srgbClr val="2DA2BE"/>
              </a:buClr>
              <a:buFont typeface="Verdana"/>
              <a:buChar char="◦"/>
              <a:tabLst>
                <a:tab pos="618490" algn="l"/>
              </a:tabLst>
            </a:pPr>
            <a:r>
              <a:rPr sz="2000" spc="-5" dirty="0">
                <a:latin typeface="Times New Roman"/>
                <a:cs typeface="Times New Roman"/>
              </a:rPr>
              <a:t>analogous</a:t>
            </a:r>
            <a:r>
              <a:rPr sz="2000" spc="-20" dirty="0">
                <a:latin typeface="Times New Roman"/>
                <a:cs typeface="Times New Roman"/>
              </a:rPr>
              <a:t> </a:t>
            </a:r>
            <a:r>
              <a:rPr sz="2000" spc="-5" dirty="0">
                <a:latin typeface="Times New Roman"/>
                <a:cs typeface="Times New Roman"/>
              </a:rPr>
              <a:t>to</a:t>
            </a:r>
            <a:r>
              <a:rPr sz="2000" spc="-15" dirty="0">
                <a:latin typeface="Times New Roman"/>
                <a:cs typeface="Times New Roman"/>
              </a:rPr>
              <a:t> </a:t>
            </a:r>
            <a:r>
              <a:rPr sz="2000" dirty="0">
                <a:latin typeface="Times New Roman"/>
                <a:cs typeface="Times New Roman"/>
              </a:rPr>
              <a:t>a</a:t>
            </a:r>
            <a:r>
              <a:rPr sz="2000" spc="-15" dirty="0">
                <a:latin typeface="Times New Roman"/>
                <a:cs typeface="Times New Roman"/>
              </a:rPr>
              <a:t> </a:t>
            </a:r>
            <a:r>
              <a:rPr sz="2000" dirty="0">
                <a:latin typeface="Times New Roman"/>
                <a:cs typeface="Times New Roman"/>
              </a:rPr>
              <a:t>person’s</a:t>
            </a:r>
            <a:r>
              <a:rPr sz="2000" spc="-10" dirty="0">
                <a:latin typeface="Times New Roman"/>
                <a:cs typeface="Times New Roman"/>
              </a:rPr>
              <a:t> </a:t>
            </a:r>
            <a:r>
              <a:rPr sz="2000" spc="-5" dirty="0">
                <a:latin typeface="Times New Roman"/>
                <a:cs typeface="Times New Roman"/>
              </a:rPr>
              <a:t>social</a:t>
            </a:r>
            <a:r>
              <a:rPr sz="2000" spc="-15" dirty="0">
                <a:latin typeface="Times New Roman"/>
                <a:cs typeface="Times New Roman"/>
              </a:rPr>
              <a:t> </a:t>
            </a:r>
            <a:r>
              <a:rPr sz="2000" spc="-5" dirty="0">
                <a:latin typeface="Times New Roman"/>
                <a:cs typeface="Times New Roman"/>
              </a:rPr>
              <a:t>security</a:t>
            </a:r>
            <a:r>
              <a:rPr sz="2000" spc="-20" dirty="0">
                <a:latin typeface="Times New Roman"/>
                <a:cs typeface="Times New Roman"/>
              </a:rPr>
              <a:t> </a:t>
            </a:r>
            <a:r>
              <a:rPr sz="2000" dirty="0">
                <a:latin typeface="Times New Roman"/>
                <a:cs typeface="Times New Roman"/>
              </a:rPr>
              <a:t>number.</a:t>
            </a:r>
            <a:endParaRPr sz="2000">
              <a:latin typeface="Times New Roman"/>
              <a:cs typeface="Times New Roman"/>
            </a:endParaRPr>
          </a:p>
          <a:p>
            <a:pPr marL="361950" indent="-273685">
              <a:lnSpc>
                <a:spcPct val="100000"/>
              </a:lnSpc>
              <a:spcBef>
                <a:spcPts val="380"/>
              </a:spcBef>
              <a:buClr>
                <a:srgbClr val="2DA2BE"/>
              </a:buClr>
              <a:buSzPct val="67500"/>
              <a:buFont typeface="Lucida Sans Unicode"/>
              <a:buChar char="□"/>
              <a:tabLst>
                <a:tab pos="361950" algn="l"/>
                <a:tab pos="362585" algn="l"/>
              </a:tabLst>
            </a:pPr>
            <a:r>
              <a:rPr sz="2000" dirty="0">
                <a:latin typeface="Times New Roman"/>
                <a:cs typeface="Times New Roman"/>
              </a:rPr>
              <a:t>IEEE</a:t>
            </a:r>
            <a:r>
              <a:rPr sz="2000" spc="-15" dirty="0">
                <a:latin typeface="Times New Roman"/>
                <a:cs typeface="Times New Roman"/>
              </a:rPr>
              <a:t> </a:t>
            </a:r>
            <a:r>
              <a:rPr sz="2000" spc="-5" dirty="0">
                <a:latin typeface="Times New Roman"/>
                <a:cs typeface="Times New Roman"/>
              </a:rPr>
              <a:t>manages</a:t>
            </a:r>
            <a:r>
              <a:rPr sz="2000" spc="-20" dirty="0">
                <a:latin typeface="Times New Roman"/>
                <a:cs typeface="Times New Roman"/>
              </a:rPr>
              <a:t> </a:t>
            </a:r>
            <a:r>
              <a:rPr sz="2000" spc="-5" dirty="0">
                <a:latin typeface="Times New Roman"/>
                <a:cs typeface="Times New Roman"/>
              </a:rPr>
              <a:t>the</a:t>
            </a:r>
            <a:r>
              <a:rPr sz="2000" spc="-15" dirty="0">
                <a:latin typeface="Times New Roman"/>
                <a:cs typeface="Times New Roman"/>
              </a:rPr>
              <a:t> </a:t>
            </a:r>
            <a:r>
              <a:rPr sz="2000" spc="-5" dirty="0">
                <a:latin typeface="Times New Roman"/>
                <a:cs typeface="Times New Roman"/>
              </a:rPr>
              <a:t>MAC</a:t>
            </a:r>
            <a:r>
              <a:rPr sz="2000" spc="-20" dirty="0">
                <a:latin typeface="Times New Roman"/>
                <a:cs typeface="Times New Roman"/>
              </a:rPr>
              <a:t> </a:t>
            </a:r>
            <a:r>
              <a:rPr sz="2000" spc="-5" dirty="0">
                <a:latin typeface="Times New Roman"/>
                <a:cs typeface="Times New Roman"/>
              </a:rPr>
              <a:t>address</a:t>
            </a:r>
            <a:r>
              <a:rPr sz="2000" spc="-15" dirty="0">
                <a:latin typeface="Times New Roman"/>
                <a:cs typeface="Times New Roman"/>
              </a:rPr>
              <a:t> </a:t>
            </a:r>
            <a:r>
              <a:rPr sz="2000" spc="-5" dirty="0">
                <a:latin typeface="Times New Roman"/>
                <a:cs typeface="Times New Roman"/>
              </a:rPr>
              <a:t>space</a:t>
            </a:r>
            <a:endParaRPr sz="2000">
              <a:latin typeface="Times New Roman"/>
              <a:cs typeface="Times New Roman"/>
            </a:endParaRPr>
          </a:p>
          <a:p>
            <a:pPr marL="361950" marR="93980" indent="-273685">
              <a:lnSpc>
                <a:spcPct val="99500"/>
              </a:lnSpc>
              <a:spcBef>
                <a:spcPts val="385"/>
              </a:spcBef>
              <a:buClr>
                <a:srgbClr val="2DA2BE"/>
              </a:buClr>
              <a:buSzPct val="67500"/>
              <a:buFont typeface="Lucida Sans Unicode"/>
              <a:buChar char="□"/>
              <a:tabLst>
                <a:tab pos="361950" algn="l"/>
                <a:tab pos="362585" algn="l"/>
              </a:tabLst>
            </a:pPr>
            <a:r>
              <a:rPr sz="2000" dirty="0">
                <a:latin typeface="Times New Roman"/>
                <a:cs typeface="Times New Roman"/>
              </a:rPr>
              <a:t>IEEE</a:t>
            </a:r>
            <a:r>
              <a:rPr sz="2000" spc="-10" dirty="0">
                <a:latin typeface="Times New Roman"/>
                <a:cs typeface="Times New Roman"/>
              </a:rPr>
              <a:t> </a:t>
            </a:r>
            <a:r>
              <a:rPr sz="2000" spc="-5" dirty="0">
                <a:latin typeface="Times New Roman"/>
                <a:cs typeface="Times New Roman"/>
              </a:rPr>
              <a:t>allocates</a:t>
            </a:r>
            <a:r>
              <a:rPr sz="2000" spc="-10" dirty="0">
                <a:latin typeface="Times New Roman"/>
                <a:cs typeface="Times New Roman"/>
              </a:rPr>
              <a:t> </a:t>
            </a:r>
            <a:r>
              <a:rPr sz="2000" spc="-5" dirty="0">
                <a:latin typeface="Times New Roman"/>
                <a:cs typeface="Times New Roman"/>
              </a:rPr>
              <a:t>the</a:t>
            </a:r>
            <a:r>
              <a:rPr sz="2000" spc="-10" dirty="0">
                <a:latin typeface="Times New Roman"/>
                <a:cs typeface="Times New Roman"/>
              </a:rPr>
              <a:t> </a:t>
            </a:r>
            <a:r>
              <a:rPr sz="2000" spc="-5" dirty="0">
                <a:latin typeface="Times New Roman"/>
                <a:cs typeface="Times New Roman"/>
              </a:rPr>
              <a:t>chunk</a:t>
            </a:r>
            <a:r>
              <a:rPr sz="2000" spc="-10" dirty="0">
                <a:latin typeface="Times New Roman"/>
                <a:cs typeface="Times New Roman"/>
              </a:rPr>
              <a:t> </a:t>
            </a:r>
            <a:r>
              <a:rPr sz="2000" dirty="0">
                <a:latin typeface="Times New Roman"/>
                <a:cs typeface="Times New Roman"/>
              </a:rPr>
              <a:t>of</a:t>
            </a:r>
            <a:r>
              <a:rPr sz="2000" spc="-5" dirty="0">
                <a:latin typeface="Times New Roman"/>
                <a:cs typeface="Times New Roman"/>
              </a:rPr>
              <a:t> </a:t>
            </a:r>
            <a:r>
              <a:rPr sz="2000" spc="25" dirty="0">
                <a:latin typeface="Times New Roman"/>
                <a:cs typeface="Times New Roman"/>
              </a:rPr>
              <a:t>2</a:t>
            </a:r>
            <a:r>
              <a:rPr sz="1950" spc="37" baseline="32051" dirty="0">
                <a:latin typeface="Times New Roman"/>
                <a:cs typeface="Times New Roman"/>
              </a:rPr>
              <a:t>24</a:t>
            </a:r>
            <a:r>
              <a:rPr sz="1950" spc="247" baseline="32051" dirty="0">
                <a:latin typeface="Times New Roman"/>
                <a:cs typeface="Times New Roman"/>
              </a:rPr>
              <a:t> </a:t>
            </a:r>
            <a:r>
              <a:rPr sz="2000" spc="-5" dirty="0">
                <a:latin typeface="Times New Roman"/>
                <a:cs typeface="Times New Roman"/>
              </a:rPr>
              <a:t>addresses</a:t>
            </a:r>
            <a:r>
              <a:rPr sz="2000" spc="-10" dirty="0">
                <a:latin typeface="Times New Roman"/>
                <a:cs typeface="Times New Roman"/>
              </a:rPr>
              <a:t> </a:t>
            </a:r>
            <a:r>
              <a:rPr sz="2000" dirty="0">
                <a:latin typeface="Times New Roman"/>
                <a:cs typeface="Times New Roman"/>
              </a:rPr>
              <a:t>by</a:t>
            </a:r>
            <a:r>
              <a:rPr sz="2000" spc="-5" dirty="0">
                <a:latin typeface="Times New Roman"/>
                <a:cs typeface="Times New Roman"/>
              </a:rPr>
              <a:t> </a:t>
            </a:r>
            <a:r>
              <a:rPr sz="2000" dirty="0">
                <a:latin typeface="Times New Roman"/>
                <a:cs typeface="Times New Roman"/>
              </a:rPr>
              <a:t>fixing</a:t>
            </a:r>
            <a:r>
              <a:rPr sz="2000" spc="-5" dirty="0">
                <a:latin typeface="Times New Roman"/>
                <a:cs typeface="Times New Roman"/>
              </a:rPr>
              <a:t> the</a:t>
            </a:r>
            <a:r>
              <a:rPr sz="2000" spc="-10" dirty="0">
                <a:latin typeface="Times New Roman"/>
                <a:cs typeface="Times New Roman"/>
              </a:rPr>
              <a:t> </a:t>
            </a:r>
            <a:r>
              <a:rPr sz="2000" dirty="0">
                <a:latin typeface="Times New Roman"/>
                <a:cs typeface="Times New Roman"/>
              </a:rPr>
              <a:t>first</a:t>
            </a:r>
            <a:r>
              <a:rPr sz="2000" spc="-5" dirty="0">
                <a:latin typeface="Times New Roman"/>
                <a:cs typeface="Times New Roman"/>
              </a:rPr>
              <a:t> </a:t>
            </a:r>
            <a:r>
              <a:rPr sz="2000" dirty="0">
                <a:latin typeface="Times New Roman"/>
                <a:cs typeface="Times New Roman"/>
              </a:rPr>
              <a:t>24</a:t>
            </a:r>
            <a:r>
              <a:rPr sz="2000" spc="-5" dirty="0">
                <a:latin typeface="Times New Roman"/>
                <a:cs typeface="Times New Roman"/>
              </a:rPr>
              <a:t> </a:t>
            </a:r>
            <a:r>
              <a:rPr sz="2000" dirty="0">
                <a:latin typeface="Times New Roman"/>
                <a:cs typeface="Times New Roman"/>
              </a:rPr>
              <a:t>bits</a:t>
            </a:r>
            <a:r>
              <a:rPr sz="2000" spc="-5" dirty="0">
                <a:latin typeface="Times New Roman"/>
                <a:cs typeface="Times New Roman"/>
              </a:rPr>
              <a:t> </a:t>
            </a:r>
            <a:r>
              <a:rPr sz="2000" dirty="0">
                <a:latin typeface="Times New Roman"/>
                <a:cs typeface="Times New Roman"/>
              </a:rPr>
              <a:t>of</a:t>
            </a:r>
            <a:r>
              <a:rPr sz="2000" spc="-5" dirty="0">
                <a:latin typeface="Times New Roman"/>
                <a:cs typeface="Times New Roman"/>
              </a:rPr>
              <a:t> </a:t>
            </a:r>
            <a:r>
              <a:rPr sz="2000" dirty="0">
                <a:latin typeface="Times New Roman"/>
                <a:cs typeface="Times New Roman"/>
              </a:rPr>
              <a:t>a </a:t>
            </a:r>
            <a:r>
              <a:rPr sz="2000" spc="-484" dirty="0">
                <a:latin typeface="Times New Roman"/>
                <a:cs typeface="Times New Roman"/>
              </a:rPr>
              <a:t> </a:t>
            </a:r>
            <a:r>
              <a:rPr sz="2000" spc="-5" dirty="0">
                <a:latin typeface="Times New Roman"/>
                <a:cs typeface="Times New Roman"/>
              </a:rPr>
              <a:t>MAC address and letting the company create </a:t>
            </a:r>
            <a:r>
              <a:rPr sz="2000" dirty="0">
                <a:latin typeface="Times New Roman"/>
                <a:cs typeface="Times New Roman"/>
              </a:rPr>
              <a:t>unique </a:t>
            </a:r>
            <a:r>
              <a:rPr sz="2000" spc="-5" dirty="0">
                <a:latin typeface="Times New Roman"/>
                <a:cs typeface="Times New Roman"/>
              </a:rPr>
              <a:t>combinations </a:t>
            </a:r>
            <a:r>
              <a:rPr sz="2000" dirty="0">
                <a:latin typeface="Times New Roman"/>
                <a:cs typeface="Times New Roman"/>
              </a:rPr>
              <a:t>of </a:t>
            </a:r>
            <a:r>
              <a:rPr sz="2000" spc="5" dirty="0">
                <a:latin typeface="Times New Roman"/>
                <a:cs typeface="Times New Roman"/>
              </a:rPr>
              <a:t> </a:t>
            </a:r>
            <a:r>
              <a:rPr sz="2000" spc="-5" dirty="0">
                <a:latin typeface="Times New Roman"/>
                <a:cs typeface="Times New Roman"/>
              </a:rPr>
              <a:t>the</a:t>
            </a:r>
            <a:r>
              <a:rPr sz="2000" spc="-10" dirty="0">
                <a:latin typeface="Times New Roman"/>
                <a:cs typeface="Times New Roman"/>
              </a:rPr>
              <a:t> </a:t>
            </a:r>
            <a:r>
              <a:rPr sz="2000" spc="-5" dirty="0">
                <a:latin typeface="Times New Roman"/>
                <a:cs typeface="Times New Roman"/>
              </a:rPr>
              <a:t>last </a:t>
            </a:r>
            <a:r>
              <a:rPr sz="2000" dirty="0">
                <a:latin typeface="Times New Roman"/>
                <a:cs typeface="Times New Roman"/>
              </a:rPr>
              <a:t>24 bits for</a:t>
            </a:r>
            <a:r>
              <a:rPr sz="2000" spc="-5" dirty="0">
                <a:latin typeface="Times New Roman"/>
                <a:cs typeface="Times New Roman"/>
              </a:rPr>
              <a:t> each adapter.</a:t>
            </a:r>
            <a:endParaRPr sz="2000">
              <a:latin typeface="Times New Roman"/>
              <a:cs typeface="Times New Roman"/>
            </a:endParaRPr>
          </a:p>
          <a:p>
            <a:pPr marL="361950" indent="-273685">
              <a:lnSpc>
                <a:spcPct val="100000"/>
              </a:lnSpc>
              <a:spcBef>
                <a:spcPts val="400"/>
              </a:spcBef>
              <a:buClr>
                <a:srgbClr val="2DA2BE"/>
              </a:buClr>
              <a:buSzPct val="67500"/>
              <a:buFont typeface="Lucida Sans Unicode"/>
              <a:buChar char="□"/>
              <a:tabLst>
                <a:tab pos="361950" algn="l"/>
                <a:tab pos="362585" algn="l"/>
              </a:tabLst>
            </a:pPr>
            <a:r>
              <a:rPr sz="2000" spc="-5" dirty="0">
                <a:latin typeface="Times New Roman"/>
                <a:cs typeface="Times New Roman"/>
              </a:rPr>
              <a:t>Example</a:t>
            </a:r>
            <a:r>
              <a:rPr sz="2000" spc="-35" dirty="0">
                <a:latin typeface="Times New Roman"/>
                <a:cs typeface="Times New Roman"/>
              </a:rPr>
              <a:t> </a:t>
            </a:r>
            <a:r>
              <a:rPr sz="2000" spc="-5" dirty="0">
                <a:latin typeface="Times New Roman"/>
                <a:cs typeface="Times New Roman"/>
              </a:rPr>
              <a:t>MAC</a:t>
            </a:r>
            <a:r>
              <a:rPr sz="2000" spc="-30" dirty="0">
                <a:latin typeface="Times New Roman"/>
                <a:cs typeface="Times New Roman"/>
              </a:rPr>
              <a:t> </a:t>
            </a:r>
            <a:r>
              <a:rPr sz="2000" spc="-5" dirty="0">
                <a:latin typeface="Times New Roman"/>
                <a:cs typeface="Times New Roman"/>
              </a:rPr>
              <a:t>Address:</a:t>
            </a:r>
            <a:endParaRPr sz="2000">
              <a:latin typeface="Times New Roman"/>
              <a:cs typeface="Times New Roman"/>
            </a:endParaRPr>
          </a:p>
          <a:p>
            <a:pPr marR="487045" algn="ctr">
              <a:lnSpc>
                <a:spcPct val="100000"/>
              </a:lnSpc>
              <a:spcBef>
                <a:spcPts val="75"/>
              </a:spcBef>
            </a:pPr>
            <a:r>
              <a:rPr sz="1500" spc="5" dirty="0">
                <a:latin typeface="Arial MT"/>
                <a:cs typeface="Arial MT"/>
              </a:rPr>
              <a:t>49-BD-D2-C7-56-2A</a:t>
            </a:r>
            <a:endParaRPr sz="1500">
              <a:latin typeface="Arial MT"/>
              <a:cs typeface="Arial MT"/>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25" y="5784654"/>
            <a:ext cx="5403215" cy="1079500"/>
            <a:chOff x="-6025" y="5784654"/>
            <a:chExt cx="5403215" cy="1079500"/>
          </a:xfrm>
        </p:grpSpPr>
        <p:sp>
          <p:nvSpPr>
            <p:cNvPr id="3" name="object 3"/>
            <p:cNvSpPr/>
            <p:nvPr/>
          </p:nvSpPr>
          <p:spPr>
            <a:xfrm>
              <a:off x="499272" y="5944936"/>
              <a:ext cx="4897755" cy="913130"/>
            </a:xfrm>
            <a:custGeom>
              <a:avLst/>
              <a:gdLst/>
              <a:ahLst/>
              <a:cxnLst/>
              <a:rect l="l" t="t" r="r" b="b"/>
              <a:pathLst>
                <a:path w="4897755" h="913129">
                  <a:moveTo>
                    <a:pt x="85612" y="21332"/>
                  </a:moveTo>
                  <a:lnTo>
                    <a:pt x="0" y="5466"/>
                  </a:lnTo>
                  <a:lnTo>
                    <a:pt x="660" y="0"/>
                  </a:lnTo>
                  <a:lnTo>
                    <a:pt x="85612" y="21332"/>
                  </a:lnTo>
                  <a:close/>
                </a:path>
                <a:path w="4897755" h="913129">
                  <a:moveTo>
                    <a:pt x="4897392" y="913063"/>
                  </a:moveTo>
                  <a:lnTo>
                    <a:pt x="3636763" y="913063"/>
                  </a:lnTo>
                  <a:lnTo>
                    <a:pt x="85612" y="21332"/>
                  </a:lnTo>
                  <a:lnTo>
                    <a:pt x="4897392" y="913063"/>
                  </a:lnTo>
                  <a:close/>
                </a:path>
              </a:pathLst>
            </a:custGeom>
            <a:solidFill>
              <a:srgbClr val="9BCADC">
                <a:alpha val="39999"/>
              </a:srgbClr>
            </a:solidFill>
          </p:spPr>
          <p:txBody>
            <a:bodyPr wrap="square" lIns="0" tIns="0" rIns="0" bIns="0" rtlCol="0"/>
            <a:lstStyle/>
            <a:p>
              <a:endParaRPr/>
            </a:p>
          </p:txBody>
        </p:sp>
        <p:sp>
          <p:nvSpPr>
            <p:cNvPr id="4" name="object 4"/>
            <p:cNvSpPr/>
            <p:nvPr/>
          </p:nvSpPr>
          <p:spPr>
            <a:xfrm>
              <a:off x="485716" y="5939010"/>
              <a:ext cx="3652520" cy="919480"/>
            </a:xfrm>
            <a:custGeom>
              <a:avLst/>
              <a:gdLst/>
              <a:ahLst/>
              <a:cxnLst/>
              <a:rect l="l" t="t" r="r" b="b"/>
              <a:pathLst>
                <a:path w="3652520" h="919479">
                  <a:moveTo>
                    <a:pt x="3651910" y="918988"/>
                  </a:moveTo>
                  <a:lnTo>
                    <a:pt x="2868875" y="918988"/>
                  </a:lnTo>
                  <a:lnTo>
                    <a:pt x="7920" y="6349"/>
                  </a:lnTo>
                  <a:lnTo>
                    <a:pt x="0" y="0"/>
                  </a:lnTo>
                  <a:lnTo>
                    <a:pt x="3651910" y="918988"/>
                  </a:lnTo>
                  <a:close/>
                </a:path>
              </a:pathLst>
            </a:custGeom>
            <a:solidFill>
              <a:srgbClr val="000000"/>
            </a:solidFill>
          </p:spPr>
          <p:txBody>
            <a:bodyPr wrap="square" lIns="0" tIns="0" rIns="0" bIns="0" rtlCol="0"/>
            <a:lstStyle/>
            <a:p>
              <a:endParaRPr/>
            </a:p>
          </p:txBody>
        </p:sp>
        <p:pic>
          <p:nvPicPr>
            <p:cNvPr id="5" name="object 5"/>
            <p:cNvPicPr/>
            <p:nvPr/>
          </p:nvPicPr>
          <p:blipFill>
            <a:blip r:embed="rId2" cstate="print"/>
            <a:stretch>
              <a:fillRect/>
            </a:stretch>
          </p:blipFill>
          <p:spPr>
            <a:xfrm>
              <a:off x="0" y="5793172"/>
              <a:ext cx="3351821" cy="1064827"/>
            </a:xfrm>
            <a:prstGeom prst="rect">
              <a:avLst/>
            </a:prstGeom>
          </p:spPr>
        </p:pic>
        <p:sp>
          <p:nvSpPr>
            <p:cNvPr id="6" name="object 6"/>
            <p:cNvSpPr/>
            <p:nvPr/>
          </p:nvSpPr>
          <p:spPr>
            <a:xfrm>
              <a:off x="0" y="5790679"/>
              <a:ext cx="3352165" cy="1067435"/>
            </a:xfrm>
            <a:custGeom>
              <a:avLst/>
              <a:gdLst/>
              <a:ahLst/>
              <a:cxnLst/>
              <a:rect l="l" t="t" r="r" b="b"/>
              <a:pathLst>
                <a:path w="3352165" h="1067434">
                  <a:moveTo>
                    <a:pt x="0" y="0"/>
                  </a:moveTo>
                  <a:lnTo>
                    <a:pt x="3351924" y="1067320"/>
                  </a:lnTo>
                </a:path>
              </a:pathLst>
            </a:custGeom>
            <a:ln w="12049">
              <a:solidFill>
                <a:srgbClr val="93C5D8"/>
              </a:solidFill>
            </a:ln>
          </p:spPr>
          <p:txBody>
            <a:bodyPr wrap="square" lIns="0" tIns="0" rIns="0" bIns="0" rtlCol="0"/>
            <a:lstStyle/>
            <a:p>
              <a:endParaRPr/>
            </a:p>
          </p:txBody>
        </p:sp>
      </p:grpSp>
      <p:sp>
        <p:nvSpPr>
          <p:cNvPr id="7" name="object 7"/>
          <p:cNvSpPr txBox="1">
            <a:spLocks noGrp="1"/>
          </p:cNvSpPr>
          <p:nvPr>
            <p:ph type="title"/>
          </p:nvPr>
        </p:nvSpPr>
        <p:spPr>
          <a:xfrm>
            <a:off x="530225" y="498285"/>
            <a:ext cx="4069715" cy="650240"/>
          </a:xfrm>
          <a:prstGeom prst="rect">
            <a:avLst/>
          </a:prstGeom>
        </p:spPr>
        <p:txBody>
          <a:bodyPr vert="horz" wrap="square" lIns="0" tIns="12700" rIns="0" bIns="0" rtlCol="0">
            <a:spAutoFit/>
          </a:bodyPr>
          <a:lstStyle/>
          <a:p>
            <a:pPr marL="12700">
              <a:lnSpc>
                <a:spcPct val="100000"/>
              </a:lnSpc>
              <a:spcBef>
                <a:spcPts val="100"/>
              </a:spcBef>
            </a:pPr>
            <a:r>
              <a:rPr sz="4100" spc="-10" dirty="0">
                <a:solidFill>
                  <a:srgbClr val="464646"/>
                </a:solidFill>
              </a:rPr>
              <a:t>Logical</a:t>
            </a:r>
            <a:r>
              <a:rPr sz="4100" spc="-95" dirty="0">
                <a:solidFill>
                  <a:srgbClr val="464646"/>
                </a:solidFill>
              </a:rPr>
              <a:t> </a:t>
            </a:r>
            <a:r>
              <a:rPr sz="4100" spc="-5" dirty="0">
                <a:solidFill>
                  <a:srgbClr val="464646"/>
                </a:solidFill>
              </a:rPr>
              <a:t>Address</a:t>
            </a:r>
            <a:endParaRPr sz="4100"/>
          </a:p>
        </p:txBody>
      </p:sp>
      <p:sp>
        <p:nvSpPr>
          <p:cNvPr id="8" name="object 8"/>
          <p:cNvSpPr txBox="1"/>
          <p:nvPr/>
        </p:nvSpPr>
        <p:spPr>
          <a:xfrm>
            <a:off x="620779" y="1331589"/>
            <a:ext cx="6664959" cy="954405"/>
          </a:xfrm>
          <a:prstGeom prst="rect">
            <a:avLst/>
          </a:prstGeom>
        </p:spPr>
        <p:txBody>
          <a:bodyPr vert="horz" wrap="square" lIns="0" tIns="15240" rIns="0" bIns="0" rtlCol="0">
            <a:spAutoFit/>
          </a:bodyPr>
          <a:lstStyle/>
          <a:p>
            <a:pPr marL="287655" indent="-275590">
              <a:lnSpc>
                <a:spcPts val="2570"/>
              </a:lnSpc>
              <a:spcBef>
                <a:spcPts val="120"/>
              </a:spcBef>
              <a:buClr>
                <a:srgbClr val="2DA2BE"/>
              </a:buClr>
              <a:buSzPct val="68181"/>
              <a:buFont typeface="Lucida Sans Unicode"/>
              <a:buChar char="□"/>
              <a:tabLst>
                <a:tab pos="287655" algn="l"/>
                <a:tab pos="288290" algn="l"/>
              </a:tabLst>
            </a:pPr>
            <a:r>
              <a:rPr sz="2200" spc="5" dirty="0">
                <a:latin typeface="Times New Roman"/>
                <a:cs typeface="Times New Roman"/>
              </a:rPr>
              <a:t>In </a:t>
            </a:r>
            <a:r>
              <a:rPr sz="2200" dirty="0">
                <a:latin typeface="Times New Roman"/>
                <a:cs typeface="Times New Roman"/>
              </a:rPr>
              <a:t>the</a:t>
            </a:r>
            <a:r>
              <a:rPr sz="2200" spc="5" dirty="0">
                <a:latin typeface="Times New Roman"/>
                <a:cs typeface="Times New Roman"/>
              </a:rPr>
              <a:t> Internet,</a:t>
            </a:r>
            <a:r>
              <a:rPr sz="2200" spc="10" dirty="0">
                <a:latin typeface="Times New Roman"/>
                <a:cs typeface="Times New Roman"/>
              </a:rPr>
              <a:t> </a:t>
            </a:r>
            <a:r>
              <a:rPr sz="2200" dirty="0">
                <a:latin typeface="Times New Roman"/>
                <a:cs typeface="Times New Roman"/>
              </a:rPr>
              <a:t>the</a:t>
            </a:r>
            <a:r>
              <a:rPr sz="2200" spc="5" dirty="0">
                <a:latin typeface="Times New Roman"/>
                <a:cs typeface="Times New Roman"/>
              </a:rPr>
              <a:t> host</a:t>
            </a:r>
            <a:r>
              <a:rPr sz="2200" spc="10" dirty="0">
                <a:latin typeface="Times New Roman"/>
                <a:cs typeface="Times New Roman"/>
              </a:rPr>
              <a:t> </a:t>
            </a:r>
            <a:r>
              <a:rPr sz="2200" dirty="0">
                <a:latin typeface="Times New Roman"/>
                <a:cs typeface="Times New Roman"/>
              </a:rPr>
              <a:t>is</a:t>
            </a:r>
            <a:r>
              <a:rPr sz="2200" spc="5" dirty="0">
                <a:latin typeface="Times New Roman"/>
                <a:cs typeface="Times New Roman"/>
              </a:rPr>
              <a:t> </a:t>
            </a:r>
            <a:r>
              <a:rPr sz="2200" dirty="0">
                <a:latin typeface="Times New Roman"/>
                <a:cs typeface="Times New Roman"/>
              </a:rPr>
              <a:t>identified</a:t>
            </a:r>
            <a:r>
              <a:rPr sz="2200" spc="5" dirty="0">
                <a:latin typeface="Times New Roman"/>
                <a:cs typeface="Times New Roman"/>
              </a:rPr>
              <a:t> </a:t>
            </a:r>
            <a:r>
              <a:rPr sz="2200" spc="10" dirty="0">
                <a:latin typeface="Times New Roman"/>
                <a:cs typeface="Times New Roman"/>
              </a:rPr>
              <a:t>by </a:t>
            </a:r>
            <a:r>
              <a:rPr sz="2200" dirty="0">
                <a:latin typeface="Times New Roman"/>
                <a:cs typeface="Times New Roman"/>
              </a:rPr>
              <a:t>its</a:t>
            </a:r>
            <a:r>
              <a:rPr sz="2200" spc="75" dirty="0">
                <a:latin typeface="Times New Roman"/>
                <a:cs typeface="Times New Roman"/>
              </a:rPr>
              <a:t> </a:t>
            </a:r>
            <a:r>
              <a:rPr sz="2200" b="1" spc="5" dirty="0">
                <a:latin typeface="Times New Roman"/>
                <a:cs typeface="Times New Roman"/>
              </a:rPr>
              <a:t>IP</a:t>
            </a:r>
            <a:r>
              <a:rPr sz="2200" b="1" dirty="0">
                <a:latin typeface="Times New Roman"/>
                <a:cs typeface="Times New Roman"/>
              </a:rPr>
              <a:t> </a:t>
            </a:r>
            <a:r>
              <a:rPr sz="2200" b="1" spc="5" dirty="0">
                <a:latin typeface="Times New Roman"/>
                <a:cs typeface="Times New Roman"/>
              </a:rPr>
              <a:t>address</a:t>
            </a:r>
            <a:r>
              <a:rPr sz="2200" spc="5" dirty="0">
                <a:latin typeface="Times New Roman"/>
                <a:cs typeface="Times New Roman"/>
              </a:rPr>
              <a:t>.</a:t>
            </a:r>
            <a:endParaRPr sz="2200">
              <a:latin typeface="Times New Roman"/>
              <a:cs typeface="Times New Roman"/>
            </a:endParaRPr>
          </a:p>
          <a:p>
            <a:pPr marL="287655" marR="5080" indent="-275590">
              <a:lnSpc>
                <a:spcPts val="2150"/>
              </a:lnSpc>
              <a:spcBef>
                <a:spcPts val="409"/>
              </a:spcBef>
              <a:buClr>
                <a:srgbClr val="2DA2BE"/>
              </a:buClr>
              <a:buSzPct val="68181"/>
              <a:buFont typeface="Lucida Sans Unicode"/>
              <a:buChar char="□"/>
              <a:tabLst>
                <a:tab pos="287655" algn="l"/>
                <a:tab pos="288290" algn="l"/>
              </a:tabLst>
            </a:pPr>
            <a:r>
              <a:rPr sz="2200" spc="5" dirty="0">
                <a:latin typeface="Times New Roman"/>
                <a:cs typeface="Times New Roman"/>
              </a:rPr>
              <a:t>an IP</a:t>
            </a:r>
            <a:r>
              <a:rPr sz="2200" spc="10" dirty="0">
                <a:latin typeface="Times New Roman"/>
                <a:cs typeface="Times New Roman"/>
              </a:rPr>
              <a:t> </a:t>
            </a:r>
            <a:r>
              <a:rPr sz="2200" dirty="0">
                <a:latin typeface="Times New Roman"/>
                <a:cs typeface="Times New Roman"/>
              </a:rPr>
              <a:t>address</a:t>
            </a:r>
            <a:r>
              <a:rPr sz="2200" spc="5" dirty="0">
                <a:latin typeface="Times New Roman"/>
                <a:cs typeface="Times New Roman"/>
              </a:rPr>
              <a:t> </a:t>
            </a:r>
            <a:r>
              <a:rPr sz="2200" dirty="0">
                <a:latin typeface="Times New Roman"/>
                <a:cs typeface="Times New Roman"/>
              </a:rPr>
              <a:t>is</a:t>
            </a:r>
            <a:r>
              <a:rPr sz="2200" spc="10" dirty="0">
                <a:latin typeface="Times New Roman"/>
                <a:cs typeface="Times New Roman"/>
              </a:rPr>
              <a:t> </a:t>
            </a:r>
            <a:r>
              <a:rPr sz="2200" spc="5" dirty="0">
                <a:latin typeface="Times New Roman"/>
                <a:cs typeface="Times New Roman"/>
              </a:rPr>
              <a:t>a 32-bit(four</a:t>
            </a:r>
            <a:r>
              <a:rPr sz="2200" spc="10" dirty="0">
                <a:latin typeface="Times New Roman"/>
                <a:cs typeface="Times New Roman"/>
              </a:rPr>
              <a:t> </a:t>
            </a:r>
            <a:r>
              <a:rPr sz="2200" spc="5" dirty="0">
                <a:latin typeface="Times New Roman"/>
                <a:cs typeface="Times New Roman"/>
              </a:rPr>
              <a:t>bytes)</a:t>
            </a:r>
            <a:r>
              <a:rPr sz="2200" spc="15" dirty="0">
                <a:latin typeface="Times New Roman"/>
                <a:cs typeface="Times New Roman"/>
              </a:rPr>
              <a:t> </a:t>
            </a:r>
            <a:r>
              <a:rPr sz="2200" spc="5" dirty="0">
                <a:latin typeface="Times New Roman"/>
                <a:cs typeface="Times New Roman"/>
              </a:rPr>
              <a:t>quantity</a:t>
            </a:r>
            <a:r>
              <a:rPr sz="2200" spc="10" dirty="0">
                <a:latin typeface="Times New Roman"/>
                <a:cs typeface="Times New Roman"/>
              </a:rPr>
              <a:t> </a:t>
            </a:r>
            <a:r>
              <a:rPr sz="2200" dirty="0">
                <a:latin typeface="Times New Roman"/>
                <a:cs typeface="Times New Roman"/>
              </a:rPr>
              <a:t>that</a:t>
            </a:r>
            <a:r>
              <a:rPr sz="2200" spc="5" dirty="0">
                <a:latin typeface="Times New Roman"/>
                <a:cs typeface="Times New Roman"/>
              </a:rPr>
              <a:t> we</a:t>
            </a:r>
            <a:r>
              <a:rPr sz="2200" spc="10" dirty="0">
                <a:latin typeface="Times New Roman"/>
                <a:cs typeface="Times New Roman"/>
              </a:rPr>
              <a:t> </a:t>
            </a:r>
            <a:r>
              <a:rPr sz="2200" dirty="0">
                <a:latin typeface="Times New Roman"/>
                <a:cs typeface="Times New Roman"/>
              </a:rPr>
              <a:t>can </a:t>
            </a:r>
            <a:r>
              <a:rPr sz="2200" spc="-535" dirty="0">
                <a:latin typeface="Times New Roman"/>
                <a:cs typeface="Times New Roman"/>
              </a:rPr>
              <a:t> </a:t>
            </a:r>
            <a:r>
              <a:rPr sz="2200" dirty="0">
                <a:latin typeface="Times New Roman"/>
                <a:cs typeface="Times New Roman"/>
              </a:rPr>
              <a:t>identifying</a:t>
            </a:r>
            <a:r>
              <a:rPr sz="2200" spc="-5" dirty="0">
                <a:latin typeface="Times New Roman"/>
                <a:cs typeface="Times New Roman"/>
              </a:rPr>
              <a:t> </a:t>
            </a:r>
            <a:r>
              <a:rPr sz="2200" dirty="0">
                <a:latin typeface="Times New Roman"/>
                <a:cs typeface="Times New Roman"/>
              </a:rPr>
              <a:t>the </a:t>
            </a:r>
            <a:r>
              <a:rPr sz="2200" spc="5" dirty="0">
                <a:latin typeface="Times New Roman"/>
                <a:cs typeface="Times New Roman"/>
              </a:rPr>
              <a:t>host.</a:t>
            </a:r>
            <a:endParaRPr sz="2200">
              <a:latin typeface="Times New Roman"/>
              <a:cs typeface="Times New Roman"/>
            </a:endParaRPr>
          </a:p>
        </p:txBody>
      </p:sp>
      <p:sp>
        <p:nvSpPr>
          <p:cNvPr id="9" name="object 9"/>
          <p:cNvSpPr txBox="1"/>
          <p:nvPr/>
        </p:nvSpPr>
        <p:spPr>
          <a:xfrm>
            <a:off x="7471462" y="1649089"/>
            <a:ext cx="1012190" cy="363855"/>
          </a:xfrm>
          <a:prstGeom prst="rect">
            <a:avLst/>
          </a:prstGeom>
        </p:spPr>
        <p:txBody>
          <a:bodyPr vert="horz" wrap="square" lIns="0" tIns="15240" rIns="0" bIns="0" rtlCol="0">
            <a:spAutoFit/>
          </a:bodyPr>
          <a:lstStyle/>
          <a:p>
            <a:pPr marL="12700">
              <a:lnSpc>
                <a:spcPct val="100000"/>
              </a:lnSpc>
              <a:spcBef>
                <a:spcPts val="120"/>
              </a:spcBef>
            </a:pPr>
            <a:r>
              <a:rPr sz="2200" spc="5" dirty="0">
                <a:latin typeface="Times New Roman"/>
                <a:cs typeface="Times New Roman"/>
              </a:rPr>
              <a:t>uniquely</a:t>
            </a:r>
            <a:endParaRPr sz="2200">
              <a:latin typeface="Times New Roman"/>
              <a:cs typeface="Times New Roman"/>
            </a:endParaRPr>
          </a:p>
        </p:txBody>
      </p:sp>
      <p:sp>
        <p:nvSpPr>
          <p:cNvPr id="10" name="object 10"/>
          <p:cNvSpPr txBox="1"/>
          <p:nvPr/>
        </p:nvSpPr>
        <p:spPr>
          <a:xfrm>
            <a:off x="620779" y="2239640"/>
            <a:ext cx="7783830" cy="3300729"/>
          </a:xfrm>
          <a:prstGeom prst="rect">
            <a:avLst/>
          </a:prstGeom>
        </p:spPr>
        <p:txBody>
          <a:bodyPr vert="horz" wrap="square" lIns="0" tIns="76200" rIns="0" bIns="0" rtlCol="0">
            <a:spAutoFit/>
          </a:bodyPr>
          <a:lstStyle/>
          <a:p>
            <a:pPr marL="287655" marR="95250" indent="-275590">
              <a:lnSpc>
                <a:spcPts val="2150"/>
              </a:lnSpc>
              <a:spcBef>
                <a:spcPts val="600"/>
              </a:spcBef>
              <a:buClr>
                <a:srgbClr val="2DA2BE"/>
              </a:buClr>
              <a:buSzPct val="68181"/>
              <a:buFont typeface="Lucida Sans Unicode"/>
              <a:buChar char="□"/>
              <a:tabLst>
                <a:tab pos="287655" algn="l"/>
                <a:tab pos="288290" algn="l"/>
              </a:tabLst>
            </a:pPr>
            <a:r>
              <a:rPr sz="2200" spc="5" dirty="0">
                <a:latin typeface="Times New Roman"/>
                <a:cs typeface="Times New Roman"/>
              </a:rPr>
              <a:t>In</a:t>
            </a:r>
            <a:r>
              <a:rPr sz="2200" spc="10" dirty="0">
                <a:latin typeface="Times New Roman"/>
                <a:cs typeface="Times New Roman"/>
              </a:rPr>
              <a:t> </a:t>
            </a:r>
            <a:r>
              <a:rPr sz="2200" spc="5" dirty="0">
                <a:latin typeface="Times New Roman"/>
                <a:cs typeface="Times New Roman"/>
              </a:rPr>
              <a:t>an</a:t>
            </a:r>
            <a:r>
              <a:rPr sz="2200" spc="10" dirty="0">
                <a:latin typeface="Times New Roman"/>
                <a:cs typeface="Times New Roman"/>
              </a:rPr>
              <a:t> </a:t>
            </a:r>
            <a:r>
              <a:rPr sz="2200" spc="5" dirty="0">
                <a:latin typeface="Times New Roman"/>
                <a:cs typeface="Times New Roman"/>
              </a:rPr>
              <a:t>IP</a:t>
            </a:r>
            <a:r>
              <a:rPr sz="2200" spc="10" dirty="0">
                <a:latin typeface="Times New Roman"/>
                <a:cs typeface="Times New Roman"/>
              </a:rPr>
              <a:t> </a:t>
            </a:r>
            <a:r>
              <a:rPr sz="2200" dirty="0">
                <a:latin typeface="Times New Roman"/>
                <a:cs typeface="Times New Roman"/>
              </a:rPr>
              <a:t>address,</a:t>
            </a:r>
            <a:r>
              <a:rPr sz="2200" spc="10" dirty="0">
                <a:latin typeface="Times New Roman"/>
                <a:cs typeface="Times New Roman"/>
              </a:rPr>
              <a:t> </a:t>
            </a:r>
            <a:r>
              <a:rPr sz="2200" spc="5" dirty="0">
                <a:latin typeface="Times New Roman"/>
                <a:cs typeface="Times New Roman"/>
              </a:rPr>
              <a:t>each</a:t>
            </a:r>
            <a:r>
              <a:rPr sz="2200" spc="10" dirty="0">
                <a:latin typeface="Times New Roman"/>
                <a:cs typeface="Times New Roman"/>
              </a:rPr>
              <a:t> </a:t>
            </a:r>
            <a:r>
              <a:rPr sz="2200" spc="5" dirty="0">
                <a:latin typeface="Times New Roman"/>
                <a:cs typeface="Times New Roman"/>
              </a:rPr>
              <a:t>period</a:t>
            </a:r>
            <a:r>
              <a:rPr sz="2200" spc="10" dirty="0">
                <a:latin typeface="Times New Roman"/>
                <a:cs typeface="Times New Roman"/>
              </a:rPr>
              <a:t> </a:t>
            </a:r>
            <a:r>
              <a:rPr sz="2200" dirty="0">
                <a:latin typeface="Times New Roman"/>
                <a:cs typeface="Times New Roman"/>
              </a:rPr>
              <a:t>separates</a:t>
            </a:r>
            <a:r>
              <a:rPr sz="2200" spc="10" dirty="0">
                <a:latin typeface="Times New Roman"/>
                <a:cs typeface="Times New Roman"/>
              </a:rPr>
              <a:t> </a:t>
            </a:r>
            <a:r>
              <a:rPr sz="2200" spc="5" dirty="0">
                <a:latin typeface="Times New Roman"/>
                <a:cs typeface="Times New Roman"/>
              </a:rPr>
              <a:t>one</a:t>
            </a:r>
            <a:r>
              <a:rPr sz="2200" spc="10" dirty="0">
                <a:latin typeface="Times New Roman"/>
                <a:cs typeface="Times New Roman"/>
              </a:rPr>
              <a:t> </a:t>
            </a:r>
            <a:r>
              <a:rPr sz="2200" spc="5" dirty="0">
                <a:latin typeface="Times New Roman"/>
                <a:cs typeface="Times New Roman"/>
              </a:rPr>
              <a:t>of</a:t>
            </a:r>
            <a:r>
              <a:rPr sz="2200" spc="15" dirty="0">
                <a:latin typeface="Times New Roman"/>
                <a:cs typeface="Times New Roman"/>
              </a:rPr>
              <a:t> </a:t>
            </a:r>
            <a:r>
              <a:rPr sz="2200" dirty="0">
                <a:latin typeface="Times New Roman"/>
                <a:cs typeface="Times New Roman"/>
              </a:rPr>
              <a:t>the</a:t>
            </a:r>
            <a:r>
              <a:rPr sz="2200" spc="10" dirty="0">
                <a:latin typeface="Times New Roman"/>
                <a:cs typeface="Times New Roman"/>
              </a:rPr>
              <a:t> </a:t>
            </a:r>
            <a:r>
              <a:rPr sz="2200" spc="5" dirty="0">
                <a:latin typeface="Times New Roman"/>
                <a:cs typeface="Times New Roman"/>
              </a:rPr>
              <a:t>bytes</a:t>
            </a:r>
            <a:r>
              <a:rPr sz="2200" spc="10" dirty="0">
                <a:latin typeface="Times New Roman"/>
                <a:cs typeface="Times New Roman"/>
              </a:rPr>
              <a:t> </a:t>
            </a:r>
            <a:r>
              <a:rPr sz="2200" dirty="0">
                <a:latin typeface="Times New Roman"/>
                <a:cs typeface="Times New Roman"/>
              </a:rPr>
              <a:t>expressed </a:t>
            </a:r>
            <a:r>
              <a:rPr sz="2200" spc="-535" dirty="0">
                <a:latin typeface="Times New Roman"/>
                <a:cs typeface="Times New Roman"/>
              </a:rPr>
              <a:t> </a:t>
            </a:r>
            <a:r>
              <a:rPr sz="2200" spc="5" dirty="0">
                <a:latin typeface="Times New Roman"/>
                <a:cs typeface="Times New Roman"/>
              </a:rPr>
              <a:t>in</a:t>
            </a:r>
            <a:r>
              <a:rPr sz="2200" spc="-5" dirty="0">
                <a:latin typeface="Times New Roman"/>
                <a:cs typeface="Times New Roman"/>
              </a:rPr>
              <a:t> </a:t>
            </a:r>
            <a:r>
              <a:rPr sz="2200" spc="5" dirty="0">
                <a:latin typeface="Times New Roman"/>
                <a:cs typeface="Times New Roman"/>
              </a:rPr>
              <a:t>decimal notation from </a:t>
            </a:r>
            <a:r>
              <a:rPr sz="2200" spc="10" dirty="0">
                <a:latin typeface="Times New Roman"/>
                <a:cs typeface="Times New Roman"/>
              </a:rPr>
              <a:t>0</a:t>
            </a:r>
            <a:r>
              <a:rPr sz="2200" spc="5" dirty="0">
                <a:latin typeface="Times New Roman"/>
                <a:cs typeface="Times New Roman"/>
              </a:rPr>
              <a:t> to</a:t>
            </a:r>
            <a:r>
              <a:rPr sz="2200" dirty="0">
                <a:latin typeface="Times New Roman"/>
                <a:cs typeface="Times New Roman"/>
              </a:rPr>
              <a:t> </a:t>
            </a:r>
            <a:r>
              <a:rPr sz="2200" spc="5" dirty="0">
                <a:latin typeface="Times New Roman"/>
                <a:cs typeface="Times New Roman"/>
              </a:rPr>
              <a:t>255.</a:t>
            </a:r>
            <a:endParaRPr sz="2200">
              <a:latin typeface="Times New Roman"/>
              <a:cs typeface="Times New Roman"/>
            </a:endParaRPr>
          </a:p>
          <a:p>
            <a:pPr marL="287655" marR="5080" indent="-275590">
              <a:lnSpc>
                <a:spcPct val="80200"/>
              </a:lnSpc>
              <a:spcBef>
                <a:spcPts val="390"/>
              </a:spcBef>
              <a:buClr>
                <a:srgbClr val="2DA2BE"/>
              </a:buClr>
              <a:buSzPct val="68181"/>
              <a:buFont typeface="Lucida Sans Unicode"/>
              <a:buChar char="□"/>
              <a:tabLst>
                <a:tab pos="287655" algn="l"/>
                <a:tab pos="288290" algn="l"/>
              </a:tabLst>
            </a:pPr>
            <a:r>
              <a:rPr sz="2200" spc="5" dirty="0">
                <a:latin typeface="Times New Roman"/>
                <a:cs typeface="Times New Roman"/>
              </a:rPr>
              <a:t>An IP</a:t>
            </a:r>
            <a:r>
              <a:rPr sz="2200" spc="15" dirty="0">
                <a:latin typeface="Times New Roman"/>
                <a:cs typeface="Times New Roman"/>
              </a:rPr>
              <a:t> </a:t>
            </a:r>
            <a:r>
              <a:rPr sz="2200" dirty="0">
                <a:latin typeface="Times New Roman"/>
                <a:cs typeface="Times New Roman"/>
              </a:rPr>
              <a:t>address</a:t>
            </a:r>
            <a:r>
              <a:rPr sz="2200" spc="5" dirty="0">
                <a:latin typeface="Times New Roman"/>
                <a:cs typeface="Times New Roman"/>
              </a:rPr>
              <a:t> </a:t>
            </a:r>
            <a:r>
              <a:rPr sz="2200" dirty="0">
                <a:latin typeface="Times New Roman"/>
                <a:cs typeface="Times New Roman"/>
              </a:rPr>
              <a:t>is</a:t>
            </a:r>
            <a:r>
              <a:rPr sz="2200" spc="10" dirty="0">
                <a:latin typeface="Times New Roman"/>
                <a:cs typeface="Times New Roman"/>
              </a:rPr>
              <a:t> </a:t>
            </a:r>
            <a:r>
              <a:rPr sz="2200" spc="5" dirty="0">
                <a:latin typeface="Times New Roman"/>
                <a:cs typeface="Times New Roman"/>
              </a:rPr>
              <a:t>hierarchical</a:t>
            </a:r>
            <a:r>
              <a:rPr sz="2200" spc="10" dirty="0">
                <a:latin typeface="Times New Roman"/>
                <a:cs typeface="Times New Roman"/>
              </a:rPr>
              <a:t> </a:t>
            </a:r>
            <a:r>
              <a:rPr sz="2200" spc="5" dirty="0">
                <a:latin typeface="Times New Roman"/>
                <a:cs typeface="Times New Roman"/>
              </a:rPr>
              <a:t>because</a:t>
            </a:r>
            <a:r>
              <a:rPr sz="2200" spc="15" dirty="0">
                <a:latin typeface="Times New Roman"/>
                <a:cs typeface="Times New Roman"/>
              </a:rPr>
              <a:t> </a:t>
            </a:r>
            <a:r>
              <a:rPr sz="2200" spc="5" dirty="0">
                <a:latin typeface="Times New Roman"/>
                <a:cs typeface="Times New Roman"/>
              </a:rPr>
              <a:t>as we</a:t>
            </a:r>
            <a:r>
              <a:rPr sz="2200" spc="10" dirty="0">
                <a:latin typeface="Times New Roman"/>
                <a:cs typeface="Times New Roman"/>
              </a:rPr>
              <a:t> </a:t>
            </a:r>
            <a:r>
              <a:rPr sz="2200" spc="5" dirty="0">
                <a:latin typeface="Times New Roman"/>
                <a:cs typeface="Times New Roman"/>
              </a:rPr>
              <a:t>scan </a:t>
            </a:r>
            <a:r>
              <a:rPr sz="2200" dirty="0">
                <a:latin typeface="Times New Roman"/>
                <a:cs typeface="Times New Roman"/>
              </a:rPr>
              <a:t>the</a:t>
            </a:r>
            <a:r>
              <a:rPr sz="2200" spc="10" dirty="0">
                <a:latin typeface="Times New Roman"/>
                <a:cs typeface="Times New Roman"/>
              </a:rPr>
              <a:t> </a:t>
            </a:r>
            <a:r>
              <a:rPr sz="2200" dirty="0">
                <a:latin typeface="Times New Roman"/>
                <a:cs typeface="Times New Roman"/>
              </a:rPr>
              <a:t>address</a:t>
            </a:r>
            <a:r>
              <a:rPr sz="2200" spc="5" dirty="0">
                <a:latin typeface="Times New Roman"/>
                <a:cs typeface="Times New Roman"/>
              </a:rPr>
              <a:t> from </a:t>
            </a:r>
            <a:r>
              <a:rPr sz="2200" spc="10" dirty="0">
                <a:latin typeface="Times New Roman"/>
                <a:cs typeface="Times New Roman"/>
              </a:rPr>
              <a:t> </a:t>
            </a:r>
            <a:r>
              <a:rPr sz="2200" dirty="0">
                <a:latin typeface="Times New Roman"/>
                <a:cs typeface="Times New Roman"/>
              </a:rPr>
              <a:t>left </a:t>
            </a:r>
            <a:r>
              <a:rPr sz="2200" spc="5" dirty="0">
                <a:latin typeface="Times New Roman"/>
                <a:cs typeface="Times New Roman"/>
              </a:rPr>
              <a:t>to right,</a:t>
            </a:r>
            <a:r>
              <a:rPr sz="2200" spc="10" dirty="0">
                <a:latin typeface="Times New Roman"/>
                <a:cs typeface="Times New Roman"/>
              </a:rPr>
              <a:t> </a:t>
            </a:r>
            <a:r>
              <a:rPr sz="2200" spc="5" dirty="0">
                <a:latin typeface="Times New Roman"/>
                <a:cs typeface="Times New Roman"/>
              </a:rPr>
              <a:t>we obtain</a:t>
            </a:r>
            <a:r>
              <a:rPr sz="2200" spc="10" dirty="0">
                <a:latin typeface="Times New Roman"/>
                <a:cs typeface="Times New Roman"/>
              </a:rPr>
              <a:t> </a:t>
            </a:r>
            <a:r>
              <a:rPr sz="2200" spc="5" dirty="0">
                <a:latin typeface="Times New Roman"/>
                <a:cs typeface="Times New Roman"/>
              </a:rPr>
              <a:t>more and more </a:t>
            </a:r>
            <a:r>
              <a:rPr sz="2200" dirty="0">
                <a:latin typeface="Times New Roman"/>
                <a:cs typeface="Times New Roman"/>
              </a:rPr>
              <a:t>specific</a:t>
            </a:r>
            <a:r>
              <a:rPr sz="2200" spc="5" dirty="0">
                <a:latin typeface="Times New Roman"/>
                <a:cs typeface="Times New Roman"/>
              </a:rPr>
              <a:t> </a:t>
            </a:r>
            <a:r>
              <a:rPr sz="2200" dirty="0">
                <a:latin typeface="Times New Roman"/>
                <a:cs typeface="Times New Roman"/>
              </a:rPr>
              <a:t>information</a:t>
            </a:r>
            <a:r>
              <a:rPr sz="2200" spc="5" dirty="0">
                <a:latin typeface="Times New Roman"/>
                <a:cs typeface="Times New Roman"/>
              </a:rPr>
              <a:t> </a:t>
            </a:r>
            <a:r>
              <a:rPr sz="2200" dirty="0">
                <a:latin typeface="Times New Roman"/>
                <a:cs typeface="Times New Roman"/>
              </a:rPr>
              <a:t>about </a:t>
            </a:r>
            <a:r>
              <a:rPr sz="2200" spc="5" dirty="0">
                <a:latin typeface="Times New Roman"/>
                <a:cs typeface="Times New Roman"/>
              </a:rPr>
              <a:t> where </a:t>
            </a:r>
            <a:r>
              <a:rPr sz="2200" dirty="0">
                <a:latin typeface="Times New Roman"/>
                <a:cs typeface="Times New Roman"/>
              </a:rPr>
              <a:t>the</a:t>
            </a:r>
            <a:r>
              <a:rPr sz="2200" spc="5" dirty="0">
                <a:latin typeface="Times New Roman"/>
                <a:cs typeface="Times New Roman"/>
              </a:rPr>
              <a:t> host</a:t>
            </a:r>
            <a:r>
              <a:rPr sz="2200" spc="10" dirty="0">
                <a:latin typeface="Times New Roman"/>
                <a:cs typeface="Times New Roman"/>
              </a:rPr>
              <a:t> </a:t>
            </a:r>
            <a:r>
              <a:rPr sz="2200" dirty="0">
                <a:latin typeface="Times New Roman"/>
                <a:cs typeface="Times New Roman"/>
              </a:rPr>
              <a:t>is</a:t>
            </a:r>
            <a:r>
              <a:rPr sz="2200" spc="10" dirty="0">
                <a:latin typeface="Times New Roman"/>
                <a:cs typeface="Times New Roman"/>
              </a:rPr>
              <a:t> </a:t>
            </a:r>
            <a:r>
              <a:rPr sz="2200" dirty="0">
                <a:latin typeface="Times New Roman"/>
                <a:cs typeface="Times New Roman"/>
              </a:rPr>
              <a:t>located</a:t>
            </a:r>
            <a:r>
              <a:rPr sz="2200" spc="5" dirty="0">
                <a:latin typeface="Times New Roman"/>
                <a:cs typeface="Times New Roman"/>
              </a:rPr>
              <a:t> in </a:t>
            </a:r>
            <a:r>
              <a:rPr sz="2200" dirty="0">
                <a:latin typeface="Times New Roman"/>
                <a:cs typeface="Times New Roman"/>
              </a:rPr>
              <a:t>the</a:t>
            </a:r>
            <a:r>
              <a:rPr sz="2200" spc="5" dirty="0">
                <a:latin typeface="Times New Roman"/>
                <a:cs typeface="Times New Roman"/>
              </a:rPr>
              <a:t> Internet</a:t>
            </a:r>
            <a:r>
              <a:rPr sz="2200" spc="15" dirty="0">
                <a:latin typeface="Times New Roman"/>
                <a:cs typeface="Times New Roman"/>
              </a:rPr>
              <a:t> </a:t>
            </a:r>
            <a:r>
              <a:rPr sz="2200" spc="5" dirty="0">
                <a:latin typeface="Times New Roman"/>
                <a:cs typeface="Times New Roman"/>
              </a:rPr>
              <a:t>(ie,</a:t>
            </a:r>
            <a:r>
              <a:rPr sz="2200" spc="10" dirty="0">
                <a:latin typeface="Times New Roman"/>
                <a:cs typeface="Times New Roman"/>
              </a:rPr>
              <a:t> </a:t>
            </a:r>
            <a:r>
              <a:rPr sz="2200" dirty="0">
                <a:latin typeface="Times New Roman"/>
                <a:cs typeface="Times New Roman"/>
              </a:rPr>
              <a:t>within</a:t>
            </a:r>
            <a:r>
              <a:rPr sz="2200" spc="5" dirty="0">
                <a:latin typeface="Times New Roman"/>
                <a:cs typeface="Times New Roman"/>
              </a:rPr>
              <a:t> which</a:t>
            </a:r>
            <a:r>
              <a:rPr sz="2200" spc="10" dirty="0">
                <a:latin typeface="Times New Roman"/>
                <a:cs typeface="Times New Roman"/>
              </a:rPr>
              <a:t> </a:t>
            </a:r>
            <a:r>
              <a:rPr sz="2200" spc="5" dirty="0">
                <a:latin typeface="Times New Roman"/>
                <a:cs typeface="Times New Roman"/>
              </a:rPr>
              <a:t>network, </a:t>
            </a:r>
            <a:r>
              <a:rPr sz="2200" spc="-535" dirty="0">
                <a:latin typeface="Times New Roman"/>
                <a:cs typeface="Times New Roman"/>
              </a:rPr>
              <a:t> </a:t>
            </a:r>
            <a:r>
              <a:rPr sz="2200" spc="5" dirty="0">
                <a:latin typeface="Times New Roman"/>
                <a:cs typeface="Times New Roman"/>
              </a:rPr>
              <a:t>in</a:t>
            </a:r>
            <a:r>
              <a:rPr sz="2200" spc="-5" dirty="0">
                <a:latin typeface="Times New Roman"/>
                <a:cs typeface="Times New Roman"/>
              </a:rPr>
              <a:t> </a:t>
            </a:r>
            <a:r>
              <a:rPr sz="2200" dirty="0">
                <a:latin typeface="Times New Roman"/>
                <a:cs typeface="Times New Roman"/>
              </a:rPr>
              <a:t>the </a:t>
            </a:r>
            <a:r>
              <a:rPr sz="2200" spc="5" dirty="0">
                <a:latin typeface="Times New Roman"/>
                <a:cs typeface="Times New Roman"/>
              </a:rPr>
              <a:t>network of networks)</a:t>
            </a:r>
            <a:endParaRPr sz="2200">
              <a:latin typeface="Times New Roman"/>
              <a:cs typeface="Times New Roman"/>
            </a:endParaRPr>
          </a:p>
          <a:p>
            <a:pPr marL="287655" marR="80010" indent="-275590">
              <a:lnSpc>
                <a:spcPts val="2150"/>
              </a:lnSpc>
              <a:spcBef>
                <a:spcPts val="340"/>
              </a:spcBef>
              <a:buClr>
                <a:srgbClr val="2DA2BE"/>
              </a:buClr>
              <a:buSzPct val="68181"/>
              <a:buFont typeface="Lucida Sans Unicode"/>
              <a:buChar char="□"/>
              <a:tabLst>
                <a:tab pos="287655" algn="l"/>
                <a:tab pos="288290" algn="l"/>
              </a:tabLst>
            </a:pPr>
            <a:r>
              <a:rPr sz="2200" spc="5" dirty="0">
                <a:latin typeface="Times New Roman"/>
                <a:cs typeface="Times New Roman"/>
              </a:rPr>
              <a:t>host’s IP</a:t>
            </a:r>
            <a:r>
              <a:rPr sz="2200" spc="10" dirty="0">
                <a:latin typeface="Times New Roman"/>
                <a:cs typeface="Times New Roman"/>
              </a:rPr>
              <a:t> </a:t>
            </a:r>
            <a:r>
              <a:rPr sz="2200" dirty="0">
                <a:latin typeface="Times New Roman"/>
                <a:cs typeface="Times New Roman"/>
              </a:rPr>
              <a:t>addresses </a:t>
            </a:r>
            <a:r>
              <a:rPr sz="2200" spc="5" dirty="0">
                <a:latin typeface="Times New Roman"/>
                <a:cs typeface="Times New Roman"/>
              </a:rPr>
              <a:t>needs</a:t>
            </a:r>
            <a:r>
              <a:rPr sz="2200" spc="10" dirty="0">
                <a:latin typeface="Times New Roman"/>
                <a:cs typeface="Times New Roman"/>
              </a:rPr>
              <a:t> </a:t>
            </a:r>
            <a:r>
              <a:rPr sz="2200" spc="5" dirty="0">
                <a:latin typeface="Times New Roman"/>
                <a:cs typeface="Times New Roman"/>
              </a:rPr>
              <a:t>to be changed when </a:t>
            </a:r>
            <a:r>
              <a:rPr sz="2200" dirty="0">
                <a:latin typeface="Times New Roman"/>
                <a:cs typeface="Times New Roman"/>
              </a:rPr>
              <a:t>the </a:t>
            </a:r>
            <a:r>
              <a:rPr sz="2200" spc="5" dirty="0">
                <a:latin typeface="Times New Roman"/>
                <a:cs typeface="Times New Roman"/>
              </a:rPr>
              <a:t>host</a:t>
            </a:r>
            <a:r>
              <a:rPr sz="2200" spc="10" dirty="0">
                <a:latin typeface="Times New Roman"/>
                <a:cs typeface="Times New Roman"/>
              </a:rPr>
              <a:t> </a:t>
            </a:r>
            <a:r>
              <a:rPr sz="2200" spc="5" dirty="0">
                <a:latin typeface="Times New Roman"/>
                <a:cs typeface="Times New Roman"/>
              </a:rPr>
              <a:t>moves, </a:t>
            </a:r>
            <a:r>
              <a:rPr sz="2200" dirty="0">
                <a:latin typeface="Times New Roman"/>
                <a:cs typeface="Times New Roman"/>
              </a:rPr>
              <a:t>i.e, </a:t>
            </a:r>
            <a:r>
              <a:rPr sz="2200" spc="-535" dirty="0">
                <a:latin typeface="Times New Roman"/>
                <a:cs typeface="Times New Roman"/>
              </a:rPr>
              <a:t> </a:t>
            </a:r>
            <a:r>
              <a:rPr sz="2200" dirty="0">
                <a:latin typeface="Times New Roman"/>
                <a:cs typeface="Times New Roman"/>
              </a:rPr>
              <a:t>changes the </a:t>
            </a:r>
            <a:r>
              <a:rPr sz="2200" spc="5" dirty="0">
                <a:latin typeface="Times New Roman"/>
                <a:cs typeface="Times New Roman"/>
              </a:rPr>
              <a:t>network to</a:t>
            </a:r>
            <a:r>
              <a:rPr sz="2200" dirty="0">
                <a:latin typeface="Times New Roman"/>
                <a:cs typeface="Times New Roman"/>
              </a:rPr>
              <a:t> </a:t>
            </a:r>
            <a:r>
              <a:rPr sz="2200" spc="5" dirty="0">
                <a:latin typeface="Times New Roman"/>
                <a:cs typeface="Times New Roman"/>
              </a:rPr>
              <a:t>which</a:t>
            </a:r>
            <a:r>
              <a:rPr sz="2200" dirty="0">
                <a:latin typeface="Times New Roman"/>
                <a:cs typeface="Times New Roman"/>
              </a:rPr>
              <a:t> it is attached.</a:t>
            </a:r>
            <a:endParaRPr sz="2200">
              <a:latin typeface="Times New Roman"/>
              <a:cs typeface="Times New Roman"/>
            </a:endParaRPr>
          </a:p>
          <a:p>
            <a:pPr marL="543560" lvl="1" indent="-187960">
              <a:lnSpc>
                <a:spcPts val="2390"/>
              </a:lnSpc>
              <a:buClr>
                <a:srgbClr val="2DA2BE"/>
              </a:buClr>
              <a:buFont typeface="Verdana"/>
              <a:buChar char="◦"/>
              <a:tabLst>
                <a:tab pos="544195" algn="l"/>
              </a:tabLst>
            </a:pPr>
            <a:r>
              <a:rPr sz="2200" spc="5" dirty="0">
                <a:latin typeface="Times New Roman"/>
                <a:cs typeface="Times New Roman"/>
              </a:rPr>
              <a:t>An IP</a:t>
            </a:r>
            <a:r>
              <a:rPr sz="2200" spc="10" dirty="0">
                <a:latin typeface="Times New Roman"/>
                <a:cs typeface="Times New Roman"/>
              </a:rPr>
              <a:t> </a:t>
            </a:r>
            <a:r>
              <a:rPr sz="2200" dirty="0">
                <a:latin typeface="Times New Roman"/>
                <a:cs typeface="Times New Roman"/>
              </a:rPr>
              <a:t>address</a:t>
            </a:r>
            <a:r>
              <a:rPr sz="2200" spc="10" dirty="0">
                <a:latin typeface="Times New Roman"/>
                <a:cs typeface="Times New Roman"/>
              </a:rPr>
              <a:t> </a:t>
            </a:r>
            <a:r>
              <a:rPr sz="2200" dirty="0">
                <a:latin typeface="Times New Roman"/>
                <a:cs typeface="Times New Roman"/>
              </a:rPr>
              <a:t>is</a:t>
            </a:r>
            <a:r>
              <a:rPr sz="2200" spc="5" dirty="0">
                <a:latin typeface="Times New Roman"/>
                <a:cs typeface="Times New Roman"/>
              </a:rPr>
              <a:t> </a:t>
            </a:r>
            <a:r>
              <a:rPr sz="2200" dirty="0">
                <a:latin typeface="Times New Roman"/>
                <a:cs typeface="Times New Roman"/>
              </a:rPr>
              <a:t>analogous</a:t>
            </a:r>
            <a:r>
              <a:rPr sz="2200" spc="5" dirty="0">
                <a:latin typeface="Times New Roman"/>
                <a:cs typeface="Times New Roman"/>
              </a:rPr>
              <a:t> to</a:t>
            </a:r>
            <a:r>
              <a:rPr sz="2200" spc="10" dirty="0">
                <a:latin typeface="Times New Roman"/>
                <a:cs typeface="Times New Roman"/>
              </a:rPr>
              <a:t> </a:t>
            </a:r>
            <a:r>
              <a:rPr sz="2200" spc="5" dirty="0">
                <a:latin typeface="Times New Roman"/>
                <a:cs typeface="Times New Roman"/>
              </a:rPr>
              <a:t>a person’s</a:t>
            </a:r>
            <a:r>
              <a:rPr sz="2200" spc="15" dirty="0">
                <a:latin typeface="Times New Roman"/>
                <a:cs typeface="Times New Roman"/>
              </a:rPr>
              <a:t> </a:t>
            </a:r>
            <a:r>
              <a:rPr sz="2200" spc="5" dirty="0">
                <a:latin typeface="Times New Roman"/>
                <a:cs typeface="Times New Roman"/>
              </a:rPr>
              <a:t>postal</a:t>
            </a:r>
            <a:r>
              <a:rPr sz="2200" spc="10" dirty="0">
                <a:latin typeface="Times New Roman"/>
                <a:cs typeface="Times New Roman"/>
              </a:rPr>
              <a:t> </a:t>
            </a:r>
            <a:r>
              <a:rPr sz="2200" dirty="0">
                <a:latin typeface="Times New Roman"/>
                <a:cs typeface="Times New Roman"/>
              </a:rPr>
              <a:t>address</a:t>
            </a:r>
            <a:endParaRPr sz="2200">
              <a:latin typeface="Times New Roman"/>
              <a:cs typeface="Times New Roman"/>
            </a:endParaRPr>
          </a:p>
          <a:p>
            <a:pPr marL="287655" indent="-275590">
              <a:lnSpc>
                <a:spcPts val="2525"/>
              </a:lnSpc>
              <a:buClr>
                <a:srgbClr val="2DA2BE"/>
              </a:buClr>
              <a:buSzPct val="68181"/>
              <a:buFont typeface="Lucida Sans Unicode"/>
              <a:buChar char="□"/>
              <a:tabLst>
                <a:tab pos="287655" algn="l"/>
                <a:tab pos="288290" algn="l"/>
              </a:tabLst>
            </a:pPr>
            <a:r>
              <a:rPr sz="2200" spc="5" dirty="0">
                <a:latin typeface="Times New Roman"/>
                <a:cs typeface="Times New Roman"/>
              </a:rPr>
              <a:t>Example</a:t>
            </a:r>
            <a:r>
              <a:rPr sz="2200" spc="-20" dirty="0">
                <a:latin typeface="Times New Roman"/>
                <a:cs typeface="Times New Roman"/>
              </a:rPr>
              <a:t> </a:t>
            </a:r>
            <a:r>
              <a:rPr sz="2200" spc="5" dirty="0">
                <a:latin typeface="Times New Roman"/>
                <a:cs typeface="Times New Roman"/>
              </a:rPr>
              <a:t>IP</a:t>
            </a:r>
            <a:r>
              <a:rPr sz="2200" spc="-10" dirty="0">
                <a:latin typeface="Times New Roman"/>
                <a:cs typeface="Times New Roman"/>
              </a:rPr>
              <a:t> </a:t>
            </a:r>
            <a:r>
              <a:rPr sz="2200" dirty="0">
                <a:latin typeface="Times New Roman"/>
                <a:cs typeface="Times New Roman"/>
              </a:rPr>
              <a:t>Address:</a:t>
            </a:r>
            <a:endParaRPr sz="2200">
              <a:latin typeface="Times New Roman"/>
              <a:cs typeface="Times New Roman"/>
            </a:endParaRPr>
          </a:p>
          <a:p>
            <a:pPr marL="3122295">
              <a:lnSpc>
                <a:spcPts val="2570"/>
              </a:lnSpc>
            </a:pPr>
            <a:r>
              <a:rPr sz="2200" spc="5" dirty="0">
                <a:latin typeface="Times New Roman"/>
                <a:cs typeface="Times New Roman"/>
              </a:rPr>
              <a:t>222.222.222.220</a:t>
            </a:r>
            <a:endParaRPr sz="2200">
              <a:latin typeface="Times New Roman"/>
              <a:cs typeface="Times New Roman"/>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25" y="5784654"/>
            <a:ext cx="5403215" cy="1079500"/>
            <a:chOff x="-6025" y="5784654"/>
            <a:chExt cx="5403215" cy="1079500"/>
          </a:xfrm>
        </p:grpSpPr>
        <p:sp>
          <p:nvSpPr>
            <p:cNvPr id="3" name="object 3"/>
            <p:cNvSpPr/>
            <p:nvPr/>
          </p:nvSpPr>
          <p:spPr>
            <a:xfrm>
              <a:off x="499272" y="5944936"/>
              <a:ext cx="4897755" cy="913130"/>
            </a:xfrm>
            <a:custGeom>
              <a:avLst/>
              <a:gdLst/>
              <a:ahLst/>
              <a:cxnLst/>
              <a:rect l="l" t="t" r="r" b="b"/>
              <a:pathLst>
                <a:path w="4897755" h="913129">
                  <a:moveTo>
                    <a:pt x="85612" y="21332"/>
                  </a:moveTo>
                  <a:lnTo>
                    <a:pt x="0" y="5466"/>
                  </a:lnTo>
                  <a:lnTo>
                    <a:pt x="660" y="0"/>
                  </a:lnTo>
                  <a:lnTo>
                    <a:pt x="85612" y="21332"/>
                  </a:lnTo>
                  <a:close/>
                </a:path>
                <a:path w="4897755" h="913129">
                  <a:moveTo>
                    <a:pt x="4897392" y="913063"/>
                  </a:moveTo>
                  <a:lnTo>
                    <a:pt x="3636763" y="913063"/>
                  </a:lnTo>
                  <a:lnTo>
                    <a:pt x="85612" y="21332"/>
                  </a:lnTo>
                  <a:lnTo>
                    <a:pt x="4897392" y="913063"/>
                  </a:lnTo>
                  <a:close/>
                </a:path>
              </a:pathLst>
            </a:custGeom>
            <a:solidFill>
              <a:srgbClr val="9BCADC">
                <a:alpha val="39999"/>
              </a:srgbClr>
            </a:solidFill>
          </p:spPr>
          <p:txBody>
            <a:bodyPr wrap="square" lIns="0" tIns="0" rIns="0" bIns="0" rtlCol="0"/>
            <a:lstStyle/>
            <a:p>
              <a:endParaRPr/>
            </a:p>
          </p:txBody>
        </p:sp>
        <p:sp>
          <p:nvSpPr>
            <p:cNvPr id="4" name="object 4"/>
            <p:cNvSpPr/>
            <p:nvPr/>
          </p:nvSpPr>
          <p:spPr>
            <a:xfrm>
              <a:off x="485716" y="5939010"/>
              <a:ext cx="3652520" cy="919480"/>
            </a:xfrm>
            <a:custGeom>
              <a:avLst/>
              <a:gdLst/>
              <a:ahLst/>
              <a:cxnLst/>
              <a:rect l="l" t="t" r="r" b="b"/>
              <a:pathLst>
                <a:path w="3652520" h="919479">
                  <a:moveTo>
                    <a:pt x="3651910" y="918988"/>
                  </a:moveTo>
                  <a:lnTo>
                    <a:pt x="2868875" y="918988"/>
                  </a:lnTo>
                  <a:lnTo>
                    <a:pt x="7920" y="6349"/>
                  </a:lnTo>
                  <a:lnTo>
                    <a:pt x="0" y="0"/>
                  </a:lnTo>
                  <a:lnTo>
                    <a:pt x="3651910" y="918988"/>
                  </a:lnTo>
                  <a:close/>
                </a:path>
              </a:pathLst>
            </a:custGeom>
            <a:solidFill>
              <a:srgbClr val="000000"/>
            </a:solidFill>
          </p:spPr>
          <p:txBody>
            <a:bodyPr wrap="square" lIns="0" tIns="0" rIns="0" bIns="0" rtlCol="0"/>
            <a:lstStyle/>
            <a:p>
              <a:endParaRPr/>
            </a:p>
          </p:txBody>
        </p:sp>
        <p:pic>
          <p:nvPicPr>
            <p:cNvPr id="5" name="object 5"/>
            <p:cNvPicPr/>
            <p:nvPr/>
          </p:nvPicPr>
          <p:blipFill>
            <a:blip r:embed="rId2" cstate="print"/>
            <a:stretch>
              <a:fillRect/>
            </a:stretch>
          </p:blipFill>
          <p:spPr>
            <a:xfrm>
              <a:off x="0" y="5793172"/>
              <a:ext cx="3351821" cy="1064827"/>
            </a:xfrm>
            <a:prstGeom prst="rect">
              <a:avLst/>
            </a:prstGeom>
          </p:spPr>
        </p:pic>
        <p:sp>
          <p:nvSpPr>
            <p:cNvPr id="6" name="object 6"/>
            <p:cNvSpPr/>
            <p:nvPr/>
          </p:nvSpPr>
          <p:spPr>
            <a:xfrm>
              <a:off x="0" y="5790679"/>
              <a:ext cx="3352165" cy="1067435"/>
            </a:xfrm>
            <a:custGeom>
              <a:avLst/>
              <a:gdLst/>
              <a:ahLst/>
              <a:cxnLst/>
              <a:rect l="l" t="t" r="r" b="b"/>
              <a:pathLst>
                <a:path w="3352165" h="1067434">
                  <a:moveTo>
                    <a:pt x="0" y="0"/>
                  </a:moveTo>
                  <a:lnTo>
                    <a:pt x="3351924" y="1067320"/>
                  </a:lnTo>
                </a:path>
              </a:pathLst>
            </a:custGeom>
            <a:ln w="12049">
              <a:solidFill>
                <a:srgbClr val="93C5D8"/>
              </a:solidFill>
            </a:ln>
          </p:spPr>
          <p:txBody>
            <a:bodyPr wrap="square" lIns="0" tIns="0" rIns="0" bIns="0" rtlCol="0"/>
            <a:lstStyle/>
            <a:p>
              <a:endParaRPr/>
            </a:p>
          </p:txBody>
        </p:sp>
      </p:grpSp>
      <p:sp>
        <p:nvSpPr>
          <p:cNvPr id="7" name="object 7"/>
          <p:cNvSpPr txBox="1">
            <a:spLocks noGrp="1"/>
          </p:cNvSpPr>
          <p:nvPr>
            <p:ph type="title"/>
          </p:nvPr>
        </p:nvSpPr>
        <p:spPr>
          <a:xfrm>
            <a:off x="530225" y="498285"/>
            <a:ext cx="3174365" cy="650240"/>
          </a:xfrm>
          <a:prstGeom prst="rect">
            <a:avLst/>
          </a:prstGeom>
        </p:spPr>
        <p:txBody>
          <a:bodyPr vert="horz" wrap="square" lIns="0" tIns="12700" rIns="0" bIns="0" rtlCol="0">
            <a:spAutoFit/>
          </a:bodyPr>
          <a:lstStyle/>
          <a:p>
            <a:pPr marL="12700">
              <a:lnSpc>
                <a:spcPct val="100000"/>
              </a:lnSpc>
              <a:spcBef>
                <a:spcPts val="100"/>
              </a:spcBef>
            </a:pPr>
            <a:r>
              <a:rPr sz="4100" spc="-10" dirty="0">
                <a:solidFill>
                  <a:srgbClr val="464646"/>
                </a:solidFill>
              </a:rPr>
              <a:t>Port</a:t>
            </a:r>
            <a:r>
              <a:rPr sz="4100" spc="-95" dirty="0">
                <a:solidFill>
                  <a:srgbClr val="464646"/>
                </a:solidFill>
              </a:rPr>
              <a:t> </a:t>
            </a:r>
            <a:r>
              <a:rPr sz="4100" spc="-5" dirty="0">
                <a:solidFill>
                  <a:srgbClr val="464646"/>
                </a:solidFill>
              </a:rPr>
              <a:t>Number</a:t>
            </a:r>
            <a:endParaRPr sz="4100"/>
          </a:p>
        </p:txBody>
      </p:sp>
      <p:sp>
        <p:nvSpPr>
          <p:cNvPr id="8" name="object 8"/>
          <p:cNvSpPr txBox="1"/>
          <p:nvPr/>
        </p:nvSpPr>
        <p:spPr>
          <a:xfrm>
            <a:off x="622711" y="1234440"/>
            <a:ext cx="7964170" cy="4362450"/>
          </a:xfrm>
          <a:prstGeom prst="rect">
            <a:avLst/>
          </a:prstGeom>
        </p:spPr>
        <p:txBody>
          <a:bodyPr vert="horz" wrap="square" lIns="0" tIns="12700" rIns="0" bIns="0" rtlCol="0">
            <a:spAutoFit/>
          </a:bodyPr>
          <a:lstStyle/>
          <a:p>
            <a:pPr marL="285750" marR="5080" indent="-273685">
              <a:lnSpc>
                <a:spcPct val="100000"/>
              </a:lnSpc>
              <a:spcBef>
                <a:spcPts val="100"/>
              </a:spcBef>
              <a:buClr>
                <a:srgbClr val="2DA2BE"/>
              </a:buClr>
              <a:buSzPct val="67500"/>
              <a:buFont typeface="Lucida Sans Unicode"/>
              <a:buChar char="□"/>
              <a:tabLst>
                <a:tab pos="285750" algn="l"/>
                <a:tab pos="286385" algn="l"/>
              </a:tabLst>
            </a:pPr>
            <a:r>
              <a:rPr sz="2000" spc="-5" dirty="0">
                <a:latin typeface="Times New Roman"/>
                <a:cs typeface="Times New Roman"/>
              </a:rPr>
              <a:t>Message sending </a:t>
            </a:r>
            <a:r>
              <a:rPr sz="2000" dirty="0">
                <a:latin typeface="Times New Roman"/>
                <a:cs typeface="Times New Roman"/>
              </a:rPr>
              <a:t>process </a:t>
            </a:r>
            <a:r>
              <a:rPr sz="2000" spc="-5" dirty="0">
                <a:latin typeface="Times New Roman"/>
                <a:cs typeface="Times New Roman"/>
              </a:rPr>
              <a:t>must identify the </a:t>
            </a:r>
            <a:r>
              <a:rPr sz="2000" dirty="0">
                <a:latin typeface="Times New Roman"/>
                <a:cs typeface="Times New Roman"/>
              </a:rPr>
              <a:t>receiving process running </a:t>
            </a:r>
            <a:r>
              <a:rPr sz="2000" spc="-5" dirty="0">
                <a:latin typeface="Times New Roman"/>
                <a:cs typeface="Times New Roman"/>
              </a:rPr>
              <a:t>in the </a:t>
            </a:r>
            <a:r>
              <a:rPr sz="2000" spc="-484" dirty="0">
                <a:latin typeface="Times New Roman"/>
                <a:cs typeface="Times New Roman"/>
              </a:rPr>
              <a:t> </a:t>
            </a:r>
            <a:r>
              <a:rPr sz="2000" dirty="0">
                <a:latin typeface="Times New Roman"/>
                <a:cs typeface="Times New Roman"/>
              </a:rPr>
              <a:t>host because </a:t>
            </a:r>
            <a:r>
              <a:rPr sz="2000" spc="-5" dirty="0">
                <a:latin typeface="Times New Roman"/>
                <a:cs typeface="Times New Roman"/>
              </a:rPr>
              <a:t>in </a:t>
            </a:r>
            <a:r>
              <a:rPr sz="2000" dirty="0">
                <a:latin typeface="Times New Roman"/>
                <a:cs typeface="Times New Roman"/>
              </a:rPr>
              <a:t>general, a host </a:t>
            </a:r>
            <a:r>
              <a:rPr sz="2000" spc="-5" dirty="0">
                <a:latin typeface="Times New Roman"/>
                <a:cs typeface="Times New Roman"/>
              </a:rPr>
              <a:t>could </a:t>
            </a:r>
            <a:r>
              <a:rPr sz="2000" dirty="0">
                <a:latin typeface="Times New Roman"/>
                <a:cs typeface="Times New Roman"/>
              </a:rPr>
              <a:t>be running </a:t>
            </a:r>
            <a:r>
              <a:rPr sz="2000" spc="-5" dirty="0">
                <a:latin typeface="Times New Roman"/>
                <a:cs typeface="Times New Roman"/>
              </a:rPr>
              <a:t>many </a:t>
            </a:r>
            <a:r>
              <a:rPr sz="2000" dirty="0">
                <a:latin typeface="Times New Roman"/>
                <a:cs typeface="Times New Roman"/>
              </a:rPr>
              <a:t>network </a:t>
            </a:r>
            <a:r>
              <a:rPr sz="2000" spc="5" dirty="0">
                <a:latin typeface="Times New Roman"/>
                <a:cs typeface="Times New Roman"/>
              </a:rPr>
              <a:t> </a:t>
            </a:r>
            <a:r>
              <a:rPr sz="2000" spc="-5" dirty="0">
                <a:latin typeface="Times New Roman"/>
                <a:cs typeface="Times New Roman"/>
              </a:rPr>
              <a:t>applications.</a:t>
            </a:r>
            <a:endParaRPr sz="2000">
              <a:latin typeface="Times New Roman"/>
              <a:cs typeface="Times New Roman"/>
            </a:endParaRPr>
          </a:p>
          <a:p>
            <a:pPr marL="285750" indent="-273685">
              <a:lnSpc>
                <a:spcPct val="100000"/>
              </a:lnSpc>
              <a:spcBef>
                <a:spcPts val="400"/>
              </a:spcBef>
              <a:buClr>
                <a:srgbClr val="2DA2BE"/>
              </a:buClr>
              <a:buSzPct val="67500"/>
              <a:buFont typeface="Lucida Sans Unicode"/>
              <a:buChar char="□"/>
              <a:tabLst>
                <a:tab pos="285750" algn="l"/>
                <a:tab pos="286385" algn="l"/>
              </a:tabLst>
            </a:pPr>
            <a:r>
              <a:rPr sz="2000" spc="-5" dirty="0">
                <a:latin typeface="Times New Roman"/>
                <a:cs typeface="Times New Roman"/>
              </a:rPr>
              <a:t>This</a:t>
            </a:r>
            <a:r>
              <a:rPr sz="2000" spc="-20" dirty="0">
                <a:latin typeface="Times New Roman"/>
                <a:cs typeface="Times New Roman"/>
              </a:rPr>
              <a:t> </a:t>
            </a:r>
            <a:r>
              <a:rPr sz="2000" spc="-5" dirty="0">
                <a:latin typeface="Times New Roman"/>
                <a:cs typeface="Times New Roman"/>
              </a:rPr>
              <a:t>is</a:t>
            </a:r>
            <a:r>
              <a:rPr sz="2000" spc="-20" dirty="0">
                <a:latin typeface="Times New Roman"/>
                <a:cs typeface="Times New Roman"/>
              </a:rPr>
              <a:t> </a:t>
            </a:r>
            <a:r>
              <a:rPr sz="2000" dirty="0">
                <a:latin typeface="Times New Roman"/>
                <a:cs typeface="Times New Roman"/>
              </a:rPr>
              <a:t>done</a:t>
            </a:r>
            <a:r>
              <a:rPr sz="2000" spc="-15" dirty="0">
                <a:latin typeface="Times New Roman"/>
                <a:cs typeface="Times New Roman"/>
              </a:rPr>
              <a:t> </a:t>
            </a:r>
            <a:r>
              <a:rPr sz="2000" dirty="0">
                <a:latin typeface="Times New Roman"/>
                <a:cs typeface="Times New Roman"/>
              </a:rPr>
              <a:t>by</a:t>
            </a:r>
            <a:r>
              <a:rPr sz="2000" spc="-10" dirty="0">
                <a:latin typeface="Times New Roman"/>
                <a:cs typeface="Times New Roman"/>
              </a:rPr>
              <a:t> </a:t>
            </a:r>
            <a:r>
              <a:rPr sz="2000" spc="-5" dirty="0">
                <a:latin typeface="Times New Roman"/>
                <a:cs typeface="Times New Roman"/>
              </a:rPr>
              <a:t>Port</a:t>
            </a:r>
            <a:r>
              <a:rPr sz="2000" spc="-20" dirty="0">
                <a:latin typeface="Times New Roman"/>
                <a:cs typeface="Times New Roman"/>
              </a:rPr>
              <a:t> </a:t>
            </a:r>
            <a:r>
              <a:rPr sz="2000" spc="-5" dirty="0">
                <a:latin typeface="Times New Roman"/>
                <a:cs typeface="Times New Roman"/>
              </a:rPr>
              <a:t>Number</a:t>
            </a:r>
            <a:endParaRPr sz="2000">
              <a:latin typeface="Times New Roman"/>
              <a:cs typeface="Times New Roman"/>
            </a:endParaRPr>
          </a:p>
          <a:p>
            <a:pPr marL="285750" indent="-273685">
              <a:lnSpc>
                <a:spcPct val="100000"/>
              </a:lnSpc>
              <a:spcBef>
                <a:spcPts val="375"/>
              </a:spcBef>
              <a:buClr>
                <a:srgbClr val="2DA2BE"/>
              </a:buClr>
              <a:buSzPct val="67500"/>
              <a:buFont typeface="Lucida Sans Unicode"/>
              <a:buChar char="□"/>
              <a:tabLst>
                <a:tab pos="285750" algn="l"/>
                <a:tab pos="286385" algn="l"/>
              </a:tabLst>
            </a:pPr>
            <a:r>
              <a:rPr sz="2000" spc="-5" dirty="0">
                <a:latin typeface="Times New Roman"/>
                <a:cs typeface="Times New Roman"/>
              </a:rPr>
              <a:t>Port</a:t>
            </a:r>
            <a:r>
              <a:rPr sz="2000" spc="-20" dirty="0">
                <a:latin typeface="Times New Roman"/>
                <a:cs typeface="Times New Roman"/>
              </a:rPr>
              <a:t> </a:t>
            </a:r>
            <a:r>
              <a:rPr sz="2000" spc="-5" dirty="0">
                <a:latin typeface="Times New Roman"/>
                <a:cs typeface="Times New Roman"/>
              </a:rPr>
              <a:t>Number</a:t>
            </a:r>
            <a:r>
              <a:rPr sz="2000" spc="-15" dirty="0">
                <a:latin typeface="Times New Roman"/>
                <a:cs typeface="Times New Roman"/>
              </a:rPr>
              <a:t> </a:t>
            </a:r>
            <a:r>
              <a:rPr sz="2000" spc="-5" dirty="0">
                <a:latin typeface="Times New Roman"/>
                <a:cs typeface="Times New Roman"/>
              </a:rPr>
              <a:t>is</a:t>
            </a:r>
            <a:r>
              <a:rPr sz="2000" spc="-15" dirty="0">
                <a:latin typeface="Times New Roman"/>
                <a:cs typeface="Times New Roman"/>
              </a:rPr>
              <a:t> </a:t>
            </a:r>
            <a:r>
              <a:rPr sz="2000" dirty="0">
                <a:latin typeface="Times New Roman"/>
                <a:cs typeface="Times New Roman"/>
              </a:rPr>
              <a:t>a</a:t>
            </a:r>
            <a:r>
              <a:rPr sz="2000" spc="-20" dirty="0">
                <a:latin typeface="Times New Roman"/>
                <a:cs typeface="Times New Roman"/>
              </a:rPr>
              <a:t> </a:t>
            </a:r>
            <a:r>
              <a:rPr sz="2000" dirty="0">
                <a:latin typeface="Times New Roman"/>
                <a:cs typeface="Times New Roman"/>
              </a:rPr>
              <a:t>16</a:t>
            </a:r>
            <a:r>
              <a:rPr sz="2000" spc="-10" dirty="0">
                <a:latin typeface="Times New Roman"/>
                <a:cs typeface="Times New Roman"/>
              </a:rPr>
              <a:t> </a:t>
            </a:r>
            <a:r>
              <a:rPr sz="2000" dirty="0">
                <a:latin typeface="Times New Roman"/>
                <a:cs typeface="Times New Roman"/>
              </a:rPr>
              <a:t>bit</a:t>
            </a:r>
            <a:r>
              <a:rPr sz="2000" spc="-10" dirty="0">
                <a:latin typeface="Times New Roman"/>
                <a:cs typeface="Times New Roman"/>
              </a:rPr>
              <a:t> </a:t>
            </a:r>
            <a:r>
              <a:rPr sz="2000" dirty="0">
                <a:latin typeface="Times New Roman"/>
                <a:cs typeface="Times New Roman"/>
              </a:rPr>
              <a:t>number.</a:t>
            </a:r>
            <a:endParaRPr sz="2000">
              <a:latin typeface="Times New Roman"/>
              <a:cs typeface="Times New Roman"/>
            </a:endParaRPr>
          </a:p>
          <a:p>
            <a:pPr marL="285750" indent="-273685">
              <a:lnSpc>
                <a:spcPct val="100000"/>
              </a:lnSpc>
              <a:spcBef>
                <a:spcPts val="375"/>
              </a:spcBef>
              <a:buClr>
                <a:srgbClr val="2DA2BE"/>
              </a:buClr>
              <a:buSzPct val="67500"/>
              <a:buFont typeface="Lucida Sans Unicode"/>
              <a:buChar char="□"/>
              <a:tabLst>
                <a:tab pos="285750" algn="l"/>
                <a:tab pos="286385" algn="l"/>
              </a:tabLst>
            </a:pPr>
            <a:r>
              <a:rPr sz="2000" spc="-5" dirty="0">
                <a:latin typeface="Times New Roman"/>
                <a:cs typeface="Times New Roman"/>
              </a:rPr>
              <a:t>Types:</a:t>
            </a:r>
            <a:endParaRPr sz="2000">
              <a:latin typeface="Times New Roman"/>
              <a:cs typeface="Times New Roman"/>
            </a:endParaRPr>
          </a:p>
          <a:p>
            <a:pPr marL="541655" lvl="1" indent="-192405">
              <a:lnSpc>
                <a:spcPct val="100000"/>
              </a:lnSpc>
              <a:spcBef>
                <a:spcPts val="295"/>
              </a:spcBef>
              <a:buClr>
                <a:srgbClr val="2DA2BE"/>
              </a:buClr>
              <a:buFont typeface="Verdana"/>
              <a:buChar char="◦"/>
              <a:tabLst>
                <a:tab pos="542290" algn="l"/>
              </a:tabLst>
            </a:pPr>
            <a:r>
              <a:rPr sz="2000" spc="-5" dirty="0">
                <a:latin typeface="Times New Roman"/>
                <a:cs typeface="Times New Roman"/>
              </a:rPr>
              <a:t>System</a:t>
            </a:r>
            <a:r>
              <a:rPr sz="2000" spc="-15" dirty="0">
                <a:latin typeface="Times New Roman"/>
                <a:cs typeface="Times New Roman"/>
              </a:rPr>
              <a:t> </a:t>
            </a:r>
            <a:r>
              <a:rPr sz="2000" spc="-5" dirty="0">
                <a:latin typeface="Times New Roman"/>
                <a:cs typeface="Times New Roman"/>
              </a:rPr>
              <a:t>Ports/Well</a:t>
            </a:r>
            <a:r>
              <a:rPr sz="2000" spc="-10" dirty="0">
                <a:latin typeface="Times New Roman"/>
                <a:cs typeface="Times New Roman"/>
              </a:rPr>
              <a:t> </a:t>
            </a:r>
            <a:r>
              <a:rPr sz="2000" spc="-5" dirty="0">
                <a:latin typeface="Times New Roman"/>
                <a:cs typeface="Times New Roman"/>
              </a:rPr>
              <a:t>Known</a:t>
            </a:r>
            <a:r>
              <a:rPr sz="2000" spc="-15" dirty="0">
                <a:latin typeface="Times New Roman"/>
                <a:cs typeface="Times New Roman"/>
              </a:rPr>
              <a:t> </a:t>
            </a:r>
            <a:r>
              <a:rPr sz="2000" spc="-5" dirty="0">
                <a:latin typeface="Times New Roman"/>
                <a:cs typeface="Times New Roman"/>
              </a:rPr>
              <a:t>Ports</a:t>
            </a:r>
            <a:r>
              <a:rPr sz="2000" spc="-10" dirty="0">
                <a:latin typeface="Times New Roman"/>
                <a:cs typeface="Times New Roman"/>
              </a:rPr>
              <a:t> </a:t>
            </a:r>
            <a:r>
              <a:rPr sz="2000" dirty="0">
                <a:latin typeface="Times New Roman"/>
                <a:cs typeface="Times New Roman"/>
              </a:rPr>
              <a:t>-</a:t>
            </a:r>
            <a:r>
              <a:rPr sz="2000" spc="-5" dirty="0">
                <a:latin typeface="Times New Roman"/>
                <a:cs typeface="Times New Roman"/>
              </a:rPr>
              <a:t> </a:t>
            </a:r>
            <a:r>
              <a:rPr sz="2000" dirty="0">
                <a:latin typeface="Times New Roman"/>
                <a:cs typeface="Times New Roman"/>
              </a:rPr>
              <a:t>0</a:t>
            </a:r>
            <a:r>
              <a:rPr sz="2000" spc="-10" dirty="0">
                <a:latin typeface="Times New Roman"/>
                <a:cs typeface="Times New Roman"/>
              </a:rPr>
              <a:t> </a:t>
            </a:r>
            <a:r>
              <a:rPr sz="2000" spc="-5" dirty="0">
                <a:latin typeface="Times New Roman"/>
                <a:cs typeface="Times New Roman"/>
              </a:rPr>
              <a:t>to</a:t>
            </a:r>
            <a:r>
              <a:rPr sz="2000" spc="-10" dirty="0">
                <a:latin typeface="Times New Roman"/>
                <a:cs typeface="Times New Roman"/>
              </a:rPr>
              <a:t> </a:t>
            </a:r>
            <a:r>
              <a:rPr sz="2000" dirty="0">
                <a:latin typeface="Times New Roman"/>
                <a:cs typeface="Times New Roman"/>
              </a:rPr>
              <a:t>1023</a:t>
            </a:r>
            <a:r>
              <a:rPr sz="2000" spc="484" dirty="0">
                <a:latin typeface="Times New Roman"/>
                <a:cs typeface="Times New Roman"/>
              </a:rPr>
              <a:t> </a:t>
            </a:r>
            <a:r>
              <a:rPr sz="2000" dirty="0">
                <a:latin typeface="Times New Roman"/>
                <a:cs typeface="Times New Roman"/>
              </a:rPr>
              <a:t>(assigned</a:t>
            </a:r>
            <a:r>
              <a:rPr sz="2000" spc="-5" dirty="0">
                <a:latin typeface="Times New Roman"/>
                <a:cs typeface="Times New Roman"/>
              </a:rPr>
              <a:t> </a:t>
            </a:r>
            <a:r>
              <a:rPr sz="2000" dirty="0">
                <a:latin typeface="Times New Roman"/>
                <a:cs typeface="Times New Roman"/>
              </a:rPr>
              <a:t>by</a:t>
            </a:r>
            <a:r>
              <a:rPr sz="2000" spc="-5" dirty="0">
                <a:latin typeface="Times New Roman"/>
                <a:cs typeface="Times New Roman"/>
              </a:rPr>
              <a:t> </a:t>
            </a:r>
            <a:r>
              <a:rPr sz="2000" dirty="0">
                <a:latin typeface="Times New Roman"/>
                <a:cs typeface="Times New Roman"/>
              </a:rPr>
              <a:t>IANA)</a:t>
            </a:r>
            <a:endParaRPr sz="2000">
              <a:latin typeface="Times New Roman"/>
              <a:cs typeface="Times New Roman"/>
            </a:endParaRPr>
          </a:p>
          <a:p>
            <a:pPr marL="541655" lvl="1" indent="-192405">
              <a:lnSpc>
                <a:spcPct val="100000"/>
              </a:lnSpc>
              <a:spcBef>
                <a:spcPts val="300"/>
              </a:spcBef>
              <a:buClr>
                <a:srgbClr val="2DA2BE"/>
              </a:buClr>
              <a:buFont typeface="Verdana"/>
              <a:buChar char="◦"/>
              <a:tabLst>
                <a:tab pos="542290" algn="l"/>
              </a:tabLst>
            </a:pPr>
            <a:r>
              <a:rPr sz="2000" spc="-5" dirty="0">
                <a:latin typeface="Times New Roman"/>
                <a:cs typeface="Times New Roman"/>
              </a:rPr>
              <a:t>User</a:t>
            </a:r>
            <a:r>
              <a:rPr sz="2000" spc="-15" dirty="0">
                <a:latin typeface="Times New Roman"/>
                <a:cs typeface="Times New Roman"/>
              </a:rPr>
              <a:t> </a:t>
            </a:r>
            <a:r>
              <a:rPr sz="2000" spc="-5" dirty="0">
                <a:latin typeface="Times New Roman"/>
                <a:cs typeface="Times New Roman"/>
              </a:rPr>
              <a:t>Ports/Registered</a:t>
            </a:r>
            <a:r>
              <a:rPr sz="2000" spc="-15" dirty="0">
                <a:latin typeface="Times New Roman"/>
                <a:cs typeface="Times New Roman"/>
              </a:rPr>
              <a:t> </a:t>
            </a:r>
            <a:r>
              <a:rPr sz="2000" spc="-5" dirty="0">
                <a:latin typeface="Times New Roman"/>
                <a:cs typeface="Times New Roman"/>
              </a:rPr>
              <a:t>Ports</a:t>
            </a:r>
            <a:r>
              <a:rPr sz="2000" spc="-10" dirty="0">
                <a:latin typeface="Times New Roman"/>
                <a:cs typeface="Times New Roman"/>
              </a:rPr>
              <a:t> </a:t>
            </a:r>
            <a:r>
              <a:rPr sz="2000" dirty="0">
                <a:latin typeface="Times New Roman"/>
                <a:cs typeface="Times New Roman"/>
              </a:rPr>
              <a:t>-</a:t>
            </a:r>
            <a:r>
              <a:rPr sz="2000" spc="484" dirty="0">
                <a:latin typeface="Times New Roman"/>
                <a:cs typeface="Times New Roman"/>
              </a:rPr>
              <a:t> </a:t>
            </a:r>
            <a:r>
              <a:rPr sz="2000" dirty="0">
                <a:latin typeface="Times New Roman"/>
                <a:cs typeface="Times New Roman"/>
              </a:rPr>
              <a:t>1024</a:t>
            </a:r>
            <a:r>
              <a:rPr sz="2000" spc="-10" dirty="0">
                <a:latin typeface="Times New Roman"/>
                <a:cs typeface="Times New Roman"/>
              </a:rPr>
              <a:t> </a:t>
            </a:r>
            <a:r>
              <a:rPr sz="2000" spc="-5" dirty="0">
                <a:latin typeface="Times New Roman"/>
                <a:cs typeface="Times New Roman"/>
              </a:rPr>
              <a:t>to</a:t>
            </a:r>
            <a:r>
              <a:rPr sz="2000" spc="-15" dirty="0">
                <a:latin typeface="Times New Roman"/>
                <a:cs typeface="Times New Roman"/>
              </a:rPr>
              <a:t> </a:t>
            </a:r>
            <a:r>
              <a:rPr sz="2000" dirty="0">
                <a:latin typeface="Times New Roman"/>
                <a:cs typeface="Times New Roman"/>
              </a:rPr>
              <a:t>49151</a:t>
            </a:r>
            <a:r>
              <a:rPr sz="2000" spc="-5" dirty="0">
                <a:latin typeface="Times New Roman"/>
                <a:cs typeface="Times New Roman"/>
              </a:rPr>
              <a:t> </a:t>
            </a:r>
            <a:r>
              <a:rPr sz="2000" dirty="0">
                <a:latin typeface="Times New Roman"/>
                <a:cs typeface="Times New Roman"/>
              </a:rPr>
              <a:t>(assigned</a:t>
            </a:r>
            <a:r>
              <a:rPr sz="2000" spc="-10" dirty="0">
                <a:latin typeface="Times New Roman"/>
                <a:cs typeface="Times New Roman"/>
              </a:rPr>
              <a:t> </a:t>
            </a:r>
            <a:r>
              <a:rPr sz="2000" dirty="0">
                <a:latin typeface="Times New Roman"/>
                <a:cs typeface="Times New Roman"/>
              </a:rPr>
              <a:t>by</a:t>
            </a:r>
            <a:r>
              <a:rPr sz="2000" spc="-5" dirty="0">
                <a:latin typeface="Times New Roman"/>
                <a:cs typeface="Times New Roman"/>
              </a:rPr>
              <a:t> </a:t>
            </a:r>
            <a:r>
              <a:rPr sz="2000" dirty="0">
                <a:latin typeface="Times New Roman"/>
                <a:cs typeface="Times New Roman"/>
              </a:rPr>
              <a:t>IANA)</a:t>
            </a:r>
            <a:endParaRPr sz="2000">
              <a:latin typeface="Times New Roman"/>
              <a:cs typeface="Times New Roman"/>
            </a:endParaRPr>
          </a:p>
          <a:p>
            <a:pPr marL="541655" marR="528320" lvl="1" indent="-191770">
              <a:lnSpc>
                <a:spcPts val="2380"/>
              </a:lnSpc>
              <a:spcBef>
                <a:spcPts val="400"/>
              </a:spcBef>
              <a:buClr>
                <a:srgbClr val="2DA2BE"/>
              </a:buClr>
              <a:buFont typeface="Verdana"/>
              <a:buChar char="◦"/>
              <a:tabLst>
                <a:tab pos="542290" algn="l"/>
              </a:tabLst>
            </a:pPr>
            <a:r>
              <a:rPr sz="2000" spc="-5" dirty="0">
                <a:latin typeface="Times New Roman"/>
                <a:cs typeface="Times New Roman"/>
              </a:rPr>
              <a:t>Dynamic Ports/Private </a:t>
            </a:r>
            <a:r>
              <a:rPr sz="2000" dirty="0">
                <a:latin typeface="Times New Roman"/>
                <a:cs typeface="Times New Roman"/>
              </a:rPr>
              <a:t>or </a:t>
            </a:r>
            <a:r>
              <a:rPr sz="2000" spc="-5" dirty="0">
                <a:latin typeface="Times New Roman"/>
                <a:cs typeface="Times New Roman"/>
              </a:rPr>
              <a:t>Ephemeral Ports </a:t>
            </a:r>
            <a:r>
              <a:rPr sz="2000" dirty="0">
                <a:latin typeface="Times New Roman"/>
                <a:cs typeface="Times New Roman"/>
              </a:rPr>
              <a:t>– 49152 </a:t>
            </a:r>
            <a:r>
              <a:rPr sz="2000" spc="-5" dirty="0">
                <a:latin typeface="Times New Roman"/>
                <a:cs typeface="Times New Roman"/>
              </a:rPr>
              <a:t>to </a:t>
            </a:r>
            <a:r>
              <a:rPr sz="2000" dirty="0">
                <a:latin typeface="Times New Roman"/>
                <a:cs typeface="Times New Roman"/>
              </a:rPr>
              <a:t>65535 (never </a:t>
            </a:r>
            <a:r>
              <a:rPr sz="2000" spc="-484" dirty="0">
                <a:latin typeface="Times New Roman"/>
                <a:cs typeface="Times New Roman"/>
              </a:rPr>
              <a:t> </a:t>
            </a:r>
            <a:r>
              <a:rPr sz="2000" spc="-5" dirty="0">
                <a:latin typeface="Times New Roman"/>
                <a:cs typeface="Times New Roman"/>
              </a:rPr>
              <a:t>assigned)</a:t>
            </a:r>
            <a:endParaRPr sz="2000">
              <a:latin typeface="Times New Roman"/>
              <a:cs typeface="Times New Roman"/>
            </a:endParaRPr>
          </a:p>
          <a:p>
            <a:pPr marL="313055">
              <a:lnSpc>
                <a:spcPct val="100000"/>
              </a:lnSpc>
              <a:spcBef>
                <a:spcPts val="244"/>
              </a:spcBef>
            </a:pPr>
            <a:r>
              <a:rPr sz="2000" spc="-5" dirty="0">
                <a:latin typeface="Times New Roman"/>
                <a:cs typeface="Times New Roman"/>
              </a:rPr>
              <a:t>Eg:</a:t>
            </a:r>
            <a:endParaRPr sz="2000">
              <a:latin typeface="Times New Roman"/>
              <a:cs typeface="Times New Roman"/>
            </a:endParaRPr>
          </a:p>
          <a:p>
            <a:pPr marL="605155" lvl="1" indent="-255904">
              <a:lnSpc>
                <a:spcPct val="100000"/>
              </a:lnSpc>
              <a:spcBef>
                <a:spcPts val="300"/>
              </a:spcBef>
              <a:buClr>
                <a:srgbClr val="2DA2BE"/>
              </a:buClr>
              <a:buFont typeface="Verdana"/>
              <a:buChar char="◦"/>
              <a:tabLst>
                <a:tab pos="605155" algn="l"/>
                <a:tab pos="605790" algn="l"/>
              </a:tabLst>
            </a:pPr>
            <a:r>
              <a:rPr sz="2000" spc="-5" dirty="0">
                <a:latin typeface="Times New Roman"/>
                <a:cs typeface="Times New Roman"/>
              </a:rPr>
              <a:t>Web</a:t>
            </a:r>
            <a:r>
              <a:rPr sz="2000" spc="-15" dirty="0">
                <a:latin typeface="Times New Roman"/>
                <a:cs typeface="Times New Roman"/>
              </a:rPr>
              <a:t> </a:t>
            </a:r>
            <a:r>
              <a:rPr sz="2000" spc="-5" dirty="0">
                <a:latin typeface="Times New Roman"/>
                <a:cs typeface="Times New Roman"/>
              </a:rPr>
              <a:t>server</a:t>
            </a:r>
            <a:r>
              <a:rPr sz="2000" spc="-15" dirty="0">
                <a:latin typeface="Times New Roman"/>
                <a:cs typeface="Times New Roman"/>
              </a:rPr>
              <a:t> </a:t>
            </a:r>
            <a:r>
              <a:rPr sz="2000" spc="-5" dirty="0">
                <a:latin typeface="Times New Roman"/>
                <a:cs typeface="Times New Roman"/>
              </a:rPr>
              <a:t>is</a:t>
            </a:r>
            <a:r>
              <a:rPr sz="2000" spc="-15" dirty="0">
                <a:latin typeface="Times New Roman"/>
                <a:cs typeface="Times New Roman"/>
              </a:rPr>
              <a:t> </a:t>
            </a:r>
            <a:r>
              <a:rPr sz="2000" spc="-5" dirty="0">
                <a:latin typeface="Times New Roman"/>
                <a:cs typeface="Times New Roman"/>
              </a:rPr>
              <a:t>identified</a:t>
            </a:r>
            <a:r>
              <a:rPr sz="2000" spc="-15" dirty="0">
                <a:latin typeface="Times New Roman"/>
                <a:cs typeface="Times New Roman"/>
              </a:rPr>
              <a:t> </a:t>
            </a:r>
            <a:r>
              <a:rPr sz="2000" dirty="0">
                <a:latin typeface="Times New Roman"/>
                <a:cs typeface="Times New Roman"/>
              </a:rPr>
              <a:t>by</a:t>
            </a:r>
            <a:r>
              <a:rPr sz="2000" spc="-10" dirty="0">
                <a:latin typeface="Times New Roman"/>
                <a:cs typeface="Times New Roman"/>
              </a:rPr>
              <a:t> </a:t>
            </a:r>
            <a:r>
              <a:rPr sz="2000" dirty="0">
                <a:latin typeface="Times New Roman"/>
                <a:cs typeface="Times New Roman"/>
              </a:rPr>
              <a:t>port</a:t>
            </a:r>
            <a:r>
              <a:rPr sz="2000" spc="-10" dirty="0">
                <a:latin typeface="Times New Roman"/>
                <a:cs typeface="Times New Roman"/>
              </a:rPr>
              <a:t> </a:t>
            </a:r>
            <a:r>
              <a:rPr sz="2000" dirty="0">
                <a:latin typeface="Times New Roman"/>
                <a:cs typeface="Times New Roman"/>
              </a:rPr>
              <a:t>number</a:t>
            </a:r>
            <a:r>
              <a:rPr sz="2000" spc="-10" dirty="0">
                <a:latin typeface="Times New Roman"/>
                <a:cs typeface="Times New Roman"/>
              </a:rPr>
              <a:t> </a:t>
            </a:r>
            <a:r>
              <a:rPr sz="2000" dirty="0">
                <a:latin typeface="Times New Roman"/>
                <a:cs typeface="Times New Roman"/>
              </a:rPr>
              <a:t>80.</a:t>
            </a:r>
            <a:endParaRPr sz="2000">
              <a:latin typeface="Times New Roman"/>
              <a:cs typeface="Times New Roman"/>
            </a:endParaRPr>
          </a:p>
          <a:p>
            <a:pPr marL="605155" lvl="1" indent="-255904">
              <a:lnSpc>
                <a:spcPct val="100000"/>
              </a:lnSpc>
              <a:spcBef>
                <a:spcPts val="300"/>
              </a:spcBef>
              <a:buClr>
                <a:srgbClr val="2DA2BE"/>
              </a:buClr>
              <a:buFont typeface="Verdana"/>
              <a:buChar char="◦"/>
              <a:tabLst>
                <a:tab pos="605155" algn="l"/>
                <a:tab pos="605790" algn="l"/>
              </a:tabLst>
            </a:pPr>
            <a:r>
              <a:rPr sz="2000" dirty="0">
                <a:latin typeface="Times New Roman"/>
                <a:cs typeface="Times New Roman"/>
              </a:rPr>
              <a:t>A</a:t>
            </a:r>
            <a:r>
              <a:rPr sz="2000" spc="-15" dirty="0">
                <a:latin typeface="Times New Roman"/>
                <a:cs typeface="Times New Roman"/>
              </a:rPr>
              <a:t> </a:t>
            </a:r>
            <a:r>
              <a:rPr sz="2000" spc="-5" dirty="0">
                <a:latin typeface="Times New Roman"/>
                <a:cs typeface="Times New Roman"/>
              </a:rPr>
              <a:t>mail-server</a:t>
            </a:r>
            <a:r>
              <a:rPr sz="2000" spc="-15" dirty="0">
                <a:latin typeface="Times New Roman"/>
                <a:cs typeface="Times New Roman"/>
              </a:rPr>
              <a:t> </a:t>
            </a:r>
            <a:r>
              <a:rPr sz="2000" dirty="0">
                <a:latin typeface="Times New Roman"/>
                <a:cs typeface="Times New Roman"/>
              </a:rPr>
              <a:t>process</a:t>
            </a:r>
            <a:r>
              <a:rPr sz="2000" spc="-10" dirty="0">
                <a:latin typeface="Times New Roman"/>
                <a:cs typeface="Times New Roman"/>
              </a:rPr>
              <a:t> </a:t>
            </a:r>
            <a:r>
              <a:rPr sz="2000" spc="-5" dirty="0">
                <a:latin typeface="Times New Roman"/>
                <a:cs typeface="Times New Roman"/>
              </a:rPr>
              <a:t>is</a:t>
            </a:r>
            <a:r>
              <a:rPr sz="2000" spc="-15" dirty="0">
                <a:latin typeface="Times New Roman"/>
                <a:cs typeface="Times New Roman"/>
              </a:rPr>
              <a:t> </a:t>
            </a:r>
            <a:r>
              <a:rPr sz="2000" spc="-5" dirty="0">
                <a:latin typeface="Times New Roman"/>
                <a:cs typeface="Times New Roman"/>
              </a:rPr>
              <a:t>identified</a:t>
            </a:r>
            <a:r>
              <a:rPr sz="2000" spc="-15" dirty="0">
                <a:latin typeface="Times New Roman"/>
                <a:cs typeface="Times New Roman"/>
              </a:rPr>
              <a:t> </a:t>
            </a:r>
            <a:r>
              <a:rPr sz="2000" dirty="0">
                <a:latin typeface="Times New Roman"/>
                <a:cs typeface="Times New Roman"/>
              </a:rPr>
              <a:t>by</a:t>
            </a:r>
            <a:r>
              <a:rPr sz="2000" spc="-5" dirty="0">
                <a:latin typeface="Times New Roman"/>
                <a:cs typeface="Times New Roman"/>
              </a:rPr>
              <a:t> </a:t>
            </a:r>
            <a:r>
              <a:rPr sz="2000" dirty="0">
                <a:latin typeface="Times New Roman"/>
                <a:cs typeface="Times New Roman"/>
              </a:rPr>
              <a:t>port</a:t>
            </a:r>
            <a:r>
              <a:rPr sz="2000" spc="-10" dirty="0">
                <a:latin typeface="Times New Roman"/>
                <a:cs typeface="Times New Roman"/>
              </a:rPr>
              <a:t> </a:t>
            </a:r>
            <a:r>
              <a:rPr sz="2000" dirty="0">
                <a:latin typeface="Times New Roman"/>
                <a:cs typeface="Times New Roman"/>
              </a:rPr>
              <a:t>number</a:t>
            </a:r>
            <a:r>
              <a:rPr sz="2000" spc="-10" dirty="0">
                <a:latin typeface="Times New Roman"/>
                <a:cs typeface="Times New Roman"/>
              </a:rPr>
              <a:t> </a:t>
            </a:r>
            <a:r>
              <a:rPr sz="2000" dirty="0">
                <a:latin typeface="Times New Roman"/>
                <a:cs typeface="Times New Roman"/>
              </a:rPr>
              <a:t>25.</a:t>
            </a:r>
            <a:endParaRPr sz="20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25" y="5784654"/>
            <a:ext cx="5403215" cy="1079500"/>
            <a:chOff x="-6025" y="5784654"/>
            <a:chExt cx="5403215" cy="1079500"/>
          </a:xfrm>
        </p:grpSpPr>
        <p:sp>
          <p:nvSpPr>
            <p:cNvPr id="3" name="object 3"/>
            <p:cNvSpPr/>
            <p:nvPr/>
          </p:nvSpPr>
          <p:spPr>
            <a:xfrm>
              <a:off x="499272" y="5944936"/>
              <a:ext cx="4897755" cy="913130"/>
            </a:xfrm>
            <a:custGeom>
              <a:avLst/>
              <a:gdLst/>
              <a:ahLst/>
              <a:cxnLst/>
              <a:rect l="l" t="t" r="r" b="b"/>
              <a:pathLst>
                <a:path w="4897755" h="913129">
                  <a:moveTo>
                    <a:pt x="85612" y="21332"/>
                  </a:moveTo>
                  <a:lnTo>
                    <a:pt x="0" y="5466"/>
                  </a:lnTo>
                  <a:lnTo>
                    <a:pt x="660" y="0"/>
                  </a:lnTo>
                  <a:lnTo>
                    <a:pt x="85612" y="21332"/>
                  </a:lnTo>
                  <a:close/>
                </a:path>
                <a:path w="4897755" h="913129">
                  <a:moveTo>
                    <a:pt x="4897392" y="913063"/>
                  </a:moveTo>
                  <a:lnTo>
                    <a:pt x="3636763" y="913063"/>
                  </a:lnTo>
                  <a:lnTo>
                    <a:pt x="85612" y="21332"/>
                  </a:lnTo>
                  <a:lnTo>
                    <a:pt x="4897392" y="913063"/>
                  </a:lnTo>
                  <a:close/>
                </a:path>
              </a:pathLst>
            </a:custGeom>
            <a:solidFill>
              <a:srgbClr val="9BCADC">
                <a:alpha val="39999"/>
              </a:srgbClr>
            </a:solidFill>
          </p:spPr>
          <p:txBody>
            <a:bodyPr wrap="square" lIns="0" tIns="0" rIns="0" bIns="0" rtlCol="0"/>
            <a:lstStyle/>
            <a:p>
              <a:endParaRPr/>
            </a:p>
          </p:txBody>
        </p:sp>
        <p:sp>
          <p:nvSpPr>
            <p:cNvPr id="4" name="object 4"/>
            <p:cNvSpPr/>
            <p:nvPr/>
          </p:nvSpPr>
          <p:spPr>
            <a:xfrm>
              <a:off x="485716" y="5939010"/>
              <a:ext cx="3652520" cy="919480"/>
            </a:xfrm>
            <a:custGeom>
              <a:avLst/>
              <a:gdLst/>
              <a:ahLst/>
              <a:cxnLst/>
              <a:rect l="l" t="t" r="r" b="b"/>
              <a:pathLst>
                <a:path w="3652520" h="919479">
                  <a:moveTo>
                    <a:pt x="3651910" y="918988"/>
                  </a:moveTo>
                  <a:lnTo>
                    <a:pt x="2868875" y="918988"/>
                  </a:lnTo>
                  <a:lnTo>
                    <a:pt x="7920" y="6349"/>
                  </a:lnTo>
                  <a:lnTo>
                    <a:pt x="0" y="0"/>
                  </a:lnTo>
                  <a:lnTo>
                    <a:pt x="3651910" y="918988"/>
                  </a:lnTo>
                  <a:close/>
                </a:path>
              </a:pathLst>
            </a:custGeom>
            <a:solidFill>
              <a:srgbClr val="000000"/>
            </a:solidFill>
          </p:spPr>
          <p:txBody>
            <a:bodyPr wrap="square" lIns="0" tIns="0" rIns="0" bIns="0" rtlCol="0"/>
            <a:lstStyle/>
            <a:p>
              <a:endParaRPr/>
            </a:p>
          </p:txBody>
        </p:sp>
        <p:pic>
          <p:nvPicPr>
            <p:cNvPr id="5" name="object 5"/>
            <p:cNvPicPr/>
            <p:nvPr/>
          </p:nvPicPr>
          <p:blipFill>
            <a:blip r:embed="rId2" cstate="print"/>
            <a:stretch>
              <a:fillRect/>
            </a:stretch>
          </p:blipFill>
          <p:spPr>
            <a:xfrm>
              <a:off x="0" y="5793172"/>
              <a:ext cx="3351821" cy="1064827"/>
            </a:xfrm>
            <a:prstGeom prst="rect">
              <a:avLst/>
            </a:prstGeom>
          </p:spPr>
        </p:pic>
        <p:sp>
          <p:nvSpPr>
            <p:cNvPr id="6" name="object 6"/>
            <p:cNvSpPr/>
            <p:nvPr/>
          </p:nvSpPr>
          <p:spPr>
            <a:xfrm>
              <a:off x="0" y="5790679"/>
              <a:ext cx="3352165" cy="1067435"/>
            </a:xfrm>
            <a:custGeom>
              <a:avLst/>
              <a:gdLst/>
              <a:ahLst/>
              <a:cxnLst/>
              <a:rect l="l" t="t" r="r" b="b"/>
              <a:pathLst>
                <a:path w="3352165" h="1067434">
                  <a:moveTo>
                    <a:pt x="0" y="0"/>
                  </a:moveTo>
                  <a:lnTo>
                    <a:pt x="3351924" y="1067320"/>
                  </a:lnTo>
                </a:path>
              </a:pathLst>
            </a:custGeom>
            <a:ln w="12049">
              <a:solidFill>
                <a:srgbClr val="93C5D8"/>
              </a:solidFill>
            </a:ln>
          </p:spPr>
          <p:txBody>
            <a:bodyPr wrap="square" lIns="0" tIns="0" rIns="0" bIns="0" rtlCol="0"/>
            <a:lstStyle/>
            <a:p>
              <a:endParaRPr/>
            </a:p>
          </p:txBody>
        </p:sp>
      </p:grpSp>
      <p:sp>
        <p:nvSpPr>
          <p:cNvPr id="7" name="object 7"/>
          <p:cNvSpPr txBox="1">
            <a:spLocks noGrp="1"/>
          </p:cNvSpPr>
          <p:nvPr>
            <p:ph type="title"/>
          </p:nvPr>
        </p:nvSpPr>
        <p:spPr>
          <a:xfrm>
            <a:off x="1143000" y="228600"/>
            <a:ext cx="7239000" cy="582211"/>
          </a:xfrm>
          <a:prstGeom prst="rect">
            <a:avLst/>
          </a:prstGeom>
        </p:spPr>
        <p:txBody>
          <a:bodyPr vert="horz" wrap="square" lIns="0" tIns="12700" rIns="0" bIns="0" rtlCol="0">
            <a:spAutoFit/>
          </a:bodyPr>
          <a:lstStyle/>
          <a:p>
            <a:pPr marL="12700">
              <a:lnSpc>
                <a:spcPct val="100000"/>
              </a:lnSpc>
              <a:spcBef>
                <a:spcPts val="100"/>
              </a:spcBef>
            </a:pPr>
            <a:r>
              <a:rPr lang="en-US" sz="3700" spc="-5" dirty="0" smtClean="0">
                <a:solidFill>
                  <a:srgbClr val="0070C0"/>
                </a:solidFill>
              </a:rPr>
              <a:t>Connectivity : </a:t>
            </a:r>
            <a:r>
              <a:rPr sz="3200" spc="-5" smtClean="0">
                <a:solidFill>
                  <a:srgbClr val="0070C0"/>
                </a:solidFill>
              </a:rPr>
              <a:t>Direct</a:t>
            </a:r>
            <a:r>
              <a:rPr sz="3200" spc="-90" smtClean="0">
                <a:solidFill>
                  <a:srgbClr val="0070C0"/>
                </a:solidFill>
              </a:rPr>
              <a:t> </a:t>
            </a:r>
            <a:r>
              <a:rPr sz="3200" spc="-5" dirty="0">
                <a:solidFill>
                  <a:srgbClr val="0070C0"/>
                </a:solidFill>
              </a:rPr>
              <a:t>connection</a:t>
            </a:r>
            <a:endParaRPr sz="3200"/>
          </a:p>
        </p:txBody>
      </p:sp>
      <p:sp>
        <p:nvSpPr>
          <p:cNvPr id="8" name="object 8"/>
          <p:cNvSpPr txBox="1"/>
          <p:nvPr/>
        </p:nvSpPr>
        <p:spPr>
          <a:xfrm>
            <a:off x="381000" y="914400"/>
            <a:ext cx="8305800" cy="4800673"/>
          </a:xfrm>
          <a:prstGeom prst="rect">
            <a:avLst/>
          </a:prstGeom>
        </p:spPr>
        <p:txBody>
          <a:bodyPr vert="horz" wrap="square" lIns="0" tIns="12065" rIns="0" bIns="0" rtlCol="0">
            <a:spAutoFit/>
          </a:bodyPr>
          <a:lstStyle/>
          <a:p>
            <a:pPr marL="291465" marR="5080" indent="-279400">
              <a:spcBef>
                <a:spcPts val="95"/>
              </a:spcBef>
              <a:buClr>
                <a:srgbClr val="2DA2BE"/>
              </a:buClr>
              <a:buSzPct val="66666"/>
              <a:buFont typeface="Lucida Sans Unicode"/>
              <a:buChar char="□"/>
              <a:tabLst>
                <a:tab pos="291465" algn="l"/>
                <a:tab pos="292100" algn="l"/>
              </a:tabLst>
            </a:pPr>
            <a:r>
              <a:rPr sz="2700" spc="-5" dirty="0">
                <a:latin typeface="Arial MT"/>
                <a:cs typeface="Arial MT"/>
              </a:rPr>
              <a:t>Nodes are directly </a:t>
            </a:r>
            <a:r>
              <a:rPr sz="2700" dirty="0">
                <a:latin typeface="Arial MT"/>
                <a:cs typeface="Arial MT"/>
              </a:rPr>
              <a:t>connected </a:t>
            </a:r>
            <a:r>
              <a:rPr sz="2700" spc="-5" dirty="0">
                <a:latin typeface="Arial MT"/>
                <a:cs typeface="Arial MT"/>
              </a:rPr>
              <a:t>to each other over </a:t>
            </a:r>
            <a:r>
              <a:rPr sz="2700" dirty="0">
                <a:latin typeface="Arial MT"/>
                <a:cs typeface="Arial MT"/>
              </a:rPr>
              <a:t>a </a:t>
            </a:r>
            <a:r>
              <a:rPr sz="2700" spc="-740" dirty="0">
                <a:latin typeface="Arial MT"/>
                <a:cs typeface="Arial MT"/>
              </a:rPr>
              <a:t> </a:t>
            </a:r>
            <a:r>
              <a:rPr sz="2700" b="1" dirty="0">
                <a:latin typeface="Arial MT"/>
                <a:cs typeface="Arial MT"/>
              </a:rPr>
              <a:t>common</a:t>
            </a:r>
            <a:r>
              <a:rPr sz="2700" b="1" spc="-10" dirty="0">
                <a:latin typeface="Arial MT"/>
                <a:cs typeface="Arial MT"/>
              </a:rPr>
              <a:t> </a:t>
            </a:r>
            <a:r>
              <a:rPr sz="2700" b="1" spc="-5" dirty="0">
                <a:latin typeface="Arial MT"/>
                <a:cs typeface="Arial MT"/>
              </a:rPr>
              <a:t>physical </a:t>
            </a:r>
            <a:r>
              <a:rPr sz="2700" b="1">
                <a:latin typeface="Arial MT"/>
                <a:cs typeface="Arial MT"/>
              </a:rPr>
              <a:t>medium</a:t>
            </a:r>
            <a:r>
              <a:rPr sz="2700" smtClean="0">
                <a:latin typeface="Arial MT"/>
                <a:cs typeface="Arial MT"/>
              </a:rPr>
              <a:t>.</a:t>
            </a:r>
            <a:endParaRPr lang="en-US" sz="2700" dirty="0" smtClean="0">
              <a:latin typeface="Arial MT"/>
              <a:cs typeface="Arial MT"/>
            </a:endParaRPr>
          </a:p>
          <a:p>
            <a:pPr marL="291465" marR="5080" indent="-279400">
              <a:spcBef>
                <a:spcPts val="95"/>
              </a:spcBef>
              <a:buClr>
                <a:srgbClr val="2DA2BE"/>
              </a:buClr>
              <a:buSzPct val="66666"/>
              <a:buFont typeface="Lucida Sans Unicode"/>
              <a:buChar char="□"/>
              <a:tabLst>
                <a:tab pos="291465" algn="l"/>
                <a:tab pos="292100" algn="l"/>
              </a:tabLst>
            </a:pPr>
            <a:r>
              <a:rPr lang="en-US" sz="2700" b="1" dirty="0" smtClean="0">
                <a:solidFill>
                  <a:srgbClr val="00B0F0"/>
                </a:solidFill>
                <a:latin typeface="Arial MT"/>
                <a:cs typeface="Arial MT"/>
              </a:rPr>
              <a:t>Types</a:t>
            </a:r>
          </a:p>
          <a:p>
            <a:pPr marL="548005" lvl="1" indent="-186690">
              <a:spcBef>
                <a:spcPts val="1600"/>
              </a:spcBef>
              <a:buClr>
                <a:srgbClr val="2DA2BE"/>
              </a:buClr>
              <a:buFont typeface="Verdana"/>
              <a:buChar char="◦"/>
              <a:tabLst>
                <a:tab pos="548640" algn="l"/>
              </a:tabLst>
            </a:pPr>
            <a:r>
              <a:rPr lang="en-US" sz="2300" spc="-5" dirty="0" smtClean="0">
                <a:latin typeface="Arial MT"/>
                <a:cs typeface="Arial MT"/>
              </a:rPr>
              <a:t>Point-to-Point</a:t>
            </a:r>
            <a:endParaRPr lang="en-US" sz="2300" dirty="0" smtClean="0">
              <a:latin typeface="Arial MT"/>
              <a:cs typeface="Arial MT"/>
            </a:endParaRPr>
          </a:p>
          <a:p>
            <a:pPr marL="548005" lvl="1" indent="-186690">
              <a:spcBef>
                <a:spcPts val="1440"/>
              </a:spcBef>
              <a:buClr>
                <a:srgbClr val="2DA2BE"/>
              </a:buClr>
              <a:buFont typeface="Verdana"/>
              <a:buChar char="◦"/>
              <a:tabLst>
                <a:tab pos="548640" algn="l"/>
              </a:tabLst>
            </a:pPr>
            <a:r>
              <a:rPr lang="en-US" sz="2300" dirty="0" smtClean="0">
                <a:latin typeface="Arial MT"/>
                <a:cs typeface="Arial MT"/>
              </a:rPr>
              <a:t>Multiple-access/Multi</a:t>
            </a:r>
            <a:r>
              <a:rPr lang="en-US" sz="2300" spc="-90" dirty="0" smtClean="0">
                <a:latin typeface="Arial MT"/>
                <a:cs typeface="Arial MT"/>
              </a:rPr>
              <a:t> </a:t>
            </a:r>
            <a:r>
              <a:rPr lang="en-US" sz="2300" spc="-5" dirty="0" smtClean="0">
                <a:latin typeface="Arial MT"/>
                <a:cs typeface="Arial MT"/>
              </a:rPr>
              <a:t>point</a:t>
            </a:r>
            <a:endParaRPr lang="en-US" sz="2300" dirty="0" smtClean="0">
              <a:latin typeface="Arial MT"/>
              <a:cs typeface="Arial MT"/>
            </a:endParaRPr>
          </a:p>
          <a:p>
            <a:pPr marL="291465" indent="-279400">
              <a:spcBef>
                <a:spcPts val="2035"/>
              </a:spcBef>
              <a:buClr>
                <a:srgbClr val="2DA2BE"/>
              </a:buClr>
              <a:buSzPct val="66666"/>
              <a:buFont typeface="Lucida Sans Unicode"/>
              <a:buChar char="□"/>
              <a:tabLst>
                <a:tab pos="291465" algn="l"/>
                <a:tab pos="292100" algn="l"/>
              </a:tabLst>
            </a:pPr>
            <a:r>
              <a:rPr sz="2700" b="1" spc="-5" smtClean="0">
                <a:solidFill>
                  <a:srgbClr val="00B0F0"/>
                </a:solidFill>
                <a:latin typeface="Arial MT"/>
                <a:cs typeface="Arial MT"/>
              </a:rPr>
              <a:t>Problems</a:t>
            </a:r>
            <a:endParaRPr sz="2700" b="1">
              <a:solidFill>
                <a:srgbClr val="00B0F0"/>
              </a:solidFill>
              <a:latin typeface="Arial MT"/>
              <a:cs typeface="Arial MT"/>
            </a:endParaRPr>
          </a:p>
          <a:p>
            <a:pPr marL="548005" marR="418465" lvl="1" indent="-184785" algn="just">
              <a:spcBef>
                <a:spcPts val="535"/>
              </a:spcBef>
              <a:buClr>
                <a:srgbClr val="2DA2BE"/>
              </a:buClr>
              <a:buChar char="•"/>
              <a:tabLst>
                <a:tab pos="548640" algn="l"/>
              </a:tabLst>
            </a:pPr>
            <a:r>
              <a:rPr sz="2700" dirty="0">
                <a:latin typeface="Arial MT"/>
                <a:cs typeface="Arial MT"/>
              </a:rPr>
              <a:t>Number of computers that could be connected by this  kind of connection is very limited.</a:t>
            </a:r>
            <a:endParaRPr sz="2700">
              <a:latin typeface="Arial MT"/>
              <a:cs typeface="Arial MT"/>
            </a:endParaRPr>
          </a:p>
          <a:p>
            <a:pPr marL="548005" marR="254635" lvl="1" indent="-184785" algn="just">
              <a:spcBef>
                <a:spcPts val="275"/>
              </a:spcBef>
              <a:buClr>
                <a:srgbClr val="2DA2BE"/>
              </a:buClr>
              <a:buChar char="•"/>
              <a:tabLst>
                <a:tab pos="548640" algn="l"/>
              </a:tabLst>
            </a:pPr>
            <a:r>
              <a:rPr sz="2700" dirty="0">
                <a:latin typeface="Arial MT"/>
                <a:cs typeface="Arial MT"/>
              </a:rPr>
              <a:t>Number of wires coming out of each node can </a:t>
            </a:r>
            <a:r>
              <a:rPr sz="2700">
                <a:latin typeface="Arial MT"/>
                <a:cs typeface="Arial MT"/>
              </a:rPr>
              <a:t>become  unmanageable</a:t>
            </a:r>
            <a:r>
              <a:rPr lang="en-US" sz="2700" dirty="0">
                <a:latin typeface="Arial MT"/>
                <a:cs typeface="Arial MT"/>
              </a:rPr>
              <a:t> and e</a:t>
            </a:r>
            <a:r>
              <a:rPr sz="2700">
                <a:latin typeface="Arial MT"/>
                <a:cs typeface="Arial MT"/>
              </a:rPr>
              <a:t>xpensive</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536" rIns="0" bIns="0" rtlCol="0">
            <a:spAutoFit/>
          </a:bodyPr>
          <a:lstStyle/>
          <a:p>
            <a:pPr marL="12700" marR="5080">
              <a:lnSpc>
                <a:spcPct val="101000"/>
              </a:lnSpc>
              <a:spcBef>
                <a:spcPts val="95"/>
              </a:spcBef>
            </a:pPr>
            <a:r>
              <a:rPr spc="20" dirty="0">
                <a:solidFill>
                  <a:srgbClr val="464646"/>
                </a:solidFill>
              </a:rPr>
              <a:t>Who </a:t>
            </a:r>
            <a:r>
              <a:rPr spc="15" dirty="0">
                <a:solidFill>
                  <a:srgbClr val="464646"/>
                </a:solidFill>
              </a:rPr>
              <a:t>assigns the </a:t>
            </a:r>
            <a:r>
              <a:rPr spc="10" dirty="0">
                <a:solidFill>
                  <a:srgbClr val="464646"/>
                </a:solidFill>
              </a:rPr>
              <a:t>IP </a:t>
            </a:r>
            <a:r>
              <a:rPr spc="15" dirty="0">
                <a:solidFill>
                  <a:srgbClr val="464646"/>
                </a:solidFill>
              </a:rPr>
              <a:t>addresses and </a:t>
            </a:r>
            <a:r>
              <a:rPr spc="-1000" dirty="0">
                <a:solidFill>
                  <a:srgbClr val="464646"/>
                </a:solidFill>
              </a:rPr>
              <a:t> </a:t>
            </a:r>
            <a:r>
              <a:rPr spc="10" dirty="0">
                <a:solidFill>
                  <a:srgbClr val="464646"/>
                </a:solidFill>
              </a:rPr>
              <a:t>port</a:t>
            </a:r>
            <a:r>
              <a:rPr spc="-5" dirty="0">
                <a:solidFill>
                  <a:srgbClr val="464646"/>
                </a:solidFill>
              </a:rPr>
              <a:t> </a:t>
            </a:r>
            <a:r>
              <a:rPr spc="15" dirty="0">
                <a:solidFill>
                  <a:srgbClr val="464646"/>
                </a:solidFill>
              </a:rPr>
              <a:t>numbers?</a:t>
            </a:r>
          </a:p>
        </p:txBody>
      </p:sp>
      <p:sp>
        <p:nvSpPr>
          <p:cNvPr id="3" name="object 3"/>
          <p:cNvSpPr txBox="1">
            <a:spLocks noGrp="1"/>
          </p:cNvSpPr>
          <p:nvPr>
            <p:ph type="body" idx="1"/>
          </p:nvPr>
        </p:nvSpPr>
        <p:spPr>
          <a:prstGeom prst="rect">
            <a:avLst/>
          </a:prstGeom>
        </p:spPr>
        <p:txBody>
          <a:bodyPr vert="horz" wrap="square" lIns="0" tIns="337312" rIns="0" bIns="0" rtlCol="0">
            <a:spAutoFit/>
          </a:bodyPr>
          <a:lstStyle/>
          <a:p>
            <a:pPr marL="270510" marR="5080" algn="ctr">
              <a:lnSpc>
                <a:spcPct val="100699"/>
              </a:lnSpc>
              <a:spcBef>
                <a:spcPts val="70"/>
              </a:spcBef>
            </a:pPr>
            <a:r>
              <a:rPr sz="3600" spc="-10" dirty="0">
                <a:latin typeface="Arial MT"/>
                <a:cs typeface="Arial MT"/>
              </a:rPr>
              <a:t>Internet Assigned </a:t>
            </a:r>
            <a:r>
              <a:rPr sz="3600" spc="-5" dirty="0">
                <a:latin typeface="Arial MT"/>
                <a:cs typeface="Arial MT"/>
              </a:rPr>
              <a:t>Numbers </a:t>
            </a:r>
            <a:r>
              <a:rPr sz="3600" spc="-10" dirty="0">
                <a:latin typeface="Arial MT"/>
                <a:cs typeface="Arial MT"/>
              </a:rPr>
              <a:t>Authority </a:t>
            </a:r>
            <a:r>
              <a:rPr sz="3600" spc="-990" dirty="0">
                <a:latin typeface="Arial MT"/>
                <a:cs typeface="Arial MT"/>
              </a:rPr>
              <a:t> </a:t>
            </a:r>
            <a:r>
              <a:rPr sz="3600" dirty="0">
                <a:latin typeface="Arial MT"/>
                <a:cs typeface="Arial MT"/>
              </a:rPr>
              <a:t>(IANA)</a:t>
            </a:r>
            <a:endParaRPr sz="3600">
              <a:latin typeface="Arial MT"/>
              <a:cs typeface="Arial MT"/>
            </a:endParaRPr>
          </a:p>
          <a:p>
            <a:pPr marL="280035" algn="ctr">
              <a:lnSpc>
                <a:spcPct val="100000"/>
              </a:lnSpc>
              <a:spcBef>
                <a:spcPts val="430"/>
              </a:spcBef>
            </a:pPr>
            <a:r>
              <a:rPr sz="3600" spc="-5" dirty="0">
                <a:latin typeface="Arial MT"/>
                <a:cs typeface="Arial MT"/>
                <a:hlinkClick r:id="rId2"/>
              </a:rPr>
              <a:t>https://www.iana.org</a:t>
            </a:r>
            <a:endParaRPr sz="3600">
              <a:latin typeface="Arial MT"/>
              <a:cs typeface="Arial MT"/>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25" y="5784654"/>
            <a:ext cx="5403215" cy="1079500"/>
            <a:chOff x="-6025" y="5784654"/>
            <a:chExt cx="5403215" cy="1079500"/>
          </a:xfrm>
        </p:grpSpPr>
        <p:sp>
          <p:nvSpPr>
            <p:cNvPr id="3" name="object 3"/>
            <p:cNvSpPr/>
            <p:nvPr/>
          </p:nvSpPr>
          <p:spPr>
            <a:xfrm>
              <a:off x="499272" y="5944936"/>
              <a:ext cx="4897755" cy="913130"/>
            </a:xfrm>
            <a:custGeom>
              <a:avLst/>
              <a:gdLst/>
              <a:ahLst/>
              <a:cxnLst/>
              <a:rect l="l" t="t" r="r" b="b"/>
              <a:pathLst>
                <a:path w="4897755" h="913129">
                  <a:moveTo>
                    <a:pt x="85612" y="21332"/>
                  </a:moveTo>
                  <a:lnTo>
                    <a:pt x="0" y="5466"/>
                  </a:lnTo>
                  <a:lnTo>
                    <a:pt x="660" y="0"/>
                  </a:lnTo>
                  <a:lnTo>
                    <a:pt x="85612" y="21332"/>
                  </a:lnTo>
                  <a:close/>
                </a:path>
                <a:path w="4897755" h="913129">
                  <a:moveTo>
                    <a:pt x="4897392" y="913063"/>
                  </a:moveTo>
                  <a:lnTo>
                    <a:pt x="3636763" y="913063"/>
                  </a:lnTo>
                  <a:lnTo>
                    <a:pt x="85612" y="21332"/>
                  </a:lnTo>
                  <a:lnTo>
                    <a:pt x="4897392" y="913063"/>
                  </a:lnTo>
                  <a:close/>
                </a:path>
              </a:pathLst>
            </a:custGeom>
            <a:solidFill>
              <a:srgbClr val="9BCADC">
                <a:alpha val="39999"/>
              </a:srgbClr>
            </a:solidFill>
          </p:spPr>
          <p:txBody>
            <a:bodyPr wrap="square" lIns="0" tIns="0" rIns="0" bIns="0" rtlCol="0"/>
            <a:lstStyle/>
            <a:p>
              <a:endParaRPr/>
            </a:p>
          </p:txBody>
        </p:sp>
        <p:sp>
          <p:nvSpPr>
            <p:cNvPr id="4" name="object 4"/>
            <p:cNvSpPr/>
            <p:nvPr/>
          </p:nvSpPr>
          <p:spPr>
            <a:xfrm>
              <a:off x="485716" y="5939010"/>
              <a:ext cx="3652520" cy="919480"/>
            </a:xfrm>
            <a:custGeom>
              <a:avLst/>
              <a:gdLst/>
              <a:ahLst/>
              <a:cxnLst/>
              <a:rect l="l" t="t" r="r" b="b"/>
              <a:pathLst>
                <a:path w="3652520" h="919479">
                  <a:moveTo>
                    <a:pt x="3651910" y="918988"/>
                  </a:moveTo>
                  <a:lnTo>
                    <a:pt x="2868875" y="918988"/>
                  </a:lnTo>
                  <a:lnTo>
                    <a:pt x="7920" y="6349"/>
                  </a:lnTo>
                  <a:lnTo>
                    <a:pt x="0" y="0"/>
                  </a:lnTo>
                  <a:lnTo>
                    <a:pt x="3651910" y="918988"/>
                  </a:lnTo>
                  <a:close/>
                </a:path>
              </a:pathLst>
            </a:custGeom>
            <a:solidFill>
              <a:srgbClr val="000000"/>
            </a:solidFill>
          </p:spPr>
          <p:txBody>
            <a:bodyPr wrap="square" lIns="0" tIns="0" rIns="0" bIns="0" rtlCol="0"/>
            <a:lstStyle/>
            <a:p>
              <a:endParaRPr/>
            </a:p>
          </p:txBody>
        </p:sp>
        <p:pic>
          <p:nvPicPr>
            <p:cNvPr id="5" name="object 5"/>
            <p:cNvPicPr/>
            <p:nvPr/>
          </p:nvPicPr>
          <p:blipFill>
            <a:blip r:embed="rId2" cstate="print"/>
            <a:stretch>
              <a:fillRect/>
            </a:stretch>
          </p:blipFill>
          <p:spPr>
            <a:xfrm>
              <a:off x="0" y="5793172"/>
              <a:ext cx="3351821" cy="1064827"/>
            </a:xfrm>
            <a:prstGeom prst="rect">
              <a:avLst/>
            </a:prstGeom>
          </p:spPr>
        </p:pic>
        <p:sp>
          <p:nvSpPr>
            <p:cNvPr id="6" name="object 6"/>
            <p:cNvSpPr/>
            <p:nvPr/>
          </p:nvSpPr>
          <p:spPr>
            <a:xfrm>
              <a:off x="0" y="5790679"/>
              <a:ext cx="3352165" cy="1067435"/>
            </a:xfrm>
            <a:custGeom>
              <a:avLst/>
              <a:gdLst/>
              <a:ahLst/>
              <a:cxnLst/>
              <a:rect l="l" t="t" r="r" b="b"/>
              <a:pathLst>
                <a:path w="3352165" h="1067434">
                  <a:moveTo>
                    <a:pt x="0" y="0"/>
                  </a:moveTo>
                  <a:lnTo>
                    <a:pt x="3351924" y="1067320"/>
                  </a:lnTo>
                </a:path>
              </a:pathLst>
            </a:custGeom>
            <a:ln w="12049">
              <a:solidFill>
                <a:srgbClr val="93C5D8"/>
              </a:solidFill>
            </a:ln>
          </p:spPr>
          <p:txBody>
            <a:bodyPr wrap="square" lIns="0" tIns="0" rIns="0" bIns="0" rtlCol="0"/>
            <a:lstStyle/>
            <a:p>
              <a:endParaRPr/>
            </a:p>
          </p:txBody>
        </p:sp>
      </p:grpSp>
      <p:sp>
        <p:nvSpPr>
          <p:cNvPr id="7" name="object 7"/>
          <p:cNvSpPr txBox="1">
            <a:spLocks noGrp="1"/>
          </p:cNvSpPr>
          <p:nvPr>
            <p:ph type="title"/>
          </p:nvPr>
        </p:nvSpPr>
        <p:spPr>
          <a:xfrm>
            <a:off x="530225" y="498285"/>
            <a:ext cx="3090545" cy="650240"/>
          </a:xfrm>
          <a:prstGeom prst="rect">
            <a:avLst/>
          </a:prstGeom>
        </p:spPr>
        <p:txBody>
          <a:bodyPr vert="horz" wrap="square" lIns="0" tIns="12700" rIns="0" bIns="0" rtlCol="0">
            <a:spAutoFit/>
          </a:bodyPr>
          <a:lstStyle/>
          <a:p>
            <a:pPr marL="12700">
              <a:lnSpc>
                <a:spcPct val="100000"/>
              </a:lnSpc>
              <a:spcBef>
                <a:spcPts val="100"/>
              </a:spcBef>
            </a:pPr>
            <a:r>
              <a:rPr sz="4100" spc="-5" dirty="0">
                <a:solidFill>
                  <a:srgbClr val="464646"/>
                </a:solidFill>
              </a:rPr>
              <a:t>Bits</a:t>
            </a:r>
            <a:r>
              <a:rPr sz="4100" spc="-50" dirty="0">
                <a:solidFill>
                  <a:srgbClr val="464646"/>
                </a:solidFill>
              </a:rPr>
              <a:t> </a:t>
            </a:r>
            <a:r>
              <a:rPr sz="4100" dirty="0">
                <a:solidFill>
                  <a:srgbClr val="464646"/>
                </a:solidFill>
              </a:rPr>
              <a:t>&amp;</a:t>
            </a:r>
            <a:r>
              <a:rPr sz="4100" spc="-50" dirty="0">
                <a:solidFill>
                  <a:srgbClr val="464646"/>
                </a:solidFill>
              </a:rPr>
              <a:t> </a:t>
            </a:r>
            <a:r>
              <a:rPr sz="4100" spc="-5" dirty="0">
                <a:solidFill>
                  <a:srgbClr val="464646"/>
                </a:solidFill>
              </a:rPr>
              <a:t>Bytes</a:t>
            </a:r>
            <a:endParaRPr sz="4100"/>
          </a:p>
        </p:txBody>
      </p:sp>
      <p:sp>
        <p:nvSpPr>
          <p:cNvPr id="8" name="object 8"/>
          <p:cNvSpPr txBox="1"/>
          <p:nvPr/>
        </p:nvSpPr>
        <p:spPr>
          <a:xfrm>
            <a:off x="616677" y="1444116"/>
            <a:ext cx="2770505" cy="1412875"/>
          </a:xfrm>
          <a:prstGeom prst="rect">
            <a:avLst/>
          </a:prstGeom>
        </p:spPr>
        <p:txBody>
          <a:bodyPr vert="horz" wrap="square" lIns="0" tIns="61594" rIns="0" bIns="0" rtlCol="0">
            <a:spAutoFit/>
          </a:bodyPr>
          <a:lstStyle/>
          <a:p>
            <a:pPr marL="291465" indent="-279400">
              <a:lnSpc>
                <a:spcPct val="100000"/>
              </a:lnSpc>
              <a:spcBef>
                <a:spcPts val="484"/>
              </a:spcBef>
              <a:buClr>
                <a:srgbClr val="2DA2BE"/>
              </a:buClr>
              <a:buSzPct val="66666"/>
              <a:buFont typeface="Lucida Sans Unicode"/>
              <a:buChar char="□"/>
              <a:tabLst>
                <a:tab pos="291465" algn="l"/>
                <a:tab pos="292100" algn="l"/>
                <a:tab pos="1423670" algn="l"/>
              </a:tabLst>
            </a:pPr>
            <a:r>
              <a:rPr sz="2700" dirty="0">
                <a:latin typeface="Arial MT"/>
                <a:cs typeface="Arial MT"/>
              </a:rPr>
              <a:t>1</a:t>
            </a:r>
            <a:r>
              <a:rPr sz="2700" spc="-5" dirty="0">
                <a:latin typeface="Arial MT"/>
                <a:cs typeface="Arial MT"/>
              </a:rPr>
              <a:t> bit </a:t>
            </a:r>
            <a:r>
              <a:rPr sz="2700" dirty="0">
                <a:latin typeface="Arial MT"/>
                <a:cs typeface="Arial MT"/>
              </a:rPr>
              <a:t>=	0</a:t>
            </a:r>
            <a:r>
              <a:rPr sz="2700" spc="-35" dirty="0">
                <a:latin typeface="Arial MT"/>
                <a:cs typeface="Arial MT"/>
              </a:rPr>
              <a:t> </a:t>
            </a:r>
            <a:r>
              <a:rPr sz="2700" spc="-5" dirty="0">
                <a:latin typeface="Arial MT"/>
                <a:cs typeface="Arial MT"/>
              </a:rPr>
              <a:t>or</a:t>
            </a:r>
            <a:r>
              <a:rPr sz="2700" spc="-35" dirty="0">
                <a:latin typeface="Arial MT"/>
                <a:cs typeface="Arial MT"/>
              </a:rPr>
              <a:t> </a:t>
            </a:r>
            <a:r>
              <a:rPr sz="2700" dirty="0">
                <a:latin typeface="Arial MT"/>
                <a:cs typeface="Arial MT"/>
              </a:rPr>
              <a:t>1</a:t>
            </a:r>
            <a:endParaRPr sz="2700">
              <a:latin typeface="Arial MT"/>
              <a:cs typeface="Arial MT"/>
            </a:endParaRPr>
          </a:p>
          <a:p>
            <a:pPr marL="291465" indent="-279400">
              <a:lnSpc>
                <a:spcPct val="100000"/>
              </a:lnSpc>
              <a:spcBef>
                <a:spcPts val="384"/>
              </a:spcBef>
              <a:buClr>
                <a:srgbClr val="2DA2BE"/>
              </a:buClr>
              <a:buSzPct val="66666"/>
              <a:buFont typeface="Lucida Sans Unicode"/>
              <a:buChar char="□"/>
              <a:tabLst>
                <a:tab pos="291465" algn="l"/>
                <a:tab pos="292100" algn="l"/>
              </a:tabLst>
            </a:pPr>
            <a:r>
              <a:rPr sz="2700" dirty="0">
                <a:latin typeface="Arial MT"/>
                <a:cs typeface="Arial MT"/>
              </a:rPr>
              <a:t>1</a:t>
            </a:r>
            <a:r>
              <a:rPr sz="2700" spc="-25" dirty="0">
                <a:latin typeface="Arial MT"/>
                <a:cs typeface="Arial MT"/>
              </a:rPr>
              <a:t> </a:t>
            </a:r>
            <a:r>
              <a:rPr sz="2700" spc="-10" dirty="0">
                <a:latin typeface="Arial MT"/>
                <a:cs typeface="Arial MT"/>
              </a:rPr>
              <a:t>Byte</a:t>
            </a:r>
            <a:r>
              <a:rPr sz="2700" spc="-25" dirty="0">
                <a:latin typeface="Arial MT"/>
                <a:cs typeface="Arial MT"/>
              </a:rPr>
              <a:t> </a:t>
            </a:r>
            <a:r>
              <a:rPr sz="2700" dirty="0">
                <a:latin typeface="Arial MT"/>
                <a:cs typeface="Arial MT"/>
              </a:rPr>
              <a:t>=</a:t>
            </a:r>
            <a:r>
              <a:rPr sz="2700" spc="-30" dirty="0">
                <a:latin typeface="Arial MT"/>
                <a:cs typeface="Arial MT"/>
              </a:rPr>
              <a:t> </a:t>
            </a:r>
            <a:r>
              <a:rPr sz="2700" dirty="0">
                <a:latin typeface="Arial MT"/>
                <a:cs typeface="Arial MT"/>
              </a:rPr>
              <a:t>8</a:t>
            </a:r>
            <a:r>
              <a:rPr sz="2700" spc="-20" dirty="0">
                <a:latin typeface="Arial MT"/>
                <a:cs typeface="Arial MT"/>
              </a:rPr>
              <a:t> </a:t>
            </a:r>
            <a:r>
              <a:rPr sz="2700" spc="-5" dirty="0">
                <a:latin typeface="Arial MT"/>
                <a:cs typeface="Arial MT"/>
              </a:rPr>
              <a:t>bits</a:t>
            </a:r>
            <a:endParaRPr sz="2700">
              <a:latin typeface="Arial MT"/>
              <a:cs typeface="Arial MT"/>
            </a:endParaRPr>
          </a:p>
          <a:p>
            <a:pPr marL="291465" indent="-279400">
              <a:lnSpc>
                <a:spcPct val="100000"/>
              </a:lnSpc>
              <a:spcBef>
                <a:spcPts val="434"/>
              </a:spcBef>
              <a:buClr>
                <a:srgbClr val="2DA2BE"/>
              </a:buClr>
              <a:buSzPct val="66666"/>
              <a:buFont typeface="Lucida Sans Unicode"/>
              <a:buChar char="□"/>
              <a:tabLst>
                <a:tab pos="291465" algn="l"/>
                <a:tab pos="292100" algn="l"/>
              </a:tabLst>
            </a:pPr>
            <a:r>
              <a:rPr sz="2700" dirty="0">
                <a:latin typeface="Arial MT"/>
                <a:cs typeface="Arial MT"/>
              </a:rPr>
              <a:t>1</a:t>
            </a:r>
            <a:r>
              <a:rPr sz="2700" spc="-30" dirty="0">
                <a:latin typeface="Arial MT"/>
                <a:cs typeface="Arial MT"/>
              </a:rPr>
              <a:t> </a:t>
            </a:r>
            <a:r>
              <a:rPr sz="2700" spc="-5" dirty="0">
                <a:latin typeface="Arial MT"/>
                <a:cs typeface="Arial MT"/>
              </a:rPr>
              <a:t>Nibble</a:t>
            </a:r>
            <a:r>
              <a:rPr sz="2700" spc="-30" dirty="0">
                <a:latin typeface="Arial MT"/>
                <a:cs typeface="Arial MT"/>
              </a:rPr>
              <a:t> </a:t>
            </a:r>
            <a:r>
              <a:rPr sz="2700" dirty="0">
                <a:latin typeface="Arial MT"/>
                <a:cs typeface="Arial MT"/>
              </a:rPr>
              <a:t>=</a:t>
            </a:r>
            <a:r>
              <a:rPr sz="2700" spc="-30" dirty="0">
                <a:latin typeface="Arial MT"/>
                <a:cs typeface="Arial MT"/>
              </a:rPr>
              <a:t> </a:t>
            </a:r>
            <a:r>
              <a:rPr sz="2700" dirty="0">
                <a:latin typeface="Arial MT"/>
                <a:cs typeface="Arial MT"/>
              </a:rPr>
              <a:t>4</a:t>
            </a:r>
            <a:r>
              <a:rPr sz="2700" spc="-30" dirty="0">
                <a:latin typeface="Arial MT"/>
                <a:cs typeface="Arial MT"/>
              </a:rPr>
              <a:t> </a:t>
            </a:r>
            <a:r>
              <a:rPr sz="2700" spc="-5" dirty="0">
                <a:latin typeface="Arial MT"/>
                <a:cs typeface="Arial MT"/>
              </a:rPr>
              <a:t>bits</a:t>
            </a:r>
            <a:endParaRPr sz="2700">
              <a:latin typeface="Arial MT"/>
              <a:cs typeface="Arial MT"/>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06272" y="1690689"/>
            <a:ext cx="5793473" cy="4655520"/>
          </a:xfrm>
          <a:prstGeom prst="rect">
            <a:avLst/>
          </a:prstGeom>
        </p:spPr>
      </p:pic>
      <p:sp>
        <p:nvSpPr>
          <p:cNvPr id="3" name="object 3"/>
          <p:cNvSpPr txBox="1">
            <a:spLocks noGrp="1"/>
          </p:cNvSpPr>
          <p:nvPr>
            <p:ph type="title"/>
          </p:nvPr>
        </p:nvSpPr>
        <p:spPr>
          <a:xfrm>
            <a:off x="530225" y="498285"/>
            <a:ext cx="3090545" cy="650240"/>
          </a:xfrm>
          <a:prstGeom prst="rect">
            <a:avLst/>
          </a:prstGeom>
        </p:spPr>
        <p:txBody>
          <a:bodyPr vert="horz" wrap="square" lIns="0" tIns="12700" rIns="0" bIns="0" rtlCol="0">
            <a:spAutoFit/>
          </a:bodyPr>
          <a:lstStyle/>
          <a:p>
            <a:pPr marL="12700">
              <a:lnSpc>
                <a:spcPct val="100000"/>
              </a:lnSpc>
              <a:spcBef>
                <a:spcPts val="100"/>
              </a:spcBef>
            </a:pPr>
            <a:r>
              <a:rPr sz="4100" spc="-5" dirty="0">
                <a:solidFill>
                  <a:srgbClr val="464646"/>
                </a:solidFill>
              </a:rPr>
              <a:t>Bits</a:t>
            </a:r>
            <a:r>
              <a:rPr sz="4100" spc="-50" dirty="0">
                <a:solidFill>
                  <a:srgbClr val="464646"/>
                </a:solidFill>
              </a:rPr>
              <a:t> </a:t>
            </a:r>
            <a:r>
              <a:rPr sz="4100" dirty="0">
                <a:solidFill>
                  <a:srgbClr val="464646"/>
                </a:solidFill>
              </a:rPr>
              <a:t>&amp;</a:t>
            </a:r>
            <a:r>
              <a:rPr sz="4100" spc="-50" dirty="0">
                <a:solidFill>
                  <a:srgbClr val="464646"/>
                </a:solidFill>
              </a:rPr>
              <a:t> </a:t>
            </a:r>
            <a:r>
              <a:rPr sz="4100" spc="-5" dirty="0">
                <a:solidFill>
                  <a:srgbClr val="464646"/>
                </a:solidFill>
              </a:rPr>
              <a:t>Bytes</a:t>
            </a:r>
            <a:endParaRPr sz="41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25" y="1219200"/>
            <a:ext cx="8962390" cy="5645150"/>
            <a:chOff x="-6025" y="1219200"/>
            <a:chExt cx="8962390" cy="5645150"/>
          </a:xfrm>
        </p:grpSpPr>
        <p:pic>
          <p:nvPicPr>
            <p:cNvPr id="3" name="object 3"/>
            <p:cNvPicPr/>
            <p:nvPr/>
          </p:nvPicPr>
          <p:blipFill>
            <a:blip r:embed="rId2" cstate="print"/>
            <a:stretch>
              <a:fillRect/>
            </a:stretch>
          </p:blipFill>
          <p:spPr>
            <a:xfrm>
              <a:off x="628650" y="1219200"/>
              <a:ext cx="4689826" cy="5411336"/>
            </a:xfrm>
            <a:prstGeom prst="rect">
              <a:avLst/>
            </a:prstGeom>
          </p:spPr>
        </p:pic>
        <p:pic>
          <p:nvPicPr>
            <p:cNvPr id="4" name="object 4"/>
            <p:cNvPicPr/>
            <p:nvPr/>
          </p:nvPicPr>
          <p:blipFill>
            <a:blip r:embed="rId3" cstate="print"/>
            <a:stretch>
              <a:fillRect/>
            </a:stretch>
          </p:blipFill>
          <p:spPr>
            <a:xfrm>
              <a:off x="5439486" y="1219200"/>
              <a:ext cx="3516856" cy="4857674"/>
            </a:xfrm>
            <a:prstGeom prst="rect">
              <a:avLst/>
            </a:prstGeom>
          </p:spPr>
        </p:pic>
      </p:grpSp>
      <p:sp>
        <p:nvSpPr>
          <p:cNvPr id="5" name="object 5"/>
          <p:cNvSpPr txBox="1">
            <a:spLocks noGrp="1"/>
          </p:cNvSpPr>
          <p:nvPr>
            <p:ph type="title"/>
          </p:nvPr>
        </p:nvSpPr>
        <p:spPr>
          <a:xfrm>
            <a:off x="530225" y="498285"/>
            <a:ext cx="3090545" cy="650240"/>
          </a:xfrm>
          <a:prstGeom prst="rect">
            <a:avLst/>
          </a:prstGeom>
        </p:spPr>
        <p:txBody>
          <a:bodyPr vert="horz" wrap="square" lIns="0" tIns="12700" rIns="0" bIns="0" rtlCol="0">
            <a:spAutoFit/>
          </a:bodyPr>
          <a:lstStyle/>
          <a:p>
            <a:pPr marL="12700">
              <a:lnSpc>
                <a:spcPct val="100000"/>
              </a:lnSpc>
              <a:spcBef>
                <a:spcPts val="100"/>
              </a:spcBef>
            </a:pPr>
            <a:r>
              <a:rPr sz="4100" spc="-5" dirty="0">
                <a:solidFill>
                  <a:srgbClr val="464646"/>
                </a:solidFill>
              </a:rPr>
              <a:t>Bits</a:t>
            </a:r>
            <a:r>
              <a:rPr sz="4100" spc="-50" dirty="0">
                <a:solidFill>
                  <a:srgbClr val="464646"/>
                </a:solidFill>
              </a:rPr>
              <a:t> </a:t>
            </a:r>
            <a:r>
              <a:rPr sz="4100" dirty="0">
                <a:solidFill>
                  <a:srgbClr val="464646"/>
                </a:solidFill>
              </a:rPr>
              <a:t>&amp;</a:t>
            </a:r>
            <a:r>
              <a:rPr sz="4100" spc="-50" dirty="0">
                <a:solidFill>
                  <a:srgbClr val="464646"/>
                </a:solidFill>
              </a:rPr>
              <a:t> </a:t>
            </a:r>
            <a:r>
              <a:rPr sz="4100" spc="-5" dirty="0">
                <a:solidFill>
                  <a:srgbClr val="464646"/>
                </a:solidFill>
              </a:rPr>
              <a:t>Bytes</a:t>
            </a:r>
            <a:endParaRPr sz="41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32" y="0"/>
            <a:ext cx="9150350" cy="6864350"/>
            <a:chOff x="-6032" y="0"/>
            <a:chExt cx="9150350" cy="6864350"/>
          </a:xfrm>
        </p:grpSpPr>
        <p:pic>
          <p:nvPicPr>
            <p:cNvPr id="3" name="object 3"/>
            <p:cNvPicPr/>
            <p:nvPr/>
          </p:nvPicPr>
          <p:blipFill>
            <a:blip r:embed="rId2" cstate="print"/>
            <a:stretch>
              <a:fillRect/>
            </a:stretch>
          </p:blipFill>
          <p:spPr>
            <a:xfrm>
              <a:off x="0" y="0"/>
              <a:ext cx="9143999" cy="6857999"/>
            </a:xfrm>
            <a:prstGeom prst="rect">
              <a:avLst/>
            </a:prstGeom>
          </p:spPr>
        </p:pic>
        <p:sp>
          <p:nvSpPr>
            <p:cNvPr id="4" name="object 4"/>
            <p:cNvSpPr/>
            <p:nvPr/>
          </p:nvSpPr>
          <p:spPr>
            <a:xfrm>
              <a:off x="499272" y="5944935"/>
              <a:ext cx="4897755" cy="913130"/>
            </a:xfrm>
            <a:custGeom>
              <a:avLst/>
              <a:gdLst/>
              <a:ahLst/>
              <a:cxnLst/>
              <a:rect l="l" t="t" r="r" b="b"/>
              <a:pathLst>
                <a:path w="4897755" h="913129">
                  <a:moveTo>
                    <a:pt x="85612" y="21332"/>
                  </a:moveTo>
                  <a:lnTo>
                    <a:pt x="0" y="5466"/>
                  </a:lnTo>
                  <a:lnTo>
                    <a:pt x="660" y="0"/>
                  </a:lnTo>
                  <a:lnTo>
                    <a:pt x="85612" y="21332"/>
                  </a:lnTo>
                  <a:close/>
                </a:path>
                <a:path w="4897755" h="913129">
                  <a:moveTo>
                    <a:pt x="4897392" y="913063"/>
                  </a:moveTo>
                  <a:lnTo>
                    <a:pt x="3636763" y="913063"/>
                  </a:lnTo>
                  <a:lnTo>
                    <a:pt x="85612" y="21332"/>
                  </a:lnTo>
                  <a:lnTo>
                    <a:pt x="4897392" y="913063"/>
                  </a:lnTo>
                  <a:close/>
                </a:path>
              </a:pathLst>
            </a:custGeom>
            <a:solidFill>
              <a:srgbClr val="9BCADC">
                <a:alpha val="39999"/>
              </a:srgbClr>
            </a:solidFill>
          </p:spPr>
          <p:txBody>
            <a:bodyPr wrap="square" lIns="0" tIns="0" rIns="0" bIns="0" rtlCol="0"/>
            <a:lstStyle/>
            <a:p>
              <a:endParaRPr/>
            </a:p>
          </p:txBody>
        </p:sp>
        <p:sp>
          <p:nvSpPr>
            <p:cNvPr id="5" name="object 5"/>
            <p:cNvSpPr/>
            <p:nvPr/>
          </p:nvSpPr>
          <p:spPr>
            <a:xfrm>
              <a:off x="485716" y="5939011"/>
              <a:ext cx="3652520" cy="919480"/>
            </a:xfrm>
            <a:custGeom>
              <a:avLst/>
              <a:gdLst/>
              <a:ahLst/>
              <a:cxnLst/>
              <a:rect l="l" t="t" r="r" b="b"/>
              <a:pathLst>
                <a:path w="3652520" h="919479">
                  <a:moveTo>
                    <a:pt x="3651910" y="918988"/>
                  </a:moveTo>
                  <a:lnTo>
                    <a:pt x="2868875" y="918988"/>
                  </a:lnTo>
                  <a:lnTo>
                    <a:pt x="7920" y="6349"/>
                  </a:lnTo>
                  <a:lnTo>
                    <a:pt x="0" y="0"/>
                  </a:lnTo>
                  <a:lnTo>
                    <a:pt x="3651910" y="918988"/>
                  </a:lnTo>
                  <a:close/>
                </a:path>
              </a:pathLst>
            </a:custGeom>
            <a:solidFill>
              <a:srgbClr val="000000"/>
            </a:solidFill>
          </p:spPr>
          <p:txBody>
            <a:bodyPr wrap="square" lIns="0" tIns="0" rIns="0" bIns="0" rtlCol="0"/>
            <a:lstStyle/>
            <a:p>
              <a:endParaRPr/>
            </a:p>
          </p:txBody>
        </p:sp>
        <p:pic>
          <p:nvPicPr>
            <p:cNvPr id="6" name="object 6"/>
            <p:cNvPicPr/>
            <p:nvPr/>
          </p:nvPicPr>
          <p:blipFill>
            <a:blip r:embed="rId3" cstate="print"/>
            <a:stretch>
              <a:fillRect/>
            </a:stretch>
          </p:blipFill>
          <p:spPr>
            <a:xfrm>
              <a:off x="0" y="5793172"/>
              <a:ext cx="3351821" cy="1064827"/>
            </a:xfrm>
            <a:prstGeom prst="rect">
              <a:avLst/>
            </a:prstGeom>
          </p:spPr>
        </p:pic>
        <p:sp>
          <p:nvSpPr>
            <p:cNvPr id="7" name="object 7"/>
            <p:cNvSpPr/>
            <p:nvPr/>
          </p:nvSpPr>
          <p:spPr>
            <a:xfrm>
              <a:off x="0" y="5790679"/>
              <a:ext cx="3352165" cy="1067435"/>
            </a:xfrm>
            <a:custGeom>
              <a:avLst/>
              <a:gdLst/>
              <a:ahLst/>
              <a:cxnLst/>
              <a:rect l="l" t="t" r="r" b="b"/>
              <a:pathLst>
                <a:path w="3352165" h="1067434">
                  <a:moveTo>
                    <a:pt x="0" y="0"/>
                  </a:moveTo>
                  <a:lnTo>
                    <a:pt x="3351924" y="1067320"/>
                  </a:lnTo>
                </a:path>
              </a:pathLst>
            </a:custGeom>
            <a:ln w="12049">
              <a:solidFill>
                <a:srgbClr val="93C5D8"/>
              </a:solidFill>
            </a:ln>
          </p:spPr>
          <p:txBody>
            <a:bodyPr wrap="square" lIns="0" tIns="0" rIns="0" bIns="0" rtlCol="0"/>
            <a:lstStyle/>
            <a:p>
              <a:endParaRPr/>
            </a:p>
          </p:txBody>
        </p:sp>
      </p:grpSp>
      <p:sp>
        <p:nvSpPr>
          <p:cNvPr id="8" name="object 8"/>
          <p:cNvSpPr txBox="1">
            <a:spLocks noGrp="1"/>
          </p:cNvSpPr>
          <p:nvPr>
            <p:ph type="title"/>
          </p:nvPr>
        </p:nvSpPr>
        <p:spPr>
          <a:xfrm>
            <a:off x="530225" y="498285"/>
            <a:ext cx="3090545" cy="650240"/>
          </a:xfrm>
          <a:prstGeom prst="rect">
            <a:avLst/>
          </a:prstGeom>
        </p:spPr>
        <p:txBody>
          <a:bodyPr vert="horz" wrap="square" lIns="0" tIns="12700" rIns="0" bIns="0" rtlCol="0">
            <a:spAutoFit/>
          </a:bodyPr>
          <a:lstStyle/>
          <a:p>
            <a:pPr marL="12700">
              <a:lnSpc>
                <a:spcPct val="100000"/>
              </a:lnSpc>
              <a:spcBef>
                <a:spcPts val="100"/>
              </a:spcBef>
            </a:pPr>
            <a:r>
              <a:rPr sz="4100" spc="-5" dirty="0"/>
              <a:t>Bits</a:t>
            </a:r>
            <a:r>
              <a:rPr sz="4100" spc="-50" dirty="0"/>
              <a:t> </a:t>
            </a:r>
            <a:r>
              <a:rPr sz="4100" dirty="0"/>
              <a:t>&amp;</a:t>
            </a:r>
            <a:r>
              <a:rPr sz="4100" spc="-50" dirty="0"/>
              <a:t> </a:t>
            </a:r>
            <a:r>
              <a:rPr sz="4100" spc="-5" dirty="0"/>
              <a:t>Bytes</a:t>
            </a:r>
            <a:endParaRPr sz="4100"/>
          </a:p>
        </p:txBody>
      </p:sp>
      <p:sp>
        <p:nvSpPr>
          <p:cNvPr id="9" name="object 9"/>
          <p:cNvSpPr txBox="1"/>
          <p:nvPr/>
        </p:nvSpPr>
        <p:spPr>
          <a:xfrm>
            <a:off x="4768715" y="1439798"/>
            <a:ext cx="2498725" cy="2413000"/>
          </a:xfrm>
          <a:prstGeom prst="rect">
            <a:avLst/>
          </a:prstGeom>
        </p:spPr>
        <p:txBody>
          <a:bodyPr vert="horz" wrap="square" lIns="0" tIns="65405" rIns="0" bIns="0" rtlCol="0">
            <a:spAutoFit/>
          </a:bodyPr>
          <a:lstStyle/>
          <a:p>
            <a:pPr marL="50800">
              <a:lnSpc>
                <a:spcPct val="100000"/>
              </a:lnSpc>
              <a:spcBef>
                <a:spcPts val="515"/>
              </a:spcBef>
              <a:tabLst>
                <a:tab pos="330835" algn="l"/>
              </a:tabLst>
            </a:pPr>
            <a:r>
              <a:rPr sz="1900" spc="-370" dirty="0">
                <a:solidFill>
                  <a:srgbClr val="2DA2BE"/>
                </a:solidFill>
                <a:latin typeface="Lucida Sans Unicode"/>
                <a:cs typeface="Lucida Sans Unicode"/>
              </a:rPr>
              <a:t>□	</a:t>
            </a:r>
            <a:r>
              <a:rPr sz="2800" spc="-5" dirty="0">
                <a:solidFill>
                  <a:srgbClr val="FFFFFF"/>
                </a:solidFill>
                <a:latin typeface="Arial MT"/>
                <a:cs typeface="Arial MT"/>
              </a:rPr>
              <a:t>10</a:t>
            </a:r>
            <a:r>
              <a:rPr sz="2775" spc="-7" baseline="31531" dirty="0">
                <a:solidFill>
                  <a:srgbClr val="FFFFFF"/>
                </a:solidFill>
                <a:latin typeface="Arial MT"/>
                <a:cs typeface="Arial MT"/>
              </a:rPr>
              <a:t>3</a:t>
            </a:r>
            <a:r>
              <a:rPr sz="2800" spc="-5" dirty="0">
                <a:solidFill>
                  <a:srgbClr val="FFFFFF"/>
                </a:solidFill>
                <a:latin typeface="Arial MT"/>
                <a:cs typeface="Arial MT"/>
              </a:rPr>
              <a:t>=1000</a:t>
            </a:r>
            <a:endParaRPr sz="2800">
              <a:latin typeface="Arial MT"/>
              <a:cs typeface="Arial MT"/>
            </a:endParaRPr>
          </a:p>
          <a:p>
            <a:pPr marL="50800">
              <a:lnSpc>
                <a:spcPct val="100000"/>
              </a:lnSpc>
              <a:spcBef>
                <a:spcPts val="415"/>
              </a:spcBef>
              <a:tabLst>
                <a:tab pos="330835" algn="l"/>
              </a:tabLst>
            </a:pPr>
            <a:r>
              <a:rPr sz="1900" spc="-370" dirty="0">
                <a:solidFill>
                  <a:srgbClr val="2DA2BE"/>
                </a:solidFill>
                <a:latin typeface="Lucida Sans Unicode"/>
                <a:cs typeface="Lucida Sans Unicode"/>
              </a:rPr>
              <a:t>□	</a:t>
            </a:r>
            <a:r>
              <a:rPr sz="2800" dirty="0">
                <a:solidFill>
                  <a:srgbClr val="FFFFFF"/>
                </a:solidFill>
                <a:latin typeface="Arial MT"/>
                <a:cs typeface="Arial MT"/>
              </a:rPr>
              <a:t>2</a:t>
            </a:r>
            <a:r>
              <a:rPr sz="2775" baseline="31531" dirty="0">
                <a:solidFill>
                  <a:srgbClr val="FFFFFF"/>
                </a:solidFill>
                <a:latin typeface="Arial MT"/>
                <a:cs typeface="Arial MT"/>
              </a:rPr>
              <a:t>10</a:t>
            </a:r>
            <a:r>
              <a:rPr sz="2800" dirty="0">
                <a:solidFill>
                  <a:srgbClr val="FFFFFF"/>
                </a:solidFill>
                <a:latin typeface="Arial MT"/>
                <a:cs typeface="Arial MT"/>
              </a:rPr>
              <a:t>=</a:t>
            </a:r>
            <a:r>
              <a:rPr sz="2800" spc="-110" dirty="0">
                <a:solidFill>
                  <a:srgbClr val="FFFFFF"/>
                </a:solidFill>
                <a:latin typeface="Arial MT"/>
                <a:cs typeface="Arial MT"/>
              </a:rPr>
              <a:t> </a:t>
            </a:r>
            <a:r>
              <a:rPr sz="2800" spc="-5" dirty="0">
                <a:solidFill>
                  <a:srgbClr val="FFFFFF"/>
                </a:solidFill>
                <a:latin typeface="Arial MT"/>
                <a:cs typeface="Arial MT"/>
              </a:rPr>
              <a:t>1024</a:t>
            </a:r>
            <a:endParaRPr sz="2800">
              <a:latin typeface="Arial MT"/>
              <a:cs typeface="Arial MT"/>
            </a:endParaRPr>
          </a:p>
          <a:p>
            <a:pPr>
              <a:lnSpc>
                <a:spcPct val="100000"/>
              </a:lnSpc>
            </a:pPr>
            <a:endParaRPr sz="3600">
              <a:latin typeface="Arial MT"/>
              <a:cs typeface="Arial MT"/>
            </a:endParaRPr>
          </a:p>
          <a:p>
            <a:pPr marL="50800">
              <a:lnSpc>
                <a:spcPct val="100000"/>
              </a:lnSpc>
              <a:tabLst>
                <a:tab pos="330835" algn="l"/>
              </a:tabLst>
            </a:pPr>
            <a:r>
              <a:rPr sz="1900" spc="-370" dirty="0">
                <a:solidFill>
                  <a:srgbClr val="2DA2BE"/>
                </a:solidFill>
                <a:latin typeface="Lucida Sans Unicode"/>
                <a:cs typeface="Lucida Sans Unicode"/>
              </a:rPr>
              <a:t>□	</a:t>
            </a:r>
            <a:r>
              <a:rPr sz="2800" spc="-5" dirty="0">
                <a:solidFill>
                  <a:srgbClr val="FFFFFF"/>
                </a:solidFill>
                <a:latin typeface="Arial MT"/>
                <a:cs typeface="Arial MT"/>
              </a:rPr>
              <a:t>10</a:t>
            </a:r>
            <a:r>
              <a:rPr sz="2775" spc="-7" baseline="31531" dirty="0">
                <a:solidFill>
                  <a:srgbClr val="FFFFFF"/>
                </a:solidFill>
                <a:latin typeface="Arial MT"/>
                <a:cs typeface="Arial MT"/>
              </a:rPr>
              <a:t>6</a:t>
            </a:r>
            <a:r>
              <a:rPr sz="2800" spc="-5" dirty="0">
                <a:solidFill>
                  <a:srgbClr val="FFFFFF"/>
                </a:solidFill>
                <a:latin typeface="Arial MT"/>
                <a:cs typeface="Arial MT"/>
              </a:rPr>
              <a:t>=1000000</a:t>
            </a:r>
            <a:endParaRPr sz="2800">
              <a:latin typeface="Arial MT"/>
              <a:cs typeface="Arial MT"/>
            </a:endParaRPr>
          </a:p>
          <a:p>
            <a:pPr marL="50800">
              <a:lnSpc>
                <a:spcPct val="100000"/>
              </a:lnSpc>
              <a:spcBef>
                <a:spcPts val="390"/>
              </a:spcBef>
              <a:tabLst>
                <a:tab pos="330835" algn="l"/>
              </a:tabLst>
            </a:pPr>
            <a:r>
              <a:rPr sz="1900" spc="-370" dirty="0">
                <a:solidFill>
                  <a:srgbClr val="2DA2BE"/>
                </a:solidFill>
                <a:latin typeface="Lucida Sans Unicode"/>
                <a:cs typeface="Lucida Sans Unicode"/>
              </a:rPr>
              <a:t>□	</a:t>
            </a:r>
            <a:r>
              <a:rPr sz="2800" spc="-5" dirty="0">
                <a:solidFill>
                  <a:srgbClr val="FFFFFF"/>
                </a:solidFill>
                <a:latin typeface="Arial MT"/>
                <a:cs typeface="Arial MT"/>
              </a:rPr>
              <a:t>2</a:t>
            </a:r>
            <a:r>
              <a:rPr sz="2775" spc="-7" baseline="31531" dirty="0">
                <a:solidFill>
                  <a:srgbClr val="FFFFFF"/>
                </a:solidFill>
                <a:latin typeface="Arial MT"/>
                <a:cs typeface="Arial MT"/>
              </a:rPr>
              <a:t>20</a:t>
            </a:r>
            <a:r>
              <a:rPr sz="2800" spc="-5" dirty="0">
                <a:solidFill>
                  <a:srgbClr val="FFFFFF"/>
                </a:solidFill>
                <a:latin typeface="Arial MT"/>
                <a:cs typeface="Arial MT"/>
              </a:rPr>
              <a:t>=1048576</a:t>
            </a:r>
            <a:endParaRPr sz="2800">
              <a:latin typeface="Arial MT"/>
              <a:cs typeface="Arial MT"/>
            </a:endParaRPr>
          </a:p>
        </p:txBody>
      </p:sp>
      <p:pic>
        <p:nvPicPr>
          <p:cNvPr id="10" name="object 10"/>
          <p:cNvPicPr/>
          <p:nvPr/>
        </p:nvPicPr>
        <p:blipFill>
          <a:blip r:embed="rId4" cstate="print"/>
          <a:stretch>
            <a:fillRect/>
          </a:stretch>
        </p:blipFill>
        <p:spPr>
          <a:xfrm>
            <a:off x="533400" y="1295400"/>
            <a:ext cx="4170610" cy="4351337"/>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498285"/>
            <a:ext cx="5400675" cy="650240"/>
          </a:xfrm>
          <a:prstGeom prst="rect">
            <a:avLst/>
          </a:prstGeom>
        </p:spPr>
        <p:txBody>
          <a:bodyPr vert="horz" wrap="square" lIns="0" tIns="12700" rIns="0" bIns="0" rtlCol="0">
            <a:spAutoFit/>
          </a:bodyPr>
          <a:lstStyle/>
          <a:p>
            <a:pPr marL="12700">
              <a:lnSpc>
                <a:spcPct val="100000"/>
              </a:lnSpc>
              <a:spcBef>
                <a:spcPts val="100"/>
              </a:spcBef>
            </a:pPr>
            <a:r>
              <a:rPr sz="4100" spc="-5" dirty="0">
                <a:solidFill>
                  <a:srgbClr val="464646"/>
                </a:solidFill>
              </a:rPr>
              <a:t>Network</a:t>
            </a:r>
            <a:r>
              <a:rPr sz="4100" spc="-90" dirty="0">
                <a:solidFill>
                  <a:srgbClr val="464646"/>
                </a:solidFill>
              </a:rPr>
              <a:t> </a:t>
            </a:r>
            <a:r>
              <a:rPr sz="4100" spc="-5" dirty="0">
                <a:solidFill>
                  <a:srgbClr val="464646"/>
                </a:solidFill>
              </a:rPr>
              <a:t>Performance</a:t>
            </a:r>
            <a:endParaRPr sz="4100"/>
          </a:p>
        </p:txBody>
      </p:sp>
      <p:sp>
        <p:nvSpPr>
          <p:cNvPr id="3" name="object 3"/>
          <p:cNvSpPr txBox="1"/>
          <p:nvPr/>
        </p:nvSpPr>
        <p:spPr>
          <a:xfrm>
            <a:off x="608918" y="1143285"/>
            <a:ext cx="7608570" cy="3919220"/>
          </a:xfrm>
          <a:prstGeom prst="rect">
            <a:avLst/>
          </a:prstGeom>
        </p:spPr>
        <p:txBody>
          <a:bodyPr vert="horz" wrap="square" lIns="0" tIns="65405" rIns="0" bIns="0" rtlCol="0">
            <a:spAutoFit/>
          </a:bodyPr>
          <a:lstStyle/>
          <a:p>
            <a:pPr marL="299720" indent="-287655">
              <a:lnSpc>
                <a:spcPct val="100000"/>
              </a:lnSpc>
              <a:spcBef>
                <a:spcPts val="515"/>
              </a:spcBef>
              <a:buClr>
                <a:srgbClr val="2DA2BE"/>
              </a:buClr>
              <a:buSzPct val="68055"/>
              <a:buFont typeface="Lucida Sans Unicode"/>
              <a:buChar char="□"/>
              <a:tabLst>
                <a:tab pos="300355" algn="l"/>
              </a:tabLst>
            </a:pPr>
            <a:r>
              <a:rPr sz="3600" spc="-10" dirty="0">
                <a:latin typeface="Arial MT"/>
                <a:cs typeface="Arial MT"/>
              </a:rPr>
              <a:t>Two</a:t>
            </a:r>
            <a:r>
              <a:rPr sz="3600" spc="-55" dirty="0">
                <a:latin typeface="Arial MT"/>
                <a:cs typeface="Arial MT"/>
              </a:rPr>
              <a:t> </a:t>
            </a:r>
            <a:r>
              <a:rPr sz="3600" dirty="0">
                <a:latin typeface="Arial MT"/>
                <a:cs typeface="Arial MT"/>
              </a:rPr>
              <a:t>measures</a:t>
            </a:r>
            <a:endParaRPr sz="3600">
              <a:latin typeface="Arial MT"/>
              <a:cs typeface="Arial MT"/>
            </a:endParaRPr>
          </a:p>
          <a:p>
            <a:pPr marL="555625" lvl="1" indent="-170180">
              <a:lnSpc>
                <a:spcPct val="100000"/>
              </a:lnSpc>
              <a:spcBef>
                <a:spcPts val="370"/>
              </a:spcBef>
              <a:buClr>
                <a:srgbClr val="2DA2BE"/>
              </a:buClr>
              <a:buFont typeface="Verdana"/>
              <a:buChar char="◦"/>
              <a:tabLst>
                <a:tab pos="556260" algn="l"/>
              </a:tabLst>
            </a:pPr>
            <a:r>
              <a:rPr sz="3200" i="1" spc="-5" dirty="0">
                <a:solidFill>
                  <a:srgbClr val="00B0F0"/>
                </a:solidFill>
                <a:latin typeface="Arial"/>
                <a:cs typeface="Arial"/>
              </a:rPr>
              <a:t>Bandwidth/throughput</a:t>
            </a:r>
            <a:endParaRPr sz="3200">
              <a:latin typeface="Arial"/>
              <a:cs typeface="Arial"/>
            </a:endParaRPr>
          </a:p>
          <a:p>
            <a:pPr marL="848360" marR="5080" algn="just">
              <a:lnSpc>
                <a:spcPct val="99700"/>
              </a:lnSpc>
              <a:spcBef>
                <a:spcPts val="409"/>
              </a:spcBef>
            </a:pPr>
            <a:r>
              <a:rPr sz="2800" spc="-5" dirty="0">
                <a:latin typeface="Arial MT"/>
                <a:cs typeface="Arial MT"/>
              </a:rPr>
              <a:t>The bandwidth of </a:t>
            </a:r>
            <a:r>
              <a:rPr sz="2800" dirty="0">
                <a:latin typeface="Arial MT"/>
                <a:cs typeface="Arial MT"/>
              </a:rPr>
              <a:t>a </a:t>
            </a:r>
            <a:r>
              <a:rPr sz="2800" spc="-5" dirty="0">
                <a:latin typeface="Arial MT"/>
                <a:cs typeface="Arial MT"/>
              </a:rPr>
              <a:t>network is given by the </a:t>
            </a:r>
            <a:r>
              <a:rPr sz="2800" spc="-765" dirty="0">
                <a:latin typeface="Arial MT"/>
                <a:cs typeface="Arial MT"/>
              </a:rPr>
              <a:t> </a:t>
            </a:r>
            <a:r>
              <a:rPr sz="2800" spc="-5" dirty="0">
                <a:latin typeface="Arial MT"/>
                <a:cs typeface="Arial MT"/>
              </a:rPr>
              <a:t>number of bits that </a:t>
            </a:r>
            <a:r>
              <a:rPr sz="2800" dirty="0">
                <a:latin typeface="Arial MT"/>
                <a:cs typeface="Arial MT"/>
              </a:rPr>
              <a:t>can </a:t>
            </a:r>
            <a:r>
              <a:rPr sz="2800" spc="-5" dirty="0">
                <a:latin typeface="Arial MT"/>
                <a:cs typeface="Arial MT"/>
              </a:rPr>
              <a:t>be transmitted over </a:t>
            </a:r>
            <a:r>
              <a:rPr sz="2800" spc="-770" dirty="0">
                <a:latin typeface="Arial MT"/>
                <a:cs typeface="Arial MT"/>
              </a:rPr>
              <a:t> </a:t>
            </a:r>
            <a:r>
              <a:rPr sz="2800" spc="-5" dirty="0">
                <a:latin typeface="Arial MT"/>
                <a:cs typeface="Arial MT"/>
              </a:rPr>
              <a:t>the</a:t>
            </a:r>
            <a:r>
              <a:rPr sz="2800" spc="-15" dirty="0">
                <a:latin typeface="Arial MT"/>
                <a:cs typeface="Arial MT"/>
              </a:rPr>
              <a:t> </a:t>
            </a:r>
            <a:r>
              <a:rPr sz="2800" spc="-5" dirty="0">
                <a:latin typeface="Arial MT"/>
                <a:cs typeface="Arial MT"/>
              </a:rPr>
              <a:t>network</a:t>
            </a:r>
            <a:r>
              <a:rPr sz="2800" spc="-10" dirty="0">
                <a:latin typeface="Arial MT"/>
                <a:cs typeface="Arial MT"/>
              </a:rPr>
              <a:t> </a:t>
            </a:r>
            <a:r>
              <a:rPr sz="2800" spc="-5" dirty="0">
                <a:latin typeface="Arial MT"/>
                <a:cs typeface="Arial MT"/>
              </a:rPr>
              <a:t>in</a:t>
            </a:r>
            <a:r>
              <a:rPr sz="2800" spc="-10" dirty="0">
                <a:latin typeface="Arial MT"/>
                <a:cs typeface="Arial MT"/>
              </a:rPr>
              <a:t> </a:t>
            </a:r>
            <a:r>
              <a:rPr sz="2800" dirty="0">
                <a:latin typeface="Arial MT"/>
                <a:cs typeface="Arial MT"/>
              </a:rPr>
              <a:t>a</a:t>
            </a:r>
            <a:r>
              <a:rPr sz="2800" spc="-10" dirty="0">
                <a:latin typeface="Arial MT"/>
                <a:cs typeface="Arial MT"/>
              </a:rPr>
              <a:t> </a:t>
            </a:r>
            <a:r>
              <a:rPr sz="2800" dirty="0">
                <a:latin typeface="Arial MT"/>
                <a:cs typeface="Arial MT"/>
              </a:rPr>
              <a:t>certain</a:t>
            </a:r>
            <a:r>
              <a:rPr sz="2800" spc="-10" dirty="0">
                <a:latin typeface="Arial MT"/>
                <a:cs typeface="Arial MT"/>
              </a:rPr>
              <a:t> </a:t>
            </a:r>
            <a:r>
              <a:rPr sz="2800" spc="-5" dirty="0">
                <a:latin typeface="Arial MT"/>
                <a:cs typeface="Arial MT"/>
              </a:rPr>
              <a:t>period</a:t>
            </a:r>
            <a:r>
              <a:rPr sz="2800" spc="-10" dirty="0">
                <a:latin typeface="Arial MT"/>
                <a:cs typeface="Arial MT"/>
              </a:rPr>
              <a:t> </a:t>
            </a:r>
            <a:r>
              <a:rPr sz="2800" spc="-5" dirty="0">
                <a:latin typeface="Arial MT"/>
                <a:cs typeface="Arial MT"/>
              </a:rPr>
              <a:t>of</a:t>
            </a:r>
            <a:r>
              <a:rPr sz="2800" spc="-10" dirty="0">
                <a:latin typeface="Arial MT"/>
                <a:cs typeface="Arial MT"/>
              </a:rPr>
              <a:t> </a:t>
            </a:r>
            <a:r>
              <a:rPr sz="2800" spc="-5" dirty="0">
                <a:latin typeface="Arial MT"/>
                <a:cs typeface="Arial MT"/>
              </a:rPr>
              <a:t>time</a:t>
            </a:r>
            <a:endParaRPr sz="2800">
              <a:latin typeface="Arial MT"/>
              <a:cs typeface="Arial MT"/>
            </a:endParaRPr>
          </a:p>
          <a:p>
            <a:pPr marL="668655" indent="-283210">
              <a:lnSpc>
                <a:spcPct val="100000"/>
              </a:lnSpc>
              <a:spcBef>
                <a:spcPts val="325"/>
              </a:spcBef>
              <a:buClr>
                <a:srgbClr val="2DA2BE"/>
              </a:buClr>
              <a:buFont typeface="Verdana"/>
              <a:buChar char="◦"/>
              <a:tabLst>
                <a:tab pos="669290" algn="l"/>
              </a:tabLst>
            </a:pPr>
            <a:r>
              <a:rPr sz="3200" i="1" spc="-5" dirty="0">
                <a:solidFill>
                  <a:srgbClr val="00B0F0"/>
                </a:solidFill>
                <a:latin typeface="Arial"/>
                <a:cs typeface="Arial"/>
              </a:rPr>
              <a:t>latency/delay</a:t>
            </a:r>
            <a:endParaRPr sz="3200">
              <a:latin typeface="Arial"/>
              <a:cs typeface="Arial"/>
            </a:endParaRPr>
          </a:p>
          <a:p>
            <a:pPr marL="848360" marR="104775" algn="just">
              <a:lnSpc>
                <a:spcPts val="3329"/>
              </a:lnSpc>
              <a:spcBef>
                <a:spcPts val="525"/>
              </a:spcBef>
            </a:pPr>
            <a:r>
              <a:rPr sz="2800" spc="-5" dirty="0">
                <a:latin typeface="Arial MT"/>
                <a:cs typeface="Arial MT"/>
              </a:rPr>
              <a:t>how</a:t>
            </a:r>
            <a:r>
              <a:rPr sz="2800" spc="-15" dirty="0">
                <a:latin typeface="Arial MT"/>
                <a:cs typeface="Arial MT"/>
              </a:rPr>
              <a:t> </a:t>
            </a:r>
            <a:r>
              <a:rPr sz="2800" spc="-5" dirty="0">
                <a:latin typeface="Arial MT"/>
                <a:cs typeface="Arial MT"/>
              </a:rPr>
              <a:t>long</a:t>
            </a:r>
            <a:r>
              <a:rPr sz="2800" spc="-15" dirty="0">
                <a:latin typeface="Arial MT"/>
                <a:cs typeface="Arial MT"/>
              </a:rPr>
              <a:t> </a:t>
            </a:r>
            <a:r>
              <a:rPr sz="2800" spc="-5" dirty="0">
                <a:latin typeface="Arial MT"/>
                <a:cs typeface="Arial MT"/>
              </a:rPr>
              <a:t>it</a:t>
            </a:r>
            <a:r>
              <a:rPr sz="2800" spc="-15" dirty="0">
                <a:latin typeface="Arial MT"/>
                <a:cs typeface="Arial MT"/>
              </a:rPr>
              <a:t> </a:t>
            </a:r>
            <a:r>
              <a:rPr sz="2800" spc="-5" dirty="0">
                <a:latin typeface="Arial MT"/>
                <a:cs typeface="Arial MT"/>
              </a:rPr>
              <a:t>takes</a:t>
            </a:r>
            <a:r>
              <a:rPr sz="2800" spc="-15" dirty="0">
                <a:latin typeface="Arial MT"/>
                <a:cs typeface="Arial MT"/>
              </a:rPr>
              <a:t> </a:t>
            </a:r>
            <a:r>
              <a:rPr sz="2800" dirty="0">
                <a:latin typeface="Arial MT"/>
                <a:cs typeface="Arial MT"/>
              </a:rPr>
              <a:t>a</a:t>
            </a:r>
            <a:r>
              <a:rPr sz="2800" spc="-15" dirty="0">
                <a:latin typeface="Arial MT"/>
                <a:cs typeface="Arial MT"/>
              </a:rPr>
              <a:t> </a:t>
            </a:r>
            <a:r>
              <a:rPr sz="2800" dirty="0">
                <a:latin typeface="Arial MT"/>
                <a:cs typeface="Arial MT"/>
              </a:rPr>
              <a:t>message</a:t>
            </a:r>
            <a:r>
              <a:rPr sz="2800" spc="-15" dirty="0">
                <a:latin typeface="Arial MT"/>
                <a:cs typeface="Arial MT"/>
              </a:rPr>
              <a:t> </a:t>
            </a:r>
            <a:r>
              <a:rPr sz="2800" spc="-5" dirty="0">
                <a:latin typeface="Arial MT"/>
                <a:cs typeface="Arial MT"/>
              </a:rPr>
              <a:t>to</a:t>
            </a:r>
            <a:r>
              <a:rPr sz="2800" spc="-20" dirty="0">
                <a:latin typeface="Arial MT"/>
                <a:cs typeface="Arial MT"/>
              </a:rPr>
              <a:t> </a:t>
            </a:r>
            <a:r>
              <a:rPr sz="2800" spc="-5" dirty="0">
                <a:latin typeface="Arial MT"/>
                <a:cs typeface="Arial MT"/>
              </a:rPr>
              <a:t>travel</a:t>
            </a:r>
            <a:r>
              <a:rPr sz="2800" spc="-15" dirty="0">
                <a:latin typeface="Arial MT"/>
                <a:cs typeface="Arial MT"/>
              </a:rPr>
              <a:t> </a:t>
            </a:r>
            <a:r>
              <a:rPr sz="2800" spc="-5" dirty="0">
                <a:latin typeface="Arial MT"/>
                <a:cs typeface="Arial MT"/>
              </a:rPr>
              <a:t>from </a:t>
            </a:r>
            <a:r>
              <a:rPr sz="2800" spc="-770" dirty="0">
                <a:latin typeface="Arial MT"/>
                <a:cs typeface="Arial MT"/>
              </a:rPr>
              <a:t> </a:t>
            </a:r>
            <a:r>
              <a:rPr sz="2800" spc="-5" dirty="0">
                <a:latin typeface="Arial MT"/>
                <a:cs typeface="Arial MT"/>
              </a:rPr>
              <a:t>one</a:t>
            </a:r>
            <a:r>
              <a:rPr sz="2800" spc="-10" dirty="0">
                <a:latin typeface="Arial MT"/>
                <a:cs typeface="Arial MT"/>
              </a:rPr>
              <a:t> </a:t>
            </a:r>
            <a:r>
              <a:rPr sz="2800" spc="-5" dirty="0">
                <a:latin typeface="Arial MT"/>
                <a:cs typeface="Arial MT"/>
              </a:rPr>
              <a:t>end</a:t>
            </a:r>
            <a:r>
              <a:rPr sz="2800" spc="-10" dirty="0">
                <a:latin typeface="Arial MT"/>
                <a:cs typeface="Arial MT"/>
              </a:rPr>
              <a:t> </a:t>
            </a:r>
            <a:r>
              <a:rPr sz="2800" spc="-5" dirty="0">
                <a:latin typeface="Arial MT"/>
                <a:cs typeface="Arial MT"/>
              </a:rPr>
              <a:t>of </a:t>
            </a:r>
            <a:r>
              <a:rPr sz="2800" dirty="0">
                <a:latin typeface="Arial MT"/>
                <a:cs typeface="Arial MT"/>
              </a:rPr>
              <a:t>a</a:t>
            </a:r>
            <a:r>
              <a:rPr sz="2800" spc="-10" dirty="0">
                <a:latin typeface="Arial MT"/>
                <a:cs typeface="Arial MT"/>
              </a:rPr>
              <a:t> </a:t>
            </a:r>
            <a:r>
              <a:rPr sz="2800" spc="-5" dirty="0">
                <a:latin typeface="Arial MT"/>
                <a:cs typeface="Arial MT"/>
              </a:rPr>
              <a:t>network</a:t>
            </a:r>
            <a:r>
              <a:rPr sz="2800" spc="-10" dirty="0">
                <a:latin typeface="Arial MT"/>
                <a:cs typeface="Arial MT"/>
              </a:rPr>
              <a:t> </a:t>
            </a:r>
            <a:r>
              <a:rPr sz="2800" spc="-5" dirty="0">
                <a:latin typeface="Arial MT"/>
                <a:cs typeface="Arial MT"/>
              </a:rPr>
              <a:t>to</a:t>
            </a:r>
            <a:r>
              <a:rPr sz="2800" spc="-10" dirty="0">
                <a:latin typeface="Arial MT"/>
                <a:cs typeface="Arial MT"/>
              </a:rPr>
              <a:t> </a:t>
            </a:r>
            <a:r>
              <a:rPr sz="2800" spc="-5" dirty="0">
                <a:latin typeface="Arial MT"/>
                <a:cs typeface="Arial MT"/>
              </a:rPr>
              <a:t>the</a:t>
            </a:r>
            <a:r>
              <a:rPr sz="2800" spc="-15" dirty="0">
                <a:latin typeface="Arial MT"/>
                <a:cs typeface="Arial MT"/>
              </a:rPr>
              <a:t> </a:t>
            </a:r>
            <a:r>
              <a:rPr sz="2800" spc="-5" dirty="0">
                <a:latin typeface="Arial MT"/>
                <a:cs typeface="Arial MT"/>
              </a:rPr>
              <a:t>other</a:t>
            </a:r>
            <a:endParaRPr sz="2800">
              <a:latin typeface="Arial MT"/>
              <a:cs typeface="Arial MT"/>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498285"/>
            <a:ext cx="5749925" cy="650240"/>
          </a:xfrm>
          <a:prstGeom prst="rect">
            <a:avLst/>
          </a:prstGeom>
        </p:spPr>
        <p:txBody>
          <a:bodyPr vert="horz" wrap="square" lIns="0" tIns="12700" rIns="0" bIns="0" rtlCol="0">
            <a:spAutoFit/>
          </a:bodyPr>
          <a:lstStyle/>
          <a:p>
            <a:pPr marL="12700">
              <a:lnSpc>
                <a:spcPct val="100000"/>
              </a:lnSpc>
              <a:spcBef>
                <a:spcPts val="100"/>
              </a:spcBef>
            </a:pPr>
            <a:r>
              <a:rPr sz="4100" spc="-5" dirty="0">
                <a:solidFill>
                  <a:srgbClr val="00B0F0"/>
                </a:solidFill>
              </a:rPr>
              <a:t>Bandwidth/Throughput</a:t>
            </a:r>
            <a:endParaRPr sz="4100"/>
          </a:p>
        </p:txBody>
      </p:sp>
      <p:sp>
        <p:nvSpPr>
          <p:cNvPr id="3" name="object 3"/>
          <p:cNvSpPr txBox="1"/>
          <p:nvPr/>
        </p:nvSpPr>
        <p:spPr>
          <a:xfrm>
            <a:off x="493271" y="1492503"/>
            <a:ext cx="7640320" cy="3123565"/>
          </a:xfrm>
          <a:prstGeom prst="rect">
            <a:avLst/>
          </a:prstGeom>
        </p:spPr>
        <p:txBody>
          <a:bodyPr vert="horz" wrap="square" lIns="0" tIns="10795" rIns="0" bIns="0" rtlCol="0">
            <a:spAutoFit/>
          </a:bodyPr>
          <a:lstStyle/>
          <a:p>
            <a:pPr marL="278130" marR="15875" indent="-266065">
              <a:lnSpc>
                <a:spcPct val="100400"/>
              </a:lnSpc>
              <a:spcBef>
                <a:spcPts val="85"/>
              </a:spcBef>
              <a:buClr>
                <a:srgbClr val="DA1F28"/>
              </a:buClr>
              <a:buChar char="●"/>
              <a:tabLst>
                <a:tab pos="278765" algn="l"/>
              </a:tabLst>
            </a:pPr>
            <a:r>
              <a:rPr sz="2800" spc="-5" dirty="0">
                <a:latin typeface="Arial MT"/>
                <a:cs typeface="Arial MT"/>
              </a:rPr>
              <a:t>The bandwidth of </a:t>
            </a:r>
            <a:r>
              <a:rPr sz="2800" dirty="0">
                <a:latin typeface="Arial MT"/>
                <a:cs typeface="Arial MT"/>
              </a:rPr>
              <a:t>a </a:t>
            </a:r>
            <a:r>
              <a:rPr sz="2800" spc="-5" dirty="0">
                <a:latin typeface="Arial MT"/>
                <a:cs typeface="Arial MT"/>
              </a:rPr>
              <a:t>network is given by the </a:t>
            </a:r>
            <a:r>
              <a:rPr sz="2800" dirty="0">
                <a:latin typeface="Arial MT"/>
                <a:cs typeface="Arial MT"/>
              </a:rPr>
              <a:t> </a:t>
            </a:r>
            <a:r>
              <a:rPr sz="2800" spc="-5" dirty="0">
                <a:latin typeface="Arial MT"/>
                <a:cs typeface="Arial MT"/>
              </a:rPr>
              <a:t>number of bits that </a:t>
            </a:r>
            <a:r>
              <a:rPr sz="2800" dirty="0">
                <a:latin typeface="Arial MT"/>
                <a:cs typeface="Arial MT"/>
              </a:rPr>
              <a:t>can </a:t>
            </a:r>
            <a:r>
              <a:rPr sz="2800" spc="-5" dirty="0">
                <a:latin typeface="Arial MT"/>
                <a:cs typeface="Arial MT"/>
              </a:rPr>
              <a:t>be transmitted over the </a:t>
            </a:r>
            <a:r>
              <a:rPr sz="2800" spc="-770" dirty="0">
                <a:latin typeface="Arial MT"/>
                <a:cs typeface="Arial MT"/>
              </a:rPr>
              <a:t> </a:t>
            </a:r>
            <a:r>
              <a:rPr sz="2800" spc="-5" dirty="0">
                <a:latin typeface="Arial MT"/>
                <a:cs typeface="Arial MT"/>
              </a:rPr>
              <a:t>network</a:t>
            </a:r>
            <a:r>
              <a:rPr sz="2800" spc="-10" dirty="0">
                <a:latin typeface="Arial MT"/>
                <a:cs typeface="Arial MT"/>
              </a:rPr>
              <a:t> </a:t>
            </a:r>
            <a:r>
              <a:rPr sz="2800" spc="-5" dirty="0">
                <a:latin typeface="Arial MT"/>
                <a:cs typeface="Arial MT"/>
              </a:rPr>
              <a:t>in</a:t>
            </a:r>
            <a:r>
              <a:rPr sz="2800" spc="-10" dirty="0">
                <a:latin typeface="Arial MT"/>
                <a:cs typeface="Arial MT"/>
              </a:rPr>
              <a:t> </a:t>
            </a:r>
            <a:r>
              <a:rPr sz="2800" dirty="0">
                <a:latin typeface="Arial MT"/>
                <a:cs typeface="Arial MT"/>
              </a:rPr>
              <a:t>a</a:t>
            </a:r>
            <a:r>
              <a:rPr sz="2800" spc="-5" dirty="0">
                <a:latin typeface="Arial MT"/>
                <a:cs typeface="Arial MT"/>
              </a:rPr>
              <a:t> </a:t>
            </a:r>
            <a:r>
              <a:rPr sz="2800" dirty="0">
                <a:latin typeface="Arial MT"/>
                <a:cs typeface="Arial MT"/>
              </a:rPr>
              <a:t>certain</a:t>
            </a:r>
            <a:r>
              <a:rPr sz="2800" spc="-10" dirty="0">
                <a:latin typeface="Arial MT"/>
                <a:cs typeface="Arial MT"/>
              </a:rPr>
              <a:t> </a:t>
            </a:r>
            <a:r>
              <a:rPr sz="2800" spc="-5" dirty="0">
                <a:latin typeface="Arial MT"/>
                <a:cs typeface="Arial MT"/>
              </a:rPr>
              <a:t>period</a:t>
            </a:r>
            <a:r>
              <a:rPr sz="2800" spc="-10" dirty="0">
                <a:latin typeface="Arial MT"/>
                <a:cs typeface="Arial MT"/>
              </a:rPr>
              <a:t> </a:t>
            </a:r>
            <a:r>
              <a:rPr sz="2800" spc="-5" dirty="0">
                <a:latin typeface="Arial MT"/>
                <a:cs typeface="Arial MT"/>
              </a:rPr>
              <a:t>of time</a:t>
            </a:r>
            <a:endParaRPr sz="2800">
              <a:latin typeface="Arial MT"/>
              <a:cs typeface="Arial MT"/>
            </a:endParaRPr>
          </a:p>
          <a:p>
            <a:pPr marL="735330" lvl="1" indent="-263525">
              <a:lnSpc>
                <a:spcPct val="100000"/>
              </a:lnSpc>
              <a:spcBef>
                <a:spcPts val="1025"/>
              </a:spcBef>
              <a:buClr>
                <a:srgbClr val="DA1F28"/>
              </a:buClr>
              <a:buChar char="●"/>
              <a:tabLst>
                <a:tab pos="735965" algn="l"/>
              </a:tabLst>
            </a:pPr>
            <a:r>
              <a:rPr sz="2600" spc="-10" dirty="0">
                <a:solidFill>
                  <a:srgbClr val="FF0000"/>
                </a:solidFill>
                <a:latin typeface="Arial MT"/>
                <a:cs typeface="Arial MT"/>
              </a:rPr>
              <a:t>Bandwidth</a:t>
            </a:r>
            <a:r>
              <a:rPr sz="2600" spc="-25" dirty="0">
                <a:solidFill>
                  <a:srgbClr val="FF0000"/>
                </a:solidFill>
                <a:latin typeface="Arial MT"/>
                <a:cs typeface="Arial MT"/>
              </a:rPr>
              <a:t> </a:t>
            </a:r>
            <a:r>
              <a:rPr sz="2600" dirty="0">
                <a:solidFill>
                  <a:srgbClr val="FF0000"/>
                </a:solidFill>
                <a:latin typeface="Arial MT"/>
                <a:cs typeface="Arial MT"/>
              </a:rPr>
              <a:t>=</a:t>
            </a:r>
            <a:r>
              <a:rPr sz="2600" spc="-20" dirty="0">
                <a:solidFill>
                  <a:srgbClr val="FF0000"/>
                </a:solidFill>
                <a:latin typeface="Arial MT"/>
                <a:cs typeface="Arial MT"/>
              </a:rPr>
              <a:t> </a:t>
            </a:r>
            <a:r>
              <a:rPr sz="2600" spc="-5" dirty="0">
                <a:solidFill>
                  <a:srgbClr val="FF0000"/>
                </a:solidFill>
                <a:latin typeface="Arial MT"/>
                <a:cs typeface="Arial MT"/>
              </a:rPr>
              <a:t>No</a:t>
            </a:r>
            <a:r>
              <a:rPr sz="2600" spc="-15" dirty="0">
                <a:solidFill>
                  <a:srgbClr val="FF0000"/>
                </a:solidFill>
                <a:latin typeface="Arial MT"/>
                <a:cs typeface="Arial MT"/>
              </a:rPr>
              <a:t> </a:t>
            </a:r>
            <a:r>
              <a:rPr sz="2600" spc="-5" dirty="0">
                <a:solidFill>
                  <a:srgbClr val="FF0000"/>
                </a:solidFill>
                <a:latin typeface="Arial MT"/>
                <a:cs typeface="Arial MT"/>
              </a:rPr>
              <a:t>of</a:t>
            </a:r>
            <a:r>
              <a:rPr sz="2600" spc="-15" dirty="0">
                <a:solidFill>
                  <a:srgbClr val="FF0000"/>
                </a:solidFill>
                <a:latin typeface="Arial MT"/>
                <a:cs typeface="Arial MT"/>
              </a:rPr>
              <a:t> </a:t>
            </a:r>
            <a:r>
              <a:rPr sz="2600" spc="-5" dirty="0">
                <a:solidFill>
                  <a:srgbClr val="FF0000"/>
                </a:solidFill>
                <a:latin typeface="Arial MT"/>
                <a:cs typeface="Arial MT"/>
              </a:rPr>
              <a:t>bits</a:t>
            </a:r>
            <a:r>
              <a:rPr sz="2600" spc="-15" dirty="0">
                <a:solidFill>
                  <a:srgbClr val="FF0000"/>
                </a:solidFill>
                <a:latin typeface="Arial MT"/>
                <a:cs typeface="Arial MT"/>
              </a:rPr>
              <a:t> </a:t>
            </a:r>
            <a:r>
              <a:rPr sz="2600" dirty="0">
                <a:solidFill>
                  <a:srgbClr val="FF0000"/>
                </a:solidFill>
                <a:latin typeface="Arial MT"/>
                <a:cs typeface="Arial MT"/>
              </a:rPr>
              <a:t>/</a:t>
            </a:r>
            <a:r>
              <a:rPr sz="2600" spc="-20" dirty="0">
                <a:solidFill>
                  <a:srgbClr val="FF0000"/>
                </a:solidFill>
                <a:latin typeface="Arial MT"/>
                <a:cs typeface="Arial MT"/>
              </a:rPr>
              <a:t> </a:t>
            </a:r>
            <a:r>
              <a:rPr sz="2600" spc="-5" dirty="0">
                <a:solidFill>
                  <a:srgbClr val="FF0000"/>
                </a:solidFill>
                <a:latin typeface="Arial MT"/>
                <a:cs typeface="Arial MT"/>
              </a:rPr>
              <a:t>Time</a:t>
            </a:r>
            <a:endParaRPr sz="2600">
              <a:latin typeface="Arial MT"/>
              <a:cs typeface="Arial MT"/>
            </a:endParaRPr>
          </a:p>
          <a:p>
            <a:pPr marL="415290" marR="5080" indent="-279400">
              <a:lnSpc>
                <a:spcPct val="100299"/>
              </a:lnSpc>
              <a:spcBef>
                <a:spcPts val="390"/>
              </a:spcBef>
              <a:tabLst>
                <a:tab pos="415290" algn="l"/>
              </a:tabLst>
            </a:pPr>
            <a:r>
              <a:rPr sz="1800" spc="-330" dirty="0">
                <a:solidFill>
                  <a:srgbClr val="2DA2BE"/>
                </a:solidFill>
                <a:latin typeface="Lucida Sans Unicode"/>
                <a:cs typeface="Lucida Sans Unicode"/>
              </a:rPr>
              <a:t>□	</a:t>
            </a:r>
            <a:r>
              <a:rPr sz="2700" spc="-10" dirty="0">
                <a:latin typeface="Arial MT"/>
                <a:cs typeface="Arial MT"/>
              </a:rPr>
              <a:t>Eg: Bandwidth </a:t>
            </a:r>
            <a:r>
              <a:rPr sz="2700" spc="-5" dirty="0">
                <a:latin typeface="Arial MT"/>
                <a:cs typeface="Arial MT"/>
              </a:rPr>
              <a:t>of 10 </a:t>
            </a:r>
            <a:r>
              <a:rPr sz="2700" dirty="0">
                <a:latin typeface="Arial MT"/>
                <a:cs typeface="Arial MT"/>
              </a:rPr>
              <a:t>million </a:t>
            </a:r>
            <a:r>
              <a:rPr sz="2700" spc="-5" dirty="0">
                <a:latin typeface="Arial MT"/>
                <a:cs typeface="Arial MT"/>
              </a:rPr>
              <a:t>bits/second </a:t>
            </a:r>
            <a:r>
              <a:rPr sz="2700" dirty="0">
                <a:latin typeface="Arial MT"/>
                <a:cs typeface="Arial MT"/>
              </a:rPr>
              <a:t>(Mbps), </a:t>
            </a:r>
            <a:r>
              <a:rPr sz="2700" spc="-740" dirty="0">
                <a:latin typeface="Arial MT"/>
                <a:cs typeface="Arial MT"/>
              </a:rPr>
              <a:t> </a:t>
            </a:r>
            <a:r>
              <a:rPr sz="2700" dirty="0">
                <a:latin typeface="Arial MT"/>
                <a:cs typeface="Arial MT"/>
              </a:rPr>
              <a:t>meaning </a:t>
            </a:r>
            <a:r>
              <a:rPr sz="2700" spc="-5" dirty="0">
                <a:latin typeface="Arial MT"/>
                <a:cs typeface="Arial MT"/>
              </a:rPr>
              <a:t>that it is able to deliver 10 </a:t>
            </a:r>
            <a:r>
              <a:rPr sz="2700" dirty="0">
                <a:latin typeface="Arial MT"/>
                <a:cs typeface="Arial MT"/>
              </a:rPr>
              <a:t>million </a:t>
            </a:r>
            <a:r>
              <a:rPr sz="2700" spc="-5" dirty="0">
                <a:latin typeface="Arial MT"/>
                <a:cs typeface="Arial MT"/>
              </a:rPr>
              <a:t>bits </a:t>
            </a:r>
            <a:r>
              <a:rPr sz="2700" dirty="0">
                <a:latin typeface="Arial MT"/>
                <a:cs typeface="Arial MT"/>
              </a:rPr>
              <a:t> </a:t>
            </a:r>
            <a:r>
              <a:rPr sz="2700" spc="-5" dirty="0">
                <a:latin typeface="Arial MT"/>
                <a:cs typeface="Arial MT"/>
              </a:rPr>
              <a:t>every</a:t>
            </a:r>
            <a:r>
              <a:rPr sz="2700" spc="-10" dirty="0">
                <a:latin typeface="Arial MT"/>
                <a:cs typeface="Arial MT"/>
              </a:rPr>
              <a:t> </a:t>
            </a:r>
            <a:r>
              <a:rPr sz="2700" dirty="0">
                <a:latin typeface="Arial MT"/>
                <a:cs typeface="Arial MT"/>
              </a:rPr>
              <a:t>second.</a:t>
            </a:r>
            <a:endParaRPr sz="2700">
              <a:latin typeface="Arial MT"/>
              <a:cs typeface="Arial MT"/>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32" y="0"/>
            <a:ext cx="9150350" cy="6864350"/>
            <a:chOff x="-6032" y="0"/>
            <a:chExt cx="9150350" cy="6864350"/>
          </a:xfrm>
        </p:grpSpPr>
        <p:pic>
          <p:nvPicPr>
            <p:cNvPr id="3" name="object 3"/>
            <p:cNvPicPr/>
            <p:nvPr/>
          </p:nvPicPr>
          <p:blipFill>
            <a:blip r:embed="rId2" cstate="print"/>
            <a:stretch>
              <a:fillRect/>
            </a:stretch>
          </p:blipFill>
          <p:spPr>
            <a:xfrm>
              <a:off x="0" y="0"/>
              <a:ext cx="9143999" cy="6857999"/>
            </a:xfrm>
            <a:prstGeom prst="rect">
              <a:avLst/>
            </a:prstGeom>
          </p:spPr>
        </p:pic>
        <p:sp>
          <p:nvSpPr>
            <p:cNvPr id="4" name="object 4"/>
            <p:cNvSpPr/>
            <p:nvPr/>
          </p:nvSpPr>
          <p:spPr>
            <a:xfrm>
              <a:off x="499272" y="5944935"/>
              <a:ext cx="4897755" cy="913130"/>
            </a:xfrm>
            <a:custGeom>
              <a:avLst/>
              <a:gdLst/>
              <a:ahLst/>
              <a:cxnLst/>
              <a:rect l="l" t="t" r="r" b="b"/>
              <a:pathLst>
                <a:path w="4897755" h="913129">
                  <a:moveTo>
                    <a:pt x="85612" y="21332"/>
                  </a:moveTo>
                  <a:lnTo>
                    <a:pt x="0" y="5466"/>
                  </a:lnTo>
                  <a:lnTo>
                    <a:pt x="660" y="0"/>
                  </a:lnTo>
                  <a:lnTo>
                    <a:pt x="85612" y="21332"/>
                  </a:lnTo>
                  <a:close/>
                </a:path>
                <a:path w="4897755" h="913129">
                  <a:moveTo>
                    <a:pt x="4897392" y="913063"/>
                  </a:moveTo>
                  <a:lnTo>
                    <a:pt x="3636763" y="913063"/>
                  </a:lnTo>
                  <a:lnTo>
                    <a:pt x="85612" y="21332"/>
                  </a:lnTo>
                  <a:lnTo>
                    <a:pt x="4897392" y="913063"/>
                  </a:lnTo>
                  <a:close/>
                </a:path>
              </a:pathLst>
            </a:custGeom>
            <a:solidFill>
              <a:srgbClr val="9BCADC">
                <a:alpha val="39999"/>
              </a:srgbClr>
            </a:solidFill>
          </p:spPr>
          <p:txBody>
            <a:bodyPr wrap="square" lIns="0" tIns="0" rIns="0" bIns="0" rtlCol="0"/>
            <a:lstStyle/>
            <a:p>
              <a:endParaRPr/>
            </a:p>
          </p:txBody>
        </p:sp>
        <p:sp>
          <p:nvSpPr>
            <p:cNvPr id="5" name="object 5"/>
            <p:cNvSpPr/>
            <p:nvPr/>
          </p:nvSpPr>
          <p:spPr>
            <a:xfrm>
              <a:off x="485716" y="5939011"/>
              <a:ext cx="3652520" cy="919480"/>
            </a:xfrm>
            <a:custGeom>
              <a:avLst/>
              <a:gdLst/>
              <a:ahLst/>
              <a:cxnLst/>
              <a:rect l="l" t="t" r="r" b="b"/>
              <a:pathLst>
                <a:path w="3652520" h="919479">
                  <a:moveTo>
                    <a:pt x="3651910" y="918988"/>
                  </a:moveTo>
                  <a:lnTo>
                    <a:pt x="2868875" y="918988"/>
                  </a:lnTo>
                  <a:lnTo>
                    <a:pt x="7920" y="6349"/>
                  </a:lnTo>
                  <a:lnTo>
                    <a:pt x="0" y="0"/>
                  </a:lnTo>
                  <a:lnTo>
                    <a:pt x="3651910" y="918988"/>
                  </a:lnTo>
                  <a:close/>
                </a:path>
              </a:pathLst>
            </a:custGeom>
            <a:solidFill>
              <a:srgbClr val="000000"/>
            </a:solidFill>
          </p:spPr>
          <p:txBody>
            <a:bodyPr wrap="square" lIns="0" tIns="0" rIns="0" bIns="0" rtlCol="0"/>
            <a:lstStyle/>
            <a:p>
              <a:endParaRPr/>
            </a:p>
          </p:txBody>
        </p:sp>
        <p:pic>
          <p:nvPicPr>
            <p:cNvPr id="6" name="object 6"/>
            <p:cNvPicPr/>
            <p:nvPr/>
          </p:nvPicPr>
          <p:blipFill>
            <a:blip r:embed="rId3" cstate="print"/>
            <a:stretch>
              <a:fillRect/>
            </a:stretch>
          </p:blipFill>
          <p:spPr>
            <a:xfrm>
              <a:off x="0" y="5793172"/>
              <a:ext cx="3351821" cy="1064827"/>
            </a:xfrm>
            <a:prstGeom prst="rect">
              <a:avLst/>
            </a:prstGeom>
          </p:spPr>
        </p:pic>
        <p:sp>
          <p:nvSpPr>
            <p:cNvPr id="7" name="object 7"/>
            <p:cNvSpPr/>
            <p:nvPr/>
          </p:nvSpPr>
          <p:spPr>
            <a:xfrm>
              <a:off x="0" y="5790679"/>
              <a:ext cx="3352165" cy="1067435"/>
            </a:xfrm>
            <a:custGeom>
              <a:avLst/>
              <a:gdLst/>
              <a:ahLst/>
              <a:cxnLst/>
              <a:rect l="l" t="t" r="r" b="b"/>
              <a:pathLst>
                <a:path w="3352165" h="1067434">
                  <a:moveTo>
                    <a:pt x="0" y="0"/>
                  </a:moveTo>
                  <a:lnTo>
                    <a:pt x="3351924" y="1067320"/>
                  </a:lnTo>
                </a:path>
              </a:pathLst>
            </a:custGeom>
            <a:ln w="12049">
              <a:solidFill>
                <a:srgbClr val="93C5D8"/>
              </a:solidFill>
            </a:ln>
          </p:spPr>
          <p:txBody>
            <a:bodyPr wrap="square" lIns="0" tIns="0" rIns="0" bIns="0" rtlCol="0"/>
            <a:lstStyle/>
            <a:p>
              <a:endParaRPr/>
            </a:p>
          </p:txBody>
        </p:sp>
      </p:grpSp>
      <p:sp>
        <p:nvSpPr>
          <p:cNvPr id="8" name="object 8"/>
          <p:cNvSpPr txBox="1">
            <a:spLocks noGrp="1"/>
          </p:cNvSpPr>
          <p:nvPr>
            <p:ph type="title"/>
          </p:nvPr>
        </p:nvSpPr>
        <p:spPr>
          <a:xfrm>
            <a:off x="530225" y="533705"/>
            <a:ext cx="7620634" cy="588010"/>
          </a:xfrm>
          <a:prstGeom prst="rect">
            <a:avLst/>
          </a:prstGeom>
        </p:spPr>
        <p:txBody>
          <a:bodyPr vert="horz" wrap="square" lIns="0" tIns="17780" rIns="0" bIns="0" rtlCol="0">
            <a:spAutoFit/>
          </a:bodyPr>
          <a:lstStyle/>
          <a:p>
            <a:pPr marL="12700">
              <a:lnSpc>
                <a:spcPct val="100000"/>
              </a:lnSpc>
              <a:spcBef>
                <a:spcPts val="140"/>
              </a:spcBef>
            </a:pPr>
            <a:r>
              <a:rPr spc="15" dirty="0"/>
              <a:t>Bandwidth/Throughput</a:t>
            </a:r>
            <a:r>
              <a:rPr spc="-10" dirty="0"/>
              <a:t> </a:t>
            </a:r>
            <a:r>
              <a:rPr spc="20" dirty="0"/>
              <a:t>–</a:t>
            </a:r>
            <a:r>
              <a:rPr spc="-10" dirty="0"/>
              <a:t> </a:t>
            </a:r>
            <a:r>
              <a:rPr spc="15" dirty="0"/>
              <a:t>Example</a:t>
            </a:r>
          </a:p>
        </p:txBody>
      </p:sp>
      <p:sp>
        <p:nvSpPr>
          <p:cNvPr id="9" name="object 9"/>
          <p:cNvSpPr txBox="1"/>
          <p:nvPr/>
        </p:nvSpPr>
        <p:spPr>
          <a:xfrm>
            <a:off x="390336" y="1250675"/>
            <a:ext cx="4592955" cy="4351020"/>
          </a:xfrm>
          <a:prstGeom prst="rect">
            <a:avLst/>
          </a:prstGeom>
        </p:spPr>
        <p:txBody>
          <a:bodyPr vert="horz" wrap="square" lIns="0" tIns="88900" rIns="0" bIns="0" rtlCol="0">
            <a:spAutoFit/>
          </a:bodyPr>
          <a:lstStyle/>
          <a:p>
            <a:pPr marL="377825" marR="15875" indent="-276860">
              <a:lnSpc>
                <a:spcPct val="79800"/>
              </a:lnSpc>
              <a:spcBef>
                <a:spcPts val="700"/>
              </a:spcBef>
              <a:buClr>
                <a:srgbClr val="2DA2BE"/>
              </a:buClr>
              <a:buSzPct val="68085"/>
              <a:buFont typeface="Lucida Sans Unicode"/>
              <a:buChar char="□"/>
              <a:tabLst>
                <a:tab pos="377825" algn="l"/>
                <a:tab pos="378460" algn="l"/>
              </a:tabLst>
            </a:pPr>
            <a:r>
              <a:rPr sz="2350" spc="10" dirty="0">
                <a:solidFill>
                  <a:srgbClr val="FFFFFF"/>
                </a:solidFill>
                <a:latin typeface="Arial MT"/>
                <a:cs typeface="Arial MT"/>
              </a:rPr>
              <a:t>Bandwidth</a:t>
            </a:r>
            <a:r>
              <a:rPr sz="2350" spc="-15" dirty="0">
                <a:solidFill>
                  <a:srgbClr val="FFFFFF"/>
                </a:solidFill>
                <a:latin typeface="Arial MT"/>
                <a:cs typeface="Arial MT"/>
              </a:rPr>
              <a:t> </a:t>
            </a:r>
            <a:r>
              <a:rPr sz="2350" spc="5" dirty="0">
                <a:solidFill>
                  <a:srgbClr val="FFFFFF"/>
                </a:solidFill>
                <a:latin typeface="Arial MT"/>
                <a:cs typeface="Arial MT"/>
              </a:rPr>
              <a:t>in</a:t>
            </a:r>
            <a:r>
              <a:rPr sz="2350" spc="-5" dirty="0">
                <a:solidFill>
                  <a:srgbClr val="FFFFFF"/>
                </a:solidFill>
                <a:latin typeface="Arial MT"/>
                <a:cs typeface="Arial MT"/>
              </a:rPr>
              <a:t> </a:t>
            </a:r>
            <a:r>
              <a:rPr sz="2350" spc="10" dirty="0">
                <a:solidFill>
                  <a:srgbClr val="FFFFFF"/>
                </a:solidFill>
                <a:latin typeface="Arial MT"/>
                <a:cs typeface="Arial MT"/>
              </a:rPr>
              <a:t>terms</a:t>
            </a:r>
            <a:r>
              <a:rPr sz="2350" spc="-15" dirty="0">
                <a:solidFill>
                  <a:srgbClr val="FFFFFF"/>
                </a:solidFill>
                <a:latin typeface="Arial MT"/>
                <a:cs typeface="Arial MT"/>
              </a:rPr>
              <a:t> </a:t>
            </a:r>
            <a:r>
              <a:rPr sz="2350" spc="10" dirty="0">
                <a:solidFill>
                  <a:srgbClr val="FFFFFF"/>
                </a:solidFill>
                <a:latin typeface="Arial MT"/>
                <a:cs typeface="Arial MT"/>
              </a:rPr>
              <a:t>of</a:t>
            </a:r>
            <a:r>
              <a:rPr sz="2350" spc="-5" dirty="0">
                <a:solidFill>
                  <a:srgbClr val="FFFFFF"/>
                </a:solidFill>
                <a:latin typeface="Arial MT"/>
                <a:cs typeface="Arial MT"/>
              </a:rPr>
              <a:t> </a:t>
            </a:r>
            <a:r>
              <a:rPr sz="2350" spc="15" dirty="0">
                <a:solidFill>
                  <a:srgbClr val="FFFFFF"/>
                </a:solidFill>
                <a:latin typeface="Arial MT"/>
                <a:cs typeface="Arial MT"/>
              </a:rPr>
              <a:t>how</a:t>
            </a:r>
            <a:r>
              <a:rPr sz="2350" spc="-5" dirty="0">
                <a:solidFill>
                  <a:srgbClr val="FFFFFF"/>
                </a:solidFill>
                <a:latin typeface="Arial MT"/>
                <a:cs typeface="Arial MT"/>
              </a:rPr>
              <a:t> </a:t>
            </a:r>
            <a:r>
              <a:rPr sz="2350" spc="5" dirty="0">
                <a:solidFill>
                  <a:srgbClr val="FFFFFF"/>
                </a:solidFill>
                <a:latin typeface="Arial MT"/>
                <a:cs typeface="Arial MT"/>
              </a:rPr>
              <a:t>long </a:t>
            </a:r>
            <a:r>
              <a:rPr sz="2350" spc="-640" dirty="0">
                <a:solidFill>
                  <a:srgbClr val="FFFFFF"/>
                </a:solidFill>
                <a:latin typeface="Arial MT"/>
                <a:cs typeface="Arial MT"/>
              </a:rPr>
              <a:t> </a:t>
            </a:r>
            <a:r>
              <a:rPr sz="2350" spc="5" dirty="0">
                <a:solidFill>
                  <a:srgbClr val="FFFFFF"/>
                </a:solidFill>
                <a:latin typeface="Arial MT"/>
                <a:cs typeface="Arial MT"/>
              </a:rPr>
              <a:t>it </a:t>
            </a:r>
            <a:r>
              <a:rPr sz="2350" spc="10" dirty="0">
                <a:solidFill>
                  <a:srgbClr val="FFFFFF"/>
                </a:solidFill>
                <a:latin typeface="Arial MT"/>
                <a:cs typeface="Arial MT"/>
              </a:rPr>
              <a:t>takes to </a:t>
            </a:r>
            <a:r>
              <a:rPr sz="2350" spc="5" dirty="0">
                <a:solidFill>
                  <a:srgbClr val="FFFFFF"/>
                </a:solidFill>
                <a:latin typeface="Arial MT"/>
                <a:cs typeface="Arial MT"/>
              </a:rPr>
              <a:t>transmit </a:t>
            </a:r>
            <a:r>
              <a:rPr sz="2350" spc="10" dirty="0">
                <a:solidFill>
                  <a:srgbClr val="FFFFFF"/>
                </a:solidFill>
                <a:latin typeface="Arial MT"/>
                <a:cs typeface="Arial MT"/>
              </a:rPr>
              <a:t>each </a:t>
            </a:r>
            <a:r>
              <a:rPr sz="2350" spc="5" dirty="0">
                <a:solidFill>
                  <a:srgbClr val="FFFFFF"/>
                </a:solidFill>
                <a:latin typeface="Arial MT"/>
                <a:cs typeface="Arial MT"/>
              </a:rPr>
              <a:t>bit of </a:t>
            </a:r>
            <a:r>
              <a:rPr sz="2350" spc="10" dirty="0">
                <a:solidFill>
                  <a:srgbClr val="FFFFFF"/>
                </a:solidFill>
                <a:latin typeface="Arial MT"/>
                <a:cs typeface="Arial MT"/>
              </a:rPr>
              <a:t> </a:t>
            </a:r>
            <a:r>
              <a:rPr sz="2350" spc="5" dirty="0">
                <a:solidFill>
                  <a:srgbClr val="FFFFFF"/>
                </a:solidFill>
                <a:latin typeface="Arial MT"/>
                <a:cs typeface="Arial MT"/>
              </a:rPr>
              <a:t>data.</a:t>
            </a:r>
            <a:endParaRPr sz="2350">
              <a:latin typeface="Arial MT"/>
              <a:cs typeface="Arial MT"/>
            </a:endParaRPr>
          </a:p>
          <a:p>
            <a:pPr marL="634365" marR="550545" lvl="1" indent="-191135" algn="just">
              <a:lnSpc>
                <a:spcPct val="78800"/>
              </a:lnSpc>
              <a:spcBef>
                <a:spcPts val="315"/>
              </a:spcBef>
              <a:buClr>
                <a:srgbClr val="2DA2BE"/>
              </a:buClr>
              <a:buFont typeface="Verdana"/>
              <a:buChar char="◦"/>
              <a:tabLst>
                <a:tab pos="635000" algn="l"/>
              </a:tabLst>
            </a:pPr>
            <a:r>
              <a:rPr sz="2050" spc="-10" dirty="0">
                <a:solidFill>
                  <a:srgbClr val="FFFFFF"/>
                </a:solidFill>
                <a:latin typeface="Arial MT"/>
                <a:cs typeface="Arial MT"/>
              </a:rPr>
              <a:t>Eg: On a 10-Mbps network, it </a:t>
            </a:r>
            <a:r>
              <a:rPr sz="2050" spc="-555" dirty="0">
                <a:solidFill>
                  <a:srgbClr val="FFFFFF"/>
                </a:solidFill>
                <a:latin typeface="Arial MT"/>
                <a:cs typeface="Arial MT"/>
              </a:rPr>
              <a:t> </a:t>
            </a:r>
            <a:r>
              <a:rPr sz="2050" spc="-10" dirty="0">
                <a:solidFill>
                  <a:srgbClr val="FFFFFF"/>
                </a:solidFill>
                <a:latin typeface="Arial MT"/>
                <a:cs typeface="Arial MT"/>
              </a:rPr>
              <a:t>take</a:t>
            </a:r>
            <a:r>
              <a:rPr sz="2050" spc="-5" dirty="0">
                <a:solidFill>
                  <a:srgbClr val="FFFFFF"/>
                </a:solidFill>
                <a:latin typeface="Arial MT"/>
                <a:cs typeface="Arial MT"/>
              </a:rPr>
              <a:t>s</a:t>
            </a:r>
            <a:r>
              <a:rPr sz="2050" spc="-10" dirty="0">
                <a:solidFill>
                  <a:srgbClr val="FFFFFF"/>
                </a:solidFill>
                <a:latin typeface="Arial MT"/>
                <a:cs typeface="Arial MT"/>
              </a:rPr>
              <a:t> 0.1 microsecond</a:t>
            </a:r>
            <a:r>
              <a:rPr sz="2050" spc="-5" dirty="0">
                <a:solidFill>
                  <a:srgbClr val="FFFFFF"/>
                </a:solidFill>
                <a:latin typeface="Arial MT"/>
                <a:cs typeface="Arial MT"/>
              </a:rPr>
              <a:t> </a:t>
            </a:r>
            <a:r>
              <a:rPr sz="2050" spc="-225" dirty="0">
                <a:solidFill>
                  <a:srgbClr val="FFFFFF"/>
                </a:solidFill>
                <a:latin typeface="Arial MT"/>
                <a:cs typeface="Arial MT"/>
              </a:rPr>
              <a:t>(μs)</a:t>
            </a:r>
            <a:r>
              <a:rPr sz="2050" spc="-5" dirty="0">
                <a:solidFill>
                  <a:srgbClr val="FFFFFF"/>
                </a:solidFill>
                <a:latin typeface="Arial MT"/>
                <a:cs typeface="Arial MT"/>
              </a:rPr>
              <a:t> </a:t>
            </a:r>
            <a:r>
              <a:rPr sz="2050" spc="-10" dirty="0">
                <a:solidFill>
                  <a:srgbClr val="FFFFFF"/>
                </a:solidFill>
                <a:latin typeface="Arial MT"/>
                <a:cs typeface="Arial MT"/>
              </a:rPr>
              <a:t>to  transmit</a:t>
            </a:r>
            <a:r>
              <a:rPr sz="2050" spc="-15" dirty="0">
                <a:solidFill>
                  <a:srgbClr val="FFFFFF"/>
                </a:solidFill>
                <a:latin typeface="Arial MT"/>
                <a:cs typeface="Arial MT"/>
              </a:rPr>
              <a:t> </a:t>
            </a:r>
            <a:r>
              <a:rPr sz="2050" spc="-10" dirty="0">
                <a:solidFill>
                  <a:srgbClr val="FFFFFF"/>
                </a:solidFill>
                <a:latin typeface="Arial MT"/>
                <a:cs typeface="Arial MT"/>
              </a:rPr>
              <a:t>each</a:t>
            </a:r>
            <a:r>
              <a:rPr sz="2050" spc="-15" dirty="0">
                <a:solidFill>
                  <a:srgbClr val="FFFFFF"/>
                </a:solidFill>
                <a:latin typeface="Arial MT"/>
                <a:cs typeface="Arial MT"/>
              </a:rPr>
              <a:t> </a:t>
            </a:r>
            <a:r>
              <a:rPr sz="2050" spc="-10" dirty="0">
                <a:solidFill>
                  <a:srgbClr val="FFFFFF"/>
                </a:solidFill>
                <a:latin typeface="Arial MT"/>
                <a:cs typeface="Arial MT"/>
              </a:rPr>
              <a:t>bit.</a:t>
            </a:r>
            <a:endParaRPr sz="2050">
              <a:latin typeface="Arial MT"/>
              <a:cs typeface="Arial MT"/>
            </a:endParaRPr>
          </a:p>
          <a:p>
            <a:pPr marL="378460" indent="-276860" algn="just">
              <a:lnSpc>
                <a:spcPts val="2595"/>
              </a:lnSpc>
              <a:buClr>
                <a:srgbClr val="2DA2BE"/>
              </a:buClr>
              <a:buSzPct val="68085"/>
              <a:buFont typeface="Lucida Sans Unicode"/>
              <a:buChar char="□"/>
              <a:tabLst>
                <a:tab pos="378460" algn="l"/>
              </a:tabLst>
            </a:pPr>
            <a:r>
              <a:rPr sz="2350" spc="10" dirty="0">
                <a:solidFill>
                  <a:srgbClr val="FFFFFF"/>
                </a:solidFill>
                <a:latin typeface="Arial MT"/>
                <a:cs typeface="Arial MT"/>
              </a:rPr>
              <a:t>Egs:</a:t>
            </a:r>
            <a:endParaRPr sz="2350">
              <a:latin typeface="Arial MT"/>
              <a:cs typeface="Arial MT"/>
            </a:endParaRPr>
          </a:p>
          <a:p>
            <a:pPr marL="634365" marR="220979" lvl="1" indent="-191135">
              <a:lnSpc>
                <a:spcPct val="78300"/>
              </a:lnSpc>
              <a:spcBef>
                <a:spcPts val="455"/>
              </a:spcBef>
              <a:buClr>
                <a:srgbClr val="2DA2BE"/>
              </a:buClr>
              <a:buFont typeface="Verdana"/>
              <a:buChar char="◦"/>
              <a:tabLst>
                <a:tab pos="635000" algn="l"/>
              </a:tabLst>
            </a:pPr>
            <a:r>
              <a:rPr sz="2050" spc="-10" dirty="0">
                <a:solidFill>
                  <a:srgbClr val="FFFFFF"/>
                </a:solidFill>
                <a:latin typeface="Arial MT"/>
                <a:cs typeface="Arial MT"/>
              </a:rPr>
              <a:t>Each bit on a 1-Mbps link is 1 </a:t>
            </a:r>
            <a:r>
              <a:rPr sz="2050" spc="-445" dirty="0">
                <a:solidFill>
                  <a:srgbClr val="FFFFFF"/>
                </a:solidFill>
                <a:latin typeface="Arial MT"/>
                <a:cs typeface="Arial MT"/>
              </a:rPr>
              <a:t>μs </a:t>
            </a:r>
            <a:r>
              <a:rPr sz="2050" spc="-555" dirty="0">
                <a:solidFill>
                  <a:srgbClr val="FFFFFF"/>
                </a:solidFill>
                <a:latin typeface="Arial MT"/>
                <a:cs typeface="Arial MT"/>
              </a:rPr>
              <a:t> </a:t>
            </a:r>
            <a:r>
              <a:rPr sz="2050" spc="-15" dirty="0">
                <a:solidFill>
                  <a:srgbClr val="FFFFFF"/>
                </a:solidFill>
                <a:latin typeface="Arial MT"/>
                <a:cs typeface="Arial MT"/>
              </a:rPr>
              <a:t>wide</a:t>
            </a:r>
            <a:endParaRPr sz="2050">
              <a:latin typeface="Arial MT"/>
              <a:cs typeface="Arial MT"/>
            </a:endParaRPr>
          </a:p>
          <a:p>
            <a:pPr marL="634365" marR="5080" lvl="1" indent="-191135">
              <a:lnSpc>
                <a:spcPct val="78300"/>
              </a:lnSpc>
              <a:spcBef>
                <a:spcPts val="345"/>
              </a:spcBef>
              <a:buClr>
                <a:srgbClr val="2DA2BE"/>
              </a:buClr>
              <a:buFont typeface="Verdana"/>
              <a:buChar char="◦"/>
              <a:tabLst>
                <a:tab pos="635000" algn="l"/>
              </a:tabLst>
            </a:pPr>
            <a:r>
              <a:rPr sz="2050" spc="-10" dirty="0">
                <a:solidFill>
                  <a:srgbClr val="FFFFFF"/>
                </a:solidFill>
                <a:latin typeface="Arial MT"/>
                <a:cs typeface="Arial MT"/>
              </a:rPr>
              <a:t>Each bit on a 2-Mbps link is 0.5 </a:t>
            </a:r>
            <a:r>
              <a:rPr sz="2050" spc="-445" dirty="0">
                <a:solidFill>
                  <a:srgbClr val="FFFFFF"/>
                </a:solidFill>
                <a:latin typeface="Arial MT"/>
                <a:cs typeface="Arial MT"/>
              </a:rPr>
              <a:t>μs </a:t>
            </a:r>
            <a:r>
              <a:rPr sz="2050" spc="-555" dirty="0">
                <a:solidFill>
                  <a:srgbClr val="FFFFFF"/>
                </a:solidFill>
                <a:latin typeface="Arial MT"/>
                <a:cs typeface="Arial MT"/>
              </a:rPr>
              <a:t> </a:t>
            </a:r>
            <a:r>
              <a:rPr sz="2050" spc="-15" dirty="0">
                <a:solidFill>
                  <a:srgbClr val="FFFFFF"/>
                </a:solidFill>
                <a:latin typeface="Arial MT"/>
                <a:cs typeface="Arial MT"/>
              </a:rPr>
              <a:t>wide</a:t>
            </a:r>
            <a:endParaRPr sz="2050">
              <a:latin typeface="Arial MT"/>
              <a:cs typeface="Arial MT"/>
            </a:endParaRPr>
          </a:p>
          <a:p>
            <a:pPr>
              <a:lnSpc>
                <a:spcPct val="100000"/>
              </a:lnSpc>
            </a:pPr>
            <a:endParaRPr sz="2300">
              <a:latin typeface="Arial MT"/>
              <a:cs typeface="Arial MT"/>
            </a:endParaRPr>
          </a:p>
          <a:p>
            <a:pPr marL="12700" marR="208279">
              <a:lnSpc>
                <a:spcPct val="80700"/>
              </a:lnSpc>
            </a:pPr>
            <a:r>
              <a:rPr sz="2350" spc="10" dirty="0">
                <a:solidFill>
                  <a:srgbClr val="FFFFFF"/>
                </a:solidFill>
                <a:latin typeface="Arial MT"/>
                <a:cs typeface="Arial MT"/>
              </a:rPr>
              <a:t>*Thus,</a:t>
            </a:r>
            <a:r>
              <a:rPr sz="2350" spc="-10" dirty="0">
                <a:solidFill>
                  <a:srgbClr val="FFFFFF"/>
                </a:solidFill>
                <a:latin typeface="Arial MT"/>
                <a:cs typeface="Arial MT"/>
              </a:rPr>
              <a:t> </a:t>
            </a:r>
            <a:r>
              <a:rPr sz="2350" spc="10" dirty="0">
                <a:solidFill>
                  <a:srgbClr val="FFFFFF"/>
                </a:solidFill>
                <a:latin typeface="Arial MT"/>
                <a:cs typeface="Arial MT"/>
              </a:rPr>
              <a:t>the</a:t>
            </a:r>
            <a:r>
              <a:rPr sz="2350" spc="-15" dirty="0">
                <a:solidFill>
                  <a:srgbClr val="FFFFFF"/>
                </a:solidFill>
                <a:latin typeface="Arial MT"/>
                <a:cs typeface="Arial MT"/>
              </a:rPr>
              <a:t> </a:t>
            </a:r>
            <a:r>
              <a:rPr sz="2350" spc="10" dirty="0">
                <a:solidFill>
                  <a:srgbClr val="FFFFFF"/>
                </a:solidFill>
                <a:latin typeface="Arial MT"/>
                <a:cs typeface="Arial MT"/>
              </a:rPr>
              <a:t>narrower</a:t>
            </a:r>
            <a:r>
              <a:rPr sz="2350" spc="-10" dirty="0">
                <a:solidFill>
                  <a:srgbClr val="FFFFFF"/>
                </a:solidFill>
                <a:latin typeface="Arial MT"/>
                <a:cs typeface="Arial MT"/>
              </a:rPr>
              <a:t> </a:t>
            </a:r>
            <a:r>
              <a:rPr sz="2350" spc="10" dirty="0">
                <a:solidFill>
                  <a:srgbClr val="FFFFFF"/>
                </a:solidFill>
                <a:latin typeface="Arial MT"/>
                <a:cs typeface="Arial MT"/>
              </a:rPr>
              <a:t>each</a:t>
            </a:r>
            <a:r>
              <a:rPr sz="2350" spc="-10" dirty="0">
                <a:solidFill>
                  <a:srgbClr val="FFFFFF"/>
                </a:solidFill>
                <a:latin typeface="Arial MT"/>
                <a:cs typeface="Arial MT"/>
              </a:rPr>
              <a:t> </a:t>
            </a:r>
            <a:r>
              <a:rPr sz="2350" spc="5" dirty="0">
                <a:solidFill>
                  <a:srgbClr val="FFFFFF"/>
                </a:solidFill>
                <a:latin typeface="Arial MT"/>
                <a:cs typeface="Arial MT"/>
              </a:rPr>
              <a:t>bit</a:t>
            </a:r>
            <a:r>
              <a:rPr sz="2350" spc="-10" dirty="0">
                <a:solidFill>
                  <a:srgbClr val="FFFFFF"/>
                </a:solidFill>
                <a:latin typeface="Arial MT"/>
                <a:cs typeface="Arial MT"/>
              </a:rPr>
              <a:t> </a:t>
            </a:r>
            <a:r>
              <a:rPr sz="2350" spc="15" dirty="0">
                <a:solidFill>
                  <a:srgbClr val="FFFFFF"/>
                </a:solidFill>
                <a:latin typeface="Arial MT"/>
                <a:cs typeface="Arial MT"/>
              </a:rPr>
              <a:t>can </a:t>
            </a:r>
            <a:r>
              <a:rPr sz="2350" spc="-635" dirty="0">
                <a:solidFill>
                  <a:srgbClr val="FFFFFF"/>
                </a:solidFill>
                <a:latin typeface="Arial MT"/>
                <a:cs typeface="Arial MT"/>
              </a:rPr>
              <a:t> </a:t>
            </a:r>
            <a:r>
              <a:rPr sz="2350" spc="10" dirty="0">
                <a:solidFill>
                  <a:srgbClr val="FFFFFF"/>
                </a:solidFill>
                <a:latin typeface="Arial MT"/>
                <a:cs typeface="Arial MT"/>
              </a:rPr>
              <a:t>become the </a:t>
            </a:r>
            <a:r>
              <a:rPr sz="2350" spc="5" dirty="0">
                <a:solidFill>
                  <a:srgbClr val="FFFFFF"/>
                </a:solidFill>
                <a:latin typeface="Arial MT"/>
                <a:cs typeface="Arial MT"/>
              </a:rPr>
              <a:t>higher is the </a:t>
            </a:r>
            <a:r>
              <a:rPr sz="2350" spc="10" dirty="0">
                <a:solidFill>
                  <a:srgbClr val="FFFFFF"/>
                </a:solidFill>
                <a:latin typeface="Arial MT"/>
                <a:cs typeface="Arial MT"/>
              </a:rPr>
              <a:t> </a:t>
            </a:r>
            <a:r>
              <a:rPr sz="2350" spc="5" dirty="0">
                <a:solidFill>
                  <a:srgbClr val="FFFFFF"/>
                </a:solidFill>
                <a:latin typeface="Arial MT"/>
                <a:cs typeface="Arial MT"/>
              </a:rPr>
              <a:t>bandwidth!</a:t>
            </a:r>
            <a:endParaRPr sz="2350">
              <a:latin typeface="Arial MT"/>
              <a:cs typeface="Arial MT"/>
            </a:endParaRPr>
          </a:p>
        </p:txBody>
      </p:sp>
      <p:grpSp>
        <p:nvGrpSpPr>
          <p:cNvPr id="10" name="object 10"/>
          <p:cNvGrpSpPr/>
          <p:nvPr/>
        </p:nvGrpSpPr>
        <p:grpSpPr>
          <a:xfrm>
            <a:off x="5117910" y="1447800"/>
            <a:ext cx="4026535" cy="3185795"/>
            <a:chOff x="5117910" y="1447800"/>
            <a:chExt cx="4026535" cy="3185795"/>
          </a:xfrm>
        </p:grpSpPr>
        <p:pic>
          <p:nvPicPr>
            <p:cNvPr id="11" name="object 11"/>
            <p:cNvPicPr/>
            <p:nvPr/>
          </p:nvPicPr>
          <p:blipFill>
            <a:blip r:embed="rId4" cstate="print"/>
            <a:stretch>
              <a:fillRect/>
            </a:stretch>
          </p:blipFill>
          <p:spPr>
            <a:xfrm>
              <a:off x="5117910" y="1447800"/>
              <a:ext cx="4026088" cy="3185652"/>
            </a:xfrm>
            <a:prstGeom prst="rect">
              <a:avLst/>
            </a:prstGeom>
          </p:spPr>
        </p:pic>
        <p:sp>
          <p:nvSpPr>
            <p:cNvPr id="12" name="object 12"/>
            <p:cNvSpPr/>
            <p:nvPr/>
          </p:nvSpPr>
          <p:spPr>
            <a:xfrm>
              <a:off x="5267182" y="1825625"/>
              <a:ext cx="213360" cy="0"/>
            </a:xfrm>
            <a:custGeom>
              <a:avLst/>
              <a:gdLst/>
              <a:ahLst/>
              <a:cxnLst/>
              <a:rect l="l" t="t" r="r" b="b"/>
              <a:pathLst>
                <a:path w="213360">
                  <a:moveTo>
                    <a:pt x="0" y="0"/>
                  </a:moveTo>
                  <a:lnTo>
                    <a:pt x="213247" y="0"/>
                  </a:lnTo>
                </a:path>
              </a:pathLst>
            </a:custGeom>
            <a:ln w="9524">
              <a:solidFill>
                <a:srgbClr val="2DA2BE"/>
              </a:solidFill>
            </a:ln>
          </p:spPr>
          <p:txBody>
            <a:bodyPr wrap="square" lIns="0" tIns="0" rIns="0" bIns="0" rtlCol="0"/>
            <a:lstStyle/>
            <a:p>
              <a:endParaRPr/>
            </a:p>
          </p:txBody>
        </p:sp>
        <p:sp>
          <p:nvSpPr>
            <p:cNvPr id="13" name="object 13"/>
            <p:cNvSpPr/>
            <p:nvPr/>
          </p:nvSpPr>
          <p:spPr>
            <a:xfrm>
              <a:off x="5223957" y="1809892"/>
              <a:ext cx="43815" cy="31750"/>
            </a:xfrm>
            <a:custGeom>
              <a:avLst/>
              <a:gdLst/>
              <a:ahLst/>
              <a:cxnLst/>
              <a:rect l="l" t="t" r="r" b="b"/>
              <a:pathLst>
                <a:path w="43814" h="31750">
                  <a:moveTo>
                    <a:pt x="43225" y="31465"/>
                  </a:moveTo>
                  <a:lnTo>
                    <a:pt x="0" y="15732"/>
                  </a:lnTo>
                  <a:lnTo>
                    <a:pt x="43225" y="0"/>
                  </a:lnTo>
                  <a:lnTo>
                    <a:pt x="43225" y="31465"/>
                  </a:lnTo>
                  <a:close/>
                </a:path>
              </a:pathLst>
            </a:custGeom>
            <a:solidFill>
              <a:srgbClr val="2DA2BE"/>
            </a:solidFill>
          </p:spPr>
          <p:txBody>
            <a:bodyPr wrap="square" lIns="0" tIns="0" rIns="0" bIns="0" rtlCol="0"/>
            <a:lstStyle/>
            <a:p>
              <a:endParaRPr/>
            </a:p>
          </p:txBody>
        </p:sp>
        <p:sp>
          <p:nvSpPr>
            <p:cNvPr id="14" name="object 14"/>
            <p:cNvSpPr/>
            <p:nvPr/>
          </p:nvSpPr>
          <p:spPr>
            <a:xfrm>
              <a:off x="5223957" y="1809892"/>
              <a:ext cx="43815" cy="31750"/>
            </a:xfrm>
            <a:custGeom>
              <a:avLst/>
              <a:gdLst/>
              <a:ahLst/>
              <a:cxnLst/>
              <a:rect l="l" t="t" r="r" b="b"/>
              <a:pathLst>
                <a:path w="43814" h="31750">
                  <a:moveTo>
                    <a:pt x="43225" y="0"/>
                  </a:moveTo>
                  <a:lnTo>
                    <a:pt x="0" y="15732"/>
                  </a:lnTo>
                  <a:lnTo>
                    <a:pt x="43225" y="31465"/>
                  </a:lnTo>
                  <a:lnTo>
                    <a:pt x="43225" y="0"/>
                  </a:lnTo>
                  <a:close/>
                </a:path>
              </a:pathLst>
            </a:custGeom>
            <a:ln w="9524">
              <a:solidFill>
                <a:srgbClr val="2DA2BE"/>
              </a:solidFill>
            </a:ln>
          </p:spPr>
          <p:txBody>
            <a:bodyPr wrap="square" lIns="0" tIns="0" rIns="0" bIns="0" rtlCol="0"/>
            <a:lstStyle/>
            <a:p>
              <a:endParaRPr/>
            </a:p>
          </p:txBody>
        </p:sp>
        <p:sp>
          <p:nvSpPr>
            <p:cNvPr id="15" name="object 15"/>
            <p:cNvSpPr/>
            <p:nvPr/>
          </p:nvSpPr>
          <p:spPr>
            <a:xfrm>
              <a:off x="5480429" y="1809892"/>
              <a:ext cx="43815" cy="31750"/>
            </a:xfrm>
            <a:custGeom>
              <a:avLst/>
              <a:gdLst/>
              <a:ahLst/>
              <a:cxnLst/>
              <a:rect l="l" t="t" r="r" b="b"/>
              <a:pathLst>
                <a:path w="43814" h="31750">
                  <a:moveTo>
                    <a:pt x="0" y="31465"/>
                  </a:moveTo>
                  <a:lnTo>
                    <a:pt x="0" y="0"/>
                  </a:lnTo>
                  <a:lnTo>
                    <a:pt x="43225" y="15732"/>
                  </a:lnTo>
                  <a:lnTo>
                    <a:pt x="0" y="31465"/>
                  </a:lnTo>
                  <a:close/>
                </a:path>
              </a:pathLst>
            </a:custGeom>
            <a:solidFill>
              <a:srgbClr val="2DA2BE"/>
            </a:solidFill>
          </p:spPr>
          <p:txBody>
            <a:bodyPr wrap="square" lIns="0" tIns="0" rIns="0" bIns="0" rtlCol="0"/>
            <a:lstStyle/>
            <a:p>
              <a:endParaRPr/>
            </a:p>
          </p:txBody>
        </p:sp>
        <p:sp>
          <p:nvSpPr>
            <p:cNvPr id="16" name="object 16"/>
            <p:cNvSpPr/>
            <p:nvPr/>
          </p:nvSpPr>
          <p:spPr>
            <a:xfrm>
              <a:off x="5480429" y="1809892"/>
              <a:ext cx="43815" cy="31750"/>
            </a:xfrm>
            <a:custGeom>
              <a:avLst/>
              <a:gdLst/>
              <a:ahLst/>
              <a:cxnLst/>
              <a:rect l="l" t="t" r="r" b="b"/>
              <a:pathLst>
                <a:path w="43814" h="31750">
                  <a:moveTo>
                    <a:pt x="0" y="31465"/>
                  </a:moveTo>
                  <a:lnTo>
                    <a:pt x="43225" y="15732"/>
                  </a:lnTo>
                  <a:lnTo>
                    <a:pt x="0" y="0"/>
                  </a:lnTo>
                  <a:lnTo>
                    <a:pt x="0" y="31465"/>
                  </a:lnTo>
                  <a:close/>
                </a:path>
              </a:pathLst>
            </a:custGeom>
            <a:ln w="9524">
              <a:solidFill>
                <a:srgbClr val="2DA2BE"/>
              </a:solidFill>
            </a:ln>
          </p:spPr>
          <p:txBody>
            <a:bodyPr wrap="square" lIns="0" tIns="0" rIns="0" bIns="0" rtlCol="0"/>
            <a:lstStyle/>
            <a:p>
              <a:endParaRPr/>
            </a:p>
          </p:txBody>
        </p:sp>
        <p:sp>
          <p:nvSpPr>
            <p:cNvPr id="17" name="object 17"/>
            <p:cNvSpPr/>
            <p:nvPr/>
          </p:nvSpPr>
          <p:spPr>
            <a:xfrm>
              <a:off x="5267182" y="3411040"/>
              <a:ext cx="213360" cy="0"/>
            </a:xfrm>
            <a:custGeom>
              <a:avLst/>
              <a:gdLst/>
              <a:ahLst/>
              <a:cxnLst/>
              <a:rect l="l" t="t" r="r" b="b"/>
              <a:pathLst>
                <a:path w="213360">
                  <a:moveTo>
                    <a:pt x="0" y="0"/>
                  </a:moveTo>
                  <a:lnTo>
                    <a:pt x="213247" y="0"/>
                  </a:lnTo>
                </a:path>
              </a:pathLst>
            </a:custGeom>
            <a:ln w="9524">
              <a:solidFill>
                <a:srgbClr val="2DA2BE"/>
              </a:solidFill>
            </a:ln>
          </p:spPr>
          <p:txBody>
            <a:bodyPr wrap="square" lIns="0" tIns="0" rIns="0" bIns="0" rtlCol="0"/>
            <a:lstStyle/>
            <a:p>
              <a:endParaRPr/>
            </a:p>
          </p:txBody>
        </p:sp>
        <p:sp>
          <p:nvSpPr>
            <p:cNvPr id="18" name="object 18"/>
            <p:cNvSpPr/>
            <p:nvPr/>
          </p:nvSpPr>
          <p:spPr>
            <a:xfrm>
              <a:off x="5223957" y="3395306"/>
              <a:ext cx="43815" cy="31750"/>
            </a:xfrm>
            <a:custGeom>
              <a:avLst/>
              <a:gdLst/>
              <a:ahLst/>
              <a:cxnLst/>
              <a:rect l="l" t="t" r="r" b="b"/>
              <a:pathLst>
                <a:path w="43814" h="31750">
                  <a:moveTo>
                    <a:pt x="43225" y="31465"/>
                  </a:moveTo>
                  <a:lnTo>
                    <a:pt x="0" y="15732"/>
                  </a:lnTo>
                  <a:lnTo>
                    <a:pt x="43225" y="0"/>
                  </a:lnTo>
                  <a:lnTo>
                    <a:pt x="43225" y="31465"/>
                  </a:lnTo>
                  <a:close/>
                </a:path>
              </a:pathLst>
            </a:custGeom>
            <a:solidFill>
              <a:srgbClr val="2DA2BE"/>
            </a:solidFill>
          </p:spPr>
          <p:txBody>
            <a:bodyPr wrap="square" lIns="0" tIns="0" rIns="0" bIns="0" rtlCol="0"/>
            <a:lstStyle/>
            <a:p>
              <a:endParaRPr/>
            </a:p>
          </p:txBody>
        </p:sp>
        <p:sp>
          <p:nvSpPr>
            <p:cNvPr id="19" name="object 19"/>
            <p:cNvSpPr/>
            <p:nvPr/>
          </p:nvSpPr>
          <p:spPr>
            <a:xfrm>
              <a:off x="5223957" y="3395306"/>
              <a:ext cx="43815" cy="31750"/>
            </a:xfrm>
            <a:custGeom>
              <a:avLst/>
              <a:gdLst/>
              <a:ahLst/>
              <a:cxnLst/>
              <a:rect l="l" t="t" r="r" b="b"/>
              <a:pathLst>
                <a:path w="43814" h="31750">
                  <a:moveTo>
                    <a:pt x="43225" y="0"/>
                  </a:moveTo>
                  <a:lnTo>
                    <a:pt x="0" y="15732"/>
                  </a:lnTo>
                  <a:lnTo>
                    <a:pt x="43225" y="31465"/>
                  </a:lnTo>
                  <a:lnTo>
                    <a:pt x="43225" y="0"/>
                  </a:lnTo>
                  <a:close/>
                </a:path>
              </a:pathLst>
            </a:custGeom>
            <a:ln w="9524">
              <a:solidFill>
                <a:srgbClr val="2DA2BE"/>
              </a:solidFill>
            </a:ln>
          </p:spPr>
          <p:txBody>
            <a:bodyPr wrap="square" lIns="0" tIns="0" rIns="0" bIns="0" rtlCol="0"/>
            <a:lstStyle/>
            <a:p>
              <a:endParaRPr/>
            </a:p>
          </p:txBody>
        </p:sp>
        <p:sp>
          <p:nvSpPr>
            <p:cNvPr id="20" name="object 20"/>
            <p:cNvSpPr/>
            <p:nvPr/>
          </p:nvSpPr>
          <p:spPr>
            <a:xfrm>
              <a:off x="5480429" y="3395306"/>
              <a:ext cx="43815" cy="31750"/>
            </a:xfrm>
            <a:custGeom>
              <a:avLst/>
              <a:gdLst/>
              <a:ahLst/>
              <a:cxnLst/>
              <a:rect l="l" t="t" r="r" b="b"/>
              <a:pathLst>
                <a:path w="43814" h="31750">
                  <a:moveTo>
                    <a:pt x="0" y="31465"/>
                  </a:moveTo>
                  <a:lnTo>
                    <a:pt x="0" y="0"/>
                  </a:lnTo>
                  <a:lnTo>
                    <a:pt x="43225" y="15732"/>
                  </a:lnTo>
                  <a:lnTo>
                    <a:pt x="0" y="31465"/>
                  </a:lnTo>
                  <a:close/>
                </a:path>
              </a:pathLst>
            </a:custGeom>
            <a:solidFill>
              <a:srgbClr val="2DA2BE"/>
            </a:solidFill>
          </p:spPr>
          <p:txBody>
            <a:bodyPr wrap="square" lIns="0" tIns="0" rIns="0" bIns="0" rtlCol="0"/>
            <a:lstStyle/>
            <a:p>
              <a:endParaRPr/>
            </a:p>
          </p:txBody>
        </p:sp>
        <p:sp>
          <p:nvSpPr>
            <p:cNvPr id="21" name="object 21"/>
            <p:cNvSpPr/>
            <p:nvPr/>
          </p:nvSpPr>
          <p:spPr>
            <a:xfrm>
              <a:off x="5480429" y="3395306"/>
              <a:ext cx="43815" cy="31750"/>
            </a:xfrm>
            <a:custGeom>
              <a:avLst/>
              <a:gdLst/>
              <a:ahLst/>
              <a:cxnLst/>
              <a:rect l="l" t="t" r="r" b="b"/>
              <a:pathLst>
                <a:path w="43814" h="31750">
                  <a:moveTo>
                    <a:pt x="0" y="31465"/>
                  </a:moveTo>
                  <a:lnTo>
                    <a:pt x="43225" y="15732"/>
                  </a:lnTo>
                  <a:lnTo>
                    <a:pt x="0" y="0"/>
                  </a:lnTo>
                  <a:lnTo>
                    <a:pt x="0" y="31465"/>
                  </a:lnTo>
                  <a:close/>
                </a:path>
              </a:pathLst>
            </a:custGeom>
            <a:ln w="9524">
              <a:solidFill>
                <a:srgbClr val="2DA2BE"/>
              </a:solidFill>
            </a:ln>
          </p:spPr>
          <p:txBody>
            <a:bodyPr wrap="square" lIns="0" tIns="0" rIns="0" bIns="0" rtlCol="0"/>
            <a:lstStyle/>
            <a:p>
              <a:endParaRPr/>
            </a:p>
          </p:txBody>
        </p:sp>
      </p:gr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z="3500" spc="-5" dirty="0">
                <a:solidFill>
                  <a:srgbClr val="464646"/>
                </a:solidFill>
              </a:rPr>
              <a:t>Bandwidth</a:t>
            </a:r>
            <a:r>
              <a:rPr sz="3500" spc="-30" dirty="0">
                <a:solidFill>
                  <a:srgbClr val="464646"/>
                </a:solidFill>
              </a:rPr>
              <a:t> </a:t>
            </a:r>
            <a:r>
              <a:rPr sz="3500" spc="-5" dirty="0">
                <a:solidFill>
                  <a:srgbClr val="464646"/>
                </a:solidFill>
              </a:rPr>
              <a:t>Vs</a:t>
            </a:r>
            <a:r>
              <a:rPr sz="3500" spc="-30" dirty="0">
                <a:solidFill>
                  <a:srgbClr val="464646"/>
                </a:solidFill>
              </a:rPr>
              <a:t> </a:t>
            </a:r>
            <a:r>
              <a:rPr sz="3500" spc="-10" dirty="0">
                <a:solidFill>
                  <a:srgbClr val="464646"/>
                </a:solidFill>
              </a:rPr>
              <a:t>Throughput</a:t>
            </a:r>
            <a:r>
              <a:rPr sz="3500" spc="-30" dirty="0">
                <a:solidFill>
                  <a:srgbClr val="464646"/>
                </a:solidFill>
              </a:rPr>
              <a:t> </a:t>
            </a:r>
            <a:r>
              <a:rPr sz="3500" dirty="0">
                <a:solidFill>
                  <a:srgbClr val="464646"/>
                </a:solidFill>
              </a:rPr>
              <a:t>–</a:t>
            </a:r>
            <a:r>
              <a:rPr sz="3500" spc="-25" dirty="0">
                <a:solidFill>
                  <a:srgbClr val="464646"/>
                </a:solidFill>
              </a:rPr>
              <a:t> </a:t>
            </a:r>
            <a:r>
              <a:rPr sz="3500" spc="-5" dirty="0">
                <a:solidFill>
                  <a:srgbClr val="464646"/>
                </a:solidFill>
              </a:rPr>
              <a:t>How </a:t>
            </a:r>
            <a:r>
              <a:rPr sz="3500" spc="-960" dirty="0">
                <a:solidFill>
                  <a:srgbClr val="464646"/>
                </a:solidFill>
              </a:rPr>
              <a:t> </a:t>
            </a:r>
            <a:r>
              <a:rPr sz="3500" spc="-10" dirty="0">
                <a:solidFill>
                  <a:srgbClr val="464646"/>
                </a:solidFill>
              </a:rPr>
              <a:t>people</a:t>
            </a:r>
            <a:r>
              <a:rPr sz="3500" spc="-15" dirty="0">
                <a:solidFill>
                  <a:srgbClr val="464646"/>
                </a:solidFill>
              </a:rPr>
              <a:t> </a:t>
            </a:r>
            <a:r>
              <a:rPr sz="3500" spc="-5" dirty="0">
                <a:solidFill>
                  <a:srgbClr val="464646"/>
                </a:solidFill>
              </a:rPr>
              <a:t>might</a:t>
            </a:r>
            <a:r>
              <a:rPr sz="3500" spc="-10" dirty="0">
                <a:solidFill>
                  <a:srgbClr val="464646"/>
                </a:solidFill>
              </a:rPr>
              <a:t> use</a:t>
            </a:r>
            <a:r>
              <a:rPr sz="3500" spc="-15" dirty="0">
                <a:solidFill>
                  <a:srgbClr val="464646"/>
                </a:solidFill>
              </a:rPr>
              <a:t> </a:t>
            </a:r>
            <a:r>
              <a:rPr sz="3500" dirty="0">
                <a:solidFill>
                  <a:srgbClr val="464646"/>
                </a:solidFill>
              </a:rPr>
              <a:t>them?</a:t>
            </a:r>
            <a:endParaRPr sz="3500"/>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288925" marR="188595" indent="-276860">
              <a:lnSpc>
                <a:spcPct val="140600"/>
              </a:lnSpc>
              <a:spcBef>
                <a:spcPts val="100"/>
              </a:spcBef>
              <a:buClr>
                <a:srgbClr val="2DA2BE"/>
              </a:buClr>
              <a:buSzPct val="66666"/>
              <a:buFont typeface="Lucida Sans Unicode"/>
              <a:buChar char="□"/>
              <a:tabLst>
                <a:tab pos="288925" algn="l"/>
                <a:tab pos="289560" algn="l"/>
              </a:tabLst>
            </a:pPr>
            <a:r>
              <a:rPr spc="-5" dirty="0"/>
              <a:t>Word </a:t>
            </a:r>
            <a:r>
              <a:rPr i="1" dirty="0">
                <a:latin typeface="Times New Roman"/>
                <a:cs typeface="Times New Roman"/>
              </a:rPr>
              <a:t>bandwidth </a:t>
            </a:r>
            <a:r>
              <a:rPr spc="-5" dirty="0"/>
              <a:t>is literally </a:t>
            </a:r>
            <a:r>
              <a:rPr dirty="0"/>
              <a:t>a </a:t>
            </a:r>
            <a:r>
              <a:rPr spc="-5" dirty="0"/>
              <a:t>measure </a:t>
            </a:r>
            <a:r>
              <a:rPr dirty="0"/>
              <a:t>of </a:t>
            </a:r>
            <a:r>
              <a:rPr spc="-5" dirty="0"/>
              <a:t>the width </a:t>
            </a:r>
            <a:r>
              <a:rPr dirty="0"/>
              <a:t>of a </a:t>
            </a:r>
            <a:r>
              <a:rPr spc="5" dirty="0"/>
              <a:t> </a:t>
            </a:r>
            <a:r>
              <a:rPr dirty="0"/>
              <a:t>frequency</a:t>
            </a:r>
            <a:r>
              <a:rPr spc="-10" dirty="0"/>
              <a:t> </a:t>
            </a:r>
            <a:r>
              <a:rPr dirty="0"/>
              <a:t>band.</a:t>
            </a:r>
            <a:r>
              <a:rPr spc="-10" dirty="0"/>
              <a:t> </a:t>
            </a:r>
            <a:r>
              <a:rPr dirty="0"/>
              <a:t>(probably</a:t>
            </a:r>
            <a:r>
              <a:rPr spc="-10" dirty="0"/>
              <a:t> </a:t>
            </a:r>
            <a:r>
              <a:rPr dirty="0"/>
              <a:t>refers</a:t>
            </a:r>
            <a:r>
              <a:rPr spc="-10" dirty="0"/>
              <a:t> </a:t>
            </a:r>
            <a:r>
              <a:rPr spc="-5" dirty="0"/>
              <a:t>to</a:t>
            </a:r>
            <a:r>
              <a:rPr spc="-15" dirty="0"/>
              <a:t> </a:t>
            </a:r>
            <a:r>
              <a:rPr spc="-5" dirty="0"/>
              <a:t>the</a:t>
            </a:r>
            <a:r>
              <a:rPr spc="-15" dirty="0"/>
              <a:t> </a:t>
            </a:r>
            <a:r>
              <a:rPr dirty="0"/>
              <a:t>range</a:t>
            </a:r>
            <a:r>
              <a:rPr spc="-10" dirty="0"/>
              <a:t> </a:t>
            </a:r>
            <a:r>
              <a:rPr dirty="0"/>
              <a:t>of</a:t>
            </a:r>
            <a:r>
              <a:rPr spc="-5" dirty="0"/>
              <a:t> signals</a:t>
            </a:r>
            <a:r>
              <a:rPr spc="-15" dirty="0"/>
              <a:t> </a:t>
            </a:r>
            <a:r>
              <a:rPr spc="-5" dirty="0"/>
              <a:t>that </a:t>
            </a:r>
            <a:r>
              <a:rPr spc="-585" dirty="0"/>
              <a:t> </a:t>
            </a:r>
            <a:r>
              <a:rPr spc="-5" dirty="0"/>
              <a:t>can</a:t>
            </a:r>
            <a:r>
              <a:rPr spc="-10" dirty="0"/>
              <a:t> </a:t>
            </a:r>
            <a:r>
              <a:rPr dirty="0"/>
              <a:t>be </a:t>
            </a:r>
            <a:r>
              <a:rPr spc="-5" dirty="0"/>
              <a:t>accommodated)</a:t>
            </a:r>
          </a:p>
          <a:p>
            <a:pPr marL="544830" marR="5080" lvl="1" indent="-184785">
              <a:lnSpc>
                <a:spcPct val="140200"/>
              </a:lnSpc>
              <a:spcBef>
                <a:spcPts val="335"/>
              </a:spcBef>
              <a:buClr>
                <a:srgbClr val="2DA2BE"/>
              </a:buClr>
              <a:buFont typeface="Verdana"/>
              <a:buChar char="◦"/>
              <a:tabLst>
                <a:tab pos="545465" algn="l"/>
              </a:tabLst>
            </a:pPr>
            <a:r>
              <a:rPr sz="2400" spc="-5" dirty="0">
                <a:latin typeface="Times New Roman"/>
                <a:cs typeface="Times New Roman"/>
              </a:rPr>
              <a:t>Eg:</a:t>
            </a:r>
            <a:r>
              <a:rPr sz="2400" spc="-15" dirty="0">
                <a:latin typeface="Times New Roman"/>
                <a:cs typeface="Times New Roman"/>
              </a:rPr>
              <a:t> </a:t>
            </a:r>
            <a:r>
              <a:rPr sz="2400" dirty="0">
                <a:latin typeface="Times New Roman"/>
                <a:cs typeface="Times New Roman"/>
              </a:rPr>
              <a:t>a</a:t>
            </a:r>
            <a:r>
              <a:rPr sz="2400" spc="-15" dirty="0">
                <a:latin typeface="Times New Roman"/>
                <a:cs typeface="Times New Roman"/>
              </a:rPr>
              <a:t> </a:t>
            </a:r>
            <a:r>
              <a:rPr sz="2400" dirty="0">
                <a:latin typeface="Times New Roman"/>
                <a:cs typeface="Times New Roman"/>
              </a:rPr>
              <a:t>voice-grade</a:t>
            </a:r>
            <a:r>
              <a:rPr sz="2400" spc="-10" dirty="0">
                <a:latin typeface="Times New Roman"/>
                <a:cs typeface="Times New Roman"/>
              </a:rPr>
              <a:t> </a:t>
            </a:r>
            <a:r>
              <a:rPr sz="2400" spc="-5" dirty="0">
                <a:latin typeface="Times New Roman"/>
                <a:cs typeface="Times New Roman"/>
              </a:rPr>
              <a:t>telephone</a:t>
            </a:r>
            <a:r>
              <a:rPr sz="2400" spc="-15" dirty="0">
                <a:latin typeface="Times New Roman"/>
                <a:cs typeface="Times New Roman"/>
              </a:rPr>
              <a:t> </a:t>
            </a:r>
            <a:r>
              <a:rPr sz="2400" spc="-5" dirty="0">
                <a:latin typeface="Times New Roman"/>
                <a:cs typeface="Times New Roman"/>
              </a:rPr>
              <a:t>line</a:t>
            </a:r>
            <a:r>
              <a:rPr sz="2400" spc="-15" dirty="0">
                <a:latin typeface="Times New Roman"/>
                <a:cs typeface="Times New Roman"/>
              </a:rPr>
              <a:t> </a:t>
            </a:r>
            <a:r>
              <a:rPr sz="2400" spc="-5" dirty="0">
                <a:latin typeface="Times New Roman"/>
                <a:cs typeface="Times New Roman"/>
              </a:rPr>
              <a:t>supports</a:t>
            </a:r>
            <a:r>
              <a:rPr sz="2400" spc="-15" dirty="0">
                <a:latin typeface="Times New Roman"/>
                <a:cs typeface="Times New Roman"/>
              </a:rPr>
              <a:t> </a:t>
            </a:r>
            <a:r>
              <a:rPr sz="2400" dirty="0">
                <a:latin typeface="Times New Roman"/>
                <a:cs typeface="Times New Roman"/>
              </a:rPr>
              <a:t>a</a:t>
            </a:r>
            <a:r>
              <a:rPr sz="2400" spc="-15" dirty="0">
                <a:latin typeface="Times New Roman"/>
                <a:cs typeface="Times New Roman"/>
              </a:rPr>
              <a:t> </a:t>
            </a:r>
            <a:r>
              <a:rPr sz="2400" dirty="0">
                <a:latin typeface="Times New Roman"/>
                <a:cs typeface="Times New Roman"/>
              </a:rPr>
              <a:t>frequency</a:t>
            </a:r>
            <a:r>
              <a:rPr sz="2400" spc="-10" dirty="0">
                <a:latin typeface="Times New Roman"/>
                <a:cs typeface="Times New Roman"/>
              </a:rPr>
              <a:t> </a:t>
            </a:r>
            <a:r>
              <a:rPr sz="2400" dirty="0">
                <a:latin typeface="Times New Roman"/>
                <a:cs typeface="Times New Roman"/>
              </a:rPr>
              <a:t>band </a:t>
            </a:r>
            <a:r>
              <a:rPr sz="2400" spc="-585" dirty="0">
                <a:latin typeface="Times New Roman"/>
                <a:cs typeface="Times New Roman"/>
              </a:rPr>
              <a:t> </a:t>
            </a:r>
            <a:r>
              <a:rPr sz="2400" dirty="0">
                <a:latin typeface="Times New Roman"/>
                <a:cs typeface="Times New Roman"/>
              </a:rPr>
              <a:t>ranging from 300 </a:t>
            </a:r>
            <a:r>
              <a:rPr sz="2400" spc="-5" dirty="0">
                <a:latin typeface="Times New Roman"/>
                <a:cs typeface="Times New Roman"/>
              </a:rPr>
              <a:t>to </a:t>
            </a:r>
            <a:r>
              <a:rPr sz="2400" dirty="0">
                <a:latin typeface="Times New Roman"/>
                <a:cs typeface="Times New Roman"/>
              </a:rPr>
              <a:t>3300 </a:t>
            </a:r>
            <a:r>
              <a:rPr sz="2400" spc="-5" dirty="0">
                <a:latin typeface="Times New Roman"/>
                <a:cs typeface="Times New Roman"/>
              </a:rPr>
              <a:t>Hz </a:t>
            </a:r>
            <a:r>
              <a:rPr sz="2400" dirty="0">
                <a:latin typeface="Times New Roman"/>
                <a:cs typeface="Times New Roman"/>
              </a:rPr>
              <a:t>- </a:t>
            </a:r>
            <a:r>
              <a:rPr sz="2400" spc="-5" dirty="0">
                <a:latin typeface="Times New Roman"/>
                <a:cs typeface="Times New Roman"/>
              </a:rPr>
              <a:t>it is said to </a:t>
            </a:r>
            <a:r>
              <a:rPr sz="2400" dirty="0">
                <a:latin typeface="Times New Roman"/>
                <a:cs typeface="Times New Roman"/>
              </a:rPr>
              <a:t>have a </a:t>
            </a:r>
            <a:r>
              <a:rPr sz="2400" spc="5" dirty="0">
                <a:latin typeface="Times New Roman"/>
                <a:cs typeface="Times New Roman"/>
              </a:rPr>
              <a:t> </a:t>
            </a:r>
            <a:r>
              <a:rPr sz="2400" dirty="0">
                <a:latin typeface="Times New Roman"/>
                <a:cs typeface="Times New Roman"/>
              </a:rPr>
              <a:t>bandwidth</a:t>
            </a:r>
            <a:r>
              <a:rPr sz="2400" spc="-5"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3300 </a:t>
            </a:r>
            <a:r>
              <a:rPr sz="2400" spc="-5" dirty="0">
                <a:latin typeface="Times New Roman"/>
                <a:cs typeface="Times New Roman"/>
              </a:rPr>
              <a:t>Hz−300</a:t>
            </a:r>
            <a:r>
              <a:rPr sz="2400" spc="-10" dirty="0">
                <a:latin typeface="Times New Roman"/>
                <a:cs typeface="Times New Roman"/>
              </a:rPr>
              <a:t> </a:t>
            </a:r>
            <a:r>
              <a:rPr sz="2400" spc="-5" dirty="0">
                <a:latin typeface="Times New Roman"/>
                <a:cs typeface="Times New Roman"/>
              </a:rPr>
              <a:t>Hz </a:t>
            </a:r>
            <a:r>
              <a:rPr sz="2400" dirty="0">
                <a:latin typeface="Times New Roman"/>
                <a:cs typeface="Times New Roman"/>
              </a:rPr>
              <a:t>=</a:t>
            </a:r>
            <a:r>
              <a:rPr sz="2400" spc="-10" dirty="0">
                <a:latin typeface="Times New Roman"/>
                <a:cs typeface="Times New Roman"/>
              </a:rPr>
              <a:t> </a:t>
            </a:r>
            <a:r>
              <a:rPr sz="2400" dirty="0">
                <a:latin typeface="Times New Roman"/>
                <a:cs typeface="Times New Roman"/>
              </a:rPr>
              <a:t>3000 </a:t>
            </a:r>
            <a:r>
              <a:rPr sz="2400" spc="-5" dirty="0">
                <a:latin typeface="Times New Roman"/>
                <a:cs typeface="Times New Roman"/>
              </a:rPr>
              <a:t>Hz</a:t>
            </a:r>
            <a:endParaRPr sz="2400">
              <a:latin typeface="Times New Roman"/>
              <a:cs typeface="Times New Roman"/>
            </a:endParaRPr>
          </a:p>
          <a:p>
            <a:pPr marL="288925" marR="17780" indent="-276860">
              <a:lnSpc>
                <a:spcPct val="139800"/>
              </a:lnSpc>
              <a:spcBef>
                <a:spcPts val="425"/>
              </a:spcBef>
              <a:buClr>
                <a:srgbClr val="2DA2BE"/>
              </a:buClr>
              <a:buSzPct val="66666"/>
              <a:buFont typeface="Lucida Sans Unicode"/>
              <a:buChar char="□"/>
              <a:tabLst>
                <a:tab pos="288925" algn="l"/>
                <a:tab pos="289560" algn="l"/>
              </a:tabLst>
            </a:pPr>
            <a:r>
              <a:rPr spc="-5" dirty="0"/>
              <a:t>Word</a:t>
            </a:r>
            <a:r>
              <a:rPr spc="-15" dirty="0"/>
              <a:t> </a:t>
            </a:r>
            <a:r>
              <a:rPr dirty="0"/>
              <a:t>bandwidth</a:t>
            </a:r>
            <a:r>
              <a:rPr spc="-10" dirty="0"/>
              <a:t> </a:t>
            </a:r>
            <a:r>
              <a:rPr spc="-5" dirty="0"/>
              <a:t>in</a:t>
            </a:r>
            <a:r>
              <a:rPr spc="-10" dirty="0"/>
              <a:t> </a:t>
            </a:r>
            <a:r>
              <a:rPr spc="-5" dirty="0"/>
              <a:t>communication</a:t>
            </a:r>
            <a:r>
              <a:rPr spc="-15" dirty="0"/>
              <a:t> </a:t>
            </a:r>
            <a:r>
              <a:rPr spc="-5" dirty="0"/>
              <a:t>link</a:t>
            </a:r>
            <a:r>
              <a:rPr spc="-10" dirty="0"/>
              <a:t> </a:t>
            </a:r>
            <a:r>
              <a:rPr spc="-5" dirty="0"/>
              <a:t>is</a:t>
            </a:r>
            <a:r>
              <a:rPr spc="-15" dirty="0"/>
              <a:t> </a:t>
            </a:r>
            <a:r>
              <a:rPr spc="-5" dirty="0"/>
              <a:t>the</a:t>
            </a:r>
            <a:r>
              <a:rPr spc="-10" dirty="0"/>
              <a:t> </a:t>
            </a:r>
            <a:r>
              <a:rPr dirty="0"/>
              <a:t>number</a:t>
            </a:r>
            <a:r>
              <a:rPr spc="-10" dirty="0"/>
              <a:t> </a:t>
            </a:r>
            <a:r>
              <a:rPr dirty="0"/>
              <a:t>of</a:t>
            </a:r>
            <a:r>
              <a:rPr spc="-5" dirty="0"/>
              <a:t> </a:t>
            </a:r>
            <a:r>
              <a:rPr dirty="0"/>
              <a:t>bits </a:t>
            </a:r>
            <a:r>
              <a:rPr spc="-585" dirty="0"/>
              <a:t> </a:t>
            </a:r>
            <a:r>
              <a:rPr dirty="0"/>
              <a:t>per</a:t>
            </a:r>
            <a:r>
              <a:rPr spc="-5" dirty="0"/>
              <a:t> second</a:t>
            </a:r>
            <a:r>
              <a:rPr spc="-10" dirty="0"/>
              <a:t> </a:t>
            </a:r>
            <a:r>
              <a:rPr dirty="0"/>
              <a:t>(data</a:t>
            </a:r>
            <a:r>
              <a:rPr spc="-5" dirty="0"/>
              <a:t> </a:t>
            </a:r>
            <a:r>
              <a:rPr dirty="0"/>
              <a:t>rate)</a:t>
            </a:r>
            <a:r>
              <a:rPr spc="-5" dirty="0"/>
              <a:t> that</a:t>
            </a:r>
            <a:r>
              <a:rPr spc="-10" dirty="0"/>
              <a:t> </a:t>
            </a:r>
            <a:r>
              <a:rPr spc="-5" dirty="0"/>
              <a:t>can</a:t>
            </a:r>
            <a:r>
              <a:rPr spc="-10" dirty="0"/>
              <a:t> </a:t>
            </a:r>
            <a:r>
              <a:rPr dirty="0"/>
              <a:t>be</a:t>
            </a:r>
            <a:r>
              <a:rPr spc="-5" dirty="0"/>
              <a:t> transmitted </a:t>
            </a:r>
            <a:r>
              <a:rPr dirty="0"/>
              <a:t>on</a:t>
            </a:r>
            <a:r>
              <a:rPr spc="-5" dirty="0"/>
              <a:t> the</a:t>
            </a:r>
            <a:r>
              <a:rPr spc="-10" dirty="0"/>
              <a:t> </a:t>
            </a:r>
            <a:r>
              <a:rPr spc="-5" dirty="0"/>
              <a:t>link.</a:t>
            </a:r>
          </a:p>
          <a:p>
            <a:pPr marL="544830" lvl="1" indent="-184785">
              <a:lnSpc>
                <a:spcPct val="100000"/>
              </a:lnSpc>
              <a:spcBef>
                <a:spcPts val="1495"/>
              </a:spcBef>
              <a:buClr>
                <a:srgbClr val="2DA2BE"/>
              </a:buClr>
              <a:buFont typeface="Verdana"/>
              <a:buChar char="◦"/>
              <a:tabLst>
                <a:tab pos="545465" algn="l"/>
              </a:tabLst>
            </a:pPr>
            <a:r>
              <a:rPr sz="2400" spc="-5" dirty="0">
                <a:latin typeface="Times New Roman"/>
                <a:cs typeface="Times New Roman"/>
              </a:rPr>
              <a:t>Eg:</a:t>
            </a:r>
            <a:r>
              <a:rPr sz="2400" spc="-15" dirty="0">
                <a:latin typeface="Times New Roman"/>
                <a:cs typeface="Times New Roman"/>
              </a:rPr>
              <a:t> </a:t>
            </a:r>
            <a:r>
              <a:rPr sz="2400" dirty="0">
                <a:latin typeface="Times New Roman"/>
                <a:cs typeface="Times New Roman"/>
              </a:rPr>
              <a:t>bandwidth</a:t>
            </a:r>
            <a:r>
              <a:rPr sz="2400" spc="-10" dirty="0">
                <a:latin typeface="Times New Roman"/>
                <a:cs typeface="Times New Roman"/>
              </a:rPr>
              <a:t> </a:t>
            </a:r>
            <a:r>
              <a:rPr sz="2400" dirty="0">
                <a:latin typeface="Times New Roman"/>
                <a:cs typeface="Times New Roman"/>
              </a:rPr>
              <a:t>of</a:t>
            </a:r>
            <a:r>
              <a:rPr sz="2400" spc="-5" dirty="0">
                <a:latin typeface="Times New Roman"/>
                <a:cs typeface="Times New Roman"/>
              </a:rPr>
              <a:t> an</a:t>
            </a:r>
            <a:r>
              <a:rPr sz="2400" spc="-15" dirty="0">
                <a:latin typeface="Times New Roman"/>
                <a:cs typeface="Times New Roman"/>
              </a:rPr>
              <a:t> </a:t>
            </a:r>
            <a:r>
              <a:rPr sz="2400" spc="-5" dirty="0">
                <a:latin typeface="Times New Roman"/>
                <a:cs typeface="Times New Roman"/>
              </a:rPr>
              <a:t>Ethernet</a:t>
            </a:r>
            <a:r>
              <a:rPr sz="2400" spc="-15" dirty="0">
                <a:latin typeface="Times New Roman"/>
                <a:cs typeface="Times New Roman"/>
              </a:rPr>
              <a:t> </a:t>
            </a:r>
            <a:r>
              <a:rPr sz="2400" spc="-5" dirty="0">
                <a:latin typeface="Times New Roman"/>
                <a:cs typeface="Times New Roman"/>
              </a:rPr>
              <a:t>link</a:t>
            </a:r>
            <a:r>
              <a:rPr sz="2400" spc="-10" dirty="0">
                <a:latin typeface="Times New Roman"/>
                <a:cs typeface="Times New Roman"/>
              </a:rPr>
              <a:t> </a:t>
            </a:r>
            <a:r>
              <a:rPr sz="2400" spc="-5" dirty="0">
                <a:latin typeface="Times New Roman"/>
                <a:cs typeface="Times New Roman"/>
              </a:rPr>
              <a:t>is</a:t>
            </a:r>
            <a:r>
              <a:rPr sz="2400" spc="-15" dirty="0">
                <a:latin typeface="Times New Roman"/>
                <a:cs typeface="Times New Roman"/>
              </a:rPr>
              <a:t> </a:t>
            </a:r>
            <a:r>
              <a:rPr sz="2400" dirty="0">
                <a:latin typeface="Times New Roman"/>
                <a:cs typeface="Times New Roman"/>
              </a:rPr>
              <a:t>10</a:t>
            </a:r>
            <a:r>
              <a:rPr sz="2400" spc="-5" dirty="0">
                <a:latin typeface="Times New Roman"/>
                <a:cs typeface="Times New Roman"/>
              </a:rPr>
              <a:t> Mbps.</a:t>
            </a:r>
            <a:endParaRPr sz="2400">
              <a:latin typeface="Times New Roman"/>
              <a:cs typeface="Times New Roman"/>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9263" y="1307845"/>
            <a:ext cx="7880984" cy="3940175"/>
          </a:xfrm>
          <a:prstGeom prst="rect">
            <a:avLst/>
          </a:prstGeom>
        </p:spPr>
        <p:txBody>
          <a:bodyPr vert="horz" wrap="square" lIns="0" tIns="12700" rIns="0" bIns="0" rtlCol="0">
            <a:spAutoFit/>
          </a:bodyPr>
          <a:lstStyle/>
          <a:p>
            <a:pPr marL="288925" marR="1403350" indent="-276860">
              <a:lnSpc>
                <a:spcPct val="151000"/>
              </a:lnSpc>
              <a:spcBef>
                <a:spcPts val="100"/>
              </a:spcBef>
              <a:buClr>
                <a:srgbClr val="2DA2BE"/>
              </a:buClr>
              <a:buSzPct val="66666"/>
              <a:buFont typeface="Lucida Sans Unicode"/>
              <a:buChar char="□"/>
              <a:tabLst>
                <a:tab pos="288925" algn="l"/>
                <a:tab pos="289560" algn="l"/>
                <a:tab pos="3776345" algn="l"/>
              </a:tabLst>
            </a:pPr>
            <a:r>
              <a:rPr sz="2400" spc="-5" dirty="0">
                <a:latin typeface="Times New Roman"/>
                <a:cs typeface="Times New Roman"/>
              </a:rPr>
              <a:t>Word</a:t>
            </a:r>
            <a:r>
              <a:rPr sz="2400" spc="5" dirty="0">
                <a:latin typeface="Times New Roman"/>
                <a:cs typeface="Times New Roman"/>
              </a:rPr>
              <a:t> </a:t>
            </a:r>
            <a:r>
              <a:rPr sz="2400" i="1" spc="-5" dirty="0">
                <a:latin typeface="Times New Roman"/>
                <a:cs typeface="Times New Roman"/>
              </a:rPr>
              <a:t>throughput</a:t>
            </a:r>
            <a:r>
              <a:rPr sz="2400" i="1" spc="40" dirty="0">
                <a:latin typeface="Times New Roman"/>
                <a:cs typeface="Times New Roman"/>
              </a:rPr>
              <a:t> </a:t>
            </a:r>
            <a:r>
              <a:rPr sz="2400" dirty="0">
                <a:latin typeface="Times New Roman"/>
                <a:cs typeface="Times New Roman"/>
              </a:rPr>
              <a:t>generally	refers</a:t>
            </a:r>
            <a:r>
              <a:rPr sz="2400" spc="-30" dirty="0">
                <a:latin typeface="Times New Roman"/>
                <a:cs typeface="Times New Roman"/>
              </a:rPr>
              <a:t> </a:t>
            </a:r>
            <a:r>
              <a:rPr sz="2400" spc="-5" dirty="0">
                <a:latin typeface="Times New Roman"/>
                <a:cs typeface="Times New Roman"/>
              </a:rPr>
              <a:t>to</a:t>
            </a:r>
            <a:r>
              <a:rPr sz="2400" spc="-35" dirty="0">
                <a:latin typeface="Times New Roman"/>
                <a:cs typeface="Times New Roman"/>
              </a:rPr>
              <a:t> </a:t>
            </a:r>
            <a:r>
              <a:rPr sz="2400" spc="-5" dirty="0">
                <a:latin typeface="Times New Roman"/>
                <a:cs typeface="Times New Roman"/>
              </a:rPr>
              <a:t>the</a:t>
            </a:r>
            <a:r>
              <a:rPr sz="2400" spc="-35" dirty="0">
                <a:latin typeface="Times New Roman"/>
                <a:cs typeface="Times New Roman"/>
              </a:rPr>
              <a:t> </a:t>
            </a:r>
            <a:r>
              <a:rPr sz="2400" spc="-5" dirty="0">
                <a:latin typeface="Times New Roman"/>
                <a:cs typeface="Times New Roman"/>
              </a:rPr>
              <a:t>measured </a:t>
            </a:r>
            <a:r>
              <a:rPr sz="2400" spc="-585" dirty="0">
                <a:latin typeface="Times New Roman"/>
                <a:cs typeface="Times New Roman"/>
              </a:rPr>
              <a:t> </a:t>
            </a:r>
            <a:r>
              <a:rPr sz="2400" dirty="0">
                <a:latin typeface="Times New Roman"/>
                <a:cs typeface="Times New Roman"/>
              </a:rPr>
              <a:t>performance</a:t>
            </a:r>
            <a:r>
              <a:rPr sz="2400" spc="-5" dirty="0">
                <a:latin typeface="Times New Roman"/>
                <a:cs typeface="Times New Roman"/>
              </a:rPr>
              <a:t> </a:t>
            </a:r>
            <a:r>
              <a:rPr sz="2400" dirty="0">
                <a:latin typeface="Times New Roman"/>
                <a:cs typeface="Times New Roman"/>
              </a:rPr>
              <a:t>of a</a:t>
            </a:r>
            <a:r>
              <a:rPr sz="2400" spc="-10" dirty="0">
                <a:latin typeface="Times New Roman"/>
                <a:cs typeface="Times New Roman"/>
              </a:rPr>
              <a:t> </a:t>
            </a:r>
            <a:r>
              <a:rPr sz="2400" spc="-5" dirty="0">
                <a:latin typeface="Times New Roman"/>
                <a:cs typeface="Times New Roman"/>
              </a:rPr>
              <a:t>system.</a:t>
            </a:r>
            <a:endParaRPr sz="2400">
              <a:latin typeface="Times New Roman"/>
              <a:cs typeface="Times New Roman"/>
            </a:endParaRPr>
          </a:p>
          <a:p>
            <a:pPr marL="288925" marR="5080" indent="-276860">
              <a:lnSpc>
                <a:spcPct val="150800"/>
              </a:lnSpc>
              <a:spcBef>
                <a:spcPts val="405"/>
              </a:spcBef>
              <a:buClr>
                <a:srgbClr val="2DA2BE"/>
              </a:buClr>
              <a:buSzPct val="66666"/>
              <a:buFont typeface="Lucida Sans Unicode"/>
              <a:buChar char="□"/>
              <a:tabLst>
                <a:tab pos="288925" algn="l"/>
                <a:tab pos="289560" algn="l"/>
              </a:tabLst>
            </a:pPr>
            <a:r>
              <a:rPr sz="2400" spc="-5" dirty="0">
                <a:latin typeface="Times New Roman"/>
                <a:cs typeface="Times New Roman"/>
              </a:rPr>
              <a:t>Eg: Because </a:t>
            </a:r>
            <a:r>
              <a:rPr sz="2400" dirty="0">
                <a:latin typeface="Times New Roman"/>
                <a:cs typeface="Times New Roman"/>
              </a:rPr>
              <a:t>of various </a:t>
            </a:r>
            <a:r>
              <a:rPr sz="2400" spc="-5" dirty="0">
                <a:latin typeface="Times New Roman"/>
                <a:cs typeface="Times New Roman"/>
              </a:rPr>
              <a:t>inefficiencies </a:t>
            </a:r>
            <a:r>
              <a:rPr sz="2400" dirty="0">
                <a:latin typeface="Times New Roman"/>
                <a:cs typeface="Times New Roman"/>
              </a:rPr>
              <a:t>of </a:t>
            </a:r>
            <a:r>
              <a:rPr sz="2400" spc="-5" dirty="0">
                <a:latin typeface="Times New Roman"/>
                <a:cs typeface="Times New Roman"/>
              </a:rPr>
              <a:t>implementation, </a:t>
            </a:r>
            <a:r>
              <a:rPr sz="2400" dirty="0">
                <a:latin typeface="Times New Roman"/>
                <a:cs typeface="Times New Roman"/>
              </a:rPr>
              <a:t>a </a:t>
            </a:r>
            <a:r>
              <a:rPr sz="2400" spc="5" dirty="0">
                <a:latin typeface="Times New Roman"/>
                <a:cs typeface="Times New Roman"/>
              </a:rPr>
              <a:t> </a:t>
            </a:r>
            <a:r>
              <a:rPr sz="2400" dirty="0">
                <a:latin typeface="Times New Roman"/>
                <a:cs typeface="Times New Roman"/>
              </a:rPr>
              <a:t>pair of nodes </a:t>
            </a:r>
            <a:r>
              <a:rPr sz="2400" spc="-5" dirty="0">
                <a:latin typeface="Times New Roman"/>
                <a:cs typeface="Times New Roman"/>
              </a:rPr>
              <a:t>connected </a:t>
            </a:r>
            <a:r>
              <a:rPr sz="2400" dirty="0">
                <a:latin typeface="Times New Roman"/>
                <a:cs typeface="Times New Roman"/>
              </a:rPr>
              <a:t>by a </a:t>
            </a:r>
            <a:r>
              <a:rPr sz="2400" spc="-5" dirty="0">
                <a:latin typeface="Times New Roman"/>
                <a:cs typeface="Times New Roman"/>
              </a:rPr>
              <a:t>link with </a:t>
            </a:r>
            <a:r>
              <a:rPr sz="2400" dirty="0">
                <a:latin typeface="Times New Roman"/>
                <a:cs typeface="Times New Roman"/>
              </a:rPr>
              <a:t>a bandwidth of 10 </a:t>
            </a:r>
            <a:r>
              <a:rPr sz="2400" spc="5" dirty="0">
                <a:latin typeface="Times New Roman"/>
                <a:cs typeface="Times New Roman"/>
              </a:rPr>
              <a:t> </a:t>
            </a:r>
            <a:r>
              <a:rPr sz="2400" spc="-5" dirty="0">
                <a:latin typeface="Times New Roman"/>
                <a:cs typeface="Times New Roman"/>
              </a:rPr>
              <a:t>Mbps might achieve </a:t>
            </a:r>
            <a:r>
              <a:rPr sz="2400" dirty="0">
                <a:latin typeface="Times New Roman"/>
                <a:cs typeface="Times New Roman"/>
              </a:rPr>
              <a:t>a </a:t>
            </a:r>
            <a:r>
              <a:rPr sz="2400" spc="-5" dirty="0">
                <a:latin typeface="Times New Roman"/>
                <a:cs typeface="Times New Roman"/>
              </a:rPr>
              <a:t>throughput </a:t>
            </a:r>
            <a:r>
              <a:rPr sz="2400" dirty="0">
                <a:latin typeface="Times New Roman"/>
                <a:cs typeface="Times New Roman"/>
              </a:rPr>
              <a:t>of only 2 </a:t>
            </a:r>
            <a:r>
              <a:rPr sz="2400" spc="-5" dirty="0">
                <a:latin typeface="Times New Roman"/>
                <a:cs typeface="Times New Roman"/>
              </a:rPr>
              <a:t>Mbps. This would </a:t>
            </a:r>
            <a:r>
              <a:rPr sz="2400" spc="-585" dirty="0">
                <a:latin typeface="Times New Roman"/>
                <a:cs typeface="Times New Roman"/>
              </a:rPr>
              <a:t> </a:t>
            </a:r>
            <a:r>
              <a:rPr sz="2400" spc="-5" dirty="0">
                <a:latin typeface="Times New Roman"/>
                <a:cs typeface="Times New Roman"/>
              </a:rPr>
              <a:t>mean that an application </a:t>
            </a:r>
            <a:r>
              <a:rPr sz="2400" dirty="0">
                <a:latin typeface="Times New Roman"/>
                <a:cs typeface="Times New Roman"/>
              </a:rPr>
              <a:t>on one host </a:t>
            </a:r>
            <a:r>
              <a:rPr sz="2400" spc="-5" dirty="0">
                <a:latin typeface="Times New Roman"/>
                <a:cs typeface="Times New Roman"/>
              </a:rPr>
              <a:t>could send </a:t>
            </a:r>
            <a:r>
              <a:rPr sz="2400" dirty="0">
                <a:latin typeface="Times New Roman"/>
                <a:cs typeface="Times New Roman"/>
              </a:rPr>
              <a:t>data </a:t>
            </a:r>
            <a:r>
              <a:rPr sz="2400" spc="-5" dirty="0">
                <a:latin typeface="Times New Roman"/>
                <a:cs typeface="Times New Roman"/>
              </a:rPr>
              <a:t>to the </a:t>
            </a:r>
            <a:r>
              <a:rPr sz="2400" dirty="0">
                <a:latin typeface="Times New Roman"/>
                <a:cs typeface="Times New Roman"/>
              </a:rPr>
              <a:t> other</a:t>
            </a:r>
            <a:r>
              <a:rPr sz="2400" spc="-5" dirty="0">
                <a:latin typeface="Times New Roman"/>
                <a:cs typeface="Times New Roman"/>
              </a:rPr>
              <a:t> </a:t>
            </a:r>
            <a:r>
              <a:rPr sz="2400" dirty="0">
                <a:latin typeface="Times New Roman"/>
                <a:cs typeface="Times New Roman"/>
              </a:rPr>
              <a:t>host </a:t>
            </a:r>
            <a:r>
              <a:rPr sz="2400" spc="-5" dirty="0">
                <a:latin typeface="Times New Roman"/>
                <a:cs typeface="Times New Roman"/>
              </a:rPr>
              <a:t>at </a:t>
            </a:r>
            <a:r>
              <a:rPr sz="2400" dirty="0">
                <a:latin typeface="Times New Roman"/>
                <a:cs typeface="Times New Roman"/>
              </a:rPr>
              <a:t>2</a:t>
            </a:r>
            <a:r>
              <a:rPr sz="2400" spc="-5" dirty="0">
                <a:latin typeface="Times New Roman"/>
                <a:cs typeface="Times New Roman"/>
              </a:rPr>
              <a:t> Mbps.</a:t>
            </a:r>
            <a:endParaRPr sz="2400">
              <a:latin typeface="Times New Roman"/>
              <a:cs typeface="Times New Roman"/>
            </a:endParaRPr>
          </a:p>
        </p:txBody>
      </p:sp>
      <p:sp>
        <p:nvSpPr>
          <p:cNvPr id="3" name="object 3"/>
          <p:cNvSpPr txBox="1">
            <a:spLocks noGrp="1"/>
          </p:cNvSpPr>
          <p:nvPr>
            <p:ph type="title"/>
          </p:nvPr>
        </p:nvSpPr>
        <p:spPr>
          <a:prstGeom prst="rect">
            <a:avLst/>
          </a:prstGeom>
        </p:spPr>
        <p:txBody>
          <a:bodyPr vert="horz" wrap="square" lIns="0" tIns="27305" rIns="0" bIns="0" rtlCol="0">
            <a:spAutoFit/>
          </a:bodyPr>
          <a:lstStyle/>
          <a:p>
            <a:pPr marL="12700" marR="5080">
              <a:lnSpc>
                <a:spcPts val="4730"/>
              </a:lnSpc>
              <a:spcBef>
                <a:spcPts val="215"/>
              </a:spcBef>
            </a:pPr>
            <a:r>
              <a:rPr sz="3950" dirty="0">
                <a:solidFill>
                  <a:srgbClr val="464646"/>
                </a:solidFill>
              </a:rPr>
              <a:t>Bandwidth</a:t>
            </a:r>
            <a:r>
              <a:rPr sz="3950" spc="-25" dirty="0">
                <a:solidFill>
                  <a:srgbClr val="464646"/>
                </a:solidFill>
              </a:rPr>
              <a:t> </a:t>
            </a:r>
            <a:r>
              <a:rPr sz="3950" dirty="0">
                <a:solidFill>
                  <a:srgbClr val="464646"/>
                </a:solidFill>
              </a:rPr>
              <a:t>Vs</a:t>
            </a:r>
            <a:r>
              <a:rPr sz="3950" spc="-25" dirty="0">
                <a:solidFill>
                  <a:srgbClr val="464646"/>
                </a:solidFill>
              </a:rPr>
              <a:t> </a:t>
            </a:r>
            <a:r>
              <a:rPr sz="3950" spc="-5" dirty="0">
                <a:solidFill>
                  <a:srgbClr val="464646"/>
                </a:solidFill>
              </a:rPr>
              <a:t>Throughput</a:t>
            </a:r>
            <a:r>
              <a:rPr sz="3950" spc="-25" dirty="0">
                <a:solidFill>
                  <a:srgbClr val="464646"/>
                </a:solidFill>
              </a:rPr>
              <a:t> </a:t>
            </a:r>
            <a:r>
              <a:rPr sz="3950" spc="5" dirty="0">
                <a:solidFill>
                  <a:srgbClr val="464646"/>
                </a:solidFill>
              </a:rPr>
              <a:t>–</a:t>
            </a:r>
            <a:r>
              <a:rPr sz="3950" spc="-20" dirty="0">
                <a:solidFill>
                  <a:srgbClr val="464646"/>
                </a:solidFill>
              </a:rPr>
              <a:t> </a:t>
            </a:r>
            <a:r>
              <a:rPr sz="3950" dirty="0">
                <a:solidFill>
                  <a:srgbClr val="464646"/>
                </a:solidFill>
              </a:rPr>
              <a:t>How </a:t>
            </a:r>
            <a:r>
              <a:rPr sz="3950" spc="-1080" dirty="0">
                <a:solidFill>
                  <a:srgbClr val="464646"/>
                </a:solidFill>
              </a:rPr>
              <a:t> </a:t>
            </a:r>
            <a:r>
              <a:rPr sz="3950" spc="-5" dirty="0">
                <a:solidFill>
                  <a:srgbClr val="464646"/>
                </a:solidFill>
              </a:rPr>
              <a:t>people</a:t>
            </a:r>
            <a:r>
              <a:rPr sz="3950" spc="-15" dirty="0">
                <a:solidFill>
                  <a:srgbClr val="464646"/>
                </a:solidFill>
              </a:rPr>
              <a:t> </a:t>
            </a:r>
            <a:r>
              <a:rPr sz="3950" dirty="0">
                <a:solidFill>
                  <a:srgbClr val="464646"/>
                </a:solidFill>
              </a:rPr>
              <a:t>might</a:t>
            </a:r>
            <a:r>
              <a:rPr sz="3950" spc="-10" dirty="0">
                <a:solidFill>
                  <a:srgbClr val="464646"/>
                </a:solidFill>
              </a:rPr>
              <a:t> </a:t>
            </a:r>
            <a:r>
              <a:rPr sz="3950" spc="-5" dirty="0">
                <a:solidFill>
                  <a:srgbClr val="464646"/>
                </a:solidFill>
              </a:rPr>
              <a:t>use</a:t>
            </a:r>
            <a:r>
              <a:rPr sz="3950" spc="-15" dirty="0">
                <a:solidFill>
                  <a:srgbClr val="464646"/>
                </a:solidFill>
              </a:rPr>
              <a:t> </a:t>
            </a:r>
            <a:r>
              <a:rPr sz="3950" spc="5" dirty="0">
                <a:solidFill>
                  <a:srgbClr val="464646"/>
                </a:solidFill>
              </a:rPr>
              <a:t>them?</a:t>
            </a:r>
            <a:endParaRPr sz="395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1165</TotalTime>
  <Words>8914</Words>
  <Application>Microsoft Office PowerPoint</Application>
  <PresentationFormat>On-screen Show (4:3)</PresentationFormat>
  <Paragraphs>963</Paragraphs>
  <Slides>134</Slides>
  <Notes>1</Notes>
  <HiddenSlides>0</HiddenSlides>
  <MMClips>0</MMClips>
  <ScaleCrop>false</ScaleCrop>
  <HeadingPairs>
    <vt:vector size="4" baseType="variant">
      <vt:variant>
        <vt:lpstr>Theme</vt:lpstr>
      </vt:variant>
      <vt:variant>
        <vt:i4>1</vt:i4>
      </vt:variant>
      <vt:variant>
        <vt:lpstr>Slide Titles</vt:lpstr>
      </vt:variant>
      <vt:variant>
        <vt:i4>134</vt:i4>
      </vt:variant>
    </vt:vector>
  </HeadingPairs>
  <TitlesOfParts>
    <vt:vector size="135" baseType="lpstr">
      <vt:lpstr>Office Theme</vt:lpstr>
      <vt:lpstr>19Z504 Computer Networks</vt:lpstr>
      <vt:lpstr>Syllabus</vt:lpstr>
      <vt:lpstr>Syllabus</vt:lpstr>
      <vt:lpstr>Syllabus</vt:lpstr>
      <vt:lpstr>Course Outcomes</vt:lpstr>
      <vt:lpstr>INTRODUCTION</vt:lpstr>
      <vt:lpstr>Computer Network</vt:lpstr>
      <vt:lpstr>Hardware Building Blocks of  Network</vt:lpstr>
      <vt:lpstr>Connectivity : Direct connection</vt:lpstr>
      <vt:lpstr>Direct Connection</vt:lpstr>
      <vt:lpstr>Connectivity: Indirect connection </vt:lpstr>
      <vt:lpstr>Indirect Connection</vt:lpstr>
      <vt:lpstr>Switched Network</vt:lpstr>
      <vt:lpstr>Indirect Connection</vt:lpstr>
      <vt:lpstr>Addressing</vt:lpstr>
      <vt:lpstr>Routing</vt:lpstr>
      <vt:lpstr>Communication types</vt:lpstr>
      <vt:lpstr>Networks</vt:lpstr>
      <vt:lpstr>The Network Edge</vt:lpstr>
      <vt:lpstr>The Network Edge</vt:lpstr>
      <vt:lpstr>Connectionless &amp; Connection-Oriented Services</vt:lpstr>
      <vt:lpstr>Connection Oriented</vt:lpstr>
      <vt:lpstr>Connectionless</vt:lpstr>
      <vt:lpstr>Network Core</vt:lpstr>
      <vt:lpstr>Circuit Switching Vs Packet Switching</vt:lpstr>
      <vt:lpstr>Circuit Switching Vs Packet Switching</vt:lpstr>
      <vt:lpstr>Network Architecture</vt:lpstr>
      <vt:lpstr>Layered Architecture </vt:lpstr>
      <vt:lpstr>Layered Architecture </vt:lpstr>
      <vt:lpstr>Layered Architecture </vt:lpstr>
      <vt:lpstr>Features of layering</vt:lpstr>
      <vt:lpstr>Protocols</vt:lpstr>
      <vt:lpstr>Two interfaces of each protocols</vt:lpstr>
      <vt:lpstr>Two interfaces of each protocols</vt:lpstr>
      <vt:lpstr>Protocol Graph</vt:lpstr>
      <vt:lpstr>Protocol Graph</vt:lpstr>
      <vt:lpstr>Encapsulation</vt:lpstr>
      <vt:lpstr>Slide 38</vt:lpstr>
      <vt:lpstr>Slide 39</vt:lpstr>
      <vt:lpstr>Layered Approach!!!</vt:lpstr>
      <vt:lpstr>Layer Interactions</vt:lpstr>
      <vt:lpstr>7-Layer Model-Open Systems  Interconnection(OSI) Architecture.</vt:lpstr>
      <vt:lpstr>Layer 1: Physical layer</vt:lpstr>
      <vt:lpstr>Layer 1: Physical layer</vt:lpstr>
      <vt:lpstr>Physical layer</vt:lpstr>
      <vt:lpstr>Layer 2: Data link layer</vt:lpstr>
      <vt:lpstr>Data link layer</vt:lpstr>
      <vt:lpstr>Layer 3: Network layer</vt:lpstr>
      <vt:lpstr>Network layer</vt:lpstr>
      <vt:lpstr>Layer 4: Transport layer</vt:lpstr>
      <vt:lpstr>Transport layer</vt:lpstr>
      <vt:lpstr>Layer 5: Session layer</vt:lpstr>
      <vt:lpstr>Session layer</vt:lpstr>
      <vt:lpstr>Layer 6: Presentation layer</vt:lpstr>
      <vt:lpstr> Presentation layer</vt:lpstr>
      <vt:lpstr> Layer 7: Application layer</vt:lpstr>
      <vt:lpstr> Application layer</vt:lpstr>
      <vt:lpstr> TCP/IP Protocol Suite</vt:lpstr>
      <vt:lpstr> Physical and Data Link Layers</vt:lpstr>
      <vt:lpstr> Network Layer</vt:lpstr>
      <vt:lpstr> Network Layer</vt:lpstr>
      <vt:lpstr> Network Layer</vt:lpstr>
      <vt:lpstr> Network Layer</vt:lpstr>
      <vt:lpstr> Transport Layer</vt:lpstr>
      <vt:lpstr>Transport Layer</vt:lpstr>
      <vt:lpstr>Application Layer</vt:lpstr>
      <vt:lpstr>TCP/IP Architecture (Encapsulation)</vt:lpstr>
      <vt:lpstr>TCP/IP Architecture</vt:lpstr>
      <vt:lpstr>Older model of TCP/IP often show  only four layers, combining the  physical and data link layers.</vt:lpstr>
      <vt:lpstr>4-Layer Model-TCP/IP Architecture</vt:lpstr>
      <vt:lpstr>Features of Internet Architecture</vt:lpstr>
      <vt:lpstr>4-Layer Model-TCP/IP Architecture</vt:lpstr>
      <vt:lpstr>TCP/IP Architecture</vt:lpstr>
      <vt:lpstr>OSI Vs TCP/IP</vt:lpstr>
      <vt:lpstr>TCP/IP and OSI</vt:lpstr>
      <vt:lpstr>TCP/IP Model</vt:lpstr>
      <vt:lpstr>How hosts share a network?</vt:lpstr>
      <vt:lpstr>Multiplexing </vt:lpstr>
      <vt:lpstr>Frequency Division  Multiplexing</vt:lpstr>
      <vt:lpstr>Time Division Multiplexing</vt:lpstr>
      <vt:lpstr>Methods of TDM</vt:lpstr>
      <vt:lpstr>Methods of multiplexing</vt:lpstr>
      <vt:lpstr>Packet</vt:lpstr>
      <vt:lpstr>Which packet to send next(by a  switch) on a shared link?</vt:lpstr>
      <vt:lpstr>Communication modes:</vt:lpstr>
      <vt:lpstr>Addressing</vt:lpstr>
      <vt:lpstr>Physical Address</vt:lpstr>
      <vt:lpstr>Logical Address</vt:lpstr>
      <vt:lpstr>Port Number</vt:lpstr>
      <vt:lpstr>Who assigns the IP addresses and  port numbers?</vt:lpstr>
      <vt:lpstr>Bits &amp; Bytes</vt:lpstr>
      <vt:lpstr>Bits &amp; Bytes</vt:lpstr>
      <vt:lpstr>Bits &amp; Bytes</vt:lpstr>
      <vt:lpstr>Bits &amp; Bytes</vt:lpstr>
      <vt:lpstr>Network Performance</vt:lpstr>
      <vt:lpstr>Bandwidth/Throughput</vt:lpstr>
      <vt:lpstr>Bandwidth/Throughput – Example</vt:lpstr>
      <vt:lpstr>Bandwidth Vs Throughput – How  people might use them?</vt:lpstr>
      <vt:lpstr>Bandwidth Vs Throughput – How  people might use them?</vt:lpstr>
      <vt:lpstr>Latency/Delay</vt:lpstr>
      <vt:lpstr>Latency/Delay - Components</vt:lpstr>
      <vt:lpstr>Latency/Delay - Components</vt:lpstr>
      <vt:lpstr>Propagation Delay Vs Transmission Delay</vt:lpstr>
      <vt:lpstr>Latency/Delay</vt:lpstr>
      <vt:lpstr>Problem!!!</vt:lpstr>
      <vt:lpstr>Problem</vt:lpstr>
      <vt:lpstr>Problems!!!</vt:lpstr>
      <vt:lpstr>Problems</vt:lpstr>
      <vt:lpstr>Problems!!!</vt:lpstr>
      <vt:lpstr>Slide 110</vt:lpstr>
      <vt:lpstr>Slide 111</vt:lpstr>
      <vt:lpstr>Problems</vt:lpstr>
      <vt:lpstr>Solutions</vt:lpstr>
      <vt:lpstr>Solutions</vt:lpstr>
      <vt:lpstr>Performance Characteristics</vt:lpstr>
      <vt:lpstr>Latency Dominates!</vt:lpstr>
      <vt:lpstr>Bandwidth Dominates!</vt:lpstr>
      <vt:lpstr>Pause!!!</vt:lpstr>
      <vt:lpstr>Slide 119</vt:lpstr>
      <vt:lpstr>Delay X Bandwidth Product</vt:lpstr>
      <vt:lpstr>Delay X Bandwidth Product</vt:lpstr>
      <vt:lpstr>Delay X Bandwidth Product</vt:lpstr>
      <vt:lpstr>Sample Delay X Bandwidth  Products</vt:lpstr>
      <vt:lpstr>Significance of ever-increasing  bandwidth</vt:lpstr>
      <vt:lpstr>Significance of ever-increasing  bandwidth</vt:lpstr>
      <vt:lpstr>Problems</vt:lpstr>
      <vt:lpstr>Solutions</vt:lpstr>
      <vt:lpstr>Solutions</vt:lpstr>
      <vt:lpstr>5-Layer Model-TCP/IP Architecture</vt:lpstr>
      <vt:lpstr>TCP/IP Architecture</vt:lpstr>
      <vt:lpstr>TCP/IP Architecture</vt:lpstr>
      <vt:lpstr>TCP/IP Architecture</vt:lpstr>
      <vt:lpstr>TCP/IP Architecture</vt:lpstr>
      <vt:lpstr>TCP/IP Architecture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19Z504 Computer Networks</dc:title>
  <dc:creator>viji</dc:creator>
  <cp:lastModifiedBy>viji</cp:lastModifiedBy>
  <cp:revision>102</cp:revision>
  <dcterms:created xsi:type="dcterms:W3CDTF">2021-07-20T03:53:28Z</dcterms:created>
  <dcterms:modified xsi:type="dcterms:W3CDTF">2024-06-28T05:43:44Z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