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6" r:id="rId11"/>
    <p:sldId id="265" r:id="rId12"/>
    <p:sldId id="266" r:id="rId13"/>
    <p:sldId id="268" r:id="rId14"/>
    <p:sldId id="270" r:id="rId15"/>
    <p:sldId id="271" r:id="rId16"/>
    <p:sldId id="269" r:id="rId17"/>
    <p:sldId id="272" r:id="rId18"/>
    <p:sldId id="273" r:id="rId19"/>
    <p:sldId id="275" r:id="rId20"/>
    <p:sldId id="274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F25F1-2907-8F41-AE7F-179FA2A885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0D3B1C-09F2-D9F2-0159-82F0174B4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340C9-E09B-01D5-F6B8-0601DE746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708A9-DE58-6492-651D-7FF47928D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8AF1C-EA1D-75CE-24EB-3EB71106C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54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DB9C-33BF-127A-E1E5-921608BF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D54346-7DF9-DF95-7533-90BA99692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062EB-32FC-5381-7D2F-B3125A8A1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5E47-D175-39A2-432A-334CB5C4D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8DDFB-F53F-2C1E-15F1-EE559B6EE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62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D887B-4948-D646-5F5B-3D21996DEE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872A7-A710-90A3-9E41-A2E60A3D4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85B2F-D818-FFE5-7B62-FCD2EB425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05566-2219-9A12-C464-48A6F32B7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E67EA-FC1F-EAD5-0A36-A91812ED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358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4726D-7143-9A4F-BA55-9062A6CB7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02DFE-D4F2-E96F-0DBF-49D45011F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D338-AB40-CA85-74DC-E2AD5BD20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BB235-4E27-70B4-559F-2A24B77F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DE5C9-DB89-623E-2A1B-914D9F29B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335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8A25F-1106-6CEC-F5F8-A65F283A9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64A43-D6B2-E60F-7FDD-DFAB7699A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71098-473B-7563-8A73-15652362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695A1-8A07-04D2-4121-0D58A12F4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71EE2-0F65-D6E5-31CE-9F57CFA1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94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BBED-4E14-A4C8-EBBE-45D2A6F5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0782-A6C7-3841-DF9C-8737BC7A7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A3AA2-76BB-BC0B-4C5B-AC49C3155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39569-C877-28FA-37E4-08C43546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30427-0B3C-1F84-AFB9-04CC3A9A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BEF150-1DAD-FEBE-1A73-8DC86467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726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793A-9BF2-A9A1-32E8-8C373CA37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360C8-8482-252E-C809-01DB419E2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FA7A3A-C911-2C81-9D53-8409454E5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DCB54D-061F-9682-44C4-11E5AD5A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8C352-3418-CEEE-4B47-3C7CDF575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0EF91-FD85-E50A-BED2-D4A0E7053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DFD37E-6134-45D0-60D1-D97D553DA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69ADD1-B137-4666-BC40-337784A93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80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10C9-C360-8AF3-FE1A-9C0DC9A75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5D3B72-6242-B950-4C65-CA6E7FD9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254271-B842-CC09-22A4-A972A1254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E64C1-433C-CE71-81FC-00C0A10D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749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249B3E-1E40-3020-E817-DAC06087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02633-09D7-C4C4-CF2E-D6F1729C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D84EB-4B59-2200-E07E-D0D845D4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03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F70AA-C75D-6516-A429-A9D85381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647AE-AD25-E3D2-32B1-C3F554789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3700C-34F6-FADD-762B-D8A2D0F7DF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8BF1E-521A-811E-4BF0-BCB779DC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B6851-0AD5-3B0D-B179-DE2A073F2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456993-797D-CF75-DF08-0BA6DC5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75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E6DF0-8B84-1C9B-087E-D98BD3174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46B1C6-5A59-2F45-96C9-F3B12FA7D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1C388-E43C-E7F6-E911-8238B1682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EAF232-1BE6-96B8-B3D9-84383711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5D340-3546-C23C-A656-B3D72EBFE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B2DCC-2CF7-DE89-55C8-CD35AD892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5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19A745-C936-6CA0-87FA-BA16B954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5EC4D-C3BE-75B2-834A-8973E20D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0EFE-9BCB-57FD-F0B6-788ADEE52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3DE4-BC72-4F46-B8BB-C95DB8340B5A}" type="datetimeFigureOut">
              <a:rPr lang="en-IN" smtClean="0"/>
              <a:t>22-06-2023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580F2-A3D8-D576-B50F-4103796FC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153E-8DC2-5E23-C33F-468003CE2B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BC9C-3820-4FCD-A3D2-7C595E4525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01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12BBE-E313-6A31-81C5-69799E7132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Software Architecture of Intel 8088/8086 Processor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AF367-DA4D-3756-E755-0D7F36711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1661"/>
            <a:ext cx="9144000" cy="1655762"/>
          </a:xfrm>
        </p:spPr>
        <p:txBody>
          <a:bodyPr/>
          <a:lstStyle/>
          <a:p>
            <a:pPr algn="r"/>
            <a:r>
              <a:rPr lang="en-IN" dirty="0" err="1"/>
              <a:t>Dr.N.Arulanand</a:t>
            </a:r>
            <a:r>
              <a:rPr lang="en-IN" dirty="0"/>
              <a:t>, Professor,</a:t>
            </a:r>
          </a:p>
          <a:p>
            <a:pPr algn="r"/>
            <a:r>
              <a:rPr lang="en-IN" dirty="0"/>
              <a:t>PSG College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2710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E73544-0766-27C9-1A7B-3C8F79F90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608" y="1584396"/>
            <a:ext cx="8481795" cy="266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633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58711-BFB5-F8C1-4A98-D769DA6E3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Registers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CFB8-BDAA-8A9F-657F-E089B6BAE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2624" y="1325758"/>
            <a:ext cx="5822576" cy="351518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accumulator register (A), the base register (B), the count register (C), and the data register (D)</a:t>
            </a:r>
          </a:p>
          <a:p>
            <a:r>
              <a:rPr lang="en-US" dirty="0"/>
              <a:t>These names imply special functions they are meant to perform for the microprocessor. Notice that string and loop operations use the C register. </a:t>
            </a:r>
          </a:p>
          <a:p>
            <a:r>
              <a:rPr lang="en-US" dirty="0"/>
              <a:t>For example, the value in the C register is the number of bytes to be processed in a string operation. This is the reason it is given the name count register. </a:t>
            </a:r>
          </a:p>
          <a:p>
            <a:r>
              <a:rPr lang="en-US" dirty="0"/>
              <a:t>Another example of the dedicated use of data registers is that all input/output operations must use accumulator AL or AX for data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0C1465-FCEF-B911-CC05-A7B27C51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114682"/>
            <a:ext cx="3693458" cy="2692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253B9D-6348-C945-5F12-E4CCB99D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25758"/>
            <a:ext cx="3490829" cy="2692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AD575C-EA1E-6AB3-3361-38D0F3E35D86}"/>
              </a:ext>
            </a:extLst>
          </p:cNvPr>
          <p:cNvSpPr txBox="1"/>
          <p:nvPr/>
        </p:nvSpPr>
        <p:spPr>
          <a:xfrm>
            <a:off x="5634319" y="500635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 A register, the most significant byte is referred to as AH and the least significant byte as 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9090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812B-774F-0498-3983-52A7F6D0F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and Index Register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9634-94D4-C253-7FFA-941C93E56C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388" y="1825625"/>
            <a:ext cx="5356412" cy="309599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The values in SP and BP are used as offsets from the current value of SS during the execution of instructions that involve the stack segment of memory</a:t>
            </a:r>
          </a:p>
          <a:p>
            <a:endParaRPr lang="en-US" dirty="0"/>
          </a:p>
          <a:p>
            <a:r>
              <a:rPr lang="en-US" dirty="0"/>
              <a:t>combining </a:t>
            </a:r>
            <a:r>
              <a:rPr lang="en-US" dirty="0">
                <a:solidFill>
                  <a:srgbClr val="FF0000"/>
                </a:solidFill>
              </a:rPr>
              <a:t>SP with the value in SS (SS:SP) </a:t>
            </a:r>
            <a:r>
              <a:rPr lang="en-US" dirty="0"/>
              <a:t>results in an address that points to the top of the stack (TOS)</a:t>
            </a:r>
          </a:p>
          <a:p>
            <a:r>
              <a:rPr lang="en-US" dirty="0">
                <a:solidFill>
                  <a:srgbClr val="FF0000"/>
                </a:solidFill>
              </a:rPr>
              <a:t>BP also represents an offset relative to the SS</a:t>
            </a:r>
            <a:r>
              <a:rPr lang="en-US" dirty="0"/>
              <a:t>; however, it is used to access data within the stack segment of memory.</a:t>
            </a:r>
          </a:p>
          <a:p>
            <a:r>
              <a:rPr lang="en-US" dirty="0"/>
              <a:t>One common use of BP is to reference parameters that are passed to a subroutine by way of the stack.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1B2909-E555-CF75-2863-9D076DDAE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75" y="1690688"/>
            <a:ext cx="4142829" cy="284819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4D5B8E-0B8F-5119-4B07-47A17EE5B227}"/>
              </a:ext>
            </a:extLst>
          </p:cNvPr>
          <p:cNvSpPr txBox="1"/>
          <p:nvPr/>
        </p:nvSpPr>
        <p:spPr>
          <a:xfrm>
            <a:off x="1640541" y="5167312"/>
            <a:ext cx="80503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Source index (SI)</a:t>
            </a:r>
            <a:r>
              <a:rPr lang="en-US" dirty="0"/>
              <a:t> register holds an offset address that identifies the location of a source operand</a:t>
            </a:r>
          </a:p>
          <a:p>
            <a:r>
              <a:rPr lang="en-IN" dirty="0">
                <a:solidFill>
                  <a:srgbClr val="FF0000"/>
                </a:solidFill>
              </a:rPr>
              <a:t>Destination Index (DI)</a:t>
            </a:r>
            <a:r>
              <a:rPr lang="en-IN" dirty="0"/>
              <a:t> register holds location of destination operand</a:t>
            </a:r>
          </a:p>
          <a:p>
            <a:r>
              <a:rPr lang="en-IN" dirty="0"/>
              <a:t>DS or ES register are used along with the Index Register</a:t>
            </a:r>
          </a:p>
        </p:txBody>
      </p:sp>
    </p:spTree>
    <p:extLst>
      <p:ext uri="{BB962C8B-B14F-4D97-AF65-F5344CB8AC3E}">
        <p14:creationId xmlns:p14="http://schemas.microsoft.com/office/powerpoint/2010/main" val="1364564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B246-C4BE-9D4D-6A71-7721DC84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Aligned and Mis-aligned Words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F81909-9F96-84EF-73DC-54AA6CF79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7871" y="1813123"/>
            <a:ext cx="3566469" cy="50448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494E4-1388-19CD-6D48-CFA5ABA6BA11}"/>
              </a:ext>
            </a:extLst>
          </p:cNvPr>
          <p:cNvSpPr txBox="1"/>
          <p:nvPr/>
        </p:nvSpPr>
        <p:spPr>
          <a:xfrm>
            <a:off x="5576047" y="1813123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word of data stored at an even-address boundary, such as 00000</a:t>
            </a:r>
            <a:r>
              <a:rPr lang="en-US" baseline="-25000" dirty="0"/>
              <a:t>16</a:t>
            </a:r>
            <a:r>
              <a:rPr lang="en-US" dirty="0"/>
              <a:t>, 00002</a:t>
            </a:r>
            <a:r>
              <a:rPr lang="en-US" baseline="-25000" dirty="0"/>
              <a:t>16, </a:t>
            </a:r>
            <a:r>
              <a:rPr lang="en-US" dirty="0" err="1"/>
              <a:t>etc</a:t>
            </a:r>
            <a:r>
              <a:rPr lang="en-US" dirty="0"/>
              <a:t> are said to be </a:t>
            </a:r>
            <a:r>
              <a:rPr lang="en-US" dirty="0">
                <a:solidFill>
                  <a:srgbClr val="FF0000"/>
                </a:solidFill>
              </a:rPr>
              <a:t>ALIGNED</a:t>
            </a:r>
            <a:r>
              <a:rPr lang="en-US" dirty="0"/>
              <a:t> WORDS</a:t>
            </a:r>
          </a:p>
          <a:p>
            <a:endParaRPr lang="en-US" baseline="-25000" dirty="0"/>
          </a:p>
          <a:p>
            <a:r>
              <a:rPr lang="en-US" dirty="0"/>
              <a:t>A word of data stored at an odd</a:t>
            </a:r>
            <a:r>
              <a:rPr lang="en-US" baseline="-25000" dirty="0"/>
              <a:t> </a:t>
            </a:r>
            <a:r>
              <a:rPr lang="en-US" dirty="0"/>
              <a:t>address boundary, such as 00001</a:t>
            </a:r>
            <a:r>
              <a:rPr lang="en-US" baseline="-25000" dirty="0"/>
              <a:t>16</a:t>
            </a:r>
            <a:r>
              <a:rPr lang="en-US" dirty="0"/>
              <a:t>, 00003</a:t>
            </a:r>
            <a:r>
              <a:rPr lang="en-US" baseline="-25000" dirty="0"/>
              <a:t>16</a:t>
            </a:r>
            <a:r>
              <a:rPr lang="en-US" dirty="0"/>
              <a:t>, or 00005</a:t>
            </a:r>
            <a:r>
              <a:rPr lang="en-US" baseline="-25000" dirty="0"/>
              <a:t>16</a:t>
            </a:r>
            <a:r>
              <a:rPr lang="en-US" dirty="0"/>
              <a:t> and so on, is called a </a:t>
            </a:r>
            <a:r>
              <a:rPr lang="en-US" dirty="0">
                <a:solidFill>
                  <a:srgbClr val="FF0000"/>
                </a:solidFill>
              </a:rPr>
              <a:t>misaligned</a:t>
            </a:r>
            <a:r>
              <a:rPr lang="en-US" dirty="0"/>
              <a:t> words</a:t>
            </a:r>
          </a:p>
          <a:p>
            <a:endParaRPr lang="en-US" baseline="-25000" dirty="0"/>
          </a:p>
          <a:p>
            <a:endParaRPr lang="en-IN" baseline="-25000" dirty="0"/>
          </a:p>
        </p:txBody>
      </p:sp>
    </p:spTree>
    <p:extLst>
      <p:ext uri="{BB962C8B-B14F-4D97-AF65-F5344CB8AC3E}">
        <p14:creationId xmlns:p14="http://schemas.microsoft.com/office/powerpoint/2010/main" val="337217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B2656-F0F3-FE20-234D-208E3551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B2090C-7FAD-D282-C71B-30DB1AD0D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306" y="1825625"/>
            <a:ext cx="7113494" cy="4351338"/>
          </a:xfrm>
        </p:spPr>
        <p:txBody>
          <a:bodyPr/>
          <a:lstStyle/>
          <a:p>
            <a:r>
              <a:rPr lang="en-US" dirty="0"/>
              <a:t>What is the data word shown in fig ?</a:t>
            </a:r>
          </a:p>
          <a:p>
            <a:pPr marL="0" indent="0">
              <a:buNone/>
            </a:pPr>
            <a:r>
              <a:rPr lang="en-US" dirty="0"/>
              <a:t>Express the result in hexadecimal form. </a:t>
            </a:r>
          </a:p>
          <a:p>
            <a:pPr marL="0" indent="0">
              <a:buNone/>
            </a:pPr>
            <a:r>
              <a:rPr lang="en-US" dirty="0"/>
              <a:t>Is it stored at an even- or odd-addressed word boundary? </a:t>
            </a:r>
          </a:p>
          <a:p>
            <a:pPr marL="0" indent="0">
              <a:buNone/>
            </a:pPr>
            <a:r>
              <a:rPr lang="en-US" dirty="0"/>
              <a:t>Is it an aligned or misaligned word of data?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DC0F9A-BF74-EBE5-22CE-81061897F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431" y="2023951"/>
            <a:ext cx="2463865" cy="235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5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ACC345-C836-5C8E-DB0C-DD656822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1037D2-4E64-EBB5-F15E-FFCE9688DB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61" y="1964423"/>
            <a:ext cx="8169348" cy="44352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23D65D-40B6-C782-D988-D96683335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1594" y="1690688"/>
            <a:ext cx="2095682" cy="195851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9AFF92-E7B8-030F-FA40-67A99C04890E}"/>
              </a:ext>
            </a:extLst>
          </p:cNvPr>
          <p:cNvSpPr txBox="1"/>
          <p:nvPr/>
        </p:nvSpPr>
        <p:spPr>
          <a:xfrm>
            <a:off x="8722659" y="3908612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Little Endian:</a:t>
            </a:r>
          </a:p>
          <a:p>
            <a:r>
              <a:rPr lang="en-IN" dirty="0"/>
              <a:t>Lower order Byte is stored first and then higher order byte.</a:t>
            </a:r>
          </a:p>
        </p:txBody>
      </p:sp>
    </p:spTree>
    <p:extLst>
      <p:ext uri="{BB962C8B-B14F-4D97-AF65-F5344CB8AC3E}">
        <p14:creationId xmlns:p14="http://schemas.microsoft.com/office/powerpoint/2010/main" val="420800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48973-F685-AB4A-0542-1F9616B4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Aligned and Mis-aligned Double words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713E6-EB05-B0C2-A510-34EEBEBBF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541" y="1690688"/>
            <a:ext cx="4496190" cy="4610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FCCD24-28FE-46F0-4D0D-424306C81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3991" y="1872167"/>
            <a:ext cx="3787468" cy="257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44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BBF6-B79D-9DBC-65B1-E6ECB82B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Question: Express the double word 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2B38BB-FAC7-42F2-C018-DB9DC23C0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9194" y="2122056"/>
            <a:ext cx="2217612" cy="261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670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272C6-855B-8B27-378B-FA46705DA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Signed Integer word: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B50DE9-0E45-0C64-AE41-FF273D91801F}"/>
              </a:ext>
            </a:extLst>
          </p:cNvPr>
          <p:cNvSpPr txBox="1"/>
          <p:nvPr/>
        </p:nvSpPr>
        <p:spPr>
          <a:xfrm>
            <a:off x="838200" y="1779058"/>
            <a:ext cx="8278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signed word integer equals FEFF</a:t>
            </a:r>
            <a:r>
              <a:rPr lang="en-US" baseline="-25000" dirty="0"/>
              <a:t>16</a:t>
            </a:r>
            <a:r>
              <a:rPr lang="en-US" dirty="0"/>
              <a:t> . What decimal number does it represent?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165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FDB7B-AAB9-BC8C-900E-5906EDE57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9EDFE0-8DE9-EE6C-0808-BB4B0ACE2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45" y="2086629"/>
            <a:ext cx="8458933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32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268073-7824-7273-5772-16EF8E11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164" y="751342"/>
            <a:ext cx="7454881" cy="6106658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4958CBB-1590-24C4-9E21-B260FD696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06" y="134471"/>
            <a:ext cx="11187953" cy="546847"/>
          </a:xfrm>
        </p:spPr>
        <p:txBody>
          <a:bodyPr>
            <a:normAutofit fontScale="90000"/>
          </a:bodyPr>
          <a:lstStyle/>
          <a:p>
            <a:r>
              <a:rPr lang="en-IN" dirty="0"/>
              <a:t>Software Model of the 8088/8086 microprocessor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B617D4-C637-FF09-E3C1-F5B9C71F236B}"/>
              </a:ext>
            </a:extLst>
          </p:cNvPr>
          <p:cNvSpPr txBox="1"/>
          <p:nvPr/>
        </p:nvSpPr>
        <p:spPr>
          <a:xfrm>
            <a:off x="8683045" y="1694329"/>
            <a:ext cx="350895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NOTE:</a:t>
            </a:r>
          </a:p>
          <a:p>
            <a:endParaRPr lang="en-IN" dirty="0"/>
          </a:p>
          <a:p>
            <a:r>
              <a:rPr lang="en-IN" dirty="0"/>
              <a:t>1 MB of External Memory</a:t>
            </a:r>
          </a:p>
          <a:p>
            <a:r>
              <a:rPr lang="en-IN" dirty="0"/>
              <a:t>I/O Address Space – 64KB</a:t>
            </a:r>
          </a:p>
          <a:p>
            <a:endParaRPr lang="en-IN" dirty="0"/>
          </a:p>
          <a:p>
            <a:r>
              <a:rPr lang="en-IN" dirty="0"/>
              <a:t>No of 16-bit Registers: 13</a:t>
            </a:r>
          </a:p>
          <a:p>
            <a:endParaRPr lang="en-IN" dirty="0"/>
          </a:p>
          <a:p>
            <a:r>
              <a:rPr lang="en-IN" dirty="0"/>
              <a:t>IP</a:t>
            </a:r>
          </a:p>
          <a:p>
            <a:r>
              <a:rPr lang="en-IN" dirty="0"/>
              <a:t>CS, DS, ES,SS</a:t>
            </a:r>
          </a:p>
          <a:p>
            <a:endParaRPr lang="en-IN" dirty="0"/>
          </a:p>
          <a:p>
            <a:r>
              <a:rPr lang="en-IN" dirty="0"/>
              <a:t>AX,BX,CX,DX</a:t>
            </a:r>
          </a:p>
          <a:p>
            <a:r>
              <a:rPr lang="en-IN" dirty="0"/>
              <a:t>SP,BP,SI,DI</a:t>
            </a:r>
          </a:p>
          <a:p>
            <a:endParaRPr lang="en-IN" dirty="0"/>
          </a:p>
          <a:p>
            <a:r>
              <a:rPr lang="en-IN" dirty="0"/>
              <a:t>In addition:</a:t>
            </a:r>
          </a:p>
          <a:p>
            <a:r>
              <a:rPr lang="en-IN" dirty="0"/>
              <a:t>SR – Status Register or Flag Register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25858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CB3F2-EA27-130C-154A-4DB4810F7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BCD Numbers – Packed BCD and Unpacked BCD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BF6A80-6C0B-8955-5164-47D07F0C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52" y="4374331"/>
            <a:ext cx="8154107" cy="21185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E25E8B-220D-687B-AB54-2BCAB7DCC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5219" y="1630982"/>
            <a:ext cx="2476715" cy="26443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28572F-49D1-D812-D005-4E31A725E280}"/>
              </a:ext>
            </a:extLst>
          </p:cNvPr>
          <p:cNvSpPr txBox="1"/>
          <p:nvPr/>
        </p:nvSpPr>
        <p:spPr>
          <a:xfrm>
            <a:off x="5047129" y="178966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An unpacked BCD byte shows that a single BCD digit is stored in the four least significant bits, and the upper four bits are set to 0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DBE3BF-3836-7699-2417-33C8DDE3E5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9492" y="2453339"/>
            <a:ext cx="2804403" cy="11583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3719BC-09DC-2027-084E-7138D3445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86681" y="5104904"/>
            <a:ext cx="2743438" cy="111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804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86007-7542-2F0B-0B13-653E08E20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5776" y="3072466"/>
            <a:ext cx="10515600" cy="1325563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2920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2514-5B3E-6748-136B-BE78ACEDA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Segment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CAB8F2-3894-79DF-B5F7-877B82DE7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986" y="1757780"/>
            <a:ext cx="4252906" cy="47350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A64511-411D-D2C4-5E90-95EB811A4F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001" y="2030957"/>
            <a:ext cx="4496799" cy="13980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38D6AD-02C5-9652-6687-900DAA0FB782}"/>
              </a:ext>
            </a:extLst>
          </p:cNvPr>
          <p:cNvSpPr txBox="1"/>
          <p:nvPr/>
        </p:nvSpPr>
        <p:spPr>
          <a:xfrm>
            <a:off x="6105286" y="40421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Only four of these 64Kbyte segments are active at a time: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43F255-4996-AC17-9FFC-570C77263B13}"/>
              </a:ext>
            </a:extLst>
          </p:cNvPr>
          <p:cNvSpPr txBox="1"/>
          <p:nvPr/>
        </p:nvSpPr>
        <p:spPr>
          <a:xfrm>
            <a:off x="5954806" y="4589040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 is always fetched from memory as words, not as bytes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447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0A8B-FA89-F0EE-E897-9981A24E5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113"/>
            <a:ext cx="10515600" cy="681782"/>
          </a:xfrm>
        </p:spPr>
        <p:txBody>
          <a:bodyPr>
            <a:normAutofit fontScale="90000"/>
          </a:bodyPr>
          <a:lstStyle/>
          <a:p>
            <a:r>
              <a:rPr lang="en-IN" dirty="0"/>
              <a:t>Active Segments of the Memory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441FB1-7387-BBB3-329E-7512AC021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25" y="853611"/>
            <a:ext cx="4714275" cy="57208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399FE1-09CD-663A-717C-EA8A2E36FE38}"/>
              </a:ext>
            </a:extLst>
          </p:cNvPr>
          <p:cNvSpPr txBox="1"/>
          <p:nvPr/>
        </p:nvSpPr>
        <p:spPr>
          <a:xfrm>
            <a:off x="6840071" y="2097741"/>
            <a:ext cx="444649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Segment registers are user accessible</a:t>
            </a:r>
          </a:p>
          <a:p>
            <a:endParaRPr lang="en-IN" dirty="0"/>
          </a:p>
          <a:p>
            <a:r>
              <a:rPr lang="en-IN" dirty="0"/>
              <a:t>Programmer can change the contents through software</a:t>
            </a:r>
          </a:p>
          <a:p>
            <a:endParaRPr lang="en-IN" dirty="0"/>
          </a:p>
          <a:p>
            <a:r>
              <a:rPr lang="en-IN" dirty="0"/>
              <a:t>For Example: new data space </a:t>
            </a:r>
            <a:r>
              <a:rPr lang="en-IN" dirty="0" err="1"/>
              <a:t>upto</a:t>
            </a:r>
            <a:r>
              <a:rPr lang="en-IN" dirty="0"/>
              <a:t> 128 </a:t>
            </a:r>
            <a:r>
              <a:rPr lang="en-IN" dirty="0" err="1"/>
              <a:t>kbytes</a:t>
            </a:r>
            <a:r>
              <a:rPr lang="en-IN" dirty="0"/>
              <a:t> is brought simply by changing the values in DS and ES register</a:t>
            </a:r>
          </a:p>
          <a:p>
            <a:endParaRPr lang="en-IN" dirty="0"/>
          </a:p>
          <a:p>
            <a:r>
              <a:rPr lang="en-IN" dirty="0"/>
              <a:t>Restriction: The address must reside on a 16-byte boundary. Valid addresses are 00000H,00010H,00020H</a:t>
            </a:r>
          </a:p>
          <a:p>
            <a:endParaRPr lang="en-IN" dirty="0"/>
          </a:p>
          <a:p>
            <a:r>
              <a:rPr lang="en-IN" dirty="0"/>
              <a:t>Segments can be continuous, adjacent, disjointed or even overlapping</a:t>
            </a:r>
          </a:p>
        </p:txBody>
      </p:sp>
    </p:spTree>
    <p:extLst>
      <p:ext uri="{BB962C8B-B14F-4D97-AF65-F5344CB8AC3E}">
        <p14:creationId xmlns:p14="http://schemas.microsoft.com/office/powerpoint/2010/main" val="34744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E5F4-21E1-4300-3BBB-5D78B66B7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Dedicated and Reserved Address Spaces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595EAC-8190-72C1-356C-775770B82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0188" y="1690688"/>
            <a:ext cx="3074894" cy="51390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2A6A574-8AF0-7409-6185-D516025E6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873" y="2123258"/>
            <a:ext cx="3657031" cy="12026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ABF3DC-CE16-F274-233B-20E52927C73B}"/>
              </a:ext>
            </a:extLst>
          </p:cNvPr>
          <p:cNvSpPr txBox="1"/>
          <p:nvPr/>
        </p:nvSpPr>
        <p:spPr>
          <a:xfrm>
            <a:off x="6096000" y="3774141"/>
            <a:ext cx="5423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00H to 7FH (128 bytes) of memory are used to store the pointers to interrupt service routines.</a:t>
            </a:r>
          </a:p>
          <a:p>
            <a:endParaRPr lang="en-IN" dirty="0"/>
          </a:p>
          <a:p>
            <a:r>
              <a:rPr lang="en-IN" dirty="0"/>
              <a:t>The dedicated part is used to store the pointers for the 8088’s internal interrupts and exceptions.</a:t>
            </a:r>
          </a:p>
          <a:p>
            <a:endParaRPr lang="en-IN" dirty="0"/>
          </a:p>
          <a:p>
            <a:r>
              <a:rPr lang="en-IN" dirty="0"/>
              <a:t>The reserved locations are  used by the user-defined interrupts</a:t>
            </a:r>
          </a:p>
        </p:txBody>
      </p:sp>
    </p:spTree>
    <p:extLst>
      <p:ext uri="{BB962C8B-B14F-4D97-AF65-F5344CB8AC3E}">
        <p14:creationId xmlns:p14="http://schemas.microsoft.com/office/powerpoint/2010/main" val="2937748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7EE0E-3BDF-6379-4918-0090B7FBD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Instruction Pointer (IP)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E4F2-7952-8AB7-E3BB-65D7A1B30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IP identifies the location of the next word to be fetched</a:t>
            </a:r>
          </a:p>
          <a:p>
            <a:r>
              <a:rPr lang="en-IN" dirty="0"/>
              <a:t>Looks similar to Program Counter. However, contains the offset address instead of its actual address</a:t>
            </a:r>
          </a:p>
          <a:p>
            <a:endParaRPr lang="en-IN" dirty="0"/>
          </a:p>
          <a:p>
            <a:r>
              <a:rPr lang="en-IN" dirty="0"/>
              <a:t>CS is 16-bit in length, IP is 16-bit in length</a:t>
            </a:r>
          </a:p>
          <a:p>
            <a:r>
              <a:rPr lang="en-IN" dirty="0"/>
              <a:t>Value of next code address is CS:IP</a:t>
            </a:r>
          </a:p>
          <a:p>
            <a:r>
              <a:rPr lang="en-IN" dirty="0"/>
              <a:t>IP is incremented by 2 bytes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280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890702-25CB-309B-B95B-0D2D3D1A3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Generating a Memory Address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5D5FC1-06EA-8698-3C66-DD161E519356}"/>
              </a:ext>
            </a:extLst>
          </p:cNvPr>
          <p:cNvSpPr txBox="1"/>
          <p:nvPr/>
        </p:nvSpPr>
        <p:spPr>
          <a:xfrm>
            <a:off x="4752514" y="1713941"/>
            <a:ext cx="67862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generation of the physical address involves combining a 16-bit offset value that is located in the </a:t>
            </a:r>
            <a:r>
              <a:rPr lang="en-US" dirty="0">
                <a:solidFill>
                  <a:srgbClr val="FF0000"/>
                </a:solidFill>
              </a:rPr>
              <a:t>instruction pointer, a base register, an index register, or a pointer register</a:t>
            </a:r>
            <a:r>
              <a:rPr lang="en-US" dirty="0"/>
              <a:t> and a 16-bit segment base value that is located in one of the </a:t>
            </a:r>
            <a:r>
              <a:rPr lang="en-US" dirty="0">
                <a:solidFill>
                  <a:srgbClr val="FF0000"/>
                </a:solidFill>
              </a:rPr>
              <a:t>segment registers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3F8C89-30FB-4380-07B9-7F36FCE7A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820" y="1602481"/>
            <a:ext cx="3607074" cy="52595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38B8F91-6169-45EF-CB6F-6F7CC3CA3F40}"/>
              </a:ext>
            </a:extLst>
          </p:cNvPr>
          <p:cNvSpPr txBox="1"/>
          <p:nvPr/>
        </p:nvSpPr>
        <p:spPr>
          <a:xfrm>
            <a:off x="5638800" y="2971800"/>
            <a:ext cx="8426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CS:IP</a:t>
            </a:r>
          </a:p>
          <a:p>
            <a:endParaRPr lang="en-IN" dirty="0"/>
          </a:p>
          <a:p>
            <a:r>
              <a:rPr lang="en-IN" dirty="0"/>
              <a:t>DS:DI</a:t>
            </a:r>
          </a:p>
          <a:p>
            <a:endParaRPr lang="en-IN" dirty="0"/>
          </a:p>
          <a:p>
            <a:r>
              <a:rPr lang="en-IN" dirty="0"/>
              <a:t>SS:SP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716081-4976-48FB-DEC0-C1C65D3C4D6B}"/>
              </a:ext>
            </a:extLst>
          </p:cNvPr>
          <p:cNvSpPr txBox="1"/>
          <p:nvPr/>
        </p:nvSpPr>
        <p:spPr>
          <a:xfrm>
            <a:off x="7180729" y="3031917"/>
            <a:ext cx="40194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Segment Base Register – represent the starting location of the 64K byte segment .i.e., the  lowest byte in the segment</a:t>
            </a:r>
          </a:p>
          <a:p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427A26-1FBA-EB05-03D2-53E0234ED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925" y="4077477"/>
            <a:ext cx="3607075" cy="28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5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F8614-C07D-009C-4C95-BE0D1B5D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Physical Address Calculation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6814-F86F-1260-E583-0D245E7CD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55" y="1690688"/>
            <a:ext cx="7540342" cy="372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44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520315F-DD47-89EA-29CC-ED0D97A8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5172F8-49B6-0187-8B16-A972F5EE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would be the offset address required to map to physical location 002C3H, if the contents of the corresponding segment register is 002AH ?</a:t>
            </a:r>
          </a:p>
        </p:txBody>
      </p:sp>
    </p:spTree>
    <p:extLst>
      <p:ext uri="{BB962C8B-B14F-4D97-AF65-F5344CB8AC3E}">
        <p14:creationId xmlns:p14="http://schemas.microsoft.com/office/powerpoint/2010/main" val="2417332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849</Words>
  <Application>Microsoft Office PowerPoint</Application>
  <PresentationFormat>Widescreen</PresentationFormat>
  <Paragraphs>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Software Architecture of Intel 8088/8086 Processor</vt:lpstr>
      <vt:lpstr>Software Model of the 8088/8086 microprocessor</vt:lpstr>
      <vt:lpstr>Memory Segment</vt:lpstr>
      <vt:lpstr>Active Segments of the Memory</vt:lpstr>
      <vt:lpstr>Dedicated and Reserved Address Spaces</vt:lpstr>
      <vt:lpstr>Instruction Pointer (IP)</vt:lpstr>
      <vt:lpstr>Generating a Memory Address</vt:lpstr>
      <vt:lpstr>Physical Address Calculation</vt:lpstr>
      <vt:lpstr>Question</vt:lpstr>
      <vt:lpstr>PowerPoint Presentation</vt:lpstr>
      <vt:lpstr>Data Registers</vt:lpstr>
      <vt:lpstr>Pointer and Index Register</vt:lpstr>
      <vt:lpstr>Aligned and Mis-aligned Words</vt:lpstr>
      <vt:lpstr>Question</vt:lpstr>
      <vt:lpstr>Solution</vt:lpstr>
      <vt:lpstr>Aligned and Mis-aligned Double words</vt:lpstr>
      <vt:lpstr>Question: Express the double word ?</vt:lpstr>
      <vt:lpstr>Signed Integer word: Question</vt:lpstr>
      <vt:lpstr>PowerPoint Presentation</vt:lpstr>
      <vt:lpstr>BCD Numbers – Packed BCD and Unpacked BCD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Harshadaa Arulanand</dc:creator>
  <cp:lastModifiedBy>Harshadaa Arulanand</cp:lastModifiedBy>
  <cp:revision>12</cp:revision>
  <dcterms:created xsi:type="dcterms:W3CDTF">2023-06-22T00:01:29Z</dcterms:created>
  <dcterms:modified xsi:type="dcterms:W3CDTF">2023-06-22T05:40:30Z</dcterms:modified>
</cp:coreProperties>
</file>