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6" r:id="rId10"/>
    <p:sldId id="271" r:id="rId11"/>
    <p:sldId id="278" r:id="rId12"/>
    <p:sldId id="280" r:id="rId13"/>
    <p:sldId id="281" r:id="rId14"/>
    <p:sldId id="279" r:id="rId15"/>
    <p:sldId id="282" r:id="rId16"/>
    <p:sldId id="283" r:id="rId17"/>
    <p:sldId id="284" r:id="rId18"/>
    <p:sldId id="285" r:id="rId19"/>
    <p:sldId id="287" r:id="rId20"/>
    <p:sldId id="288" r:id="rId21"/>
    <p:sldId id="289" r:id="rId22"/>
    <p:sldId id="290" r:id="rId23"/>
    <p:sldId id="291" r:id="rId24"/>
    <p:sldId id="292" r:id="rId25"/>
    <p:sldId id="315" r:id="rId26"/>
    <p:sldId id="337" r:id="rId27"/>
    <p:sldId id="338" r:id="rId28"/>
    <p:sldId id="339" r:id="rId29"/>
    <p:sldId id="340" r:id="rId30"/>
    <p:sldId id="341" r:id="rId31"/>
    <p:sldId id="342" r:id="rId32"/>
    <p:sldId id="343" r:id="rId33"/>
    <p:sldId id="344" r:id="rId34"/>
    <p:sldId id="316" r:id="rId35"/>
    <p:sldId id="318" r:id="rId36"/>
    <p:sldId id="317" r:id="rId37"/>
    <p:sldId id="27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F25F1-2907-8F41-AE7F-179FA2A885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0D3B1C-09F2-D9F2-0159-82F0174B4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6340C9-E09B-01D5-F6B8-0601DE7462E8}"/>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5" name="Footer Placeholder 4">
            <a:extLst>
              <a:ext uri="{FF2B5EF4-FFF2-40B4-BE49-F238E27FC236}">
                <a16:creationId xmlns:a16="http://schemas.microsoft.com/office/drawing/2014/main" id="{681708A9-DE58-6492-651D-7FF47928DF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8AF1C-EA1D-75CE-24EB-3EB71106C979}"/>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1025542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DB9C-33BF-127A-E1E5-921608BF17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D54346-7DF9-DF95-7533-90BA996928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062EB-32FC-5381-7D2F-B3125A8A1A70}"/>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5" name="Footer Placeholder 4">
            <a:extLst>
              <a:ext uri="{FF2B5EF4-FFF2-40B4-BE49-F238E27FC236}">
                <a16:creationId xmlns:a16="http://schemas.microsoft.com/office/drawing/2014/main" id="{C4515E47-D175-39A2-432A-334CB5C4D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8DDFB-F53F-2C1E-15F1-EE559B6EEDC2}"/>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347562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1D887B-4948-D646-5F5B-3D21996DEE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F872A7-A710-90A3-9E41-A2E60A3D45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385B2F-D818-FFE5-7B62-FCD2EB425642}"/>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5" name="Footer Placeholder 4">
            <a:extLst>
              <a:ext uri="{FF2B5EF4-FFF2-40B4-BE49-F238E27FC236}">
                <a16:creationId xmlns:a16="http://schemas.microsoft.com/office/drawing/2014/main" id="{20005566-2219-9A12-C464-48A6F32B7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E67EA-FC1F-EAD5-0A36-A91812ED759B}"/>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296635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726D-7143-9A4F-BA55-9062A6CB7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B02DFE-D4F2-E96F-0DBF-49D45011FE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DD338-AB40-CA85-74DC-E2AD5BD20F7B}"/>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5" name="Footer Placeholder 4">
            <a:extLst>
              <a:ext uri="{FF2B5EF4-FFF2-40B4-BE49-F238E27FC236}">
                <a16:creationId xmlns:a16="http://schemas.microsoft.com/office/drawing/2014/main" id="{77CBB235-4E27-70B4-559F-2A24B77FE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DE5C9-DB89-623E-2A1B-914D9F29B718}"/>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155833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A25F-1106-6CEC-F5F8-A65F283A9E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B64A43-D6B2-E60F-7FDD-DFAB7699AB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771098-473B-7563-8A73-15652362D8B4}"/>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5" name="Footer Placeholder 4">
            <a:extLst>
              <a:ext uri="{FF2B5EF4-FFF2-40B4-BE49-F238E27FC236}">
                <a16:creationId xmlns:a16="http://schemas.microsoft.com/office/drawing/2014/main" id="{581695A1-8A07-04D2-4121-0D58A12F4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371EE2-0F65-D6E5-31CE-9F57CFA176C3}"/>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147469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BBED-4E14-A4C8-EBBE-45D2A6F58A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7A0782-A6C7-3841-DF9C-8737BC7A7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BA3AA2-76BB-BC0B-4C5B-AC49C31550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B39569-C877-28FA-37E4-08C435464A56}"/>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6" name="Footer Placeholder 5">
            <a:extLst>
              <a:ext uri="{FF2B5EF4-FFF2-40B4-BE49-F238E27FC236}">
                <a16:creationId xmlns:a16="http://schemas.microsoft.com/office/drawing/2014/main" id="{68430427-0B3C-1F84-AFB9-04CC3A9A8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EF150-1DAD-FEBE-1A73-8DC86467C8CA}"/>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369972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793A-9BF2-A9A1-32E8-8C373CA37B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6360C8-8482-252E-C809-01DB419E2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A7A3A-C911-2C81-9D53-8409454E5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DCB54D-061F-9682-44C4-11E5AD5AC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F8C352-3418-CEEE-4B47-3C7CDF5751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00EF91-FD85-E50A-BED2-D4A0E705303A}"/>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8" name="Footer Placeholder 7">
            <a:extLst>
              <a:ext uri="{FF2B5EF4-FFF2-40B4-BE49-F238E27FC236}">
                <a16:creationId xmlns:a16="http://schemas.microsoft.com/office/drawing/2014/main" id="{4ADFD37E-6134-45D0-60D1-D97D553DAB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69ADD1-B137-4666-BC40-337784A9330C}"/>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340180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410C9-C360-8AF3-FE1A-9C0DC9A754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5D3B72-6242-B950-4C65-CA6E7FD9A618}"/>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4" name="Footer Placeholder 3">
            <a:extLst>
              <a:ext uri="{FF2B5EF4-FFF2-40B4-BE49-F238E27FC236}">
                <a16:creationId xmlns:a16="http://schemas.microsoft.com/office/drawing/2014/main" id="{7D254271-B842-CC09-22A4-A972A12543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E64C1-433C-CE71-81FC-00C0A10D6D34}"/>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4101749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249B3E-1E40-3020-E817-DAC06087090A}"/>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3" name="Footer Placeholder 2">
            <a:extLst>
              <a:ext uri="{FF2B5EF4-FFF2-40B4-BE49-F238E27FC236}">
                <a16:creationId xmlns:a16="http://schemas.microsoft.com/office/drawing/2014/main" id="{14B02633-09D7-C4C4-CF2E-D6F1729C6B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3D84EB-4B59-2200-E07E-D0D845D461CE}"/>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254103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F70AA-C75D-6516-A429-A9D853819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B647AE-AD25-E3D2-32B1-C3F554789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F3700C-34F6-FADD-762B-D8A2D0F7D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38BF1E-521A-811E-4BF0-BCB779DC0469}"/>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6" name="Footer Placeholder 5">
            <a:extLst>
              <a:ext uri="{FF2B5EF4-FFF2-40B4-BE49-F238E27FC236}">
                <a16:creationId xmlns:a16="http://schemas.microsoft.com/office/drawing/2014/main" id="{9C0B6851-0AD5-3B0D-B179-DE2A073F23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56993-797D-CF75-DF08-0BA6DC56504A}"/>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3242475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6DF0-8B84-1C9B-087E-D98BD3174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46B1C6-5A59-2F45-96C9-F3B12FA7D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31C388-E43C-E7F6-E911-8238B1682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AF232-1BE6-96B8-B3D9-843837118061}"/>
              </a:ext>
            </a:extLst>
          </p:cNvPr>
          <p:cNvSpPr>
            <a:spLocks noGrp="1"/>
          </p:cNvSpPr>
          <p:nvPr>
            <p:ph type="dt" sz="half" idx="10"/>
          </p:nvPr>
        </p:nvSpPr>
        <p:spPr/>
        <p:txBody>
          <a:bodyPr/>
          <a:lstStyle/>
          <a:p>
            <a:fld id="{7C283DE4-BC72-4F46-B8BB-C95DB8340B5A}" type="datetimeFigureOut">
              <a:rPr lang="en-IN" smtClean="0"/>
              <a:t>27-06-2024</a:t>
            </a:fld>
            <a:endParaRPr lang="en-IN"/>
          </a:p>
        </p:txBody>
      </p:sp>
      <p:sp>
        <p:nvSpPr>
          <p:cNvPr id="6" name="Footer Placeholder 5">
            <a:extLst>
              <a:ext uri="{FF2B5EF4-FFF2-40B4-BE49-F238E27FC236}">
                <a16:creationId xmlns:a16="http://schemas.microsoft.com/office/drawing/2014/main" id="{3EB5D340-3546-C23C-A656-B3D72EBFEA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5B2DCC-2CF7-DE89-55C8-CD35AD892A68}"/>
              </a:ext>
            </a:extLst>
          </p:cNvPr>
          <p:cNvSpPr>
            <a:spLocks noGrp="1"/>
          </p:cNvSpPr>
          <p:nvPr>
            <p:ph type="sldNum" sz="quarter" idx="12"/>
          </p:nvPr>
        </p:nvSpPr>
        <p:spPr/>
        <p:txBody>
          <a:bodyPr/>
          <a:lstStyle/>
          <a:p>
            <a:fld id="{43CDBC9C-3820-4FCD-A3D2-7C595E452545}" type="slidenum">
              <a:rPr lang="en-IN" smtClean="0"/>
              <a:t>‹#›</a:t>
            </a:fld>
            <a:endParaRPr lang="en-IN"/>
          </a:p>
        </p:txBody>
      </p:sp>
    </p:spTree>
    <p:extLst>
      <p:ext uri="{BB962C8B-B14F-4D97-AF65-F5344CB8AC3E}">
        <p14:creationId xmlns:p14="http://schemas.microsoft.com/office/powerpoint/2010/main" val="35136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19A745-C936-6CA0-87FA-BA16B954C3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B5EC4D-C3BE-75B2-834A-8973E20D9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F60EFE-9BCB-57FD-F0B6-788ADEE52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83DE4-BC72-4F46-B8BB-C95DB8340B5A}" type="datetimeFigureOut">
              <a:rPr lang="en-IN" smtClean="0"/>
              <a:t>27-06-2024</a:t>
            </a:fld>
            <a:endParaRPr lang="en-IN"/>
          </a:p>
        </p:txBody>
      </p:sp>
      <p:sp>
        <p:nvSpPr>
          <p:cNvPr id="5" name="Footer Placeholder 4">
            <a:extLst>
              <a:ext uri="{FF2B5EF4-FFF2-40B4-BE49-F238E27FC236}">
                <a16:creationId xmlns:a16="http://schemas.microsoft.com/office/drawing/2014/main" id="{7E3580F2-A3D8-D576-B50F-4103796FC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F1153E-8DC2-5E23-C33F-468003CE2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DBC9C-3820-4FCD-A3D2-7C595E452545}" type="slidenum">
              <a:rPr lang="en-IN" smtClean="0"/>
              <a:t>‹#›</a:t>
            </a:fld>
            <a:endParaRPr lang="en-IN"/>
          </a:p>
        </p:txBody>
      </p:sp>
    </p:spTree>
    <p:extLst>
      <p:ext uri="{BB962C8B-B14F-4D97-AF65-F5344CB8AC3E}">
        <p14:creationId xmlns:p14="http://schemas.microsoft.com/office/powerpoint/2010/main" val="282170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2BBE-E313-6A31-81C5-69799E713271}"/>
              </a:ext>
            </a:extLst>
          </p:cNvPr>
          <p:cNvSpPr>
            <a:spLocks noGrp="1"/>
          </p:cNvSpPr>
          <p:nvPr>
            <p:ph type="ctrTitle"/>
          </p:nvPr>
        </p:nvSpPr>
        <p:spPr/>
        <p:txBody>
          <a:bodyPr>
            <a:normAutofit fontScale="90000"/>
          </a:bodyPr>
          <a:lstStyle/>
          <a:p>
            <a:r>
              <a:rPr lang="en-IN" dirty="0"/>
              <a:t>Assembly Language Programming</a:t>
            </a:r>
            <a:br>
              <a:rPr lang="en-IN" dirty="0"/>
            </a:br>
            <a:r>
              <a:rPr lang="en-IN" dirty="0"/>
              <a:t>Intel 8088/8086 Processor</a:t>
            </a:r>
          </a:p>
        </p:txBody>
      </p:sp>
      <p:sp>
        <p:nvSpPr>
          <p:cNvPr id="3" name="Subtitle 2">
            <a:extLst>
              <a:ext uri="{FF2B5EF4-FFF2-40B4-BE49-F238E27FC236}">
                <a16:creationId xmlns:a16="http://schemas.microsoft.com/office/drawing/2014/main" id="{CB7AF367-DA4D-3756-E755-0D7F367118C8}"/>
              </a:ext>
            </a:extLst>
          </p:cNvPr>
          <p:cNvSpPr>
            <a:spLocks noGrp="1"/>
          </p:cNvSpPr>
          <p:nvPr>
            <p:ph type="subTitle" idx="1"/>
          </p:nvPr>
        </p:nvSpPr>
        <p:spPr>
          <a:xfrm>
            <a:off x="1524000" y="3951661"/>
            <a:ext cx="9144000" cy="1655762"/>
          </a:xfrm>
        </p:spPr>
        <p:txBody>
          <a:bodyPr/>
          <a:lstStyle/>
          <a:p>
            <a:pPr algn="r"/>
            <a:r>
              <a:rPr lang="en-IN" dirty="0" err="1"/>
              <a:t>Dr.N.Arulanand</a:t>
            </a:r>
            <a:r>
              <a:rPr lang="en-IN" dirty="0"/>
              <a:t>, Professor,</a:t>
            </a:r>
          </a:p>
          <a:p>
            <a:pPr algn="r"/>
            <a:r>
              <a:rPr lang="en-IN" dirty="0"/>
              <a:t>PSG College of Technology</a:t>
            </a:r>
          </a:p>
        </p:txBody>
      </p:sp>
    </p:spTree>
    <p:extLst>
      <p:ext uri="{BB962C8B-B14F-4D97-AF65-F5344CB8AC3E}">
        <p14:creationId xmlns:p14="http://schemas.microsoft.com/office/powerpoint/2010/main" val="32710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ACC345-C836-5C8E-DB0C-DD6568225A41}"/>
              </a:ext>
            </a:extLst>
          </p:cNvPr>
          <p:cNvSpPr>
            <a:spLocks noGrp="1"/>
          </p:cNvSpPr>
          <p:nvPr>
            <p:ph type="title"/>
          </p:nvPr>
        </p:nvSpPr>
        <p:spPr/>
        <p:txBody>
          <a:bodyPr/>
          <a:lstStyle/>
          <a:p>
            <a:r>
              <a:rPr lang="en-IN" dirty="0"/>
              <a:t>Solution</a:t>
            </a:r>
          </a:p>
        </p:txBody>
      </p:sp>
      <p:pic>
        <p:nvPicPr>
          <p:cNvPr id="6" name="Picture 5">
            <a:extLst>
              <a:ext uri="{FF2B5EF4-FFF2-40B4-BE49-F238E27FC236}">
                <a16:creationId xmlns:a16="http://schemas.microsoft.com/office/drawing/2014/main" id="{E71037D2-4E64-EBB5-F15E-FFCE9688DBBE}"/>
              </a:ext>
            </a:extLst>
          </p:cNvPr>
          <p:cNvPicPr>
            <a:picLocks noChangeAspect="1"/>
          </p:cNvPicPr>
          <p:nvPr/>
        </p:nvPicPr>
        <p:blipFill>
          <a:blip r:embed="rId2"/>
          <a:stretch>
            <a:fillRect/>
          </a:stretch>
        </p:blipFill>
        <p:spPr>
          <a:xfrm>
            <a:off x="935561" y="1964423"/>
            <a:ext cx="8169348" cy="4435224"/>
          </a:xfrm>
          <a:prstGeom prst="rect">
            <a:avLst/>
          </a:prstGeom>
        </p:spPr>
      </p:pic>
      <p:pic>
        <p:nvPicPr>
          <p:cNvPr id="8" name="Picture 7">
            <a:extLst>
              <a:ext uri="{FF2B5EF4-FFF2-40B4-BE49-F238E27FC236}">
                <a16:creationId xmlns:a16="http://schemas.microsoft.com/office/drawing/2014/main" id="{4423D65D-40B6-C782-D988-D96683335302}"/>
              </a:ext>
            </a:extLst>
          </p:cNvPr>
          <p:cNvPicPr>
            <a:picLocks noChangeAspect="1"/>
          </p:cNvPicPr>
          <p:nvPr/>
        </p:nvPicPr>
        <p:blipFill>
          <a:blip r:embed="rId3"/>
          <a:stretch>
            <a:fillRect/>
          </a:stretch>
        </p:blipFill>
        <p:spPr>
          <a:xfrm>
            <a:off x="9001594" y="1690688"/>
            <a:ext cx="2095682" cy="1958510"/>
          </a:xfrm>
          <a:prstGeom prst="rect">
            <a:avLst/>
          </a:prstGeom>
        </p:spPr>
      </p:pic>
      <p:sp>
        <p:nvSpPr>
          <p:cNvPr id="9" name="TextBox 8">
            <a:extLst>
              <a:ext uri="{FF2B5EF4-FFF2-40B4-BE49-F238E27FC236}">
                <a16:creationId xmlns:a16="http://schemas.microsoft.com/office/drawing/2014/main" id="{089AFF92-E7B8-030F-FA40-67A99C04890E}"/>
              </a:ext>
            </a:extLst>
          </p:cNvPr>
          <p:cNvSpPr txBox="1"/>
          <p:nvPr/>
        </p:nvSpPr>
        <p:spPr>
          <a:xfrm>
            <a:off x="8722659" y="3908612"/>
            <a:ext cx="2743200" cy="1200329"/>
          </a:xfrm>
          <a:prstGeom prst="rect">
            <a:avLst/>
          </a:prstGeom>
          <a:noFill/>
        </p:spPr>
        <p:txBody>
          <a:bodyPr wrap="square" rtlCol="0">
            <a:spAutoFit/>
          </a:bodyPr>
          <a:lstStyle/>
          <a:p>
            <a:r>
              <a:rPr lang="en-IN" b="1" dirty="0">
                <a:solidFill>
                  <a:srgbClr val="FF0000"/>
                </a:solidFill>
              </a:rPr>
              <a:t>Little Endian:</a:t>
            </a:r>
          </a:p>
          <a:p>
            <a:r>
              <a:rPr lang="en-IN" dirty="0"/>
              <a:t>Lower order Byte is stored first and then higher order byte.</a:t>
            </a:r>
          </a:p>
        </p:txBody>
      </p:sp>
    </p:spTree>
    <p:extLst>
      <p:ext uri="{BB962C8B-B14F-4D97-AF65-F5344CB8AC3E}">
        <p14:creationId xmlns:p14="http://schemas.microsoft.com/office/powerpoint/2010/main" val="420800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675BD-E86D-CFD0-6ED3-F78A965DAC5A}"/>
              </a:ext>
            </a:extLst>
          </p:cNvPr>
          <p:cNvSpPr>
            <a:spLocks noGrp="1"/>
          </p:cNvSpPr>
          <p:nvPr>
            <p:ph type="title"/>
          </p:nvPr>
        </p:nvSpPr>
        <p:spPr/>
        <p:txBody>
          <a:bodyPr/>
          <a:lstStyle/>
          <a:p>
            <a:r>
              <a:rPr lang="en-IN" dirty="0"/>
              <a:t>Flowchart symbols</a:t>
            </a:r>
          </a:p>
        </p:txBody>
      </p:sp>
      <p:pic>
        <p:nvPicPr>
          <p:cNvPr id="4" name="Picture 3">
            <a:extLst>
              <a:ext uri="{FF2B5EF4-FFF2-40B4-BE49-F238E27FC236}">
                <a16:creationId xmlns:a16="http://schemas.microsoft.com/office/drawing/2014/main" id="{D2772CE9-4144-9F23-C709-3FD1F6166226}"/>
              </a:ext>
            </a:extLst>
          </p:cNvPr>
          <p:cNvPicPr>
            <a:picLocks noChangeAspect="1"/>
          </p:cNvPicPr>
          <p:nvPr/>
        </p:nvPicPr>
        <p:blipFill>
          <a:blip r:embed="rId2"/>
          <a:stretch>
            <a:fillRect/>
          </a:stretch>
        </p:blipFill>
        <p:spPr>
          <a:xfrm>
            <a:off x="1483796" y="2257831"/>
            <a:ext cx="2034716" cy="3543607"/>
          </a:xfrm>
          <a:prstGeom prst="rect">
            <a:avLst/>
          </a:prstGeom>
        </p:spPr>
      </p:pic>
      <p:pic>
        <p:nvPicPr>
          <p:cNvPr id="6" name="Picture 5">
            <a:extLst>
              <a:ext uri="{FF2B5EF4-FFF2-40B4-BE49-F238E27FC236}">
                <a16:creationId xmlns:a16="http://schemas.microsoft.com/office/drawing/2014/main" id="{9C76890F-19FB-0624-4BE8-BD9936C17646}"/>
              </a:ext>
            </a:extLst>
          </p:cNvPr>
          <p:cNvPicPr>
            <a:picLocks noChangeAspect="1"/>
          </p:cNvPicPr>
          <p:nvPr/>
        </p:nvPicPr>
        <p:blipFill>
          <a:blip r:embed="rId3"/>
          <a:stretch>
            <a:fillRect/>
          </a:stretch>
        </p:blipFill>
        <p:spPr>
          <a:xfrm>
            <a:off x="5773843" y="1690688"/>
            <a:ext cx="2293819" cy="4740051"/>
          </a:xfrm>
          <a:prstGeom prst="rect">
            <a:avLst/>
          </a:prstGeom>
        </p:spPr>
      </p:pic>
    </p:spTree>
    <p:extLst>
      <p:ext uri="{BB962C8B-B14F-4D97-AF65-F5344CB8AC3E}">
        <p14:creationId xmlns:p14="http://schemas.microsoft.com/office/powerpoint/2010/main" val="110432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9D1A-80C1-34A9-C2AC-454298D4E676}"/>
              </a:ext>
            </a:extLst>
          </p:cNvPr>
          <p:cNvSpPr>
            <a:spLocks noGrp="1"/>
          </p:cNvSpPr>
          <p:nvPr>
            <p:ph type="title"/>
          </p:nvPr>
        </p:nvSpPr>
        <p:spPr/>
        <p:txBody>
          <a:bodyPr/>
          <a:lstStyle/>
          <a:p>
            <a:r>
              <a:rPr lang="en-IN" dirty="0"/>
              <a:t>MOVE INSTRUCTION</a:t>
            </a:r>
          </a:p>
        </p:txBody>
      </p:sp>
      <p:sp>
        <p:nvSpPr>
          <p:cNvPr id="3" name="Content Placeholder 2">
            <a:extLst>
              <a:ext uri="{FF2B5EF4-FFF2-40B4-BE49-F238E27FC236}">
                <a16:creationId xmlns:a16="http://schemas.microsoft.com/office/drawing/2014/main" id="{794C5E5B-7968-97A2-52A1-7168950C64E7}"/>
              </a:ext>
            </a:extLst>
          </p:cNvPr>
          <p:cNvSpPr>
            <a:spLocks noGrp="1"/>
          </p:cNvSpPr>
          <p:nvPr>
            <p:ph idx="1"/>
          </p:nvPr>
        </p:nvSpPr>
        <p:spPr/>
        <p:txBody>
          <a:bodyPr/>
          <a:lstStyle/>
          <a:p>
            <a:r>
              <a:rPr lang="en-IN" dirty="0"/>
              <a:t>The format is</a:t>
            </a:r>
          </a:p>
          <a:p>
            <a:pPr marL="0" indent="0">
              <a:buNone/>
            </a:pPr>
            <a:r>
              <a:rPr lang="en-IN" dirty="0"/>
              <a:t>	MOV D, S</a:t>
            </a:r>
          </a:p>
          <a:p>
            <a:pPr marL="0" indent="0">
              <a:buNone/>
            </a:pPr>
            <a:r>
              <a:rPr lang="en-IN" dirty="0"/>
              <a:t>D – destination operand</a:t>
            </a:r>
          </a:p>
          <a:p>
            <a:pPr marL="0" indent="0">
              <a:buNone/>
            </a:pPr>
            <a:r>
              <a:rPr lang="en-IN" dirty="0"/>
              <a:t>S – Source operand</a:t>
            </a:r>
          </a:p>
          <a:p>
            <a:pPr marL="0" indent="0">
              <a:buNone/>
            </a:pPr>
            <a:endParaRPr lang="en-IN" dirty="0"/>
          </a:p>
          <a:p>
            <a:r>
              <a:rPr lang="en-IN" dirty="0"/>
              <a:t>Allowed MOV Operations are \</a:t>
            </a:r>
          </a:p>
          <a:p>
            <a:pPr marL="0" indent="0">
              <a:buNone/>
            </a:pPr>
            <a:r>
              <a:rPr lang="en-IN" dirty="0"/>
              <a:t>shown here</a:t>
            </a:r>
          </a:p>
        </p:txBody>
      </p:sp>
      <p:pic>
        <p:nvPicPr>
          <p:cNvPr id="5" name="Picture 4">
            <a:extLst>
              <a:ext uri="{FF2B5EF4-FFF2-40B4-BE49-F238E27FC236}">
                <a16:creationId xmlns:a16="http://schemas.microsoft.com/office/drawing/2014/main" id="{B93B6C25-8518-33CD-0DA0-257012BD03AA}"/>
              </a:ext>
            </a:extLst>
          </p:cNvPr>
          <p:cNvPicPr>
            <a:picLocks noChangeAspect="1"/>
          </p:cNvPicPr>
          <p:nvPr/>
        </p:nvPicPr>
        <p:blipFill>
          <a:blip r:embed="rId2"/>
          <a:stretch>
            <a:fillRect/>
          </a:stretch>
        </p:blipFill>
        <p:spPr>
          <a:xfrm>
            <a:off x="5317828" y="2016790"/>
            <a:ext cx="5966977" cy="1013548"/>
          </a:xfrm>
          <a:prstGeom prst="rect">
            <a:avLst/>
          </a:prstGeom>
        </p:spPr>
      </p:pic>
      <p:pic>
        <p:nvPicPr>
          <p:cNvPr id="7" name="Picture 6">
            <a:extLst>
              <a:ext uri="{FF2B5EF4-FFF2-40B4-BE49-F238E27FC236}">
                <a16:creationId xmlns:a16="http://schemas.microsoft.com/office/drawing/2014/main" id="{9360638E-B37C-F979-7404-F5D626F9B333}"/>
              </a:ext>
            </a:extLst>
          </p:cNvPr>
          <p:cNvPicPr>
            <a:picLocks noChangeAspect="1"/>
          </p:cNvPicPr>
          <p:nvPr/>
        </p:nvPicPr>
        <p:blipFill>
          <a:blip r:embed="rId3"/>
          <a:stretch>
            <a:fillRect/>
          </a:stretch>
        </p:blipFill>
        <p:spPr>
          <a:xfrm>
            <a:off x="5422406" y="3294118"/>
            <a:ext cx="2781541" cy="3017782"/>
          </a:xfrm>
          <a:prstGeom prst="rect">
            <a:avLst/>
          </a:prstGeom>
        </p:spPr>
      </p:pic>
    </p:spTree>
    <p:extLst>
      <p:ext uri="{BB962C8B-B14F-4D97-AF65-F5344CB8AC3E}">
        <p14:creationId xmlns:p14="http://schemas.microsoft.com/office/powerpoint/2010/main" val="83142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025872-FD7A-D2B4-2E1C-CBC6B1320A2A}"/>
              </a:ext>
            </a:extLst>
          </p:cNvPr>
          <p:cNvSpPr>
            <a:spLocks noGrp="1"/>
          </p:cNvSpPr>
          <p:nvPr>
            <p:ph type="title"/>
          </p:nvPr>
        </p:nvSpPr>
        <p:spPr/>
        <p:txBody>
          <a:bodyPr/>
          <a:lstStyle/>
          <a:p>
            <a:r>
              <a:rPr lang="en-IN" dirty="0"/>
              <a:t>Example of MOV Instruction</a:t>
            </a:r>
          </a:p>
        </p:txBody>
      </p:sp>
      <p:pic>
        <p:nvPicPr>
          <p:cNvPr id="6" name="Picture 5">
            <a:extLst>
              <a:ext uri="{FF2B5EF4-FFF2-40B4-BE49-F238E27FC236}">
                <a16:creationId xmlns:a16="http://schemas.microsoft.com/office/drawing/2014/main" id="{D6DFB24D-0FF8-3A2F-9DDE-95998BF6BC7B}"/>
              </a:ext>
            </a:extLst>
          </p:cNvPr>
          <p:cNvPicPr>
            <a:picLocks noChangeAspect="1"/>
          </p:cNvPicPr>
          <p:nvPr/>
        </p:nvPicPr>
        <p:blipFill>
          <a:blip r:embed="rId2"/>
          <a:stretch>
            <a:fillRect/>
          </a:stretch>
        </p:blipFill>
        <p:spPr>
          <a:xfrm>
            <a:off x="950258" y="1738545"/>
            <a:ext cx="7498191" cy="5119455"/>
          </a:xfrm>
          <a:prstGeom prst="rect">
            <a:avLst/>
          </a:prstGeom>
        </p:spPr>
      </p:pic>
    </p:spTree>
    <p:extLst>
      <p:ext uri="{BB962C8B-B14F-4D97-AF65-F5344CB8AC3E}">
        <p14:creationId xmlns:p14="http://schemas.microsoft.com/office/powerpoint/2010/main" val="234746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60BD-90F3-B60F-E44A-5915BA79ABF0}"/>
              </a:ext>
            </a:extLst>
          </p:cNvPr>
          <p:cNvSpPr>
            <a:spLocks noGrp="1"/>
          </p:cNvSpPr>
          <p:nvPr>
            <p:ph type="title"/>
          </p:nvPr>
        </p:nvSpPr>
        <p:spPr/>
        <p:txBody>
          <a:bodyPr/>
          <a:lstStyle/>
          <a:p>
            <a:r>
              <a:rPr lang="en-IN" dirty="0"/>
              <a:t>Machine Code Instruction</a:t>
            </a:r>
          </a:p>
        </p:txBody>
      </p:sp>
      <p:pic>
        <p:nvPicPr>
          <p:cNvPr id="4" name="Picture 3">
            <a:extLst>
              <a:ext uri="{FF2B5EF4-FFF2-40B4-BE49-F238E27FC236}">
                <a16:creationId xmlns:a16="http://schemas.microsoft.com/office/drawing/2014/main" id="{C8F57584-AC12-DCC0-4D97-8324671632C6}"/>
              </a:ext>
            </a:extLst>
          </p:cNvPr>
          <p:cNvPicPr>
            <a:picLocks noChangeAspect="1"/>
          </p:cNvPicPr>
          <p:nvPr/>
        </p:nvPicPr>
        <p:blipFill>
          <a:blip r:embed="rId2"/>
          <a:stretch>
            <a:fillRect/>
          </a:stretch>
        </p:blipFill>
        <p:spPr>
          <a:xfrm>
            <a:off x="605005" y="1765318"/>
            <a:ext cx="2591025" cy="1295512"/>
          </a:xfrm>
          <a:prstGeom prst="rect">
            <a:avLst/>
          </a:prstGeom>
        </p:spPr>
      </p:pic>
      <p:pic>
        <p:nvPicPr>
          <p:cNvPr id="6" name="Picture 5">
            <a:extLst>
              <a:ext uri="{FF2B5EF4-FFF2-40B4-BE49-F238E27FC236}">
                <a16:creationId xmlns:a16="http://schemas.microsoft.com/office/drawing/2014/main" id="{784AC9A7-5A18-27B8-D532-32865F482BCB}"/>
              </a:ext>
            </a:extLst>
          </p:cNvPr>
          <p:cNvPicPr>
            <a:picLocks noChangeAspect="1"/>
          </p:cNvPicPr>
          <p:nvPr/>
        </p:nvPicPr>
        <p:blipFill>
          <a:blip r:embed="rId3"/>
          <a:stretch>
            <a:fillRect/>
          </a:stretch>
        </p:blipFill>
        <p:spPr>
          <a:xfrm>
            <a:off x="-65454" y="3135461"/>
            <a:ext cx="12278376" cy="3722540"/>
          </a:xfrm>
          <a:prstGeom prst="rect">
            <a:avLst/>
          </a:prstGeom>
        </p:spPr>
      </p:pic>
    </p:spTree>
    <p:extLst>
      <p:ext uri="{BB962C8B-B14F-4D97-AF65-F5344CB8AC3E}">
        <p14:creationId xmlns:p14="http://schemas.microsoft.com/office/powerpoint/2010/main" val="3930849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5D175-175E-EEB6-25BE-27A8B07D637C}"/>
              </a:ext>
            </a:extLst>
          </p:cNvPr>
          <p:cNvSpPr>
            <a:spLocks noGrp="1"/>
          </p:cNvSpPr>
          <p:nvPr>
            <p:ph type="title"/>
          </p:nvPr>
        </p:nvSpPr>
        <p:spPr/>
        <p:txBody>
          <a:bodyPr/>
          <a:lstStyle/>
          <a:p>
            <a:r>
              <a:rPr lang="en-IN" dirty="0"/>
              <a:t>Register Operand Addressing Mode</a:t>
            </a:r>
          </a:p>
        </p:txBody>
      </p:sp>
      <p:pic>
        <p:nvPicPr>
          <p:cNvPr id="4" name="Picture 3">
            <a:extLst>
              <a:ext uri="{FF2B5EF4-FFF2-40B4-BE49-F238E27FC236}">
                <a16:creationId xmlns:a16="http://schemas.microsoft.com/office/drawing/2014/main" id="{036ACBA6-B55F-EFD2-C3AF-921AF7FA537F}"/>
              </a:ext>
            </a:extLst>
          </p:cNvPr>
          <p:cNvPicPr>
            <a:picLocks noChangeAspect="1"/>
          </p:cNvPicPr>
          <p:nvPr/>
        </p:nvPicPr>
        <p:blipFill>
          <a:blip r:embed="rId2"/>
          <a:stretch>
            <a:fillRect/>
          </a:stretch>
        </p:blipFill>
        <p:spPr>
          <a:xfrm>
            <a:off x="632012" y="1478480"/>
            <a:ext cx="6073666" cy="1120237"/>
          </a:xfrm>
          <a:prstGeom prst="rect">
            <a:avLst/>
          </a:prstGeom>
        </p:spPr>
      </p:pic>
      <p:pic>
        <p:nvPicPr>
          <p:cNvPr id="6" name="Picture 5">
            <a:extLst>
              <a:ext uri="{FF2B5EF4-FFF2-40B4-BE49-F238E27FC236}">
                <a16:creationId xmlns:a16="http://schemas.microsoft.com/office/drawing/2014/main" id="{2AC180B1-929A-27D9-EF2A-8FBCD4A93BFC}"/>
              </a:ext>
            </a:extLst>
          </p:cNvPr>
          <p:cNvPicPr>
            <a:picLocks noChangeAspect="1"/>
          </p:cNvPicPr>
          <p:nvPr/>
        </p:nvPicPr>
        <p:blipFill>
          <a:blip r:embed="rId3"/>
          <a:stretch>
            <a:fillRect/>
          </a:stretch>
        </p:blipFill>
        <p:spPr>
          <a:xfrm>
            <a:off x="5477435" y="1850950"/>
            <a:ext cx="6714565" cy="4700196"/>
          </a:xfrm>
          <a:prstGeom prst="rect">
            <a:avLst/>
          </a:prstGeom>
        </p:spPr>
      </p:pic>
    </p:spTree>
    <p:extLst>
      <p:ext uri="{BB962C8B-B14F-4D97-AF65-F5344CB8AC3E}">
        <p14:creationId xmlns:p14="http://schemas.microsoft.com/office/powerpoint/2010/main" val="66735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F5EC-BC0E-DE1C-5323-CD59A2525AC0}"/>
              </a:ext>
            </a:extLst>
          </p:cNvPr>
          <p:cNvSpPr>
            <a:spLocks noGrp="1"/>
          </p:cNvSpPr>
          <p:nvPr>
            <p:ph type="title"/>
          </p:nvPr>
        </p:nvSpPr>
        <p:spPr/>
        <p:txBody>
          <a:bodyPr/>
          <a:lstStyle/>
          <a:p>
            <a:r>
              <a:rPr lang="en-IN" dirty="0"/>
              <a:t>Immediate Operand Addressing Mode</a:t>
            </a:r>
          </a:p>
        </p:txBody>
      </p:sp>
      <p:pic>
        <p:nvPicPr>
          <p:cNvPr id="4" name="Picture 3">
            <a:extLst>
              <a:ext uri="{FF2B5EF4-FFF2-40B4-BE49-F238E27FC236}">
                <a16:creationId xmlns:a16="http://schemas.microsoft.com/office/drawing/2014/main" id="{C738495C-B63B-2C41-FFAC-B972AC48C1CF}"/>
              </a:ext>
            </a:extLst>
          </p:cNvPr>
          <p:cNvPicPr>
            <a:picLocks noChangeAspect="1"/>
          </p:cNvPicPr>
          <p:nvPr/>
        </p:nvPicPr>
        <p:blipFill>
          <a:blip r:embed="rId2"/>
          <a:stretch>
            <a:fillRect/>
          </a:stretch>
        </p:blipFill>
        <p:spPr>
          <a:xfrm>
            <a:off x="590218" y="2322385"/>
            <a:ext cx="7658764" cy="3360711"/>
          </a:xfrm>
          <a:prstGeom prst="rect">
            <a:avLst/>
          </a:prstGeom>
        </p:spPr>
      </p:pic>
    </p:spTree>
    <p:extLst>
      <p:ext uri="{BB962C8B-B14F-4D97-AF65-F5344CB8AC3E}">
        <p14:creationId xmlns:p14="http://schemas.microsoft.com/office/powerpoint/2010/main" val="1998649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62CE-6BEE-CD2C-E33B-144ADBD4CD75}"/>
              </a:ext>
            </a:extLst>
          </p:cNvPr>
          <p:cNvSpPr>
            <a:spLocks noGrp="1"/>
          </p:cNvSpPr>
          <p:nvPr>
            <p:ph type="title"/>
          </p:nvPr>
        </p:nvSpPr>
        <p:spPr/>
        <p:txBody>
          <a:bodyPr/>
          <a:lstStyle/>
          <a:p>
            <a:r>
              <a:rPr lang="en-IN" dirty="0"/>
              <a:t>Memory Operand Addressing Mode</a:t>
            </a:r>
          </a:p>
        </p:txBody>
      </p:sp>
      <p:sp>
        <p:nvSpPr>
          <p:cNvPr id="3" name="Content Placeholder 2">
            <a:extLst>
              <a:ext uri="{FF2B5EF4-FFF2-40B4-BE49-F238E27FC236}">
                <a16:creationId xmlns:a16="http://schemas.microsoft.com/office/drawing/2014/main" id="{B6BEED5F-5F83-5060-43AC-264451350FAE}"/>
              </a:ext>
            </a:extLst>
          </p:cNvPr>
          <p:cNvSpPr>
            <a:spLocks noGrp="1"/>
          </p:cNvSpPr>
          <p:nvPr>
            <p:ph idx="1"/>
          </p:nvPr>
        </p:nvSpPr>
        <p:spPr>
          <a:xfrm>
            <a:off x="838200" y="1825625"/>
            <a:ext cx="10515600" cy="1318374"/>
          </a:xfrm>
        </p:spPr>
        <p:txBody>
          <a:bodyPr>
            <a:normAutofit fontScale="77500" lnSpcReduction="20000"/>
          </a:bodyPr>
          <a:lstStyle/>
          <a:p>
            <a:r>
              <a:rPr lang="en-IN" dirty="0"/>
              <a:t>Physical Address (PA) = Segment Base Address (SBA) + Effective Address (EA)</a:t>
            </a:r>
          </a:p>
          <a:p>
            <a:r>
              <a:rPr lang="en-IN" dirty="0"/>
              <a:t>Effective address represent the offset of the operand from the beginning of this segment in memory</a:t>
            </a:r>
          </a:p>
          <a:p>
            <a:pPr marL="0" indent="0">
              <a:buNone/>
            </a:pPr>
            <a:r>
              <a:rPr lang="en-IN" dirty="0"/>
              <a:t>	</a:t>
            </a:r>
          </a:p>
        </p:txBody>
      </p:sp>
      <p:pic>
        <p:nvPicPr>
          <p:cNvPr id="5" name="Picture 4">
            <a:extLst>
              <a:ext uri="{FF2B5EF4-FFF2-40B4-BE49-F238E27FC236}">
                <a16:creationId xmlns:a16="http://schemas.microsoft.com/office/drawing/2014/main" id="{033E63D0-EB3E-FEA2-DF5E-8973174BA583}"/>
              </a:ext>
            </a:extLst>
          </p:cNvPr>
          <p:cNvPicPr>
            <a:picLocks noChangeAspect="1"/>
          </p:cNvPicPr>
          <p:nvPr/>
        </p:nvPicPr>
        <p:blipFill>
          <a:blip r:embed="rId2"/>
          <a:stretch>
            <a:fillRect/>
          </a:stretch>
        </p:blipFill>
        <p:spPr>
          <a:xfrm>
            <a:off x="1013011" y="2779912"/>
            <a:ext cx="5895830" cy="2580700"/>
          </a:xfrm>
          <a:prstGeom prst="rect">
            <a:avLst/>
          </a:prstGeom>
        </p:spPr>
      </p:pic>
      <p:sp>
        <p:nvSpPr>
          <p:cNvPr id="11" name="TextBox 10">
            <a:extLst>
              <a:ext uri="{FF2B5EF4-FFF2-40B4-BE49-F238E27FC236}">
                <a16:creationId xmlns:a16="http://schemas.microsoft.com/office/drawing/2014/main" id="{AD779A14-1876-5485-C0EE-3FBA9A2E0E0B}"/>
              </a:ext>
            </a:extLst>
          </p:cNvPr>
          <p:cNvSpPr txBox="1"/>
          <p:nvPr/>
        </p:nvSpPr>
        <p:spPr>
          <a:xfrm>
            <a:off x="1013011" y="5418181"/>
            <a:ext cx="7893424" cy="923330"/>
          </a:xfrm>
          <a:prstGeom prst="rect">
            <a:avLst/>
          </a:prstGeom>
          <a:noFill/>
        </p:spPr>
        <p:txBody>
          <a:bodyPr wrap="square">
            <a:spAutoFit/>
          </a:bodyPr>
          <a:lstStyle/>
          <a:p>
            <a:r>
              <a:rPr lang="en-US" dirty="0"/>
              <a:t>A number of memory addressing modes are defined by using various combinations of these elements. They are called </a:t>
            </a:r>
            <a:r>
              <a:rPr lang="en-US" i="1" dirty="0">
                <a:solidFill>
                  <a:srgbClr val="FF0000"/>
                </a:solidFill>
              </a:rPr>
              <a:t>register indirect addressing, based addressing, indexed addressing, and based-indexed addressing</a:t>
            </a:r>
            <a:endParaRPr lang="en-IN" i="1" dirty="0">
              <a:solidFill>
                <a:srgbClr val="FF0000"/>
              </a:solidFill>
            </a:endParaRPr>
          </a:p>
        </p:txBody>
      </p:sp>
    </p:spTree>
    <p:extLst>
      <p:ext uri="{BB962C8B-B14F-4D97-AF65-F5344CB8AC3E}">
        <p14:creationId xmlns:p14="http://schemas.microsoft.com/office/powerpoint/2010/main" val="1165875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01DF-2256-AAF6-8A73-18834BA3C327}"/>
              </a:ext>
            </a:extLst>
          </p:cNvPr>
          <p:cNvSpPr>
            <a:spLocks noGrp="1"/>
          </p:cNvSpPr>
          <p:nvPr>
            <p:ph type="title"/>
          </p:nvPr>
        </p:nvSpPr>
        <p:spPr/>
        <p:txBody>
          <a:bodyPr/>
          <a:lstStyle/>
          <a:p>
            <a:r>
              <a:rPr lang="en-IN" dirty="0"/>
              <a:t>Direct Addressing Mode</a:t>
            </a:r>
          </a:p>
        </p:txBody>
      </p:sp>
      <p:pic>
        <p:nvPicPr>
          <p:cNvPr id="4" name="Picture 3">
            <a:extLst>
              <a:ext uri="{FF2B5EF4-FFF2-40B4-BE49-F238E27FC236}">
                <a16:creationId xmlns:a16="http://schemas.microsoft.com/office/drawing/2014/main" id="{9152F65D-BE83-81E5-FB80-7DE32BB25BD1}"/>
              </a:ext>
            </a:extLst>
          </p:cNvPr>
          <p:cNvPicPr>
            <a:picLocks noChangeAspect="1"/>
          </p:cNvPicPr>
          <p:nvPr/>
        </p:nvPicPr>
        <p:blipFill>
          <a:blip r:embed="rId2"/>
          <a:stretch>
            <a:fillRect/>
          </a:stretch>
        </p:blipFill>
        <p:spPr>
          <a:xfrm>
            <a:off x="1219613" y="1972237"/>
            <a:ext cx="3623708" cy="1694328"/>
          </a:xfrm>
          <a:prstGeom prst="rect">
            <a:avLst/>
          </a:prstGeom>
        </p:spPr>
      </p:pic>
      <p:pic>
        <p:nvPicPr>
          <p:cNvPr id="6" name="Picture 5">
            <a:extLst>
              <a:ext uri="{FF2B5EF4-FFF2-40B4-BE49-F238E27FC236}">
                <a16:creationId xmlns:a16="http://schemas.microsoft.com/office/drawing/2014/main" id="{1D48D88A-7AE1-E7D4-289E-DBB3E6CF5662}"/>
              </a:ext>
            </a:extLst>
          </p:cNvPr>
          <p:cNvPicPr>
            <a:picLocks noChangeAspect="1"/>
          </p:cNvPicPr>
          <p:nvPr/>
        </p:nvPicPr>
        <p:blipFill>
          <a:blip r:embed="rId3"/>
          <a:stretch>
            <a:fillRect/>
          </a:stretch>
        </p:blipFill>
        <p:spPr>
          <a:xfrm>
            <a:off x="4785770" y="1401022"/>
            <a:ext cx="7349854" cy="3722244"/>
          </a:xfrm>
          <a:prstGeom prst="rect">
            <a:avLst/>
          </a:prstGeom>
        </p:spPr>
      </p:pic>
      <p:pic>
        <p:nvPicPr>
          <p:cNvPr id="8" name="Picture 7">
            <a:extLst>
              <a:ext uri="{FF2B5EF4-FFF2-40B4-BE49-F238E27FC236}">
                <a16:creationId xmlns:a16="http://schemas.microsoft.com/office/drawing/2014/main" id="{A54C9650-03B9-9D70-39F1-72511EACE106}"/>
              </a:ext>
            </a:extLst>
          </p:cNvPr>
          <p:cNvPicPr>
            <a:picLocks noChangeAspect="1"/>
          </p:cNvPicPr>
          <p:nvPr/>
        </p:nvPicPr>
        <p:blipFill>
          <a:blip r:embed="rId4"/>
          <a:stretch>
            <a:fillRect/>
          </a:stretch>
        </p:blipFill>
        <p:spPr>
          <a:xfrm>
            <a:off x="1219613" y="4337319"/>
            <a:ext cx="2720576" cy="693480"/>
          </a:xfrm>
          <a:prstGeom prst="rect">
            <a:avLst/>
          </a:prstGeom>
        </p:spPr>
      </p:pic>
      <p:pic>
        <p:nvPicPr>
          <p:cNvPr id="10" name="Picture 9">
            <a:extLst>
              <a:ext uri="{FF2B5EF4-FFF2-40B4-BE49-F238E27FC236}">
                <a16:creationId xmlns:a16="http://schemas.microsoft.com/office/drawing/2014/main" id="{DA72D188-1B47-CF30-8DBC-C0995BB838AD}"/>
              </a:ext>
            </a:extLst>
          </p:cNvPr>
          <p:cNvPicPr>
            <a:picLocks noChangeAspect="1"/>
          </p:cNvPicPr>
          <p:nvPr/>
        </p:nvPicPr>
        <p:blipFill>
          <a:blip r:embed="rId5"/>
          <a:stretch>
            <a:fillRect/>
          </a:stretch>
        </p:blipFill>
        <p:spPr>
          <a:xfrm>
            <a:off x="8881921" y="4833599"/>
            <a:ext cx="1958510" cy="1966130"/>
          </a:xfrm>
          <a:prstGeom prst="rect">
            <a:avLst/>
          </a:prstGeom>
        </p:spPr>
      </p:pic>
      <p:pic>
        <p:nvPicPr>
          <p:cNvPr id="12" name="Picture 11">
            <a:extLst>
              <a:ext uri="{FF2B5EF4-FFF2-40B4-BE49-F238E27FC236}">
                <a16:creationId xmlns:a16="http://schemas.microsoft.com/office/drawing/2014/main" id="{645A16F6-5466-63C8-CB3B-B593FF3663CC}"/>
              </a:ext>
            </a:extLst>
          </p:cNvPr>
          <p:cNvPicPr>
            <a:picLocks noChangeAspect="1"/>
          </p:cNvPicPr>
          <p:nvPr/>
        </p:nvPicPr>
        <p:blipFill>
          <a:blip r:embed="rId6"/>
          <a:stretch>
            <a:fillRect/>
          </a:stretch>
        </p:blipFill>
        <p:spPr>
          <a:xfrm>
            <a:off x="4785770" y="5164690"/>
            <a:ext cx="2875276" cy="1693310"/>
          </a:xfrm>
          <a:prstGeom prst="rect">
            <a:avLst/>
          </a:prstGeom>
        </p:spPr>
      </p:pic>
    </p:spTree>
    <p:extLst>
      <p:ext uri="{BB962C8B-B14F-4D97-AF65-F5344CB8AC3E}">
        <p14:creationId xmlns:p14="http://schemas.microsoft.com/office/powerpoint/2010/main" val="323539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BCFB-90CD-85BC-F375-89252E1C6DBA}"/>
              </a:ext>
            </a:extLst>
          </p:cNvPr>
          <p:cNvSpPr>
            <a:spLocks noGrp="1"/>
          </p:cNvSpPr>
          <p:nvPr>
            <p:ph type="title"/>
          </p:nvPr>
        </p:nvSpPr>
        <p:spPr>
          <a:xfrm>
            <a:off x="765936" y="38264"/>
            <a:ext cx="7732605" cy="454796"/>
          </a:xfrm>
        </p:spPr>
        <p:txBody>
          <a:bodyPr>
            <a:normAutofit fontScale="90000"/>
          </a:bodyPr>
          <a:lstStyle/>
          <a:p>
            <a:r>
              <a:rPr lang="en-IN" dirty="0"/>
              <a:t>Register Indirect Addressing Mode</a:t>
            </a:r>
          </a:p>
        </p:txBody>
      </p:sp>
      <p:pic>
        <p:nvPicPr>
          <p:cNvPr id="4" name="Picture 3">
            <a:extLst>
              <a:ext uri="{FF2B5EF4-FFF2-40B4-BE49-F238E27FC236}">
                <a16:creationId xmlns:a16="http://schemas.microsoft.com/office/drawing/2014/main" id="{DD1F9AD8-31C6-FC3F-5FDC-2D801638C24A}"/>
              </a:ext>
            </a:extLst>
          </p:cNvPr>
          <p:cNvPicPr>
            <a:picLocks noChangeAspect="1"/>
          </p:cNvPicPr>
          <p:nvPr/>
        </p:nvPicPr>
        <p:blipFill>
          <a:blip r:embed="rId2"/>
          <a:stretch>
            <a:fillRect/>
          </a:stretch>
        </p:blipFill>
        <p:spPr>
          <a:xfrm>
            <a:off x="0" y="493060"/>
            <a:ext cx="7414903" cy="3520745"/>
          </a:xfrm>
          <a:prstGeom prst="rect">
            <a:avLst/>
          </a:prstGeom>
        </p:spPr>
      </p:pic>
      <p:pic>
        <p:nvPicPr>
          <p:cNvPr id="6" name="Picture 5">
            <a:extLst>
              <a:ext uri="{FF2B5EF4-FFF2-40B4-BE49-F238E27FC236}">
                <a16:creationId xmlns:a16="http://schemas.microsoft.com/office/drawing/2014/main" id="{0ACBC23F-3669-7C75-0624-C4209F8EE116}"/>
              </a:ext>
            </a:extLst>
          </p:cNvPr>
          <p:cNvPicPr>
            <a:picLocks noChangeAspect="1"/>
          </p:cNvPicPr>
          <p:nvPr/>
        </p:nvPicPr>
        <p:blipFill>
          <a:blip r:embed="rId3"/>
          <a:stretch>
            <a:fillRect/>
          </a:stretch>
        </p:blipFill>
        <p:spPr>
          <a:xfrm>
            <a:off x="5822266" y="2302308"/>
            <a:ext cx="6369734" cy="4689208"/>
          </a:xfrm>
          <a:prstGeom prst="rect">
            <a:avLst/>
          </a:prstGeom>
        </p:spPr>
      </p:pic>
      <p:sp>
        <p:nvSpPr>
          <p:cNvPr id="8" name="TextBox 7">
            <a:extLst>
              <a:ext uri="{FF2B5EF4-FFF2-40B4-BE49-F238E27FC236}">
                <a16:creationId xmlns:a16="http://schemas.microsoft.com/office/drawing/2014/main" id="{A4BEC758-1570-DE6C-B29E-755C4064EBAF}"/>
              </a:ext>
            </a:extLst>
          </p:cNvPr>
          <p:cNvSpPr txBox="1"/>
          <p:nvPr/>
        </p:nvSpPr>
        <p:spPr>
          <a:xfrm>
            <a:off x="313765" y="4787170"/>
            <a:ext cx="6096000" cy="923330"/>
          </a:xfrm>
          <a:prstGeom prst="rect">
            <a:avLst/>
          </a:prstGeom>
          <a:noFill/>
        </p:spPr>
        <p:txBody>
          <a:bodyPr wrap="square">
            <a:spAutoFit/>
          </a:bodyPr>
          <a:lstStyle/>
          <a:p>
            <a:r>
              <a:rPr lang="en-US" b="1" dirty="0">
                <a:solidFill>
                  <a:srgbClr val="FF0000"/>
                </a:solidFill>
              </a:rPr>
              <a:t>Register indirect addressing mode</a:t>
            </a:r>
            <a:r>
              <a:rPr lang="en-US" b="1" dirty="0"/>
              <a:t> is similar to the direct addressing we just described in that an </a:t>
            </a:r>
            <a:r>
              <a:rPr lang="en-US" b="1" dirty="0">
                <a:solidFill>
                  <a:srgbClr val="FF0000"/>
                </a:solidFill>
              </a:rPr>
              <a:t>effective address is combined with the contents of DS to obtain a physical address</a:t>
            </a:r>
            <a:endParaRPr lang="en-IN" b="1" dirty="0">
              <a:solidFill>
                <a:srgbClr val="FF0000"/>
              </a:solidFill>
            </a:endParaRPr>
          </a:p>
        </p:txBody>
      </p:sp>
      <p:sp>
        <p:nvSpPr>
          <p:cNvPr id="3" name="TextBox 2">
            <a:extLst>
              <a:ext uri="{FF2B5EF4-FFF2-40B4-BE49-F238E27FC236}">
                <a16:creationId xmlns:a16="http://schemas.microsoft.com/office/drawing/2014/main" id="{2495451C-2181-7DD9-CA70-4496B687EDA3}"/>
              </a:ext>
            </a:extLst>
          </p:cNvPr>
          <p:cNvSpPr txBox="1"/>
          <p:nvPr/>
        </p:nvSpPr>
        <p:spPr>
          <a:xfrm>
            <a:off x="8199693" y="895546"/>
            <a:ext cx="3366996" cy="646331"/>
          </a:xfrm>
          <a:prstGeom prst="rect">
            <a:avLst/>
          </a:prstGeom>
          <a:noFill/>
        </p:spPr>
        <p:txBody>
          <a:bodyPr wrap="square" rtlCol="0">
            <a:spAutoFit/>
          </a:bodyPr>
          <a:lstStyle/>
          <a:p>
            <a:r>
              <a:rPr lang="en-IN" b="1" dirty="0">
                <a:solidFill>
                  <a:srgbClr val="FF0000"/>
                </a:solidFill>
              </a:rPr>
              <a:t>NOTE: The default segment register is DS (Data Segment)</a:t>
            </a:r>
          </a:p>
        </p:txBody>
      </p:sp>
    </p:spTree>
    <p:extLst>
      <p:ext uri="{BB962C8B-B14F-4D97-AF65-F5344CB8AC3E}">
        <p14:creationId xmlns:p14="http://schemas.microsoft.com/office/powerpoint/2010/main" val="4147163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2514-5B3E-6748-136B-BE78ACEDAC5F}"/>
              </a:ext>
            </a:extLst>
          </p:cNvPr>
          <p:cNvSpPr>
            <a:spLocks noGrp="1"/>
          </p:cNvSpPr>
          <p:nvPr>
            <p:ph type="title"/>
          </p:nvPr>
        </p:nvSpPr>
        <p:spPr/>
        <p:txBody>
          <a:bodyPr/>
          <a:lstStyle/>
          <a:p>
            <a:r>
              <a:rPr lang="en-IN" dirty="0"/>
              <a:t>Memory Segment</a:t>
            </a:r>
          </a:p>
        </p:txBody>
      </p:sp>
      <p:pic>
        <p:nvPicPr>
          <p:cNvPr id="4" name="Picture 3">
            <a:extLst>
              <a:ext uri="{FF2B5EF4-FFF2-40B4-BE49-F238E27FC236}">
                <a16:creationId xmlns:a16="http://schemas.microsoft.com/office/drawing/2014/main" id="{81CAB8F2-3894-79DF-B5F7-877B82DE776B}"/>
              </a:ext>
            </a:extLst>
          </p:cNvPr>
          <p:cNvPicPr>
            <a:picLocks noChangeAspect="1"/>
          </p:cNvPicPr>
          <p:nvPr/>
        </p:nvPicPr>
        <p:blipFill>
          <a:blip r:embed="rId2"/>
          <a:stretch>
            <a:fillRect/>
          </a:stretch>
        </p:blipFill>
        <p:spPr>
          <a:xfrm>
            <a:off x="1026986" y="1757780"/>
            <a:ext cx="4252906" cy="4735095"/>
          </a:xfrm>
          <a:prstGeom prst="rect">
            <a:avLst/>
          </a:prstGeom>
        </p:spPr>
      </p:pic>
      <p:pic>
        <p:nvPicPr>
          <p:cNvPr id="6" name="Picture 5">
            <a:extLst>
              <a:ext uri="{FF2B5EF4-FFF2-40B4-BE49-F238E27FC236}">
                <a16:creationId xmlns:a16="http://schemas.microsoft.com/office/drawing/2014/main" id="{9AA64511-411D-D2C4-5E90-95EB811A4F0F}"/>
              </a:ext>
            </a:extLst>
          </p:cNvPr>
          <p:cNvPicPr>
            <a:picLocks noChangeAspect="1"/>
          </p:cNvPicPr>
          <p:nvPr/>
        </p:nvPicPr>
        <p:blipFill>
          <a:blip r:embed="rId3"/>
          <a:stretch>
            <a:fillRect/>
          </a:stretch>
        </p:blipFill>
        <p:spPr>
          <a:xfrm>
            <a:off x="6857001" y="2030957"/>
            <a:ext cx="4496799" cy="1398043"/>
          </a:xfrm>
          <a:prstGeom prst="rect">
            <a:avLst/>
          </a:prstGeom>
        </p:spPr>
      </p:pic>
      <p:sp>
        <p:nvSpPr>
          <p:cNvPr id="8" name="TextBox 7">
            <a:extLst>
              <a:ext uri="{FF2B5EF4-FFF2-40B4-BE49-F238E27FC236}">
                <a16:creationId xmlns:a16="http://schemas.microsoft.com/office/drawing/2014/main" id="{8738D6AD-02C5-9652-6687-900DAA0FB782}"/>
              </a:ext>
            </a:extLst>
          </p:cNvPr>
          <p:cNvSpPr txBox="1"/>
          <p:nvPr/>
        </p:nvSpPr>
        <p:spPr>
          <a:xfrm>
            <a:off x="6105286" y="4042193"/>
            <a:ext cx="6096000" cy="369332"/>
          </a:xfrm>
          <a:prstGeom prst="rect">
            <a:avLst/>
          </a:prstGeom>
          <a:noFill/>
        </p:spPr>
        <p:txBody>
          <a:bodyPr wrap="square">
            <a:spAutoFit/>
          </a:bodyPr>
          <a:lstStyle/>
          <a:p>
            <a:r>
              <a:rPr lang="en-US" dirty="0"/>
              <a:t>Only four of these 64Kbyte segments are active at a time:</a:t>
            </a:r>
            <a:endParaRPr lang="en-IN" dirty="0"/>
          </a:p>
        </p:txBody>
      </p:sp>
      <p:sp>
        <p:nvSpPr>
          <p:cNvPr id="10" name="TextBox 9">
            <a:extLst>
              <a:ext uri="{FF2B5EF4-FFF2-40B4-BE49-F238E27FC236}">
                <a16:creationId xmlns:a16="http://schemas.microsoft.com/office/drawing/2014/main" id="{7F43F255-4996-AC17-9FFC-570C77263B13}"/>
              </a:ext>
            </a:extLst>
          </p:cNvPr>
          <p:cNvSpPr txBox="1"/>
          <p:nvPr/>
        </p:nvSpPr>
        <p:spPr>
          <a:xfrm>
            <a:off x="5954806" y="4589040"/>
            <a:ext cx="6100482" cy="369332"/>
          </a:xfrm>
          <a:prstGeom prst="rect">
            <a:avLst/>
          </a:prstGeom>
          <a:noFill/>
        </p:spPr>
        <p:txBody>
          <a:bodyPr wrap="square">
            <a:spAutoFit/>
          </a:bodyPr>
          <a:lstStyle/>
          <a:p>
            <a:r>
              <a:rPr lang="en-US" dirty="0"/>
              <a:t>Code is always fetched from memory as words, not as bytes</a:t>
            </a:r>
            <a:endParaRPr lang="en-IN" dirty="0"/>
          </a:p>
        </p:txBody>
      </p:sp>
    </p:spTree>
    <p:extLst>
      <p:ext uri="{BB962C8B-B14F-4D97-AF65-F5344CB8AC3E}">
        <p14:creationId xmlns:p14="http://schemas.microsoft.com/office/powerpoint/2010/main" val="2325447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24B9-8CAE-7A32-D1FD-E89D5D5AA6EB}"/>
              </a:ext>
            </a:extLst>
          </p:cNvPr>
          <p:cNvSpPr>
            <a:spLocks noGrp="1"/>
          </p:cNvSpPr>
          <p:nvPr>
            <p:ph type="title"/>
          </p:nvPr>
        </p:nvSpPr>
        <p:spPr>
          <a:xfrm>
            <a:off x="129629" y="124028"/>
            <a:ext cx="10515600" cy="513415"/>
          </a:xfrm>
        </p:spPr>
        <p:txBody>
          <a:bodyPr>
            <a:normAutofit fontScale="90000"/>
          </a:bodyPr>
          <a:lstStyle/>
          <a:p>
            <a:r>
              <a:rPr lang="en-IN" dirty="0"/>
              <a:t>Based Addressing Mode</a:t>
            </a:r>
          </a:p>
        </p:txBody>
      </p:sp>
      <p:sp>
        <p:nvSpPr>
          <p:cNvPr id="4" name="TextBox 3">
            <a:extLst>
              <a:ext uri="{FF2B5EF4-FFF2-40B4-BE49-F238E27FC236}">
                <a16:creationId xmlns:a16="http://schemas.microsoft.com/office/drawing/2014/main" id="{5ABB9FCF-F9B7-60D4-426D-9372581187A2}"/>
              </a:ext>
            </a:extLst>
          </p:cNvPr>
          <p:cNvSpPr txBox="1"/>
          <p:nvPr/>
        </p:nvSpPr>
        <p:spPr>
          <a:xfrm>
            <a:off x="129629" y="1556932"/>
            <a:ext cx="4786555" cy="1477328"/>
          </a:xfrm>
          <a:prstGeom prst="rect">
            <a:avLst/>
          </a:prstGeom>
          <a:noFill/>
        </p:spPr>
        <p:txBody>
          <a:bodyPr wrap="square">
            <a:spAutoFit/>
          </a:bodyPr>
          <a:lstStyle/>
          <a:p>
            <a:r>
              <a:rPr lang="en-US" dirty="0"/>
              <a:t>In the based addressing mode, the effective address of the operand is obtained by adding a direct or indirect displacement to the contents of either base register BX or base pointer register BP</a:t>
            </a:r>
            <a:endParaRPr lang="en-IN" dirty="0"/>
          </a:p>
        </p:txBody>
      </p:sp>
      <p:pic>
        <p:nvPicPr>
          <p:cNvPr id="6" name="Picture 5">
            <a:extLst>
              <a:ext uri="{FF2B5EF4-FFF2-40B4-BE49-F238E27FC236}">
                <a16:creationId xmlns:a16="http://schemas.microsoft.com/office/drawing/2014/main" id="{94D81722-FC72-768E-6DE8-F25D8AABF39E}"/>
              </a:ext>
            </a:extLst>
          </p:cNvPr>
          <p:cNvPicPr>
            <a:picLocks noChangeAspect="1"/>
          </p:cNvPicPr>
          <p:nvPr/>
        </p:nvPicPr>
        <p:blipFill>
          <a:blip r:embed="rId2"/>
          <a:stretch>
            <a:fillRect/>
          </a:stretch>
        </p:blipFill>
        <p:spPr>
          <a:xfrm>
            <a:off x="654929" y="2882495"/>
            <a:ext cx="3817951" cy="4038950"/>
          </a:xfrm>
          <a:prstGeom prst="rect">
            <a:avLst/>
          </a:prstGeom>
        </p:spPr>
      </p:pic>
      <p:pic>
        <p:nvPicPr>
          <p:cNvPr id="8" name="Picture 7">
            <a:extLst>
              <a:ext uri="{FF2B5EF4-FFF2-40B4-BE49-F238E27FC236}">
                <a16:creationId xmlns:a16="http://schemas.microsoft.com/office/drawing/2014/main" id="{C061DAD1-A789-C3D0-EDB8-44ED56D29325}"/>
              </a:ext>
            </a:extLst>
          </p:cNvPr>
          <p:cNvPicPr>
            <a:picLocks noChangeAspect="1"/>
          </p:cNvPicPr>
          <p:nvPr/>
        </p:nvPicPr>
        <p:blipFill>
          <a:blip r:embed="rId3"/>
          <a:stretch>
            <a:fillRect/>
          </a:stretch>
        </p:blipFill>
        <p:spPr>
          <a:xfrm>
            <a:off x="4998180" y="688803"/>
            <a:ext cx="7273628" cy="4387383"/>
          </a:xfrm>
          <a:prstGeom prst="rect">
            <a:avLst/>
          </a:prstGeom>
        </p:spPr>
      </p:pic>
      <p:pic>
        <p:nvPicPr>
          <p:cNvPr id="10" name="Picture 9">
            <a:extLst>
              <a:ext uri="{FF2B5EF4-FFF2-40B4-BE49-F238E27FC236}">
                <a16:creationId xmlns:a16="http://schemas.microsoft.com/office/drawing/2014/main" id="{01510D92-CA77-E0FA-6C85-1FFCA2716F00}"/>
              </a:ext>
            </a:extLst>
          </p:cNvPr>
          <p:cNvPicPr>
            <a:picLocks noChangeAspect="1"/>
          </p:cNvPicPr>
          <p:nvPr/>
        </p:nvPicPr>
        <p:blipFill>
          <a:blip r:embed="rId4"/>
          <a:stretch>
            <a:fillRect/>
          </a:stretch>
        </p:blipFill>
        <p:spPr>
          <a:xfrm>
            <a:off x="7719122" y="5032011"/>
            <a:ext cx="4458086" cy="2370025"/>
          </a:xfrm>
          <a:prstGeom prst="rect">
            <a:avLst/>
          </a:prstGeom>
        </p:spPr>
      </p:pic>
      <p:pic>
        <p:nvPicPr>
          <p:cNvPr id="12" name="Picture 11">
            <a:extLst>
              <a:ext uri="{FF2B5EF4-FFF2-40B4-BE49-F238E27FC236}">
                <a16:creationId xmlns:a16="http://schemas.microsoft.com/office/drawing/2014/main" id="{0B1FED81-7B62-EB24-26B1-6C03B5E7EC90}"/>
              </a:ext>
            </a:extLst>
          </p:cNvPr>
          <p:cNvPicPr>
            <a:picLocks noChangeAspect="1"/>
          </p:cNvPicPr>
          <p:nvPr/>
        </p:nvPicPr>
        <p:blipFill>
          <a:blip r:embed="rId5"/>
          <a:stretch>
            <a:fillRect/>
          </a:stretch>
        </p:blipFill>
        <p:spPr>
          <a:xfrm>
            <a:off x="4589784" y="5626073"/>
            <a:ext cx="3353091" cy="739204"/>
          </a:xfrm>
          <a:prstGeom prst="rect">
            <a:avLst/>
          </a:prstGeom>
        </p:spPr>
      </p:pic>
    </p:spTree>
    <p:extLst>
      <p:ext uri="{BB962C8B-B14F-4D97-AF65-F5344CB8AC3E}">
        <p14:creationId xmlns:p14="http://schemas.microsoft.com/office/powerpoint/2010/main" val="113189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C2BF-92D6-4B44-849D-2DD772317CE1}"/>
              </a:ext>
            </a:extLst>
          </p:cNvPr>
          <p:cNvSpPr>
            <a:spLocks noGrp="1"/>
          </p:cNvSpPr>
          <p:nvPr>
            <p:ph type="title"/>
          </p:nvPr>
        </p:nvSpPr>
        <p:spPr/>
        <p:txBody>
          <a:bodyPr/>
          <a:lstStyle/>
          <a:p>
            <a:r>
              <a:rPr lang="en-IN" dirty="0"/>
              <a:t>Based Addressing Mode</a:t>
            </a:r>
          </a:p>
        </p:txBody>
      </p:sp>
      <p:sp>
        <p:nvSpPr>
          <p:cNvPr id="4" name="TextBox 3">
            <a:extLst>
              <a:ext uri="{FF2B5EF4-FFF2-40B4-BE49-F238E27FC236}">
                <a16:creationId xmlns:a16="http://schemas.microsoft.com/office/drawing/2014/main" id="{2581F7DE-DEA2-B841-9494-0F101AF277B5}"/>
              </a:ext>
            </a:extLst>
          </p:cNvPr>
          <p:cNvSpPr txBox="1"/>
          <p:nvPr/>
        </p:nvSpPr>
        <p:spPr>
          <a:xfrm>
            <a:off x="989814" y="1904214"/>
            <a:ext cx="8154186" cy="923330"/>
          </a:xfrm>
          <a:prstGeom prst="rect">
            <a:avLst/>
          </a:prstGeom>
          <a:noFill/>
        </p:spPr>
        <p:txBody>
          <a:bodyPr wrap="square">
            <a:spAutoFit/>
          </a:bodyPr>
          <a:lstStyle/>
          <a:p>
            <a:r>
              <a:rPr lang="en-US" dirty="0"/>
              <a:t>If BP is used instead of BX, the calculation of the physical address is performed using the contents of the stack segment (SS) register instead of DS. This permits access to data in the stack segment of memory</a:t>
            </a:r>
            <a:endParaRPr lang="en-IN" dirty="0"/>
          </a:p>
        </p:txBody>
      </p:sp>
    </p:spTree>
    <p:extLst>
      <p:ext uri="{BB962C8B-B14F-4D97-AF65-F5344CB8AC3E}">
        <p14:creationId xmlns:p14="http://schemas.microsoft.com/office/powerpoint/2010/main" val="172122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5A89-9F4D-5D71-A995-05CA36183181}"/>
              </a:ext>
            </a:extLst>
          </p:cNvPr>
          <p:cNvSpPr>
            <a:spLocks noGrp="1"/>
          </p:cNvSpPr>
          <p:nvPr>
            <p:ph type="title"/>
          </p:nvPr>
        </p:nvSpPr>
        <p:spPr/>
        <p:txBody>
          <a:bodyPr/>
          <a:lstStyle/>
          <a:p>
            <a:r>
              <a:rPr lang="en-IN" dirty="0"/>
              <a:t>Indexed Addressing Mode</a:t>
            </a:r>
          </a:p>
        </p:txBody>
      </p:sp>
      <p:pic>
        <p:nvPicPr>
          <p:cNvPr id="4" name="Picture 3">
            <a:extLst>
              <a:ext uri="{FF2B5EF4-FFF2-40B4-BE49-F238E27FC236}">
                <a16:creationId xmlns:a16="http://schemas.microsoft.com/office/drawing/2014/main" id="{317BAE24-57BF-6D04-2F78-7909694B2EC4}"/>
              </a:ext>
            </a:extLst>
          </p:cNvPr>
          <p:cNvPicPr>
            <a:picLocks noChangeAspect="1"/>
          </p:cNvPicPr>
          <p:nvPr/>
        </p:nvPicPr>
        <p:blipFill>
          <a:blip r:embed="rId2"/>
          <a:stretch>
            <a:fillRect/>
          </a:stretch>
        </p:blipFill>
        <p:spPr>
          <a:xfrm>
            <a:off x="4820769" y="1155799"/>
            <a:ext cx="6640803" cy="4052695"/>
          </a:xfrm>
          <a:prstGeom prst="rect">
            <a:avLst/>
          </a:prstGeom>
        </p:spPr>
      </p:pic>
      <p:pic>
        <p:nvPicPr>
          <p:cNvPr id="6" name="Picture 5">
            <a:extLst>
              <a:ext uri="{FF2B5EF4-FFF2-40B4-BE49-F238E27FC236}">
                <a16:creationId xmlns:a16="http://schemas.microsoft.com/office/drawing/2014/main" id="{14404612-3D36-E2E8-F5D8-2AA8B84D137D}"/>
              </a:ext>
            </a:extLst>
          </p:cNvPr>
          <p:cNvPicPr>
            <a:picLocks noChangeAspect="1"/>
          </p:cNvPicPr>
          <p:nvPr/>
        </p:nvPicPr>
        <p:blipFill>
          <a:blip r:embed="rId3"/>
          <a:stretch>
            <a:fillRect/>
          </a:stretch>
        </p:blipFill>
        <p:spPr>
          <a:xfrm>
            <a:off x="4548367" y="5261300"/>
            <a:ext cx="6640804" cy="1475735"/>
          </a:xfrm>
          <a:prstGeom prst="rect">
            <a:avLst/>
          </a:prstGeom>
        </p:spPr>
      </p:pic>
    </p:spTree>
    <p:extLst>
      <p:ext uri="{BB962C8B-B14F-4D97-AF65-F5344CB8AC3E}">
        <p14:creationId xmlns:p14="http://schemas.microsoft.com/office/powerpoint/2010/main" val="144776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C8B65-7433-0B07-218B-3B14191162F7}"/>
              </a:ext>
            </a:extLst>
          </p:cNvPr>
          <p:cNvSpPr>
            <a:spLocks noGrp="1"/>
          </p:cNvSpPr>
          <p:nvPr>
            <p:ph type="title"/>
          </p:nvPr>
        </p:nvSpPr>
        <p:spPr/>
        <p:txBody>
          <a:bodyPr/>
          <a:lstStyle/>
          <a:p>
            <a:r>
              <a:rPr lang="en-IN" dirty="0"/>
              <a:t>Based Indexed Addressing Mode</a:t>
            </a:r>
          </a:p>
        </p:txBody>
      </p:sp>
      <p:pic>
        <p:nvPicPr>
          <p:cNvPr id="4" name="Picture 3">
            <a:extLst>
              <a:ext uri="{FF2B5EF4-FFF2-40B4-BE49-F238E27FC236}">
                <a16:creationId xmlns:a16="http://schemas.microsoft.com/office/drawing/2014/main" id="{CCC7A0E1-ECD7-2301-B5E0-91F22CAAA09D}"/>
              </a:ext>
            </a:extLst>
          </p:cNvPr>
          <p:cNvPicPr>
            <a:picLocks noChangeAspect="1"/>
          </p:cNvPicPr>
          <p:nvPr/>
        </p:nvPicPr>
        <p:blipFill>
          <a:blip r:embed="rId2"/>
          <a:stretch>
            <a:fillRect/>
          </a:stretch>
        </p:blipFill>
        <p:spPr>
          <a:xfrm>
            <a:off x="915559" y="2087764"/>
            <a:ext cx="4282811" cy="1341236"/>
          </a:xfrm>
          <a:prstGeom prst="rect">
            <a:avLst/>
          </a:prstGeom>
        </p:spPr>
      </p:pic>
      <p:pic>
        <p:nvPicPr>
          <p:cNvPr id="6" name="Picture 5">
            <a:extLst>
              <a:ext uri="{FF2B5EF4-FFF2-40B4-BE49-F238E27FC236}">
                <a16:creationId xmlns:a16="http://schemas.microsoft.com/office/drawing/2014/main" id="{2DD47120-D7DF-8C37-6204-4C337C5BEDBC}"/>
              </a:ext>
            </a:extLst>
          </p:cNvPr>
          <p:cNvPicPr>
            <a:picLocks noChangeAspect="1"/>
          </p:cNvPicPr>
          <p:nvPr/>
        </p:nvPicPr>
        <p:blipFill>
          <a:blip r:embed="rId3"/>
          <a:stretch>
            <a:fillRect/>
          </a:stretch>
        </p:blipFill>
        <p:spPr>
          <a:xfrm>
            <a:off x="6383298" y="2087764"/>
            <a:ext cx="5646909" cy="4549534"/>
          </a:xfrm>
          <a:prstGeom prst="rect">
            <a:avLst/>
          </a:prstGeom>
        </p:spPr>
      </p:pic>
    </p:spTree>
    <p:extLst>
      <p:ext uri="{BB962C8B-B14F-4D97-AF65-F5344CB8AC3E}">
        <p14:creationId xmlns:p14="http://schemas.microsoft.com/office/powerpoint/2010/main" val="1101762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BAF1F-7233-9C4F-F658-1A631A997593}"/>
              </a:ext>
            </a:extLst>
          </p:cNvPr>
          <p:cNvSpPr>
            <a:spLocks noGrp="1"/>
          </p:cNvSpPr>
          <p:nvPr>
            <p:ph type="title"/>
          </p:nvPr>
        </p:nvSpPr>
        <p:spPr/>
        <p:txBody>
          <a:bodyPr/>
          <a:lstStyle/>
          <a:p>
            <a:r>
              <a:rPr lang="en-IN" dirty="0"/>
              <a:t>Example</a:t>
            </a:r>
          </a:p>
        </p:txBody>
      </p:sp>
      <p:pic>
        <p:nvPicPr>
          <p:cNvPr id="4" name="Picture 3">
            <a:extLst>
              <a:ext uri="{FF2B5EF4-FFF2-40B4-BE49-F238E27FC236}">
                <a16:creationId xmlns:a16="http://schemas.microsoft.com/office/drawing/2014/main" id="{74D83ECA-5695-BFF1-7899-E7F293253248}"/>
              </a:ext>
            </a:extLst>
          </p:cNvPr>
          <p:cNvPicPr>
            <a:picLocks noChangeAspect="1"/>
          </p:cNvPicPr>
          <p:nvPr/>
        </p:nvPicPr>
        <p:blipFill>
          <a:blip r:embed="rId2"/>
          <a:stretch>
            <a:fillRect/>
          </a:stretch>
        </p:blipFill>
        <p:spPr>
          <a:xfrm>
            <a:off x="4401671" y="-65181"/>
            <a:ext cx="6069241" cy="3752097"/>
          </a:xfrm>
          <a:prstGeom prst="rect">
            <a:avLst/>
          </a:prstGeom>
        </p:spPr>
      </p:pic>
      <p:pic>
        <p:nvPicPr>
          <p:cNvPr id="6" name="Picture 5">
            <a:extLst>
              <a:ext uri="{FF2B5EF4-FFF2-40B4-BE49-F238E27FC236}">
                <a16:creationId xmlns:a16="http://schemas.microsoft.com/office/drawing/2014/main" id="{905946C4-2562-371F-0E8E-B409DF0A82CF}"/>
              </a:ext>
            </a:extLst>
          </p:cNvPr>
          <p:cNvPicPr>
            <a:picLocks noChangeAspect="1"/>
          </p:cNvPicPr>
          <p:nvPr/>
        </p:nvPicPr>
        <p:blipFill>
          <a:blip r:embed="rId3"/>
          <a:stretch>
            <a:fillRect/>
          </a:stretch>
        </p:blipFill>
        <p:spPr>
          <a:xfrm>
            <a:off x="4523536" y="3812090"/>
            <a:ext cx="5947376" cy="3045910"/>
          </a:xfrm>
          <a:prstGeom prst="rect">
            <a:avLst/>
          </a:prstGeom>
        </p:spPr>
      </p:pic>
      <p:pic>
        <p:nvPicPr>
          <p:cNvPr id="8" name="Picture 7">
            <a:extLst>
              <a:ext uri="{FF2B5EF4-FFF2-40B4-BE49-F238E27FC236}">
                <a16:creationId xmlns:a16="http://schemas.microsoft.com/office/drawing/2014/main" id="{E1AC2FD1-DAAD-7EC9-760A-2E5706C9F650}"/>
              </a:ext>
            </a:extLst>
          </p:cNvPr>
          <p:cNvPicPr>
            <a:picLocks noChangeAspect="1"/>
          </p:cNvPicPr>
          <p:nvPr/>
        </p:nvPicPr>
        <p:blipFill>
          <a:blip r:embed="rId4"/>
          <a:stretch>
            <a:fillRect/>
          </a:stretch>
        </p:blipFill>
        <p:spPr>
          <a:xfrm>
            <a:off x="587937" y="2416080"/>
            <a:ext cx="3414056" cy="670618"/>
          </a:xfrm>
          <a:prstGeom prst="rect">
            <a:avLst/>
          </a:prstGeom>
        </p:spPr>
      </p:pic>
      <p:pic>
        <p:nvPicPr>
          <p:cNvPr id="10" name="Picture 9">
            <a:extLst>
              <a:ext uri="{FF2B5EF4-FFF2-40B4-BE49-F238E27FC236}">
                <a16:creationId xmlns:a16="http://schemas.microsoft.com/office/drawing/2014/main" id="{4228C90B-4EB5-9FAC-514B-BB0BD4B0BC4E}"/>
              </a:ext>
            </a:extLst>
          </p:cNvPr>
          <p:cNvPicPr>
            <a:picLocks noChangeAspect="1"/>
          </p:cNvPicPr>
          <p:nvPr/>
        </p:nvPicPr>
        <p:blipFill>
          <a:blip r:embed="rId5"/>
          <a:stretch>
            <a:fillRect/>
          </a:stretch>
        </p:blipFill>
        <p:spPr>
          <a:xfrm>
            <a:off x="234006" y="3662529"/>
            <a:ext cx="4534293" cy="861135"/>
          </a:xfrm>
          <a:prstGeom prst="rect">
            <a:avLst/>
          </a:prstGeom>
        </p:spPr>
      </p:pic>
    </p:spTree>
    <p:extLst>
      <p:ext uri="{BB962C8B-B14F-4D97-AF65-F5344CB8AC3E}">
        <p14:creationId xmlns:p14="http://schemas.microsoft.com/office/powerpoint/2010/main" val="2937712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9">
            <a:extLst>
              <a:ext uri="{FF2B5EF4-FFF2-40B4-BE49-F238E27FC236}">
                <a16:creationId xmlns:a16="http://schemas.microsoft.com/office/drawing/2014/main" id="{B2F49343-11FA-9CCD-ECC8-8856FB91A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49696"/>
            <a:ext cx="7343775"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14" name="Text Box 10">
            <a:extLst>
              <a:ext uri="{FF2B5EF4-FFF2-40B4-BE49-F238E27FC236}">
                <a16:creationId xmlns:a16="http://schemas.microsoft.com/office/drawing/2014/main" id="{1C066887-3780-9431-00B9-5CC0144E0D4E}"/>
              </a:ext>
            </a:extLst>
          </p:cNvPr>
          <p:cNvSpPr txBox="1">
            <a:spLocks noChangeArrowheads="1"/>
          </p:cNvSpPr>
          <p:nvPr/>
        </p:nvSpPr>
        <p:spPr bwMode="auto">
          <a:xfrm>
            <a:off x="2438401" y="4800600"/>
            <a:ext cx="7372531" cy="1785104"/>
          </a:xfrm>
          <a:prstGeom prst="rect">
            <a:avLst/>
          </a:prstGeom>
          <a:noFill/>
          <a:ln w="9525">
            <a:noFill/>
            <a:miter lim="800000"/>
            <a:headEnd/>
            <a:tailEnd/>
          </a:ln>
          <a:effectLst/>
        </p:spPr>
        <p:txBody>
          <a:bodyPr wrap="none">
            <a:spAutoFit/>
          </a:bodyPr>
          <a:lstStyle/>
          <a:p>
            <a:pPr eaLnBrk="1" hangingPunct="1">
              <a:defRPr/>
            </a:pPr>
            <a:r>
              <a:rPr lang="en-US" sz="2000" dirty="0">
                <a:solidFill>
                  <a:srgbClr val="FF3399"/>
                </a:solidFill>
                <a:effectLst>
                  <a:outerShdw blurRad="38100" dist="38100" dir="2700000" algn="tl">
                    <a:srgbClr val="C0C0C0"/>
                  </a:outerShdw>
                </a:effectLst>
              </a:rPr>
              <a:t>Rule #3:</a:t>
            </a:r>
          </a:p>
          <a:p>
            <a:pPr eaLnBrk="1" hangingPunct="1">
              <a:defRPr/>
            </a:pPr>
            <a:r>
              <a:rPr lang="en-US" sz="2000" dirty="0">
                <a:solidFill>
                  <a:srgbClr val="FF3399"/>
                </a:solidFill>
                <a:effectLst>
                  <a:outerShdw blurRad="38100" dist="38100" dir="2700000" algn="tl">
                    <a:srgbClr val="C0C0C0"/>
                  </a:outerShdw>
                </a:effectLst>
              </a:rPr>
              <a:t>If a value less than FFH is moved into a 16-bit register, the rest of the </a:t>
            </a:r>
          </a:p>
          <a:p>
            <a:pPr eaLnBrk="1" hangingPunct="1">
              <a:defRPr/>
            </a:pPr>
            <a:r>
              <a:rPr lang="en-US" sz="2000" dirty="0">
                <a:solidFill>
                  <a:srgbClr val="FF3399"/>
                </a:solidFill>
                <a:effectLst>
                  <a:outerShdw blurRad="38100" dist="38100" dir="2700000" algn="tl">
                    <a:srgbClr val="C0C0C0"/>
                  </a:outerShdw>
                </a:effectLst>
              </a:rPr>
              <a:t>bits are assumed to be all zeros.</a:t>
            </a:r>
          </a:p>
          <a:p>
            <a:pPr eaLnBrk="1" hangingPunct="1">
              <a:defRPr/>
            </a:pPr>
            <a:endParaRPr lang="en-US" sz="1000" dirty="0">
              <a:solidFill>
                <a:srgbClr val="FF3399"/>
              </a:solidFill>
              <a:effectLst>
                <a:outerShdw blurRad="38100" dist="38100" dir="2700000" algn="tl">
                  <a:srgbClr val="C0C0C0"/>
                </a:outerShdw>
              </a:effectLst>
            </a:endParaRPr>
          </a:p>
          <a:p>
            <a:pPr eaLnBrk="1" hangingPunct="1">
              <a:defRPr/>
            </a:pPr>
            <a:r>
              <a:rPr lang="en-US" sz="2000" dirty="0">
                <a:solidFill>
                  <a:srgbClr val="6699FF"/>
                </a:solidFill>
                <a:effectLst>
                  <a:outerShdw blurRad="38100" dist="38100" dir="2700000" algn="tl">
                    <a:srgbClr val="C0C0C0"/>
                  </a:outerShdw>
                </a:effectLst>
              </a:rPr>
              <a:t>		</a:t>
            </a:r>
            <a:r>
              <a:rPr lang="en-US" sz="2000" dirty="0">
                <a:solidFill>
                  <a:srgbClr val="6699FF"/>
                </a:solidFill>
                <a:effectLst>
                  <a:outerShdw blurRad="38100" dist="38100" dir="2700000" algn="tl">
                    <a:srgbClr val="C0C0C0"/>
                  </a:outerShdw>
                </a:effectLst>
                <a:latin typeface="Arial" charset="0"/>
              </a:rPr>
              <a:t>MOV BX, 5		     BX =0005</a:t>
            </a:r>
          </a:p>
          <a:p>
            <a:pPr eaLnBrk="1" hangingPunct="1">
              <a:defRPr/>
            </a:pPr>
            <a:r>
              <a:rPr lang="en-US" sz="2000" dirty="0">
                <a:solidFill>
                  <a:srgbClr val="6699FF"/>
                </a:solidFill>
                <a:effectLst>
                  <a:outerShdw blurRad="38100" dist="38100" dir="2700000" algn="tl">
                    <a:srgbClr val="C0C0C0"/>
                  </a:outerShdw>
                </a:effectLst>
                <a:latin typeface="Arial" charset="0"/>
              </a:rPr>
              <a:t>					BH = 00, BL = 05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a:extLst>
              <a:ext uri="{FF2B5EF4-FFF2-40B4-BE49-F238E27FC236}">
                <a16:creationId xmlns:a16="http://schemas.microsoft.com/office/drawing/2014/main" id="{00E39393-3DC9-9035-88C4-DBD86E5F8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95400"/>
            <a:ext cx="7467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 Box 4">
            <a:extLst>
              <a:ext uri="{FF2B5EF4-FFF2-40B4-BE49-F238E27FC236}">
                <a16:creationId xmlns:a16="http://schemas.microsoft.com/office/drawing/2014/main" id="{238FC196-13C3-9733-2CB0-03E129695839}"/>
              </a:ext>
            </a:extLst>
          </p:cNvPr>
          <p:cNvSpPr txBox="1">
            <a:spLocks noChangeArrowheads="1"/>
          </p:cNvSpPr>
          <p:nvPr/>
        </p:nvSpPr>
        <p:spPr bwMode="auto">
          <a:xfrm>
            <a:off x="1981200" y="533400"/>
            <a:ext cx="798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solidFill>
                  <a:schemeClr val="accent2"/>
                </a:solidFill>
              </a:rPr>
              <a:t>Addressing Modes</a:t>
            </a:r>
            <a:r>
              <a:rPr lang="en-US" altLang="en-US" sz="2400"/>
              <a:t> – Accessing operands (data) in various ways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a:extLst>
              <a:ext uri="{FF2B5EF4-FFF2-40B4-BE49-F238E27FC236}">
                <a16:creationId xmlns:a16="http://schemas.microsoft.com/office/drawing/2014/main" id="{828AB737-589F-4628-3D0F-896E17BB6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673100"/>
            <a:ext cx="8253412"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a:extLst>
              <a:ext uri="{FF2B5EF4-FFF2-40B4-BE49-F238E27FC236}">
                <a16:creationId xmlns:a16="http://schemas.microsoft.com/office/drawing/2014/main" id="{0A30EE8F-36FB-9A72-601F-A4B91F197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6" y="687388"/>
            <a:ext cx="8162925" cy="54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026">
            <a:extLst>
              <a:ext uri="{FF2B5EF4-FFF2-40B4-BE49-F238E27FC236}">
                <a16:creationId xmlns:a16="http://schemas.microsoft.com/office/drawing/2014/main" id="{EDDDC0F8-5376-053E-36E9-75B0E1BF2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15950"/>
            <a:ext cx="8305800"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1" name="Text Box 1027">
            <a:extLst>
              <a:ext uri="{FF2B5EF4-FFF2-40B4-BE49-F238E27FC236}">
                <a16:creationId xmlns:a16="http://schemas.microsoft.com/office/drawing/2014/main" id="{2845C3D1-6931-541E-3E1C-DE4E703A2DBE}"/>
              </a:ext>
            </a:extLst>
          </p:cNvPr>
          <p:cNvSpPr txBox="1">
            <a:spLocks noChangeArrowheads="1"/>
          </p:cNvSpPr>
          <p:nvPr/>
        </p:nvSpPr>
        <p:spPr bwMode="auto">
          <a:xfrm>
            <a:off x="6477000" y="4648201"/>
            <a:ext cx="3632200" cy="366713"/>
          </a:xfrm>
          <a:prstGeom prst="rect">
            <a:avLst/>
          </a:prstGeom>
          <a:noFill/>
          <a:ln w="9525">
            <a:noFill/>
            <a:miter lim="800000"/>
            <a:headEnd/>
            <a:tailEnd/>
          </a:ln>
          <a:effectLst/>
        </p:spPr>
        <p:txBody>
          <a:bodyPr wrap="none">
            <a:spAutoFit/>
          </a:bodyPr>
          <a:lstStyle/>
          <a:p>
            <a:pPr eaLnBrk="1" hangingPunct="1">
              <a:defRPr/>
            </a:pPr>
            <a:r>
              <a:rPr lang="en-US">
                <a:effectLst>
                  <a:outerShdw blurRad="38100" dist="38100" dir="2700000" algn="tl">
                    <a:srgbClr val="C0C0C0"/>
                  </a:outerShdw>
                </a:effectLst>
              </a:rPr>
              <a:t>;move contents of DS:2400H into DL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0A8B-FA89-F0EE-E897-9981A24E5B6D}"/>
              </a:ext>
            </a:extLst>
          </p:cNvPr>
          <p:cNvSpPr>
            <a:spLocks noGrp="1"/>
          </p:cNvSpPr>
          <p:nvPr>
            <p:ph type="title"/>
          </p:nvPr>
        </p:nvSpPr>
        <p:spPr>
          <a:xfrm>
            <a:off x="838200" y="107113"/>
            <a:ext cx="10515600" cy="681782"/>
          </a:xfrm>
        </p:spPr>
        <p:txBody>
          <a:bodyPr>
            <a:normAutofit fontScale="90000"/>
          </a:bodyPr>
          <a:lstStyle/>
          <a:p>
            <a:r>
              <a:rPr lang="en-IN" dirty="0"/>
              <a:t>Active Segments of the Memory</a:t>
            </a:r>
          </a:p>
        </p:txBody>
      </p:sp>
      <p:pic>
        <p:nvPicPr>
          <p:cNvPr id="4" name="Picture 3">
            <a:extLst>
              <a:ext uri="{FF2B5EF4-FFF2-40B4-BE49-F238E27FC236}">
                <a16:creationId xmlns:a16="http://schemas.microsoft.com/office/drawing/2014/main" id="{83441FB1-7387-BBB3-329E-7512AC021A69}"/>
              </a:ext>
            </a:extLst>
          </p:cNvPr>
          <p:cNvPicPr>
            <a:picLocks noChangeAspect="1"/>
          </p:cNvPicPr>
          <p:nvPr/>
        </p:nvPicPr>
        <p:blipFill>
          <a:blip r:embed="rId2"/>
          <a:stretch>
            <a:fillRect/>
          </a:stretch>
        </p:blipFill>
        <p:spPr>
          <a:xfrm>
            <a:off x="1381725" y="853611"/>
            <a:ext cx="4714275" cy="5720882"/>
          </a:xfrm>
          <a:prstGeom prst="rect">
            <a:avLst/>
          </a:prstGeom>
        </p:spPr>
      </p:pic>
      <p:sp>
        <p:nvSpPr>
          <p:cNvPr id="9" name="TextBox 8">
            <a:extLst>
              <a:ext uri="{FF2B5EF4-FFF2-40B4-BE49-F238E27FC236}">
                <a16:creationId xmlns:a16="http://schemas.microsoft.com/office/drawing/2014/main" id="{4C399FE1-09CD-663A-717C-EA8A2E36FE38}"/>
              </a:ext>
            </a:extLst>
          </p:cNvPr>
          <p:cNvSpPr txBox="1"/>
          <p:nvPr/>
        </p:nvSpPr>
        <p:spPr>
          <a:xfrm>
            <a:off x="6840071" y="2097741"/>
            <a:ext cx="4446494" cy="4247317"/>
          </a:xfrm>
          <a:prstGeom prst="rect">
            <a:avLst/>
          </a:prstGeom>
          <a:noFill/>
        </p:spPr>
        <p:txBody>
          <a:bodyPr wrap="square" rtlCol="0">
            <a:spAutoFit/>
          </a:bodyPr>
          <a:lstStyle/>
          <a:p>
            <a:r>
              <a:rPr lang="en-IN" dirty="0"/>
              <a:t>The Segment registers are user accessible</a:t>
            </a:r>
          </a:p>
          <a:p>
            <a:endParaRPr lang="en-IN" dirty="0"/>
          </a:p>
          <a:p>
            <a:r>
              <a:rPr lang="en-IN" dirty="0"/>
              <a:t>Programmer can change the contents through software</a:t>
            </a:r>
          </a:p>
          <a:p>
            <a:endParaRPr lang="en-IN" dirty="0"/>
          </a:p>
          <a:p>
            <a:r>
              <a:rPr lang="en-IN" dirty="0"/>
              <a:t>For Example: new data space </a:t>
            </a:r>
            <a:r>
              <a:rPr lang="en-IN" dirty="0" err="1"/>
              <a:t>upto</a:t>
            </a:r>
            <a:r>
              <a:rPr lang="en-IN" dirty="0"/>
              <a:t> 128 </a:t>
            </a:r>
            <a:r>
              <a:rPr lang="en-IN" dirty="0" err="1"/>
              <a:t>kbytes</a:t>
            </a:r>
            <a:r>
              <a:rPr lang="en-IN" dirty="0"/>
              <a:t> is brought simply by changing the values in DS and ES register</a:t>
            </a:r>
          </a:p>
          <a:p>
            <a:endParaRPr lang="en-IN" dirty="0"/>
          </a:p>
          <a:p>
            <a:r>
              <a:rPr lang="en-IN" dirty="0"/>
              <a:t>Restriction: The address must reside on a 16-byte boundary. Valid addresses are 00000H,00010H,00020H</a:t>
            </a:r>
          </a:p>
          <a:p>
            <a:endParaRPr lang="en-IN" dirty="0"/>
          </a:p>
          <a:p>
            <a:r>
              <a:rPr lang="en-IN" dirty="0"/>
              <a:t>Segments can be continuous, adjacent, disjointed or even overlapping</a:t>
            </a:r>
          </a:p>
        </p:txBody>
      </p:sp>
    </p:spTree>
    <p:extLst>
      <p:ext uri="{BB962C8B-B14F-4D97-AF65-F5344CB8AC3E}">
        <p14:creationId xmlns:p14="http://schemas.microsoft.com/office/powerpoint/2010/main" val="3474437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CBCA140B-85AF-C310-7394-4A47A867C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09600"/>
            <a:ext cx="8382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Text Box 3">
            <a:extLst>
              <a:ext uri="{FF2B5EF4-FFF2-40B4-BE49-F238E27FC236}">
                <a16:creationId xmlns:a16="http://schemas.microsoft.com/office/drawing/2014/main" id="{FD7779DF-AA10-8815-DB4D-458BE925C324}"/>
              </a:ext>
            </a:extLst>
          </p:cNvPr>
          <p:cNvSpPr txBox="1">
            <a:spLocks noChangeArrowheads="1"/>
          </p:cNvSpPr>
          <p:nvPr/>
        </p:nvSpPr>
        <p:spPr bwMode="auto">
          <a:xfrm>
            <a:off x="6613525" y="430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582660" name="Text Box 4">
            <a:extLst>
              <a:ext uri="{FF2B5EF4-FFF2-40B4-BE49-F238E27FC236}">
                <a16:creationId xmlns:a16="http://schemas.microsoft.com/office/drawing/2014/main" id="{16209FAF-A0C6-8A0B-C670-5AE1DB5FF721}"/>
              </a:ext>
            </a:extLst>
          </p:cNvPr>
          <p:cNvSpPr txBox="1">
            <a:spLocks noChangeArrowheads="1"/>
          </p:cNvSpPr>
          <p:nvPr/>
        </p:nvSpPr>
        <p:spPr bwMode="auto">
          <a:xfrm>
            <a:off x="6629400" y="4572001"/>
            <a:ext cx="3200400" cy="366713"/>
          </a:xfrm>
          <a:prstGeom prst="rect">
            <a:avLst/>
          </a:prstGeom>
          <a:noFill/>
          <a:ln w="9525">
            <a:noFill/>
            <a:miter lim="800000"/>
            <a:headEnd/>
            <a:tailEnd/>
          </a:ln>
          <a:effectLst/>
        </p:spPr>
        <p:txBody>
          <a:bodyPr wrap="none">
            <a:spAutoFit/>
          </a:bodyPr>
          <a:lstStyle/>
          <a:p>
            <a:pPr eaLnBrk="1" hangingPunct="1">
              <a:defRPr/>
            </a:pPr>
            <a:r>
              <a:rPr lang="en-US">
                <a:effectLst>
                  <a:outerShdw blurRad="38100" dist="38100" dir="2700000" algn="tl">
                    <a:srgbClr val="C0C0C0"/>
                  </a:outerShdw>
                </a:effectLst>
              </a:rPr>
              <a:t>;move contents of DS:SI into CL</a:t>
            </a:r>
          </a:p>
        </p:txBody>
      </p:sp>
      <p:sp>
        <p:nvSpPr>
          <p:cNvPr id="582661" name="Text Box 5">
            <a:extLst>
              <a:ext uri="{FF2B5EF4-FFF2-40B4-BE49-F238E27FC236}">
                <a16:creationId xmlns:a16="http://schemas.microsoft.com/office/drawing/2014/main" id="{425F9A26-39EC-B6F6-4880-643E30E80807}"/>
              </a:ext>
            </a:extLst>
          </p:cNvPr>
          <p:cNvSpPr txBox="1">
            <a:spLocks noChangeArrowheads="1"/>
          </p:cNvSpPr>
          <p:nvPr/>
        </p:nvSpPr>
        <p:spPr bwMode="auto">
          <a:xfrm>
            <a:off x="6629400" y="5029201"/>
            <a:ext cx="3333750" cy="366713"/>
          </a:xfrm>
          <a:prstGeom prst="rect">
            <a:avLst/>
          </a:prstGeom>
          <a:noFill/>
          <a:ln w="9525">
            <a:noFill/>
            <a:miter lim="800000"/>
            <a:headEnd/>
            <a:tailEnd/>
          </a:ln>
          <a:effectLst/>
        </p:spPr>
        <p:txBody>
          <a:bodyPr wrap="none">
            <a:spAutoFit/>
          </a:bodyPr>
          <a:lstStyle/>
          <a:p>
            <a:pPr eaLnBrk="1" hangingPunct="1">
              <a:defRPr/>
            </a:pPr>
            <a:r>
              <a:rPr lang="en-US">
                <a:effectLst>
                  <a:outerShdw blurRad="38100" dist="38100" dir="2700000" algn="tl">
                    <a:srgbClr val="C0C0C0"/>
                  </a:outerShdw>
                </a:effectLst>
              </a:rPr>
              <a:t>;move contents of AH into DS:DI </a:t>
            </a:r>
          </a:p>
        </p:txBody>
      </p:sp>
      <p:sp>
        <p:nvSpPr>
          <p:cNvPr id="582662" name="Text Box 6">
            <a:extLst>
              <a:ext uri="{FF2B5EF4-FFF2-40B4-BE49-F238E27FC236}">
                <a16:creationId xmlns:a16="http://schemas.microsoft.com/office/drawing/2014/main" id="{09D4343D-D8C9-2DAE-E1AA-88253AB8DD81}"/>
              </a:ext>
            </a:extLst>
          </p:cNvPr>
          <p:cNvSpPr txBox="1">
            <a:spLocks noChangeArrowheads="1"/>
          </p:cNvSpPr>
          <p:nvPr/>
        </p:nvSpPr>
        <p:spPr bwMode="auto">
          <a:xfrm>
            <a:off x="6400800" y="5943600"/>
            <a:ext cx="3587750" cy="641350"/>
          </a:xfrm>
          <a:prstGeom prst="rect">
            <a:avLst/>
          </a:prstGeom>
          <a:noFill/>
          <a:ln w="9525">
            <a:noFill/>
            <a:miter lim="800000"/>
            <a:headEnd/>
            <a:tailEnd/>
          </a:ln>
          <a:effectLst/>
        </p:spPr>
        <p:txBody>
          <a:bodyPr wrap="none">
            <a:spAutoFit/>
          </a:bodyPr>
          <a:lstStyle/>
          <a:p>
            <a:pPr eaLnBrk="1" hangingPunct="1">
              <a:defRPr/>
            </a:pPr>
            <a:r>
              <a:rPr lang="en-US">
                <a:effectLst>
                  <a:outerShdw blurRad="38100" dist="38100" dir="2700000" algn="tl">
                    <a:srgbClr val="C0C0C0"/>
                  </a:outerShdw>
                </a:effectLst>
              </a:rPr>
              <a:t>;moves contents of AX into memory </a:t>
            </a:r>
          </a:p>
          <a:p>
            <a:pPr eaLnBrk="1" hangingPunct="1">
              <a:defRPr/>
            </a:pPr>
            <a:r>
              <a:rPr lang="en-US">
                <a:effectLst>
                  <a:outerShdw blurRad="38100" dist="38100" dir="2700000" algn="tl">
                    <a:srgbClr val="C0C0C0"/>
                  </a:outerShdw>
                </a:effectLst>
              </a:rPr>
              <a:t>;locations DS:SI and DS:SI +1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3946A001-54DA-8313-B1E5-DE95DB0B6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5426"/>
            <a:ext cx="9067800" cy="617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683" name="Text Box 3">
            <a:extLst>
              <a:ext uri="{FF2B5EF4-FFF2-40B4-BE49-F238E27FC236}">
                <a16:creationId xmlns:a16="http://schemas.microsoft.com/office/drawing/2014/main" id="{6A191E53-6D72-4F85-8AE0-D0C9BBF0ED1D}"/>
              </a:ext>
            </a:extLst>
          </p:cNvPr>
          <p:cNvSpPr txBox="1">
            <a:spLocks noChangeArrowheads="1"/>
          </p:cNvSpPr>
          <p:nvPr/>
        </p:nvSpPr>
        <p:spPr bwMode="auto">
          <a:xfrm>
            <a:off x="7278689" y="4845051"/>
            <a:ext cx="3172343" cy="646331"/>
          </a:xfrm>
          <a:prstGeom prst="rect">
            <a:avLst/>
          </a:prstGeom>
          <a:noFill/>
          <a:ln w="9525">
            <a:noFill/>
            <a:miter lim="800000"/>
            <a:headEnd/>
            <a:tailEnd/>
          </a:ln>
          <a:effectLst/>
        </p:spPr>
        <p:txBody>
          <a:bodyPr wrap="none">
            <a:spAutoFit/>
          </a:bodyPr>
          <a:lstStyle/>
          <a:p>
            <a:pPr eaLnBrk="1" hangingPunct="1">
              <a:defRPr/>
            </a:pPr>
            <a:r>
              <a:rPr lang="en-US">
                <a:effectLst>
                  <a:outerShdw blurRad="38100" dist="38100" dir="2700000" algn="tl">
                    <a:srgbClr val="C0C0C0"/>
                  </a:outerShdw>
                </a:effectLst>
              </a:rPr>
              <a:t>;move DS:BX+10 &amp; DS:BX+10+1 </a:t>
            </a:r>
          </a:p>
          <a:p>
            <a:pPr eaLnBrk="1" hangingPunct="1">
              <a:defRPr/>
            </a:pPr>
            <a:r>
              <a:rPr lang="en-US">
                <a:effectLst>
                  <a:outerShdw blurRad="38100" dist="38100" dir="2700000" algn="tl">
                    <a:srgbClr val="C0C0C0"/>
                  </a:outerShdw>
                </a:effectLst>
              </a:rPr>
              <a:t>;into CX.  PA= DS(sl) +BX+10</a:t>
            </a:r>
          </a:p>
        </p:txBody>
      </p:sp>
      <p:sp>
        <p:nvSpPr>
          <p:cNvPr id="51204" name="Text Box 4">
            <a:extLst>
              <a:ext uri="{FF2B5EF4-FFF2-40B4-BE49-F238E27FC236}">
                <a16:creationId xmlns:a16="http://schemas.microsoft.com/office/drawing/2014/main" id="{8B4AC779-A3AE-3D60-39D8-069F231792F1}"/>
              </a:ext>
            </a:extLst>
          </p:cNvPr>
          <p:cNvSpPr txBox="1">
            <a:spLocks noChangeArrowheads="1"/>
          </p:cNvSpPr>
          <p:nvPr/>
        </p:nvSpPr>
        <p:spPr bwMode="auto">
          <a:xfrm>
            <a:off x="7265988" y="5562601"/>
            <a:ext cx="2278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;PA = SS (sl) + BP + 5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a:extLst>
              <a:ext uri="{FF2B5EF4-FFF2-40B4-BE49-F238E27FC236}">
                <a16:creationId xmlns:a16="http://schemas.microsoft.com/office/drawing/2014/main" id="{DF35E788-A089-F02A-6106-5C6B98178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09576"/>
            <a:ext cx="8458200" cy="606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3">
            <a:extLst>
              <a:ext uri="{FF2B5EF4-FFF2-40B4-BE49-F238E27FC236}">
                <a16:creationId xmlns:a16="http://schemas.microsoft.com/office/drawing/2014/main" id="{4839C06B-90D3-E8F6-E85E-BDA6464B5A27}"/>
              </a:ext>
            </a:extLst>
          </p:cNvPr>
          <p:cNvSpPr txBox="1">
            <a:spLocks noChangeArrowheads="1"/>
          </p:cNvSpPr>
          <p:nvPr/>
        </p:nvSpPr>
        <p:spPr bwMode="auto">
          <a:xfrm>
            <a:off x="7361238" y="4648201"/>
            <a:ext cx="2239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;PA = DS (sl) + SI + 5</a:t>
            </a:r>
          </a:p>
        </p:txBody>
      </p:sp>
      <p:sp>
        <p:nvSpPr>
          <p:cNvPr id="52228" name="Text Box 4">
            <a:extLst>
              <a:ext uri="{FF2B5EF4-FFF2-40B4-BE49-F238E27FC236}">
                <a16:creationId xmlns:a16="http://schemas.microsoft.com/office/drawing/2014/main" id="{64AD1892-FF5B-E865-C4D9-806A78DD1E11}"/>
              </a:ext>
            </a:extLst>
          </p:cNvPr>
          <p:cNvSpPr txBox="1">
            <a:spLocks noChangeArrowheads="1"/>
          </p:cNvSpPr>
          <p:nvPr/>
        </p:nvSpPr>
        <p:spPr bwMode="auto">
          <a:xfrm>
            <a:off x="7315201" y="5181601"/>
            <a:ext cx="23923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;PA = DS (sl) + DI + 20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F6FB3DFB-50C5-C5C4-5A76-9E5BE4DEF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01650"/>
            <a:ext cx="8534400" cy="589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3">
            <a:extLst>
              <a:ext uri="{FF2B5EF4-FFF2-40B4-BE49-F238E27FC236}">
                <a16:creationId xmlns:a16="http://schemas.microsoft.com/office/drawing/2014/main" id="{D7F66AF0-1102-ADE1-A993-52F3E744F782}"/>
              </a:ext>
            </a:extLst>
          </p:cNvPr>
          <p:cNvSpPr txBox="1">
            <a:spLocks noChangeArrowheads="1"/>
          </p:cNvSpPr>
          <p:nvPr/>
        </p:nvSpPr>
        <p:spPr bwMode="auto">
          <a:xfrm>
            <a:off x="7829550" y="5029201"/>
            <a:ext cx="238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;PA=DS(sl)+BX+DI +8</a:t>
            </a:r>
          </a:p>
        </p:txBody>
      </p:sp>
      <p:sp>
        <p:nvSpPr>
          <p:cNvPr id="53252" name="Text Box 5">
            <a:extLst>
              <a:ext uri="{FF2B5EF4-FFF2-40B4-BE49-F238E27FC236}">
                <a16:creationId xmlns:a16="http://schemas.microsoft.com/office/drawing/2014/main" id="{486BBBD1-DA84-CFEB-0C5E-8D55EFD943CA}"/>
              </a:ext>
            </a:extLst>
          </p:cNvPr>
          <p:cNvSpPr txBox="1">
            <a:spLocks noChangeArrowheads="1"/>
          </p:cNvSpPr>
          <p:nvPr/>
        </p:nvSpPr>
        <p:spPr bwMode="auto">
          <a:xfrm>
            <a:off x="7848600" y="5653088"/>
            <a:ext cx="238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a:t>;PA=SS(sl)+BP+SI +29</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23C4-0E67-FB4A-CC4C-21B0C115092B}"/>
              </a:ext>
            </a:extLst>
          </p:cNvPr>
          <p:cNvSpPr>
            <a:spLocks noGrp="1"/>
          </p:cNvSpPr>
          <p:nvPr>
            <p:ph type="title"/>
          </p:nvPr>
        </p:nvSpPr>
        <p:spPr/>
        <p:txBody>
          <a:bodyPr/>
          <a:lstStyle/>
          <a:p>
            <a:r>
              <a:rPr lang="en-IN" dirty="0"/>
              <a:t>Question</a:t>
            </a:r>
          </a:p>
        </p:txBody>
      </p:sp>
      <p:sp>
        <p:nvSpPr>
          <p:cNvPr id="3" name="Content Placeholder 2">
            <a:extLst>
              <a:ext uri="{FF2B5EF4-FFF2-40B4-BE49-F238E27FC236}">
                <a16:creationId xmlns:a16="http://schemas.microsoft.com/office/drawing/2014/main" id="{BA0DB81A-6036-1728-B60C-62635E14BE72}"/>
              </a:ext>
            </a:extLst>
          </p:cNvPr>
          <p:cNvSpPr>
            <a:spLocks noGrp="1"/>
          </p:cNvSpPr>
          <p:nvPr>
            <p:ph idx="1"/>
          </p:nvPr>
        </p:nvSpPr>
        <p:spPr/>
        <p:txBody>
          <a:bodyPr/>
          <a:lstStyle/>
          <a:p>
            <a:r>
              <a:rPr lang="en-IN" dirty="0"/>
              <a:t>Write a Program to move 5 bytes from a Location to another Location</a:t>
            </a:r>
          </a:p>
          <a:p>
            <a:pPr marL="0" indent="0">
              <a:buNone/>
            </a:pPr>
            <a:r>
              <a:rPr lang="en-IN" dirty="0"/>
              <a:t>Hint:  use SI to DI registers…..</a:t>
            </a:r>
          </a:p>
        </p:txBody>
      </p:sp>
    </p:spTree>
    <p:extLst>
      <p:ext uri="{BB962C8B-B14F-4D97-AF65-F5344CB8AC3E}">
        <p14:creationId xmlns:p14="http://schemas.microsoft.com/office/powerpoint/2010/main" val="1381800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7A4C48-9D0E-9270-9910-403AE3BE5AA0}"/>
              </a:ext>
            </a:extLst>
          </p:cNvPr>
          <p:cNvSpPr>
            <a:spLocks noGrp="1"/>
          </p:cNvSpPr>
          <p:nvPr>
            <p:ph type="title"/>
          </p:nvPr>
        </p:nvSpPr>
        <p:spPr/>
        <p:txBody>
          <a:bodyPr/>
          <a:lstStyle/>
          <a:p>
            <a:r>
              <a:rPr lang="en-IN" dirty="0"/>
              <a:t>Solution</a:t>
            </a:r>
          </a:p>
        </p:txBody>
      </p:sp>
      <p:pic>
        <p:nvPicPr>
          <p:cNvPr id="6" name="Picture 5">
            <a:extLst>
              <a:ext uri="{FF2B5EF4-FFF2-40B4-BE49-F238E27FC236}">
                <a16:creationId xmlns:a16="http://schemas.microsoft.com/office/drawing/2014/main" id="{89DF9A33-19E7-083E-DC30-6855DE66BF42}"/>
              </a:ext>
            </a:extLst>
          </p:cNvPr>
          <p:cNvPicPr>
            <a:picLocks noChangeAspect="1"/>
          </p:cNvPicPr>
          <p:nvPr/>
        </p:nvPicPr>
        <p:blipFill>
          <a:blip r:embed="rId2"/>
          <a:stretch>
            <a:fillRect/>
          </a:stretch>
        </p:blipFill>
        <p:spPr>
          <a:xfrm>
            <a:off x="991597" y="2061882"/>
            <a:ext cx="7648887" cy="4598894"/>
          </a:xfrm>
          <a:prstGeom prst="rect">
            <a:avLst/>
          </a:prstGeom>
        </p:spPr>
      </p:pic>
    </p:spTree>
    <p:extLst>
      <p:ext uri="{BB962C8B-B14F-4D97-AF65-F5344CB8AC3E}">
        <p14:creationId xmlns:p14="http://schemas.microsoft.com/office/powerpoint/2010/main" val="2713598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43A177-BEB2-421D-BF81-78ED52A1F6C0}"/>
              </a:ext>
            </a:extLst>
          </p:cNvPr>
          <p:cNvPicPr>
            <a:picLocks noChangeAspect="1"/>
          </p:cNvPicPr>
          <p:nvPr/>
        </p:nvPicPr>
        <p:blipFill>
          <a:blip r:embed="rId2"/>
          <a:stretch>
            <a:fillRect/>
          </a:stretch>
        </p:blipFill>
        <p:spPr>
          <a:xfrm>
            <a:off x="337857" y="734748"/>
            <a:ext cx="10805510" cy="2510476"/>
          </a:xfrm>
          <a:prstGeom prst="rect">
            <a:avLst/>
          </a:prstGeom>
        </p:spPr>
      </p:pic>
      <p:pic>
        <p:nvPicPr>
          <p:cNvPr id="8" name="Picture 7">
            <a:extLst>
              <a:ext uri="{FF2B5EF4-FFF2-40B4-BE49-F238E27FC236}">
                <a16:creationId xmlns:a16="http://schemas.microsoft.com/office/drawing/2014/main" id="{53B7734E-97D8-49C4-A4E2-E194AB3BD417}"/>
              </a:ext>
            </a:extLst>
          </p:cNvPr>
          <p:cNvPicPr>
            <a:picLocks noChangeAspect="1"/>
          </p:cNvPicPr>
          <p:nvPr/>
        </p:nvPicPr>
        <p:blipFill>
          <a:blip r:embed="rId3"/>
          <a:stretch>
            <a:fillRect/>
          </a:stretch>
        </p:blipFill>
        <p:spPr>
          <a:xfrm>
            <a:off x="750233" y="3155576"/>
            <a:ext cx="8026213" cy="1634787"/>
          </a:xfrm>
          <a:prstGeom prst="rect">
            <a:avLst/>
          </a:prstGeom>
        </p:spPr>
      </p:pic>
      <p:pic>
        <p:nvPicPr>
          <p:cNvPr id="5" name="Picture 4">
            <a:extLst>
              <a:ext uri="{FF2B5EF4-FFF2-40B4-BE49-F238E27FC236}">
                <a16:creationId xmlns:a16="http://schemas.microsoft.com/office/drawing/2014/main" id="{67299539-C59F-4C23-9C08-8A825FD24271}"/>
              </a:ext>
            </a:extLst>
          </p:cNvPr>
          <p:cNvPicPr>
            <a:picLocks noChangeAspect="1"/>
          </p:cNvPicPr>
          <p:nvPr/>
        </p:nvPicPr>
        <p:blipFill>
          <a:blip r:embed="rId4"/>
          <a:stretch>
            <a:fillRect/>
          </a:stretch>
        </p:blipFill>
        <p:spPr>
          <a:xfrm>
            <a:off x="623047" y="5017977"/>
            <a:ext cx="6386113" cy="1699407"/>
          </a:xfrm>
          <a:prstGeom prst="rect">
            <a:avLst/>
          </a:prstGeom>
        </p:spPr>
      </p:pic>
    </p:spTree>
    <p:extLst>
      <p:ext uri="{BB962C8B-B14F-4D97-AF65-F5344CB8AC3E}">
        <p14:creationId xmlns:p14="http://schemas.microsoft.com/office/powerpoint/2010/main" val="3885171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6007-7542-2F0B-0B13-653E08E2028D}"/>
              </a:ext>
            </a:extLst>
          </p:cNvPr>
          <p:cNvSpPr>
            <a:spLocks noGrp="1"/>
          </p:cNvSpPr>
          <p:nvPr>
            <p:ph type="title"/>
          </p:nvPr>
        </p:nvSpPr>
        <p:spPr>
          <a:xfrm>
            <a:off x="945776" y="3072466"/>
            <a:ext cx="10515600" cy="1325563"/>
          </a:xfrm>
        </p:spPr>
        <p:txBody>
          <a:bodyPr/>
          <a:lstStyle/>
          <a:p>
            <a:pPr algn="ctr"/>
            <a:r>
              <a:rPr lang="en-IN" dirty="0"/>
              <a:t>Thank You</a:t>
            </a:r>
          </a:p>
        </p:txBody>
      </p:sp>
    </p:spTree>
    <p:extLst>
      <p:ext uri="{BB962C8B-B14F-4D97-AF65-F5344CB8AC3E}">
        <p14:creationId xmlns:p14="http://schemas.microsoft.com/office/powerpoint/2010/main" val="10292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E5F4-21E1-4300-3BBB-5D78B66B7369}"/>
              </a:ext>
            </a:extLst>
          </p:cNvPr>
          <p:cNvSpPr>
            <a:spLocks noGrp="1"/>
          </p:cNvSpPr>
          <p:nvPr>
            <p:ph type="title"/>
          </p:nvPr>
        </p:nvSpPr>
        <p:spPr/>
        <p:txBody>
          <a:bodyPr/>
          <a:lstStyle/>
          <a:p>
            <a:r>
              <a:rPr lang="en-IN" dirty="0"/>
              <a:t>Dedicated and Reserved Address Spaces</a:t>
            </a:r>
          </a:p>
        </p:txBody>
      </p:sp>
      <p:pic>
        <p:nvPicPr>
          <p:cNvPr id="4" name="Picture 3">
            <a:extLst>
              <a:ext uri="{FF2B5EF4-FFF2-40B4-BE49-F238E27FC236}">
                <a16:creationId xmlns:a16="http://schemas.microsoft.com/office/drawing/2014/main" id="{E4595EAC-8190-72C1-356C-775770B82D63}"/>
              </a:ext>
            </a:extLst>
          </p:cNvPr>
          <p:cNvPicPr>
            <a:picLocks noChangeAspect="1"/>
          </p:cNvPicPr>
          <p:nvPr/>
        </p:nvPicPr>
        <p:blipFill>
          <a:blip r:embed="rId2"/>
          <a:stretch>
            <a:fillRect/>
          </a:stretch>
        </p:blipFill>
        <p:spPr>
          <a:xfrm>
            <a:off x="1730188" y="1690688"/>
            <a:ext cx="3074894" cy="5139057"/>
          </a:xfrm>
          <a:prstGeom prst="rect">
            <a:avLst/>
          </a:prstGeom>
        </p:spPr>
      </p:pic>
      <p:pic>
        <p:nvPicPr>
          <p:cNvPr id="6" name="Picture 5">
            <a:extLst>
              <a:ext uri="{FF2B5EF4-FFF2-40B4-BE49-F238E27FC236}">
                <a16:creationId xmlns:a16="http://schemas.microsoft.com/office/drawing/2014/main" id="{72A6A574-8AF0-7409-6185-D516025E6BFB}"/>
              </a:ext>
            </a:extLst>
          </p:cNvPr>
          <p:cNvPicPr>
            <a:picLocks noChangeAspect="1"/>
          </p:cNvPicPr>
          <p:nvPr/>
        </p:nvPicPr>
        <p:blipFill>
          <a:blip r:embed="rId3"/>
          <a:stretch>
            <a:fillRect/>
          </a:stretch>
        </p:blipFill>
        <p:spPr>
          <a:xfrm>
            <a:off x="7144873" y="2123258"/>
            <a:ext cx="3657031" cy="1202648"/>
          </a:xfrm>
          <a:prstGeom prst="rect">
            <a:avLst/>
          </a:prstGeom>
        </p:spPr>
      </p:pic>
      <p:sp>
        <p:nvSpPr>
          <p:cNvPr id="7" name="TextBox 6">
            <a:extLst>
              <a:ext uri="{FF2B5EF4-FFF2-40B4-BE49-F238E27FC236}">
                <a16:creationId xmlns:a16="http://schemas.microsoft.com/office/drawing/2014/main" id="{C3ABF3DC-CE16-F274-233B-20E52927C73B}"/>
              </a:ext>
            </a:extLst>
          </p:cNvPr>
          <p:cNvSpPr txBox="1"/>
          <p:nvPr/>
        </p:nvSpPr>
        <p:spPr>
          <a:xfrm>
            <a:off x="6096000" y="3774141"/>
            <a:ext cx="5423647" cy="2308324"/>
          </a:xfrm>
          <a:prstGeom prst="rect">
            <a:avLst/>
          </a:prstGeom>
          <a:noFill/>
        </p:spPr>
        <p:txBody>
          <a:bodyPr wrap="square" rtlCol="0">
            <a:spAutoFit/>
          </a:bodyPr>
          <a:lstStyle/>
          <a:p>
            <a:r>
              <a:rPr lang="en-IN" dirty="0"/>
              <a:t>00H to 7FH (128 bytes) of memory are used to store the pointers to interrupt service routines.</a:t>
            </a:r>
          </a:p>
          <a:p>
            <a:endParaRPr lang="en-IN" dirty="0"/>
          </a:p>
          <a:p>
            <a:r>
              <a:rPr lang="en-IN" dirty="0"/>
              <a:t>The dedicated part is used to store the pointers for the 8088’s internal interrupts and exceptions.</a:t>
            </a:r>
          </a:p>
          <a:p>
            <a:endParaRPr lang="en-IN" dirty="0"/>
          </a:p>
          <a:p>
            <a:r>
              <a:rPr lang="en-IN" dirty="0"/>
              <a:t>The reserved locations are  used by the user-defined interrupts</a:t>
            </a:r>
          </a:p>
        </p:txBody>
      </p:sp>
    </p:spTree>
    <p:extLst>
      <p:ext uri="{BB962C8B-B14F-4D97-AF65-F5344CB8AC3E}">
        <p14:creationId xmlns:p14="http://schemas.microsoft.com/office/powerpoint/2010/main" val="293774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EE0E-3BDF-6379-4918-0090B7FBDE59}"/>
              </a:ext>
            </a:extLst>
          </p:cNvPr>
          <p:cNvSpPr>
            <a:spLocks noGrp="1"/>
          </p:cNvSpPr>
          <p:nvPr>
            <p:ph type="title"/>
          </p:nvPr>
        </p:nvSpPr>
        <p:spPr/>
        <p:txBody>
          <a:bodyPr/>
          <a:lstStyle/>
          <a:p>
            <a:r>
              <a:rPr lang="en-IN" dirty="0"/>
              <a:t>Instruction Pointer (IP)</a:t>
            </a:r>
          </a:p>
        </p:txBody>
      </p:sp>
      <p:sp>
        <p:nvSpPr>
          <p:cNvPr id="3" name="Content Placeholder 2">
            <a:extLst>
              <a:ext uri="{FF2B5EF4-FFF2-40B4-BE49-F238E27FC236}">
                <a16:creationId xmlns:a16="http://schemas.microsoft.com/office/drawing/2014/main" id="{E04AE4F2-7952-8AB7-E3BB-65D7A1B30BBB}"/>
              </a:ext>
            </a:extLst>
          </p:cNvPr>
          <p:cNvSpPr>
            <a:spLocks noGrp="1"/>
          </p:cNvSpPr>
          <p:nvPr>
            <p:ph idx="1"/>
          </p:nvPr>
        </p:nvSpPr>
        <p:spPr/>
        <p:txBody>
          <a:bodyPr/>
          <a:lstStyle/>
          <a:p>
            <a:r>
              <a:rPr lang="en-IN" dirty="0"/>
              <a:t>IP identifies the location of the next word to be fetched</a:t>
            </a:r>
          </a:p>
          <a:p>
            <a:r>
              <a:rPr lang="en-IN" dirty="0"/>
              <a:t>Looks similar to Program Counter. However, contains the offset address instead of its actual address</a:t>
            </a:r>
          </a:p>
          <a:p>
            <a:endParaRPr lang="en-IN" dirty="0"/>
          </a:p>
          <a:p>
            <a:r>
              <a:rPr lang="en-IN" dirty="0"/>
              <a:t>CS is 16-bit in length, IP is 16-bit in length</a:t>
            </a:r>
          </a:p>
          <a:p>
            <a:r>
              <a:rPr lang="en-IN" dirty="0"/>
              <a:t>Value of next code address is CS:IP</a:t>
            </a:r>
          </a:p>
          <a:p>
            <a:r>
              <a:rPr lang="en-IN" dirty="0"/>
              <a:t>IP is incremented by 2 bytes</a:t>
            </a:r>
          </a:p>
          <a:p>
            <a:endParaRPr lang="en-IN" dirty="0"/>
          </a:p>
          <a:p>
            <a:endParaRPr lang="en-IN" dirty="0"/>
          </a:p>
        </p:txBody>
      </p:sp>
    </p:spTree>
    <p:extLst>
      <p:ext uri="{BB962C8B-B14F-4D97-AF65-F5344CB8AC3E}">
        <p14:creationId xmlns:p14="http://schemas.microsoft.com/office/powerpoint/2010/main" val="3074280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90702-25CB-309B-B95B-0D2D3D1A3BFC}"/>
              </a:ext>
            </a:extLst>
          </p:cNvPr>
          <p:cNvSpPr>
            <a:spLocks noGrp="1"/>
          </p:cNvSpPr>
          <p:nvPr>
            <p:ph type="title"/>
          </p:nvPr>
        </p:nvSpPr>
        <p:spPr/>
        <p:txBody>
          <a:bodyPr/>
          <a:lstStyle/>
          <a:p>
            <a:r>
              <a:rPr lang="en-IN" dirty="0"/>
              <a:t>Generating a Memory Address</a:t>
            </a:r>
          </a:p>
        </p:txBody>
      </p:sp>
      <p:sp>
        <p:nvSpPr>
          <p:cNvPr id="6" name="TextBox 5">
            <a:extLst>
              <a:ext uri="{FF2B5EF4-FFF2-40B4-BE49-F238E27FC236}">
                <a16:creationId xmlns:a16="http://schemas.microsoft.com/office/drawing/2014/main" id="{EF5D5FC1-06EA-8698-3C66-DD161E519356}"/>
              </a:ext>
            </a:extLst>
          </p:cNvPr>
          <p:cNvSpPr txBox="1"/>
          <p:nvPr/>
        </p:nvSpPr>
        <p:spPr>
          <a:xfrm>
            <a:off x="4752514" y="1713941"/>
            <a:ext cx="6786282" cy="1200329"/>
          </a:xfrm>
          <a:prstGeom prst="rect">
            <a:avLst/>
          </a:prstGeom>
          <a:noFill/>
        </p:spPr>
        <p:txBody>
          <a:bodyPr wrap="square">
            <a:spAutoFit/>
          </a:bodyPr>
          <a:lstStyle/>
          <a:p>
            <a:r>
              <a:rPr lang="en-US" dirty="0"/>
              <a:t>The generation of the physical address involves combining a 16-bit offset value that is located in the </a:t>
            </a:r>
            <a:r>
              <a:rPr lang="en-US" dirty="0">
                <a:solidFill>
                  <a:srgbClr val="FF0000"/>
                </a:solidFill>
              </a:rPr>
              <a:t>instruction pointer, a base register, an index register, or a pointer register</a:t>
            </a:r>
            <a:r>
              <a:rPr lang="en-US" dirty="0"/>
              <a:t> and a 16-bit segment base value that is located in one of the </a:t>
            </a:r>
            <a:r>
              <a:rPr lang="en-US" dirty="0">
                <a:solidFill>
                  <a:srgbClr val="FF0000"/>
                </a:solidFill>
              </a:rPr>
              <a:t>segment registers</a:t>
            </a:r>
            <a:r>
              <a:rPr lang="en-US" dirty="0"/>
              <a:t>.</a:t>
            </a:r>
            <a:endParaRPr lang="en-IN" dirty="0"/>
          </a:p>
        </p:txBody>
      </p:sp>
      <p:pic>
        <p:nvPicPr>
          <p:cNvPr id="8" name="Picture 7">
            <a:extLst>
              <a:ext uri="{FF2B5EF4-FFF2-40B4-BE49-F238E27FC236}">
                <a16:creationId xmlns:a16="http://schemas.microsoft.com/office/drawing/2014/main" id="{8A3F8C89-30FB-4380-07B9-7F36FCE7AAEB}"/>
              </a:ext>
            </a:extLst>
          </p:cNvPr>
          <p:cNvPicPr>
            <a:picLocks noChangeAspect="1"/>
          </p:cNvPicPr>
          <p:nvPr/>
        </p:nvPicPr>
        <p:blipFill>
          <a:blip r:embed="rId2"/>
          <a:stretch>
            <a:fillRect/>
          </a:stretch>
        </p:blipFill>
        <p:spPr>
          <a:xfrm>
            <a:off x="991820" y="1602481"/>
            <a:ext cx="3607074" cy="5259530"/>
          </a:xfrm>
          <a:prstGeom prst="rect">
            <a:avLst/>
          </a:prstGeom>
        </p:spPr>
      </p:pic>
      <p:sp>
        <p:nvSpPr>
          <p:cNvPr id="9" name="TextBox 8">
            <a:extLst>
              <a:ext uri="{FF2B5EF4-FFF2-40B4-BE49-F238E27FC236}">
                <a16:creationId xmlns:a16="http://schemas.microsoft.com/office/drawing/2014/main" id="{C38B8F91-6169-45EF-CB6F-6F7CC3CA3F40}"/>
              </a:ext>
            </a:extLst>
          </p:cNvPr>
          <p:cNvSpPr txBox="1"/>
          <p:nvPr/>
        </p:nvSpPr>
        <p:spPr>
          <a:xfrm>
            <a:off x="5638800" y="2971800"/>
            <a:ext cx="842682" cy="1477328"/>
          </a:xfrm>
          <a:prstGeom prst="rect">
            <a:avLst/>
          </a:prstGeom>
          <a:noFill/>
        </p:spPr>
        <p:txBody>
          <a:bodyPr wrap="square" rtlCol="0">
            <a:spAutoFit/>
          </a:bodyPr>
          <a:lstStyle/>
          <a:p>
            <a:r>
              <a:rPr lang="en-IN" dirty="0"/>
              <a:t>CS:IP</a:t>
            </a:r>
          </a:p>
          <a:p>
            <a:endParaRPr lang="en-IN" dirty="0"/>
          </a:p>
          <a:p>
            <a:r>
              <a:rPr lang="en-IN" dirty="0"/>
              <a:t>DS:DI</a:t>
            </a:r>
          </a:p>
          <a:p>
            <a:endParaRPr lang="en-IN" dirty="0"/>
          </a:p>
          <a:p>
            <a:r>
              <a:rPr lang="en-IN" dirty="0"/>
              <a:t>SS:SP</a:t>
            </a:r>
          </a:p>
        </p:txBody>
      </p:sp>
      <p:sp>
        <p:nvSpPr>
          <p:cNvPr id="10" name="TextBox 9">
            <a:extLst>
              <a:ext uri="{FF2B5EF4-FFF2-40B4-BE49-F238E27FC236}">
                <a16:creationId xmlns:a16="http://schemas.microsoft.com/office/drawing/2014/main" id="{4B716081-4976-48FB-DEC0-C1C65D3C4D6B}"/>
              </a:ext>
            </a:extLst>
          </p:cNvPr>
          <p:cNvSpPr txBox="1"/>
          <p:nvPr/>
        </p:nvSpPr>
        <p:spPr>
          <a:xfrm>
            <a:off x="7180729" y="3031917"/>
            <a:ext cx="4019451" cy="1200329"/>
          </a:xfrm>
          <a:prstGeom prst="rect">
            <a:avLst/>
          </a:prstGeom>
          <a:noFill/>
        </p:spPr>
        <p:txBody>
          <a:bodyPr wrap="square" rtlCol="0">
            <a:spAutoFit/>
          </a:bodyPr>
          <a:lstStyle/>
          <a:p>
            <a:r>
              <a:rPr lang="en-IN" dirty="0"/>
              <a:t>Segment Base Register – represent the starting location of the 64K byte segment .i.e., the  lowest byte in the segment</a:t>
            </a:r>
          </a:p>
          <a:p>
            <a:endParaRPr lang="en-IN" dirty="0"/>
          </a:p>
        </p:txBody>
      </p:sp>
      <p:pic>
        <p:nvPicPr>
          <p:cNvPr id="12" name="Picture 11">
            <a:extLst>
              <a:ext uri="{FF2B5EF4-FFF2-40B4-BE49-F238E27FC236}">
                <a16:creationId xmlns:a16="http://schemas.microsoft.com/office/drawing/2014/main" id="{B9427A26-1FBA-EB05-03D2-53E0234ED2DF}"/>
              </a:ext>
            </a:extLst>
          </p:cNvPr>
          <p:cNvPicPr>
            <a:picLocks noChangeAspect="1"/>
          </p:cNvPicPr>
          <p:nvPr/>
        </p:nvPicPr>
        <p:blipFill>
          <a:blip r:embed="rId3"/>
          <a:stretch>
            <a:fillRect/>
          </a:stretch>
        </p:blipFill>
        <p:spPr>
          <a:xfrm>
            <a:off x="7300925" y="4077477"/>
            <a:ext cx="3607075" cy="2861205"/>
          </a:xfrm>
          <a:prstGeom prst="rect">
            <a:avLst/>
          </a:prstGeom>
        </p:spPr>
      </p:pic>
    </p:spTree>
    <p:extLst>
      <p:ext uri="{BB962C8B-B14F-4D97-AF65-F5344CB8AC3E}">
        <p14:creationId xmlns:p14="http://schemas.microsoft.com/office/powerpoint/2010/main" val="12391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8614-C07D-009C-4C95-BE0D1B5D52B7}"/>
              </a:ext>
            </a:extLst>
          </p:cNvPr>
          <p:cNvSpPr>
            <a:spLocks noGrp="1"/>
          </p:cNvSpPr>
          <p:nvPr>
            <p:ph type="title"/>
          </p:nvPr>
        </p:nvSpPr>
        <p:spPr/>
        <p:txBody>
          <a:bodyPr/>
          <a:lstStyle/>
          <a:p>
            <a:r>
              <a:rPr lang="en-IN" dirty="0"/>
              <a:t>Physical Address Calculation</a:t>
            </a:r>
          </a:p>
        </p:txBody>
      </p:sp>
      <p:pic>
        <p:nvPicPr>
          <p:cNvPr id="6" name="Picture 5">
            <a:extLst>
              <a:ext uri="{FF2B5EF4-FFF2-40B4-BE49-F238E27FC236}">
                <a16:creationId xmlns:a16="http://schemas.microsoft.com/office/drawing/2014/main" id="{262D6814-F86F-1260-E583-0D245E7CD204}"/>
              </a:ext>
            </a:extLst>
          </p:cNvPr>
          <p:cNvPicPr>
            <a:picLocks noChangeAspect="1"/>
          </p:cNvPicPr>
          <p:nvPr/>
        </p:nvPicPr>
        <p:blipFill>
          <a:blip r:embed="rId2"/>
          <a:stretch>
            <a:fillRect/>
          </a:stretch>
        </p:blipFill>
        <p:spPr>
          <a:xfrm>
            <a:off x="997155" y="1690688"/>
            <a:ext cx="7540342" cy="3725815"/>
          </a:xfrm>
          <a:prstGeom prst="rect">
            <a:avLst/>
          </a:prstGeom>
        </p:spPr>
      </p:pic>
    </p:spTree>
    <p:extLst>
      <p:ext uri="{BB962C8B-B14F-4D97-AF65-F5344CB8AC3E}">
        <p14:creationId xmlns:p14="http://schemas.microsoft.com/office/powerpoint/2010/main" val="16094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8711-BFB5-F8C1-4A98-D769DA6E3B67}"/>
              </a:ext>
            </a:extLst>
          </p:cNvPr>
          <p:cNvSpPr>
            <a:spLocks noGrp="1"/>
          </p:cNvSpPr>
          <p:nvPr>
            <p:ph type="title"/>
          </p:nvPr>
        </p:nvSpPr>
        <p:spPr/>
        <p:txBody>
          <a:bodyPr/>
          <a:lstStyle/>
          <a:p>
            <a:r>
              <a:rPr lang="en-IN" dirty="0"/>
              <a:t>Data Registers</a:t>
            </a:r>
          </a:p>
        </p:txBody>
      </p:sp>
      <p:sp>
        <p:nvSpPr>
          <p:cNvPr id="3" name="Content Placeholder 2">
            <a:extLst>
              <a:ext uri="{FF2B5EF4-FFF2-40B4-BE49-F238E27FC236}">
                <a16:creationId xmlns:a16="http://schemas.microsoft.com/office/drawing/2014/main" id="{D4E0CFB8-BDAA-8A9F-657F-E089B6BAE3AE}"/>
              </a:ext>
            </a:extLst>
          </p:cNvPr>
          <p:cNvSpPr>
            <a:spLocks noGrp="1"/>
          </p:cNvSpPr>
          <p:nvPr>
            <p:ph idx="1"/>
          </p:nvPr>
        </p:nvSpPr>
        <p:spPr>
          <a:xfrm>
            <a:off x="5302624" y="1325758"/>
            <a:ext cx="5822576" cy="3515184"/>
          </a:xfrm>
        </p:spPr>
        <p:txBody>
          <a:bodyPr>
            <a:normAutofit fontScale="70000" lnSpcReduction="20000"/>
          </a:bodyPr>
          <a:lstStyle/>
          <a:p>
            <a:r>
              <a:rPr lang="en-US" dirty="0"/>
              <a:t>The accumulator register (A), the base register (B), the count register (C), and the data register (D)</a:t>
            </a:r>
          </a:p>
          <a:p>
            <a:r>
              <a:rPr lang="en-US" dirty="0"/>
              <a:t>These names imply special functions they are meant to perform for the microprocessor. Notice that string and loop operations use the C register. </a:t>
            </a:r>
          </a:p>
          <a:p>
            <a:r>
              <a:rPr lang="en-US" dirty="0"/>
              <a:t>For example, the value in the C register is the number of bytes to be processed in a string operation. This is the reason it is given the name count register. </a:t>
            </a:r>
          </a:p>
          <a:p>
            <a:r>
              <a:rPr lang="en-US" dirty="0"/>
              <a:t>Another example of the dedicated use of data registers is that all input/output operations must use accumulator AL or AX for data</a:t>
            </a:r>
            <a:endParaRPr lang="en-IN" dirty="0"/>
          </a:p>
        </p:txBody>
      </p:sp>
      <p:pic>
        <p:nvPicPr>
          <p:cNvPr id="5" name="Picture 4">
            <a:extLst>
              <a:ext uri="{FF2B5EF4-FFF2-40B4-BE49-F238E27FC236}">
                <a16:creationId xmlns:a16="http://schemas.microsoft.com/office/drawing/2014/main" id="{330C1465-FCEF-B911-CC05-A7B27C51B9AC}"/>
              </a:ext>
            </a:extLst>
          </p:cNvPr>
          <p:cNvPicPr>
            <a:picLocks noChangeAspect="1"/>
          </p:cNvPicPr>
          <p:nvPr/>
        </p:nvPicPr>
        <p:blipFill>
          <a:blip r:embed="rId2"/>
          <a:stretch>
            <a:fillRect/>
          </a:stretch>
        </p:blipFill>
        <p:spPr>
          <a:xfrm>
            <a:off x="1066800" y="4114682"/>
            <a:ext cx="3693458" cy="2692925"/>
          </a:xfrm>
          <a:prstGeom prst="rect">
            <a:avLst/>
          </a:prstGeom>
        </p:spPr>
      </p:pic>
      <p:pic>
        <p:nvPicPr>
          <p:cNvPr id="7" name="Picture 6">
            <a:extLst>
              <a:ext uri="{FF2B5EF4-FFF2-40B4-BE49-F238E27FC236}">
                <a16:creationId xmlns:a16="http://schemas.microsoft.com/office/drawing/2014/main" id="{BF253B9D-6348-C945-5F12-E4CCB99DBDF4}"/>
              </a:ext>
            </a:extLst>
          </p:cNvPr>
          <p:cNvPicPr>
            <a:picLocks noChangeAspect="1"/>
          </p:cNvPicPr>
          <p:nvPr/>
        </p:nvPicPr>
        <p:blipFill>
          <a:blip r:embed="rId3"/>
          <a:stretch>
            <a:fillRect/>
          </a:stretch>
        </p:blipFill>
        <p:spPr>
          <a:xfrm>
            <a:off x="838200" y="1325758"/>
            <a:ext cx="3490829" cy="2692925"/>
          </a:xfrm>
          <a:prstGeom prst="rect">
            <a:avLst/>
          </a:prstGeom>
        </p:spPr>
      </p:pic>
      <p:sp>
        <p:nvSpPr>
          <p:cNvPr id="9" name="TextBox 8">
            <a:extLst>
              <a:ext uri="{FF2B5EF4-FFF2-40B4-BE49-F238E27FC236}">
                <a16:creationId xmlns:a16="http://schemas.microsoft.com/office/drawing/2014/main" id="{7EAD575C-EA1E-6AB3-3361-38D0F3E35D86}"/>
              </a:ext>
            </a:extLst>
          </p:cNvPr>
          <p:cNvSpPr txBox="1"/>
          <p:nvPr/>
        </p:nvSpPr>
        <p:spPr>
          <a:xfrm>
            <a:off x="5634319" y="5006353"/>
            <a:ext cx="6096000" cy="646331"/>
          </a:xfrm>
          <a:prstGeom prst="rect">
            <a:avLst/>
          </a:prstGeom>
          <a:noFill/>
        </p:spPr>
        <p:txBody>
          <a:bodyPr wrap="square">
            <a:spAutoFit/>
          </a:bodyPr>
          <a:lstStyle/>
          <a:p>
            <a:r>
              <a:rPr lang="en-US" dirty="0"/>
              <a:t>For the A register, the most significant byte is referred to as AH and the least significant byte as AL</a:t>
            </a:r>
            <a:endParaRPr lang="en-IN" dirty="0"/>
          </a:p>
        </p:txBody>
      </p:sp>
    </p:spTree>
    <p:extLst>
      <p:ext uri="{BB962C8B-B14F-4D97-AF65-F5344CB8AC3E}">
        <p14:creationId xmlns:p14="http://schemas.microsoft.com/office/powerpoint/2010/main" val="406909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C812B-774F-0498-3983-52A7F6D0F2AD}"/>
              </a:ext>
            </a:extLst>
          </p:cNvPr>
          <p:cNvSpPr>
            <a:spLocks noGrp="1"/>
          </p:cNvSpPr>
          <p:nvPr>
            <p:ph type="title"/>
          </p:nvPr>
        </p:nvSpPr>
        <p:spPr/>
        <p:txBody>
          <a:bodyPr/>
          <a:lstStyle/>
          <a:p>
            <a:r>
              <a:rPr lang="en-IN" dirty="0"/>
              <a:t>Pointer and Index Register</a:t>
            </a:r>
          </a:p>
        </p:txBody>
      </p:sp>
      <p:sp>
        <p:nvSpPr>
          <p:cNvPr id="3" name="Content Placeholder 2">
            <a:extLst>
              <a:ext uri="{FF2B5EF4-FFF2-40B4-BE49-F238E27FC236}">
                <a16:creationId xmlns:a16="http://schemas.microsoft.com/office/drawing/2014/main" id="{49559634-94D4-C253-7FFA-941C93E56CBC}"/>
              </a:ext>
            </a:extLst>
          </p:cNvPr>
          <p:cNvSpPr>
            <a:spLocks noGrp="1"/>
          </p:cNvSpPr>
          <p:nvPr>
            <p:ph idx="1"/>
          </p:nvPr>
        </p:nvSpPr>
        <p:spPr>
          <a:xfrm>
            <a:off x="5997388" y="1825625"/>
            <a:ext cx="5356412" cy="3095999"/>
          </a:xfrm>
        </p:spPr>
        <p:txBody>
          <a:bodyPr>
            <a:normAutofit fontScale="62500" lnSpcReduction="20000"/>
          </a:bodyPr>
          <a:lstStyle/>
          <a:p>
            <a:r>
              <a:rPr lang="en-US" dirty="0"/>
              <a:t>The values in SP and BP are used as offsets from the current value of SS during the execution of instructions that involve the stack segment of memory</a:t>
            </a:r>
          </a:p>
          <a:p>
            <a:endParaRPr lang="en-US" dirty="0"/>
          </a:p>
          <a:p>
            <a:r>
              <a:rPr lang="en-US" dirty="0"/>
              <a:t>combining </a:t>
            </a:r>
            <a:r>
              <a:rPr lang="en-US" dirty="0">
                <a:solidFill>
                  <a:srgbClr val="FF0000"/>
                </a:solidFill>
              </a:rPr>
              <a:t>SP with the value in SS (SS:SP) </a:t>
            </a:r>
            <a:r>
              <a:rPr lang="en-US" dirty="0"/>
              <a:t>results in an address that points to the top of the stack (TOS)</a:t>
            </a:r>
          </a:p>
          <a:p>
            <a:r>
              <a:rPr lang="en-US" dirty="0">
                <a:solidFill>
                  <a:srgbClr val="FF0000"/>
                </a:solidFill>
              </a:rPr>
              <a:t>BP also represents an offset relative to the SS</a:t>
            </a:r>
            <a:r>
              <a:rPr lang="en-US" dirty="0"/>
              <a:t>; however, it is used to access data within the stack segment of memory.</a:t>
            </a:r>
          </a:p>
          <a:p>
            <a:r>
              <a:rPr lang="en-US" dirty="0"/>
              <a:t>One common use of BP is to reference parameters that are passed to a subroutine by way of the stack.</a:t>
            </a:r>
            <a:endParaRPr lang="en-IN" dirty="0"/>
          </a:p>
        </p:txBody>
      </p:sp>
      <p:pic>
        <p:nvPicPr>
          <p:cNvPr id="5" name="Picture 4">
            <a:extLst>
              <a:ext uri="{FF2B5EF4-FFF2-40B4-BE49-F238E27FC236}">
                <a16:creationId xmlns:a16="http://schemas.microsoft.com/office/drawing/2014/main" id="{941B2909-E555-CF75-2863-9D076DDAEFD7}"/>
              </a:ext>
            </a:extLst>
          </p:cNvPr>
          <p:cNvPicPr>
            <a:picLocks noChangeAspect="1"/>
          </p:cNvPicPr>
          <p:nvPr/>
        </p:nvPicPr>
        <p:blipFill>
          <a:blip r:embed="rId2"/>
          <a:stretch>
            <a:fillRect/>
          </a:stretch>
        </p:blipFill>
        <p:spPr>
          <a:xfrm>
            <a:off x="1195775" y="1690688"/>
            <a:ext cx="4142829" cy="2848196"/>
          </a:xfrm>
          <a:prstGeom prst="rect">
            <a:avLst/>
          </a:prstGeom>
        </p:spPr>
      </p:pic>
      <p:sp>
        <p:nvSpPr>
          <p:cNvPr id="7" name="TextBox 6">
            <a:extLst>
              <a:ext uri="{FF2B5EF4-FFF2-40B4-BE49-F238E27FC236}">
                <a16:creationId xmlns:a16="http://schemas.microsoft.com/office/drawing/2014/main" id="{414D5B8E-0B8F-5119-4B07-47A17EE5B227}"/>
              </a:ext>
            </a:extLst>
          </p:cNvPr>
          <p:cNvSpPr txBox="1"/>
          <p:nvPr/>
        </p:nvSpPr>
        <p:spPr>
          <a:xfrm>
            <a:off x="1640541" y="5167312"/>
            <a:ext cx="8050306" cy="1200329"/>
          </a:xfrm>
          <a:prstGeom prst="rect">
            <a:avLst/>
          </a:prstGeom>
          <a:noFill/>
        </p:spPr>
        <p:txBody>
          <a:bodyPr wrap="square">
            <a:spAutoFit/>
          </a:bodyPr>
          <a:lstStyle/>
          <a:p>
            <a:r>
              <a:rPr lang="en-US" dirty="0">
                <a:solidFill>
                  <a:srgbClr val="FF0000"/>
                </a:solidFill>
              </a:rPr>
              <a:t>Source index (SI)</a:t>
            </a:r>
            <a:r>
              <a:rPr lang="en-US" dirty="0"/>
              <a:t> register holds an offset address that identifies the location of a source operand</a:t>
            </a:r>
          </a:p>
          <a:p>
            <a:r>
              <a:rPr lang="en-IN" dirty="0">
                <a:solidFill>
                  <a:srgbClr val="FF0000"/>
                </a:solidFill>
              </a:rPr>
              <a:t>Destination Index (DI)</a:t>
            </a:r>
            <a:r>
              <a:rPr lang="en-IN" dirty="0"/>
              <a:t> register holds location of destination operand</a:t>
            </a:r>
          </a:p>
          <a:p>
            <a:r>
              <a:rPr lang="en-IN" dirty="0"/>
              <a:t>DS or ES register are used along with the Index Register</a:t>
            </a:r>
          </a:p>
        </p:txBody>
      </p:sp>
    </p:spTree>
    <p:extLst>
      <p:ext uri="{BB962C8B-B14F-4D97-AF65-F5344CB8AC3E}">
        <p14:creationId xmlns:p14="http://schemas.microsoft.com/office/powerpoint/2010/main" val="1364564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9122</TotalTime>
  <Words>1074</Words>
  <Application>Microsoft Office PowerPoint</Application>
  <PresentationFormat>Widescreen</PresentationFormat>
  <Paragraphs>109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Assembly Language Programming Intel 8088/8086 Processor</vt:lpstr>
      <vt:lpstr>Memory Segment</vt:lpstr>
      <vt:lpstr>Active Segments of the Memory</vt:lpstr>
      <vt:lpstr>Dedicated and Reserved Address Spaces</vt:lpstr>
      <vt:lpstr>Instruction Pointer (IP)</vt:lpstr>
      <vt:lpstr>Generating a Memory Address</vt:lpstr>
      <vt:lpstr>Physical Address Calculation</vt:lpstr>
      <vt:lpstr>Data Registers</vt:lpstr>
      <vt:lpstr>Pointer and Index Register</vt:lpstr>
      <vt:lpstr>Solution</vt:lpstr>
      <vt:lpstr>Flowchart symbols</vt:lpstr>
      <vt:lpstr>MOVE INSTRUCTION</vt:lpstr>
      <vt:lpstr>Example of MOV Instruction</vt:lpstr>
      <vt:lpstr>Machine Code Instruction</vt:lpstr>
      <vt:lpstr>Register Operand Addressing Mode</vt:lpstr>
      <vt:lpstr>Immediate Operand Addressing Mode</vt:lpstr>
      <vt:lpstr>Memory Operand Addressing Mode</vt:lpstr>
      <vt:lpstr>Direct Addressing Mode</vt:lpstr>
      <vt:lpstr>Register Indirect Addressing Mode</vt:lpstr>
      <vt:lpstr>Based Addressing Mode</vt:lpstr>
      <vt:lpstr>Based Addressing Mode</vt:lpstr>
      <vt:lpstr>Indexed Addressing Mode</vt:lpstr>
      <vt:lpstr>Based Indexed Addressing Mode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Solution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Harshadaa Arulanand</dc:creator>
  <cp:lastModifiedBy>Arulanand</cp:lastModifiedBy>
  <cp:revision>24</cp:revision>
  <dcterms:created xsi:type="dcterms:W3CDTF">2023-06-22T00:01:29Z</dcterms:created>
  <dcterms:modified xsi:type="dcterms:W3CDTF">2024-07-03T04:44:57Z</dcterms:modified>
</cp:coreProperties>
</file>