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3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7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9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7EAB-B4ED-407F-A0EE-D19BBCBDC329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9E79-1709-4D62-A19E-B4851FE5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65125"/>
            <a:ext cx="10823448" cy="1325563"/>
          </a:xfrm>
        </p:spPr>
        <p:txBody>
          <a:bodyPr/>
          <a:lstStyle/>
          <a:p>
            <a:r>
              <a:rPr lang="en-GB" dirty="0" smtClean="0"/>
              <a:t>FA to 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69009"/>
            <a:ext cx="11622024" cy="435133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Arden’s Rules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State Elimination method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ebo"/>
              </a:rPr>
              <a:t>Rule 1: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The initial state of DFA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unito"/>
              </a:rPr>
              <a:t>must not have any incoming edge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unito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If there is any incoming edge to the initial edge, create a new initial state with no incoming edge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eb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ebo"/>
              </a:rPr>
              <a:t>Rule 2: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There must exist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unito"/>
              </a:rPr>
              <a:t>only one final state in DFA.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If there exist multiple final states, then convert all the final states into non-final states and create a new single final state.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eb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ebo"/>
              </a:rPr>
              <a:t>Rule 3: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The final state of DFA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unito"/>
              </a:rPr>
              <a:t>must not have any outgoing edge.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If this exists, then create a new final state having no outgoing edge from it.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ebo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ebo"/>
              </a:rPr>
              <a:t>Rule 4: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unito"/>
              </a:rPr>
              <a:t>Eliminate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 all intermediate states one by 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959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tutorialspoint.com/assets/questions/media/53116/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" y="99123"/>
            <a:ext cx="4600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https://www.tutorialspoint.com/assets/questions/media/53116/state_q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r="6485" b="7872"/>
          <a:stretch/>
        </p:blipFill>
        <p:spPr bwMode="auto">
          <a:xfrm>
            <a:off x="6355080" y="389755"/>
            <a:ext cx="3803904" cy="13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tutorialspoint.com/assets/questions/media/53116/state_q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" y="2809939"/>
            <a:ext cx="5715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s://www.tutorialspoint.com/assets/questions/media/53116/intermediate_stat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3" y="4638675"/>
            <a:ext cx="52863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82142" y="1956723"/>
            <a:ext cx="3996881" cy="5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1) Create new initial state qi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55080" y="3347976"/>
            <a:ext cx="3996881" cy="5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2) Create new final state </a:t>
            </a:r>
            <a:r>
              <a:rPr lang="en-GB" dirty="0" err="1" smtClean="0"/>
              <a:t>qf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06440" y="4638675"/>
            <a:ext cx="5998464" cy="214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Eliminate q1: </a:t>
            </a:r>
            <a:r>
              <a:rPr lang="el-GR" dirty="0" smtClean="0"/>
              <a:t>ε</a:t>
            </a:r>
            <a:r>
              <a:rPr lang="en-GB" dirty="0" smtClean="0"/>
              <a:t>c* a from q1 to q2; q2 self loop b c*a</a:t>
            </a:r>
          </a:p>
          <a:p>
            <a:pPr algn="ctr"/>
            <a:r>
              <a:rPr lang="en-GB" dirty="0" smtClean="0"/>
              <a:t>Eliminate q2: c*ad* from qi to </a:t>
            </a:r>
            <a:r>
              <a:rPr lang="en-GB" dirty="0" err="1" smtClean="0"/>
              <a:t>qf</a:t>
            </a:r>
            <a:r>
              <a:rPr lang="en-GB" dirty="0" smtClean="0"/>
              <a:t>; also c*</a:t>
            </a:r>
            <a:r>
              <a:rPr lang="en-GB" dirty="0" err="1" smtClean="0"/>
              <a:t>abc</a:t>
            </a:r>
            <a:r>
              <a:rPr lang="en-GB" dirty="0" smtClean="0"/>
              <a:t>*a from qi to </a:t>
            </a:r>
            <a:r>
              <a:rPr lang="en-GB" dirty="0" err="1" smtClean="0"/>
              <a:t>qf</a:t>
            </a:r>
            <a:endParaRPr lang="en-GB" dirty="0" smtClean="0"/>
          </a:p>
          <a:p>
            <a:pPr algn="ctr"/>
            <a:r>
              <a:rPr lang="en-GB" dirty="0" smtClean="0"/>
              <a:t>Answer: c*a (d* + </a:t>
            </a:r>
            <a:r>
              <a:rPr lang="en-GB" dirty="0" err="1" smtClean="0"/>
              <a:t>bc</a:t>
            </a:r>
            <a:r>
              <a:rPr lang="en-GB" dirty="0" smtClean="0"/>
              <a:t>*a)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54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gatevidyalay.com/wp-content/uploads/2018/08/DFA-to-Regular-Expression-Conversion-Problem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95275"/>
            <a:ext cx="2536189" cy="1395413"/>
          </a:xfrm>
          <a:prstGeom prst="rect">
            <a:avLst/>
          </a:prstGeom>
        </p:spPr>
      </p:pic>
      <p:sp>
        <p:nvSpPr>
          <p:cNvPr id="6" name="AutoShape 4" descr="https://www.gatevidyalay.com/wp-content/uploads/2018/08/DFA-to-Regular-Expression-Conversion-Problem-01-Step-0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029206"/>
            <a:ext cx="3133725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672649"/>
            <a:ext cx="4276725" cy="130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105" y="7937"/>
            <a:ext cx="3895725" cy="1066800"/>
          </a:xfrm>
          <a:prstGeom prst="rect">
            <a:avLst/>
          </a:prstGeom>
        </p:spPr>
      </p:pic>
      <p:pic>
        <p:nvPicPr>
          <p:cNvPr id="3078" name="Picture 6" descr="https://www.gatevidyalay.com/wp-content/uploads/2018/08/DFA-to-Regular-Expression-Conversion-Problem-01-Step-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7" y="2305494"/>
            <a:ext cx="2752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81072" cy="48526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Example 1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0392"/>
            <a:ext cx="2752725" cy="2228850"/>
          </a:xfrm>
          <a:prstGeom prst="rect">
            <a:avLst/>
          </a:prstGeom>
        </p:spPr>
      </p:pic>
      <p:pic>
        <p:nvPicPr>
          <p:cNvPr id="5122" name="Picture 2" descr="https://www.gatevidyalay.com/wp-content/uploads/2018/08/DFA-to-Regular-Expression-Conversion-Problem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19" y="678306"/>
            <a:ext cx="24003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7747" y="378523"/>
            <a:ext cx="2481072" cy="48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Example 2</a:t>
            </a:r>
            <a:endParaRPr lang="en-IN" sz="2000" dirty="0"/>
          </a:p>
        </p:txBody>
      </p:sp>
      <p:pic>
        <p:nvPicPr>
          <p:cNvPr id="5124" name="Picture 4" descr="https://www.gatevidyalay.com/wp-content/uploads/2018/08/DFA-to-Regular-Expression-Conversion-Problem-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" y="4820094"/>
            <a:ext cx="47529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75615" y="4226561"/>
            <a:ext cx="2481072" cy="48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Example 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28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200533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Arden’s theorem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22960"/>
            <a:ext cx="11859768" cy="5907024"/>
          </a:xfrm>
        </p:spPr>
        <p:txBody>
          <a:bodyPr>
            <a:noAutofit/>
          </a:bodyPr>
          <a:lstStyle/>
          <a:p>
            <a:r>
              <a:rPr lang="en-GB" sz="2400" dirty="0"/>
              <a:t>Let </a:t>
            </a:r>
            <a:r>
              <a:rPr lang="en-GB" sz="2400" b="1" dirty="0"/>
              <a:t>P</a:t>
            </a:r>
            <a:r>
              <a:rPr lang="en-GB" sz="2400" dirty="0"/>
              <a:t> and </a:t>
            </a:r>
            <a:r>
              <a:rPr lang="en-GB" sz="2400" b="1" dirty="0"/>
              <a:t>Q</a:t>
            </a:r>
            <a:r>
              <a:rPr lang="en-GB" sz="2400" dirty="0"/>
              <a:t> be two regular expressions.</a:t>
            </a:r>
          </a:p>
          <a:p>
            <a:r>
              <a:rPr lang="en-GB" sz="2400" dirty="0"/>
              <a:t>If </a:t>
            </a:r>
            <a:r>
              <a:rPr lang="en-GB" sz="2400" b="1" dirty="0"/>
              <a:t>P</a:t>
            </a:r>
            <a:r>
              <a:rPr lang="en-GB" sz="2400" dirty="0"/>
              <a:t> does not contain null string, then </a:t>
            </a:r>
            <a:r>
              <a:rPr lang="en-GB" sz="2400" b="1" dirty="0"/>
              <a:t>R = Q + RP</a:t>
            </a:r>
            <a:r>
              <a:rPr lang="en-GB" sz="2400" dirty="0"/>
              <a:t> has a unique solution that is </a:t>
            </a:r>
            <a:r>
              <a:rPr lang="en-GB" sz="2400" b="1" dirty="0"/>
              <a:t>R = QP</a:t>
            </a:r>
            <a:r>
              <a:rPr lang="en-GB" sz="2400" b="1" dirty="0" smtClean="0"/>
              <a:t>*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Assumptions</a:t>
            </a:r>
            <a:r>
              <a:rPr lang="en-GB" sz="2400" dirty="0"/>
              <a:t> for Applying Arden’s Theorem</a:t>
            </a:r>
          </a:p>
          <a:p>
            <a:r>
              <a:rPr lang="en-GB" sz="2400" dirty="0"/>
              <a:t>The transition diagram must not have NULL transitions</a:t>
            </a:r>
          </a:p>
          <a:p>
            <a:r>
              <a:rPr lang="en-GB" sz="2400" dirty="0"/>
              <a:t>It must have only one initial </a:t>
            </a:r>
            <a:r>
              <a:rPr lang="en-GB" sz="2400" dirty="0" smtClean="0"/>
              <a:t>state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Method</a:t>
            </a:r>
          </a:p>
          <a:p>
            <a:r>
              <a:rPr lang="en-GB" sz="2400" b="1" dirty="0"/>
              <a:t>Step 1</a:t>
            </a:r>
            <a:r>
              <a:rPr lang="en-GB" sz="2400" dirty="0"/>
              <a:t> − Create equations </a:t>
            </a:r>
            <a:r>
              <a:rPr lang="en-GB" sz="2400" dirty="0" smtClean="0"/>
              <a:t>for </a:t>
            </a:r>
            <a:r>
              <a:rPr lang="en-GB" sz="2400" dirty="0"/>
              <a:t>all the states of the DFA having n states with initial state q</a:t>
            </a:r>
            <a:r>
              <a:rPr lang="en-GB" sz="2400" baseline="-25000" dirty="0"/>
              <a:t>1</a:t>
            </a:r>
            <a:r>
              <a:rPr lang="en-GB" sz="2400" dirty="0"/>
              <a:t>.</a:t>
            </a:r>
          </a:p>
          <a:p>
            <a:pPr marL="457200" lvl="1" indent="0">
              <a:buNone/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 = q</a:t>
            </a:r>
            <a:r>
              <a:rPr lang="en-GB" baseline="-25000" dirty="0"/>
              <a:t>1</a:t>
            </a:r>
            <a:r>
              <a:rPr lang="en-GB" dirty="0"/>
              <a:t>R</a:t>
            </a:r>
            <a:r>
              <a:rPr lang="en-GB" baseline="-25000" dirty="0"/>
              <a:t>11</a:t>
            </a:r>
            <a:r>
              <a:rPr lang="en-GB" dirty="0"/>
              <a:t> + q</a:t>
            </a:r>
            <a:r>
              <a:rPr lang="en-GB" baseline="-25000" dirty="0"/>
              <a:t>2</a:t>
            </a:r>
            <a:r>
              <a:rPr lang="en-GB" dirty="0"/>
              <a:t>R</a:t>
            </a:r>
            <a:r>
              <a:rPr lang="en-GB" baseline="-25000" dirty="0"/>
              <a:t>21</a:t>
            </a:r>
            <a:r>
              <a:rPr lang="en-GB" dirty="0"/>
              <a:t> + … + q</a:t>
            </a:r>
            <a:r>
              <a:rPr lang="en-GB" baseline="-25000" dirty="0"/>
              <a:t>n</a:t>
            </a:r>
            <a:r>
              <a:rPr lang="en-GB" dirty="0"/>
              <a:t>R</a:t>
            </a:r>
            <a:r>
              <a:rPr lang="en-GB" baseline="-25000" dirty="0"/>
              <a:t>n1</a:t>
            </a:r>
            <a:r>
              <a:rPr lang="en-GB" dirty="0"/>
              <a:t> + ε</a:t>
            </a:r>
          </a:p>
          <a:p>
            <a:pPr marL="457200" lvl="1" indent="0">
              <a:buNone/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 = q</a:t>
            </a:r>
            <a:r>
              <a:rPr lang="en-GB" baseline="-25000" dirty="0"/>
              <a:t>1</a:t>
            </a:r>
            <a:r>
              <a:rPr lang="en-GB" dirty="0"/>
              <a:t>R</a:t>
            </a:r>
            <a:r>
              <a:rPr lang="en-GB" baseline="-25000" dirty="0"/>
              <a:t>12</a:t>
            </a:r>
            <a:r>
              <a:rPr lang="en-GB" dirty="0"/>
              <a:t> + q</a:t>
            </a:r>
            <a:r>
              <a:rPr lang="en-GB" baseline="-25000" dirty="0"/>
              <a:t>2</a:t>
            </a:r>
            <a:r>
              <a:rPr lang="en-GB" dirty="0"/>
              <a:t>R</a:t>
            </a:r>
            <a:r>
              <a:rPr lang="en-GB" baseline="-25000" dirty="0"/>
              <a:t>22</a:t>
            </a:r>
            <a:r>
              <a:rPr lang="en-GB" dirty="0"/>
              <a:t> + … + q</a:t>
            </a:r>
            <a:r>
              <a:rPr lang="en-GB" baseline="-25000" dirty="0"/>
              <a:t>n</a:t>
            </a:r>
            <a:r>
              <a:rPr lang="en-GB" dirty="0"/>
              <a:t>R</a:t>
            </a:r>
            <a:r>
              <a:rPr lang="en-GB" baseline="-25000" dirty="0"/>
              <a:t>n2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…………………………</a:t>
            </a:r>
          </a:p>
          <a:p>
            <a:pPr marL="457200" lvl="1" indent="0">
              <a:buNone/>
            </a:pPr>
            <a:r>
              <a:rPr lang="en-GB" dirty="0"/>
              <a:t>…………………………</a:t>
            </a:r>
          </a:p>
          <a:p>
            <a:pPr marL="457200" lvl="1" indent="0">
              <a:buNone/>
            </a:pPr>
            <a:r>
              <a:rPr lang="en-GB" dirty="0" err="1" smtClean="0"/>
              <a:t>q</a:t>
            </a:r>
            <a:r>
              <a:rPr lang="en-GB" baseline="-25000" dirty="0" err="1" smtClean="0"/>
              <a:t>n</a:t>
            </a:r>
            <a:r>
              <a:rPr lang="en-GB" dirty="0"/>
              <a:t> = q</a:t>
            </a:r>
            <a:r>
              <a:rPr lang="en-GB" baseline="-25000" dirty="0"/>
              <a:t>1</a:t>
            </a:r>
            <a:r>
              <a:rPr lang="en-GB" dirty="0"/>
              <a:t>R</a:t>
            </a:r>
            <a:r>
              <a:rPr lang="en-GB" baseline="-25000" dirty="0"/>
              <a:t>1n</a:t>
            </a:r>
            <a:r>
              <a:rPr lang="en-GB" dirty="0"/>
              <a:t> + q</a:t>
            </a:r>
            <a:r>
              <a:rPr lang="en-GB" baseline="-25000" dirty="0"/>
              <a:t>2</a:t>
            </a:r>
            <a:r>
              <a:rPr lang="en-GB" dirty="0"/>
              <a:t>R</a:t>
            </a:r>
            <a:r>
              <a:rPr lang="en-GB" baseline="-25000" dirty="0"/>
              <a:t>2n</a:t>
            </a:r>
            <a:r>
              <a:rPr lang="en-GB" dirty="0"/>
              <a:t> + … + </a:t>
            </a:r>
            <a:r>
              <a:rPr lang="en-GB" dirty="0" err="1"/>
              <a:t>q</a:t>
            </a:r>
            <a:r>
              <a:rPr lang="en-GB" baseline="-25000" dirty="0" err="1"/>
              <a:t>n</a:t>
            </a:r>
            <a:r>
              <a:rPr lang="en-GB" dirty="0" err="1"/>
              <a:t>R</a:t>
            </a:r>
            <a:r>
              <a:rPr lang="en-GB" baseline="-25000" dirty="0" err="1"/>
              <a:t>nn</a:t>
            </a:r>
            <a:endParaRPr lang="en-GB" dirty="0"/>
          </a:p>
          <a:p>
            <a:pPr marL="0" indent="0">
              <a:buNone/>
            </a:pPr>
            <a:r>
              <a:rPr lang="en-GB" sz="2400" b="1" dirty="0" smtClean="0"/>
              <a:t>    </a:t>
            </a:r>
            <a:r>
              <a:rPr lang="en-GB" sz="2400" b="1" dirty="0" err="1" smtClean="0"/>
              <a:t>R</a:t>
            </a:r>
            <a:r>
              <a:rPr lang="en-GB" sz="2400" b="1" baseline="-25000" dirty="0" err="1" smtClean="0"/>
              <a:t>ij</a:t>
            </a:r>
            <a:r>
              <a:rPr lang="en-GB" sz="2400" dirty="0"/>
              <a:t> represents the set of labels of edges from </a:t>
            </a:r>
            <a:r>
              <a:rPr lang="en-GB" sz="2400" b="1" dirty="0"/>
              <a:t>q</a:t>
            </a:r>
            <a:r>
              <a:rPr lang="en-GB" sz="2400" b="1" baseline="-25000" dirty="0"/>
              <a:t>i</a:t>
            </a:r>
            <a:r>
              <a:rPr lang="en-GB" sz="2400" dirty="0"/>
              <a:t> to </a:t>
            </a:r>
            <a:r>
              <a:rPr lang="en-GB" sz="2400" b="1" dirty="0" err="1"/>
              <a:t>q</a:t>
            </a:r>
            <a:r>
              <a:rPr lang="en-GB" sz="2400" b="1" baseline="-25000" dirty="0" err="1"/>
              <a:t>j</a:t>
            </a:r>
            <a:r>
              <a:rPr lang="en-GB" sz="2400" dirty="0"/>
              <a:t>, if no such edge exists, then </a:t>
            </a:r>
            <a:r>
              <a:rPr lang="en-GB" sz="2400" b="1" dirty="0" err="1"/>
              <a:t>R</a:t>
            </a:r>
            <a:r>
              <a:rPr lang="en-GB" sz="2400" b="1" baseline="-25000" dirty="0" err="1"/>
              <a:t>ij</a:t>
            </a:r>
            <a:r>
              <a:rPr lang="en-GB" sz="2400" b="1" dirty="0"/>
              <a:t> = ∅</a:t>
            </a:r>
            <a:endParaRPr lang="en-GB" sz="2400" dirty="0"/>
          </a:p>
          <a:p>
            <a:r>
              <a:rPr lang="en-GB" sz="2400" b="1" dirty="0"/>
              <a:t>Step 2</a:t>
            </a:r>
            <a:r>
              <a:rPr lang="en-GB" sz="2400" dirty="0"/>
              <a:t> − Solve these equations to get the equation for the final state in terms of </a:t>
            </a:r>
            <a:r>
              <a:rPr lang="en-GB" sz="2400" b="1" dirty="0" err="1"/>
              <a:t>R</a:t>
            </a:r>
            <a:r>
              <a:rPr lang="en-GB" sz="2400" b="1" baseline="-25000" dirty="0" err="1"/>
              <a:t>ij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86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1040" cy="4121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0246"/>
            <a:ext cx="46101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99760" y="3651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The transition diagram must not have NULL </a:t>
            </a:r>
            <a:r>
              <a:rPr lang="en-GB" dirty="0" smtClean="0"/>
              <a:t>transitions-Yes</a:t>
            </a:r>
            <a:endParaRPr lang="en-GB" dirty="0"/>
          </a:p>
          <a:p>
            <a:r>
              <a:rPr lang="en-GB" dirty="0"/>
              <a:t>It must have only one initial </a:t>
            </a:r>
            <a:r>
              <a:rPr lang="en-GB" dirty="0" smtClean="0"/>
              <a:t>state - Yes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99760" y="1283500"/>
            <a:ext cx="6492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i="0" dirty="0" smtClean="0">
                <a:solidFill>
                  <a:srgbClr val="FF0000"/>
                </a:solidFill>
                <a:effectLst/>
                <a:latin typeface="Nunito"/>
              </a:rPr>
              <a:t>Equations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:</a:t>
            </a:r>
          </a:p>
          <a:p>
            <a:pPr algn="just"/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a +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a + ε (ε move is because q1 is the initial state)</a:t>
            </a:r>
          </a:p>
          <a:p>
            <a:pPr algn="just"/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b +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b +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b</a:t>
            </a:r>
          </a:p>
          <a:p>
            <a:pPr algn="just"/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en-GB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a</a:t>
            </a:r>
            <a:endParaRPr lang="en-GB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0592" y="42818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FF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 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 +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ε</a:t>
            </a:r>
          </a:p>
          <a:p>
            <a:pPr algn="just"/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   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=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 + 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FF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aa +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ε (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Substituting value of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    =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 + 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FF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b(b + ab*)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aa +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ε (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Substituting value of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    = </a:t>
            </a:r>
            <a:r>
              <a:rPr lang="en-IN" b="0" i="0" dirty="0" smtClean="0">
                <a:solidFill>
                  <a:srgbClr val="00206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00206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70C0"/>
                </a:solidFill>
                <a:effectLst/>
                <a:latin typeface="Nunito"/>
              </a:rPr>
              <a:t>(a + b(b + ab)*aa)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+ </a:t>
            </a:r>
            <a:r>
              <a:rPr lang="el-GR" b="0" i="0" dirty="0" smtClean="0">
                <a:solidFill>
                  <a:srgbClr val="FF0000"/>
                </a:solidFill>
                <a:effectLst/>
                <a:latin typeface="Nunito"/>
              </a:rPr>
              <a:t>ε</a:t>
            </a:r>
          </a:p>
          <a:p>
            <a:pPr algn="just"/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   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= </a:t>
            </a:r>
            <a:r>
              <a:rPr lang="el-GR" b="0" i="0" dirty="0" smtClean="0">
                <a:solidFill>
                  <a:srgbClr val="FF0000"/>
                </a:solidFill>
                <a:effectLst/>
                <a:latin typeface="Nunito"/>
              </a:rPr>
              <a:t>ε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l-GR" b="0" i="0" dirty="0" smtClean="0">
                <a:solidFill>
                  <a:srgbClr val="0070C0"/>
                </a:solidFill>
                <a:effectLst/>
                <a:latin typeface="Nunito"/>
              </a:rPr>
              <a:t>(</a:t>
            </a:r>
            <a:r>
              <a:rPr lang="en-IN" b="0" i="0" dirty="0" smtClean="0">
                <a:solidFill>
                  <a:srgbClr val="0070C0"/>
                </a:solidFill>
                <a:effectLst/>
                <a:latin typeface="Nunito"/>
              </a:rPr>
              <a:t>a+ b(b + ab)*aa)*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    = (a + b(b + ab)*aa)*</a:t>
            </a:r>
            <a:endParaRPr lang="en-IN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96" y="43741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b 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b 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b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=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b 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b + (q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a)b (Substituting value of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)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=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 q</a:t>
            </a:r>
            <a:r>
              <a:rPr lang="en-IN" b="0" i="0" baseline="-25000" dirty="0" smtClean="0">
                <a:solidFill>
                  <a:srgbClr val="FF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b 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70C0"/>
                </a:solidFill>
                <a:effectLst/>
                <a:latin typeface="Nunito"/>
              </a:rPr>
              <a:t>(b + ab)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= 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FF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Nunito"/>
              </a:rPr>
              <a:t>b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 </a:t>
            </a:r>
            <a:r>
              <a:rPr lang="en-IN" b="0" i="0" dirty="0" smtClean="0">
                <a:solidFill>
                  <a:srgbClr val="0070C0"/>
                </a:solidFill>
                <a:effectLst/>
                <a:latin typeface="Nunito"/>
              </a:rPr>
              <a:t>(b + ab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)* (Applying Arden’s Theorem)</a:t>
            </a:r>
            <a:endParaRPr lang="en-IN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4660" y="4974336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R = </a:t>
            </a:r>
            <a:r>
              <a:rPr lang="en-GB" b="1" dirty="0">
                <a:solidFill>
                  <a:srgbClr val="FF0000"/>
                </a:solidFill>
              </a:rPr>
              <a:t>Q</a:t>
            </a:r>
            <a:r>
              <a:rPr lang="en-GB" b="1" dirty="0"/>
              <a:t> + R</a:t>
            </a:r>
            <a:r>
              <a:rPr lang="en-GB" b="1" dirty="0">
                <a:solidFill>
                  <a:srgbClr val="0070C0"/>
                </a:solidFill>
              </a:rPr>
              <a:t>P</a:t>
            </a:r>
            <a:r>
              <a:rPr lang="en-GB" dirty="0"/>
              <a:t> </a:t>
            </a:r>
            <a:r>
              <a:rPr lang="en-GB" dirty="0" smtClean="0"/>
              <a:t>        </a:t>
            </a:r>
            <a:r>
              <a:rPr lang="en-GB" dirty="0"/>
              <a:t> </a:t>
            </a:r>
            <a:r>
              <a:rPr lang="en-GB" b="1" dirty="0"/>
              <a:t>R = </a:t>
            </a:r>
            <a:r>
              <a:rPr lang="en-GB" b="1" dirty="0">
                <a:solidFill>
                  <a:srgbClr val="FF0000"/>
                </a:solidFill>
              </a:rPr>
              <a:t>Q</a:t>
            </a:r>
            <a:r>
              <a:rPr lang="en-GB" b="1" dirty="0">
                <a:solidFill>
                  <a:srgbClr val="0070C0"/>
                </a:solidFill>
              </a:rPr>
              <a:t>P</a:t>
            </a:r>
            <a:r>
              <a:rPr lang="en-GB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144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365125"/>
            <a:ext cx="5257800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881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0 + ε</a:t>
            </a:r>
          </a:p>
          <a:p>
            <a:pPr algn="just"/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1 +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0</a:t>
            </a:r>
          </a:p>
          <a:p>
            <a:pPr algn="just"/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 =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1 +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0 + q</a:t>
            </a:r>
            <a:r>
              <a:rPr lang="fr-FR" b="0" i="0" baseline="-25000" dirty="0" smtClean="0">
                <a:solidFill>
                  <a:srgbClr val="000000"/>
                </a:solidFill>
                <a:effectLst/>
                <a:latin typeface="Nunito"/>
              </a:rPr>
              <a:t>3</a:t>
            </a:r>
            <a:r>
              <a:rPr lang="fr-FR" b="0" i="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endParaRPr lang="fr-FR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1472" y="38817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ε0* [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As, </a:t>
            </a:r>
            <a:r>
              <a:rPr lang="el-GR" b="0" i="0" dirty="0" smtClean="0">
                <a:solidFill>
                  <a:srgbClr val="000000"/>
                </a:solidFill>
                <a:effectLst/>
                <a:latin typeface="Nunito"/>
              </a:rPr>
              <a:t>ε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R = R]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So, 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1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0*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0*1 + 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0</a:t>
            </a:r>
          </a:p>
          <a:p>
            <a:pPr algn="just"/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So, q</a:t>
            </a:r>
            <a:r>
              <a:rPr lang="en-IN" b="0" i="0" baseline="-25000" dirty="0" smtClean="0">
                <a:solidFill>
                  <a:srgbClr val="000000"/>
                </a:solidFill>
                <a:effectLst/>
                <a:latin typeface="Nunito"/>
              </a:rPr>
              <a:t>2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Nunito"/>
              </a:rPr>
              <a:t> = 0*1(0)* [By Arden’s theorem]</a:t>
            </a:r>
            <a:endParaRPr lang="en-IN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083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Nunito</vt:lpstr>
      <vt:lpstr>Office Theme</vt:lpstr>
      <vt:lpstr>PowerPoint Presentation</vt:lpstr>
      <vt:lpstr>FA to RE</vt:lpstr>
      <vt:lpstr>PowerPoint Presentation</vt:lpstr>
      <vt:lpstr>PowerPoint Presentation</vt:lpstr>
      <vt:lpstr>Example 1</vt:lpstr>
      <vt:lpstr>Arden’s theorem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</dc:creator>
  <cp:lastModifiedBy>HOD</cp:lastModifiedBy>
  <cp:revision>8</cp:revision>
  <dcterms:created xsi:type="dcterms:W3CDTF">2022-08-08T04:09:33Z</dcterms:created>
  <dcterms:modified xsi:type="dcterms:W3CDTF">2022-08-08T04:41:47Z</dcterms:modified>
</cp:coreProperties>
</file>