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42910" y="71435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Theory of Computation</a:t>
            </a:r>
            <a:br>
              <a:rPr lang="en-US" dirty="0"/>
            </a:br>
            <a:r>
              <a:rPr lang="en-US" dirty="0" smtClean="0">
                <a:solidFill>
                  <a:srgbClr val="C00000"/>
                </a:solidFill>
              </a:rPr>
              <a:t>Introduction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214414" y="2285992"/>
            <a:ext cx="6400800" cy="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Dr G Sudha Sadasivam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000100" y="5714992"/>
            <a:ext cx="7358114" cy="114300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Purpose: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Develop Mathematical Models of Computation that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reflect real world problems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3" descr="The Promise of Computing - Turing Fina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108" y="3429000"/>
            <a:ext cx="4929222" cy="2237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ct val="100000"/>
              <a:buFont typeface="Calibri"/>
              <a:buNone/>
            </a:pPr>
            <a:r>
              <a:rPr lang="en-US" sz="3200" b="1">
                <a:solidFill>
                  <a:srgbClr val="953734"/>
                </a:solidFill>
              </a:rPr>
              <a:t>Evaluation</a:t>
            </a:r>
            <a:endParaRPr sz="3200" b="1">
              <a:solidFill>
                <a:srgbClr val="953734"/>
              </a:solidFill>
            </a:endParaRPr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1"/>
          </p:nvPr>
        </p:nvSpPr>
        <p:spPr>
          <a:xfrm>
            <a:off x="457200" y="928670"/>
            <a:ext cx="8229600" cy="519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Class Tutorials–  Maintenance and completion  in class – 5 marks from Assignment Presentation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Assignments – 5 marks from Assignment presentation 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Tutorial  Tests – 3 marks + 2 marks intermittent 🡪 5 marks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CA test  -1 : Units 1 &amp; 2 (50 marks)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CA test – 2: Units 3 &amp; 4 (50 marks)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CA test – 3 : Units 5  (35 marks)</a:t>
            </a:r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953734"/>
                </a:solidFill>
              </a:rPr>
              <a:t>Conclusion</a:t>
            </a:r>
            <a:endParaRPr sz="3200" b="1">
              <a:solidFill>
                <a:srgbClr val="953734"/>
              </a:solidFill>
            </a:endParaRPr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What is computability?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Models of computation? – Automata Theory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What can and cannot be computed with these models? – Computability theory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What is time &amp; Space efficiency? – Complexity Theory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Need to study the course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Organisation of the course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https://adrianmejia.com/images/big-o-running-time-complex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659030"/>
            <a:ext cx="6619875" cy="519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60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953734"/>
                </a:solidFill>
              </a:rPr>
              <a:t>Agenda</a:t>
            </a:r>
            <a:endParaRPr sz="3200" b="1">
              <a:solidFill>
                <a:srgbClr val="953734"/>
              </a:solidFill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00034" y="114298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What is computability?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i="1" dirty="0">
                <a:solidFill>
                  <a:srgbClr val="C00000"/>
                </a:solidFill>
              </a:rPr>
              <a:t>Models</a:t>
            </a:r>
            <a:r>
              <a:rPr lang="en-US" sz="2800" dirty="0"/>
              <a:t> of computation? – Automata Theory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What </a:t>
            </a:r>
            <a:r>
              <a:rPr lang="en-US" sz="2800" i="1" dirty="0">
                <a:solidFill>
                  <a:srgbClr val="C00000"/>
                </a:solidFill>
              </a:rPr>
              <a:t>can and cannot </a:t>
            </a:r>
            <a:r>
              <a:rPr lang="en-US" sz="2800" dirty="0"/>
              <a:t>be computed with these models? – Computability theory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What is </a:t>
            </a:r>
            <a:r>
              <a:rPr lang="en-US" sz="2800" i="1" dirty="0">
                <a:solidFill>
                  <a:srgbClr val="C00000"/>
                </a:solidFill>
              </a:rPr>
              <a:t>T</a:t>
            </a:r>
            <a:r>
              <a:rPr lang="en-US" sz="2800" i="1" dirty="0" smtClean="0">
                <a:solidFill>
                  <a:srgbClr val="C00000"/>
                </a:solidFill>
              </a:rPr>
              <a:t>ime </a:t>
            </a:r>
            <a:r>
              <a:rPr lang="en-US" sz="2800" i="1" dirty="0">
                <a:solidFill>
                  <a:srgbClr val="C00000"/>
                </a:solidFill>
              </a:rPr>
              <a:t>&amp; Space </a:t>
            </a:r>
            <a:r>
              <a:rPr lang="en-US" sz="2800" dirty="0"/>
              <a:t>efficiency? – Complexity Theory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i="1" dirty="0">
                <a:solidFill>
                  <a:srgbClr val="C00000"/>
                </a:solidFill>
              </a:rPr>
              <a:t>Need</a:t>
            </a:r>
            <a:r>
              <a:rPr lang="en-US" sz="2800" dirty="0"/>
              <a:t> to study the course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i="1" dirty="0" err="1">
                <a:solidFill>
                  <a:srgbClr val="C00000"/>
                </a:solidFill>
              </a:rPr>
              <a:t>Organisation</a:t>
            </a:r>
            <a:r>
              <a:rPr lang="en-US" sz="2800" dirty="0"/>
              <a:t> of the course</a:t>
            </a: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28596" y="142852"/>
            <a:ext cx="8229600" cy="439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953734"/>
                </a:solidFill>
              </a:rPr>
              <a:t>Introduction</a:t>
            </a:r>
            <a:endParaRPr sz="3200" b="1">
              <a:solidFill>
                <a:srgbClr val="953734"/>
              </a:solidFill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500034" y="857232"/>
            <a:ext cx="825820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Devices</a:t>
            </a:r>
            <a:r>
              <a:rPr lang="en-US" sz="2400" dirty="0"/>
              <a:t> like PC, smart phones, robots perform computations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Computation</a:t>
            </a:r>
            <a:r>
              <a:rPr lang="en-US" sz="2400" dirty="0"/>
              <a:t> is done using programs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Programs</a:t>
            </a:r>
            <a:r>
              <a:rPr lang="en-US" sz="2400" dirty="0"/>
              <a:t> express algorithms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Algorithms</a:t>
            </a:r>
            <a:r>
              <a:rPr lang="en-US" sz="2400" dirty="0"/>
              <a:t> give the process for computing input/output mapping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Tells how to convert the given input to the desired output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Every algorithm computes a function that converts input x to output </a:t>
            </a:r>
            <a:r>
              <a:rPr lang="en-US" sz="2400" dirty="0">
                <a:solidFill>
                  <a:srgbClr val="C00000"/>
                </a:solidFill>
              </a:rPr>
              <a:t>f(x)</a:t>
            </a:r>
            <a:endParaRPr dirty="0">
              <a:solidFill>
                <a:srgbClr val="C0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grpSp>
        <p:nvGrpSpPr>
          <p:cNvPr id="100" name="Google Shape;100;p15"/>
          <p:cNvGrpSpPr/>
          <p:nvPr/>
        </p:nvGrpSpPr>
        <p:grpSpPr>
          <a:xfrm>
            <a:off x="714347" y="4286256"/>
            <a:ext cx="4357719" cy="1114490"/>
            <a:chOff x="928661" y="5214950"/>
            <a:chExt cx="4357719" cy="1114490"/>
          </a:xfrm>
        </p:grpSpPr>
        <p:sp>
          <p:nvSpPr>
            <p:cNvPr id="101" name="Google Shape;101;p15"/>
            <p:cNvSpPr/>
            <p:nvPr/>
          </p:nvSpPr>
          <p:spPr>
            <a:xfrm>
              <a:off x="2143108" y="5214950"/>
              <a:ext cx="1643074" cy="100013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Algorithm</a:t>
              </a: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" name="Google Shape;102;p15"/>
            <p:cNvCxnSpPr/>
            <p:nvPr/>
          </p:nvCxnSpPr>
          <p:spPr>
            <a:xfrm>
              <a:off x="1071538" y="5715016"/>
              <a:ext cx="1071570" cy="15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03" name="Google Shape;103;p15"/>
            <p:cNvCxnSpPr/>
            <p:nvPr/>
          </p:nvCxnSpPr>
          <p:spPr>
            <a:xfrm>
              <a:off x="3786182" y="5786454"/>
              <a:ext cx="1071570" cy="15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04" name="Google Shape;104;p15"/>
            <p:cNvSpPr txBox="1"/>
            <p:nvPr/>
          </p:nvSpPr>
          <p:spPr>
            <a:xfrm>
              <a:off x="928661" y="5857892"/>
              <a:ext cx="127000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 x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3857620" y="5929330"/>
              <a:ext cx="14287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Output f(x)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15"/>
          <p:cNvSpPr/>
          <p:nvPr/>
        </p:nvSpPr>
        <p:spPr>
          <a:xfrm>
            <a:off x="5143504" y="4572008"/>
            <a:ext cx="571504" cy="35719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6286512" y="4429132"/>
            <a:ext cx="2000264" cy="85725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Abstractly:</a:t>
            </a:r>
            <a:endParaRPr dirty="0"/>
          </a:p>
          <a:p>
            <a:pPr lvl="0" algn="ctr"/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 : D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642910" y="5715016"/>
            <a:ext cx="8001056" cy="1142984"/>
          </a:xfrm>
          <a:prstGeom prst="rect">
            <a:avLst/>
          </a:prstGeom>
          <a:solidFill>
            <a:srgbClr val="E5B8B7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Computation </a:t>
            </a:r>
            <a:r>
              <a:rPr lang="en-US" sz="28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n-US" sz="28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Programs </a:t>
            </a:r>
            <a:r>
              <a:rPr lang="en-US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</a:t>
            </a:r>
            <a:r>
              <a:rPr lang="en-US" sz="28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Algorithms </a:t>
            </a:r>
            <a:r>
              <a:rPr lang="en-US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</a:t>
            </a:r>
            <a:r>
              <a:rPr lang="en-US" sz="28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function  </a:t>
            </a:r>
            <a:endParaRPr sz="2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953734"/>
                </a:solidFill>
              </a:rPr>
              <a:t>1.Complexity Theory</a:t>
            </a:r>
            <a:endParaRPr sz="3200" b="1">
              <a:solidFill>
                <a:srgbClr val="953734"/>
              </a:solidFill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457200" y="857232"/>
            <a:ext cx="8229600" cy="5268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Consider searching and sorting algorithms, their complexity is less when compared to a scheduling problem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What makes some problems </a:t>
            </a:r>
            <a:r>
              <a:rPr lang="en-US" sz="2400" i="1" dirty="0">
                <a:solidFill>
                  <a:srgbClr val="C00000"/>
                </a:solidFill>
              </a:rPr>
              <a:t>computationally easy </a:t>
            </a:r>
            <a:r>
              <a:rPr lang="en-US" sz="2400" dirty="0"/>
              <a:t>and some computationally hard? 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What problems can be solved fast?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 b="1" i="1" dirty="0">
                <a:solidFill>
                  <a:srgbClr val="C00000"/>
                </a:solidFill>
              </a:rPr>
              <a:t>Complexity theory </a:t>
            </a:r>
            <a:r>
              <a:rPr lang="en-US" sz="2400" dirty="0">
                <a:solidFill>
                  <a:srgbClr val="C00000"/>
                </a:solidFill>
              </a:rPr>
              <a:t>classifies the problems on their degree of difficulty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i="1" dirty="0"/>
              <a:t>Tractable Problem</a:t>
            </a:r>
            <a:r>
              <a:rPr lang="en-US" sz="2400" dirty="0"/>
              <a:t>: a problem that is solvable by a </a:t>
            </a:r>
            <a:r>
              <a:rPr lang="en-US" sz="2400" i="1" dirty="0"/>
              <a:t>polynomial-time algorithm</a:t>
            </a:r>
            <a:r>
              <a:rPr lang="en-US" sz="2400" dirty="0"/>
              <a:t>. The upper bound is polynomial. Examples: Quick sort(O(</a:t>
            </a:r>
            <a:r>
              <a:rPr lang="en-US" sz="2400" dirty="0" err="1"/>
              <a:t>nlogn</a:t>
            </a:r>
            <a:r>
              <a:rPr lang="en-US" sz="2400" dirty="0"/>
              <a:t>)  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i="1" dirty="0"/>
              <a:t>Intractable Problem</a:t>
            </a:r>
            <a:r>
              <a:rPr lang="en-US" sz="2400" dirty="0"/>
              <a:t>: a problem that cannot be solved by a polynomial-time algorithm. The lower bound is </a:t>
            </a:r>
            <a:r>
              <a:rPr lang="en-US" sz="2400" dirty="0">
                <a:solidFill>
                  <a:srgbClr val="C00000"/>
                </a:solidFill>
              </a:rPr>
              <a:t>exponential</a:t>
            </a:r>
            <a:r>
              <a:rPr lang="en-US" sz="2400" dirty="0"/>
              <a:t>. Examples:  Travelling Salesman problem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428596" y="0"/>
            <a:ext cx="8229600" cy="65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953734"/>
                </a:solidFill>
              </a:rPr>
              <a:t>2. Computability Theory</a:t>
            </a:r>
            <a:endParaRPr sz="3200" b="1">
              <a:solidFill>
                <a:srgbClr val="953734"/>
              </a:solidFill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428596" y="714356"/>
            <a:ext cx="8229600" cy="442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Do all functions have algorithms to implement?</a:t>
            </a:r>
            <a:endParaRPr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For what functions can we have algorithms? </a:t>
            </a:r>
            <a:endParaRPr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  <a:buChar char="•"/>
            </a:pPr>
            <a:r>
              <a:rPr lang="en-US" sz="2600" dirty="0">
                <a:solidFill>
                  <a:srgbClr val="C00000"/>
                </a:solidFill>
              </a:rPr>
              <a:t>Example 1 :  </a:t>
            </a:r>
            <a:r>
              <a:rPr lang="en-US" sz="2600" dirty="0"/>
              <a:t>n- integer ; </a:t>
            </a:r>
            <a:r>
              <a:rPr lang="en-US" sz="2600" dirty="0" err="1"/>
              <a:t>isprime</a:t>
            </a:r>
            <a:r>
              <a:rPr lang="en-US" sz="2600" dirty="0"/>
              <a:t>(n)</a:t>
            </a:r>
            <a:endParaRPr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Domain is set of numbers; Range : Yes or No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  <a:buChar char="•"/>
            </a:pPr>
            <a:r>
              <a:rPr lang="en-US" sz="2600" dirty="0">
                <a:solidFill>
                  <a:srgbClr val="C00000"/>
                </a:solidFill>
              </a:rPr>
              <a:t>Example 2: Are there bugs in your program?</a:t>
            </a:r>
            <a:endParaRPr dirty="0">
              <a:solidFill>
                <a:srgbClr val="C00000"/>
              </a:solidFill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dirty="0"/>
              <a:t>Define the problem/function ; But we cannot say whether there exists an exhaustive algorithm </a:t>
            </a:r>
            <a:r>
              <a:rPr lang="en-US" sz="2600" dirty="0" smtClean="0">
                <a:sym typeface="Wingdings" panose="05000000000000000000" pitchFamily="2" charset="2"/>
              </a:rPr>
              <a:t></a:t>
            </a:r>
            <a:r>
              <a:rPr lang="en-US" sz="2600" dirty="0" smtClean="0"/>
              <a:t> </a:t>
            </a:r>
            <a:r>
              <a:rPr lang="en-US" sz="2600" dirty="0"/>
              <a:t>Unsolvable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>
              <a:solidFill>
                <a:srgbClr val="0070C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35703" y="2458223"/>
            <a:ext cx="9286908" cy="1309726"/>
            <a:chOff x="0" y="2285992"/>
            <a:chExt cx="9286908" cy="1309726"/>
          </a:xfrm>
        </p:grpSpPr>
        <p:grpSp>
          <p:nvGrpSpPr>
            <p:cNvPr id="122" name="Google Shape;122;p17"/>
            <p:cNvGrpSpPr/>
            <p:nvPr/>
          </p:nvGrpSpPr>
          <p:grpSpPr>
            <a:xfrm>
              <a:off x="214314" y="2595586"/>
              <a:ext cx="4357686" cy="1000132"/>
              <a:chOff x="642910" y="3167090"/>
              <a:chExt cx="4357686" cy="1000132"/>
            </a:xfrm>
          </p:grpSpPr>
          <p:sp>
            <p:nvSpPr>
              <p:cNvPr id="123" name="Google Shape;123;p17"/>
              <p:cNvSpPr txBox="1"/>
              <p:nvPr/>
            </p:nvSpPr>
            <p:spPr>
              <a:xfrm>
                <a:off x="2319288" y="3292419"/>
                <a:ext cx="239558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yes if ‘n’ is prime</a:t>
                </a:r>
                <a:endParaRPr sz="2000" b="1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7"/>
              <p:cNvSpPr txBox="1"/>
              <p:nvPr/>
            </p:nvSpPr>
            <p:spPr>
              <a:xfrm>
                <a:off x="2319288" y="3721047"/>
                <a:ext cx="268130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 if ‘n’ is not prime</a:t>
                </a:r>
                <a:endParaRPr sz="2000" b="1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7"/>
              <p:cNvSpPr/>
              <p:nvPr/>
            </p:nvSpPr>
            <p:spPr>
              <a:xfrm>
                <a:off x="1993117" y="3167090"/>
                <a:ext cx="285752" cy="1000132"/>
              </a:xfrm>
              <a:prstGeom prst="leftBrace">
                <a:avLst>
                  <a:gd name="adj1" fmla="val 39384"/>
                  <a:gd name="adj2" fmla="val 50000"/>
                </a:avLst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7"/>
              <p:cNvSpPr txBox="1"/>
              <p:nvPr/>
            </p:nvSpPr>
            <p:spPr>
              <a:xfrm>
                <a:off x="642910" y="3443259"/>
                <a:ext cx="150019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2000"/>
                  <a:buFont typeface="Calibri"/>
                  <a:buNone/>
                </a:pPr>
                <a:r>
                  <a:rPr lang="en-US" sz="2000" b="1" dirty="0" err="1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isprime</a:t>
                </a:r>
                <a:r>
                  <a:rPr lang="en-US" sz="2000" b="1" dirty="0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(n) =</a:t>
                </a:r>
                <a:endParaRPr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27" name="Google Shape;127;p17"/>
            <p:cNvSpPr/>
            <p:nvPr/>
          </p:nvSpPr>
          <p:spPr>
            <a:xfrm>
              <a:off x="0" y="2285992"/>
              <a:ext cx="1428760" cy="50006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What?</a:t>
              </a:r>
              <a:endParaRPr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" name="Google Shape;128;p17"/>
            <p:cNvGrpSpPr/>
            <p:nvPr/>
          </p:nvGrpSpPr>
          <p:grpSpPr>
            <a:xfrm>
              <a:off x="4286280" y="2285992"/>
              <a:ext cx="5000628" cy="1185928"/>
              <a:chOff x="4143372" y="3000372"/>
              <a:chExt cx="5000628" cy="1185928"/>
            </a:xfrm>
          </p:grpSpPr>
          <p:sp>
            <p:nvSpPr>
              <p:cNvPr id="129" name="Google Shape;129;p17"/>
              <p:cNvSpPr/>
              <p:nvPr/>
            </p:nvSpPr>
            <p:spPr>
              <a:xfrm>
                <a:off x="4143372" y="3000372"/>
                <a:ext cx="1428760" cy="500066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395E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How?</a:t>
                </a:r>
                <a:endParaRPr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6000728" y="3071810"/>
                <a:ext cx="1643074" cy="1000132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395E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isprime(n) algorithm</a:t>
                </a:r>
                <a:endParaRPr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1" name="Google Shape;131;p17"/>
              <p:cNvCxnSpPr/>
              <p:nvPr/>
            </p:nvCxnSpPr>
            <p:spPr>
              <a:xfrm>
                <a:off x="4929158" y="3571876"/>
                <a:ext cx="1071570" cy="1588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132" name="Google Shape;132;p17"/>
              <p:cNvCxnSpPr/>
              <p:nvPr/>
            </p:nvCxnSpPr>
            <p:spPr>
              <a:xfrm>
                <a:off x="7643802" y="3643314"/>
                <a:ext cx="1071570" cy="1588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sp>
            <p:nvSpPr>
              <p:cNvPr id="133" name="Google Shape;133;p17"/>
              <p:cNvSpPr txBox="1"/>
              <p:nvPr/>
            </p:nvSpPr>
            <p:spPr>
              <a:xfrm>
                <a:off x="4786281" y="3714752"/>
                <a:ext cx="127000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Input n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7"/>
              <p:cNvSpPr txBox="1"/>
              <p:nvPr/>
            </p:nvSpPr>
            <p:spPr>
              <a:xfrm>
                <a:off x="7715240" y="3786190"/>
                <a:ext cx="142876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Yes/no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5" name="Google Shape;135;p17"/>
          <p:cNvSpPr/>
          <p:nvPr/>
        </p:nvSpPr>
        <p:spPr>
          <a:xfrm>
            <a:off x="0" y="6143644"/>
            <a:ext cx="9144000" cy="714356"/>
          </a:xfrm>
          <a:prstGeom prst="rect">
            <a:avLst/>
          </a:prstGeom>
          <a:solidFill>
            <a:srgbClr val="E5B8B7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Goal: Identify the class of functions that have algorithms to compute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0" y="5572140"/>
            <a:ext cx="91440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In class of  all functions only a small subset have algorithms to compute</a:t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428596" y="5000636"/>
            <a:ext cx="8501122" cy="42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 1930, Godfathers – Godel, church and Turing stated that some mathematical models cannot be solved by a computer 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500034" y="214290"/>
            <a:ext cx="8229600" cy="439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953734"/>
                </a:solidFill>
              </a:rPr>
              <a:t>3. Set Membership</a:t>
            </a:r>
            <a:endParaRPr sz="2800" b="1">
              <a:solidFill>
                <a:srgbClr val="953734"/>
              </a:solidFill>
            </a:endParaRPr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>
            <a:off x="457200" y="785794"/>
            <a:ext cx="8229600" cy="534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Given a set (S) and a element ‘a’, determining whether a ɛ S is called Set membership problem. Let ‘b’ be yes/no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Function (f) and set membership graph(a,b) relationship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Graph is the set associated with function f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there is an algorithm to compute ‘f’ then we can solve set membership of graph(f).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Algorithm exists to compute ‘f’. Hence f(a) evaluates to b .  This implies for set (a,b) , f(a)=b. This implies that graph(f) exits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grpSp>
        <p:nvGrpSpPr>
          <p:cNvPr id="144" name="Google Shape;144;p18"/>
          <p:cNvGrpSpPr/>
          <p:nvPr/>
        </p:nvGrpSpPr>
        <p:grpSpPr>
          <a:xfrm>
            <a:off x="1000100" y="2571744"/>
            <a:ext cx="6858048" cy="857256"/>
            <a:chOff x="1000100" y="2214554"/>
            <a:chExt cx="6858048" cy="857256"/>
          </a:xfrm>
        </p:grpSpPr>
        <p:sp>
          <p:nvSpPr>
            <p:cNvPr id="145" name="Google Shape;145;p18"/>
            <p:cNvSpPr/>
            <p:nvPr/>
          </p:nvSpPr>
          <p:spPr>
            <a:xfrm>
              <a:off x="1000100" y="2214554"/>
              <a:ext cx="2143140" cy="85725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 : </a:t>
              </a:r>
              <a:r>
                <a:rPr lang="en-US" sz="24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lang="en-US" sz="24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Wingdings" panose="05000000000000000000" pitchFamily="2" charset="2"/>
                </a:rPr>
                <a:t></a:t>
              </a:r>
              <a:r>
                <a:rPr lang="en-US" sz="24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 ɛ D and b ɛ R</a:t>
              </a:r>
              <a:endParaRPr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5500694" y="2214554"/>
              <a:ext cx="2357454" cy="85725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Graph (f) =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{(a.b) | f(a)=b}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3929058" y="2500306"/>
              <a:ext cx="785818" cy="35719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0" y="5429264"/>
            <a:ext cx="9144000" cy="1000132"/>
          </a:xfrm>
          <a:prstGeom prst="rect">
            <a:avLst/>
          </a:prstGeom>
          <a:solidFill>
            <a:srgbClr val="E5B8B7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None/>
            </a:pPr>
            <a:r>
              <a:rPr lang="en-US" sz="2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US" sz="22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set membership shows the existence of algorithms to solve functions </a:t>
            </a:r>
            <a:endParaRPr sz="2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</a:t>
            </a:r>
            <a:r>
              <a:rPr lang="en-US" sz="2800" b="1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Course </a:t>
            </a:r>
            <a:r>
              <a:rPr lang="en-US" sz="28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deals with set membership of special sets </a:t>
            </a:r>
            <a:endParaRPr sz="28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953734"/>
                </a:solidFill>
              </a:rPr>
              <a:t>4. Automata Theory</a:t>
            </a:r>
            <a:endParaRPr sz="3200" b="1">
              <a:solidFill>
                <a:srgbClr val="953734"/>
              </a:solidFill>
            </a:endParaRPr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457200" y="857232"/>
            <a:ext cx="8229600" cy="571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Theory of computation is the branch that deals with how </a:t>
            </a:r>
            <a:r>
              <a:rPr lang="en-US" sz="2400">
                <a:solidFill>
                  <a:srgbClr val="C00000"/>
                </a:solidFill>
              </a:rPr>
              <a:t>efficiently problems can be solved on a Model of Computation, using an Algorithm</a:t>
            </a:r>
            <a:r>
              <a:rPr lang="en-US" sz="2400"/>
              <a:t>. – 3 theories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What are the models?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>
                <a:solidFill>
                  <a:srgbClr val="C00000"/>
                </a:solidFill>
              </a:rPr>
              <a:t>Automata theory </a:t>
            </a:r>
            <a:r>
              <a:rPr lang="en-US" sz="2400"/>
              <a:t>is the Study of abstract computing devices, or “machines” – defines these computational models.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Finite Automaton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Push down automaton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Turing machine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>
                <a:solidFill>
                  <a:srgbClr val="C00000"/>
                </a:solidFill>
              </a:rPr>
              <a:t> Formal Language</a:t>
            </a:r>
            <a:r>
              <a:rPr lang="en-US" sz="2400"/>
              <a:t>: defines the grammars recognized by an automaton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Regular grammar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Context free Grammar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Context Sensitive grammar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Unrestricted Grammar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Do all models have same power?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953734"/>
                </a:solidFill>
              </a:rPr>
              <a:t>Need to study the course</a:t>
            </a:r>
            <a:endParaRPr sz="3200" b="1">
              <a:solidFill>
                <a:srgbClr val="953734"/>
              </a:solidFill>
            </a:endParaRPr>
          </a:p>
        </p:txBody>
      </p:sp>
      <p:sp>
        <p:nvSpPr>
          <p:cNvPr id="160" name="Google Shape;160;p20"/>
          <p:cNvSpPr txBox="1">
            <a:spLocks noGrp="1"/>
          </p:cNvSpPr>
          <p:nvPr>
            <p:ph type="body" idx="1"/>
          </p:nvPr>
        </p:nvSpPr>
        <p:spPr>
          <a:xfrm>
            <a:off x="428596" y="928670"/>
            <a:ext cx="8229600" cy="557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Hone </a:t>
            </a:r>
            <a:r>
              <a:rPr lang="en-US" sz="2400" dirty="0">
                <a:solidFill>
                  <a:srgbClr val="C00000"/>
                </a:solidFill>
              </a:rPr>
              <a:t>problem solving skills </a:t>
            </a:r>
            <a:r>
              <a:rPr lang="en-US" sz="2400" dirty="0"/>
              <a:t>– think, prove, argue, solve  problem and express solutions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Complex real world problems can be abstracted using </a:t>
            </a:r>
            <a:r>
              <a:rPr lang="en-US" sz="2400" dirty="0">
                <a:solidFill>
                  <a:srgbClr val="C00000"/>
                </a:solidFill>
              </a:rPr>
              <a:t>mathematical model </a:t>
            </a:r>
            <a:r>
              <a:rPr lang="en-US" sz="2400" dirty="0"/>
              <a:t>to gain better understanding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Can model systems that do not exist – for example Quantum Computation, security models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Identifies </a:t>
            </a:r>
            <a:r>
              <a:rPr lang="en-US" sz="2400" dirty="0">
                <a:solidFill>
                  <a:srgbClr val="C00000"/>
                </a:solidFill>
              </a:rPr>
              <a:t>what can be computed </a:t>
            </a:r>
            <a:r>
              <a:rPr lang="en-US" sz="2400" dirty="0"/>
              <a:t>/ solved in principle?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Analyze fundamental capabilities and </a:t>
            </a:r>
            <a:r>
              <a:rPr lang="en-US" sz="2400" dirty="0">
                <a:solidFill>
                  <a:srgbClr val="C00000"/>
                </a:solidFill>
              </a:rPr>
              <a:t>limitations of computers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Hardware design and correctness verifiability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Relevant in practice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Text processing and </a:t>
            </a:r>
            <a:r>
              <a:rPr lang="en-US" sz="2400" dirty="0">
                <a:solidFill>
                  <a:srgbClr val="C00000"/>
                </a:solidFill>
              </a:rPr>
              <a:t>compiler design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Programming language design, </a:t>
            </a:r>
            <a:r>
              <a:rPr lang="en-US" sz="2400" dirty="0">
                <a:solidFill>
                  <a:srgbClr val="C00000"/>
                </a:solidFill>
              </a:rPr>
              <a:t>AI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–"/>
            </a:pPr>
            <a:r>
              <a:rPr lang="en-US" sz="2400" dirty="0">
                <a:solidFill>
                  <a:srgbClr val="C00000"/>
                </a:solidFill>
              </a:rPr>
              <a:t>Evolutionary computation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security</a:t>
            </a:r>
            <a:endParaRPr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953734"/>
                </a:solidFill>
              </a:rPr>
              <a:t>About the Course</a:t>
            </a:r>
            <a:endParaRPr sz="3200" b="1">
              <a:solidFill>
                <a:srgbClr val="953734"/>
              </a:solidFill>
            </a:endParaRPr>
          </a:p>
        </p:txBody>
      </p:sp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285720" y="857232"/>
            <a:ext cx="8501122" cy="571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Pre-requisites – data structures and discrete structures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Units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Finite Automaton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Grammars – CFG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PDA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Turing machines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Unsolvable/Undecidable problems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Complexity Theory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Text Books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US" sz="2400"/>
              <a:t>John C Martin, “Introduction to Languages and the Theory of computation”, Tata Mc Graw Hill, New Delhi, 2007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lang="en-US" sz="2400"/>
              <a:t>Hopcroft, Rajeev &amp; Ullman, “Introdcution to Automata Theory, languages &amp; Computation”, Pearson, Asia, New Delhi, 2009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887</Words>
  <Application>Microsoft Office PowerPoint</Application>
  <PresentationFormat>On-screen Show (4:3)</PresentationFormat>
  <Paragraphs>119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Theory of Computation Introduction</vt:lpstr>
      <vt:lpstr>Agenda</vt:lpstr>
      <vt:lpstr>Introduction</vt:lpstr>
      <vt:lpstr>1.Complexity Theory</vt:lpstr>
      <vt:lpstr>2. Computability Theory</vt:lpstr>
      <vt:lpstr>3. Set Membership</vt:lpstr>
      <vt:lpstr>4. Automata Theory</vt:lpstr>
      <vt:lpstr>Need to study the course</vt:lpstr>
      <vt:lpstr>About the Course</vt:lpstr>
      <vt:lpstr>Evaluation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 Day - 1</dc:title>
  <dc:creator>HOD</dc:creator>
  <cp:lastModifiedBy>HOD</cp:lastModifiedBy>
  <cp:revision>5</cp:revision>
  <dcterms:modified xsi:type="dcterms:W3CDTF">2022-07-11T08:04:04Z</dcterms:modified>
</cp:coreProperties>
</file>