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A142B9-4F0F-44D7-8EBC-81DD585164BD}">
  <a:tblStyle styleId="{2BA142B9-4F0F-44D7-8EBC-81DD585164B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Pumping lemma, homomorphism, inverse, test discussion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Dr G Sudha Sadasivam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0066"/>
                </a:solidFill>
              </a:rPr>
              <a:t>Proof – (3)</a:t>
            </a:r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Induction on |w| shows that δ</a:t>
            </a:r>
            <a:r>
              <a:rPr lang="en-US" sz="2400" baseline="-25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(q</a:t>
            </a:r>
            <a:r>
              <a:rPr lang="en-US" sz="2400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w) = δ</a:t>
            </a:r>
            <a:r>
              <a:rPr lang="en-US" sz="2400" baseline="-25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(q</a:t>
            </a:r>
            <a:r>
              <a:rPr lang="en-US" sz="2400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h(w)).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3366FF"/>
              </a:buClr>
              <a:buSzPts val="2400"/>
              <a:buChar char="•"/>
            </a:pPr>
            <a:r>
              <a:rPr lang="en-US" sz="240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Basis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 w = ε.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δ</a:t>
            </a:r>
            <a:r>
              <a:rPr lang="en-US" sz="2400" baseline="-25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(q</a:t>
            </a:r>
            <a:r>
              <a:rPr lang="en-US" sz="2400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ε) = q</a:t>
            </a:r>
            <a:r>
              <a:rPr lang="en-US" sz="2400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and δ</a:t>
            </a:r>
            <a:r>
              <a:rPr lang="en-US" sz="2400" baseline="-25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(q</a:t>
            </a:r>
            <a:r>
              <a:rPr lang="en-US" sz="2400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h(ε)) = δ</a:t>
            </a:r>
            <a:r>
              <a:rPr lang="en-US" sz="2400" baseline="-25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(q</a:t>
            </a:r>
            <a:r>
              <a:rPr lang="en-US" sz="2400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ε) = q</a:t>
            </a:r>
            <a:r>
              <a:rPr lang="en-US" sz="2400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3366FF"/>
              </a:buClr>
              <a:buSzPts val="2400"/>
              <a:buChar char="•"/>
            </a:pPr>
            <a:r>
              <a:rPr lang="en-US" sz="240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 Let w = xa; assume inverse homomorphic for x.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δ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(q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w) = δ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(δ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(q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x), a).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= δ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(δ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(q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h(x)), a) by the IH.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= δ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(δ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(q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h(x)), h(a)) by definition of the DFA B.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= δ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(q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h(x)h(a)) by definition of the extended delta.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= δ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(q</a:t>
            </a:r>
            <a:r>
              <a:rPr lang="en-US" baseline="-25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h(w)) by def. of homomorphism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 test1 </a:t>
            </a:r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body" idx="1"/>
          </p:nvPr>
        </p:nvSpPr>
        <p:spPr>
          <a:xfrm>
            <a:off x="214282" y="785794"/>
            <a:ext cx="86439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arenR"/>
            </a:pPr>
            <a:r>
              <a:rPr lang="en-US"/>
              <a:t>Formal definition of NFA; 2 differences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arenR"/>
            </a:pPr>
            <a:r>
              <a:rPr lang="en-US"/>
              <a:t>1* (0|1)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ϵ-cl(q0)={q0,</a:t>
            </a:r>
            <a:r>
              <a:rPr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,q3,</a:t>
            </a:r>
            <a:r>
              <a:rPr lang="en-US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q4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q6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}=A;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δ(A,0)= </a:t>
            </a:r>
            <a:r>
              <a:rPr lang="en-US"/>
              <a:t>ϵ-cl(q5)={q5, q8} = B*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δ(A,1)= ϵ-cl(q2,q7)={q2, q3,</a:t>
            </a:r>
            <a:r>
              <a:rPr lang="en-US">
                <a:solidFill>
                  <a:srgbClr val="FF0066"/>
                </a:solidFill>
              </a:rPr>
              <a:t>q4</a:t>
            </a:r>
            <a:r>
              <a:rPr lang="en-US"/>
              <a:t>,</a:t>
            </a:r>
            <a:r>
              <a:rPr lang="en-US">
                <a:solidFill>
                  <a:srgbClr val="0070C0"/>
                </a:solidFill>
              </a:rPr>
              <a:t>q6</a:t>
            </a:r>
            <a:r>
              <a:rPr lang="en-US"/>
              <a:t>,</a:t>
            </a:r>
            <a:r>
              <a:rPr lang="en-US">
                <a:solidFill>
                  <a:srgbClr val="0070C0"/>
                </a:solidFill>
              </a:rPr>
              <a:t>q1</a:t>
            </a:r>
            <a:r>
              <a:rPr lang="en-US"/>
              <a:t>,q7,q8} = C*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09" name="Google Shape;20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24" y="4143380"/>
            <a:ext cx="7215238" cy="3071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8500" y="3359150"/>
            <a:ext cx="127000" cy="1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>
            <a:spLocks noGrp="1"/>
          </p:cNvSpPr>
          <p:nvPr>
            <p:ph type="title"/>
          </p:nvPr>
        </p:nvSpPr>
        <p:spPr>
          <a:xfrm>
            <a:off x="428596" y="0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DFA</a:t>
            </a:r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body" idx="1"/>
          </p:nvPr>
        </p:nvSpPr>
        <p:spPr>
          <a:xfrm>
            <a:off x="457200" y="4286256"/>
            <a:ext cx="8229600" cy="1839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{q0}  and {q1,q2}  AGAIN SPLIT q1 and q2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Same DFA</a:t>
            </a:r>
            <a:endParaRPr/>
          </a:p>
        </p:txBody>
      </p:sp>
      <p:pic>
        <p:nvPicPr>
          <p:cNvPr id="217" name="Google Shape;217;p24"/>
          <p:cNvPicPr preferRelativeResize="0"/>
          <p:nvPr/>
        </p:nvPicPr>
        <p:blipFill rotWithShape="1">
          <a:blip r:embed="rId3">
            <a:alphaModFix/>
          </a:blip>
          <a:srcRect r="33974" b="12499"/>
          <a:stretch/>
        </p:blipFill>
        <p:spPr>
          <a:xfrm>
            <a:off x="1785918" y="500042"/>
            <a:ext cx="4714908" cy="32861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8" name="Google Shape;218;p24"/>
          <p:cNvGraphicFramePr/>
          <p:nvPr/>
        </p:nvGraphicFramePr>
        <p:xfrm>
          <a:off x="6286512" y="1857364"/>
          <a:ext cx="2405025" cy="1483400"/>
        </p:xfrm>
        <a:graphic>
          <a:graphicData uri="http://schemas.openxmlformats.org/drawingml/2006/table">
            <a:tbl>
              <a:tblPr firstRow="1" bandRow="1">
                <a:noFill/>
                <a:tableStyleId>{2BA142B9-4F0F-44D7-8EBC-81DD585164BD}</a:tableStyleId>
              </a:tblPr>
              <a:tblGrid>
                <a:gridCol w="8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Ⴔ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Ⴔ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body" idx="1"/>
          </p:nvPr>
        </p:nvSpPr>
        <p:spPr>
          <a:xfrm>
            <a:off x="285720" y="357166"/>
            <a:ext cx="8229600" cy="650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800"/>
              <a:buNone/>
            </a:pPr>
            <a:r>
              <a:rPr lang="en-US" sz="2800">
                <a:solidFill>
                  <a:srgbClr val="FF0066"/>
                </a:solidFill>
              </a:rPr>
              <a:t>Intersection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Remove q1 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Remove q3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2800"/>
              <a:buChar char="•"/>
            </a:pPr>
            <a:r>
              <a:rPr lang="en-US" sz="2800">
                <a:solidFill>
                  <a:srgbClr val="FF0066"/>
                </a:solidFill>
              </a:rPr>
              <a:t>((11+00)*(10+01)(00+11)*(01+10))*</a:t>
            </a:r>
            <a:r>
              <a:rPr lang="en-US" sz="2800"/>
              <a:t>(11+00)*(10+01)(00+11)*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pic>
        <p:nvPicPr>
          <p:cNvPr id="224" name="Google Shape;22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4942" y="214290"/>
            <a:ext cx="3357586" cy="271464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5"/>
          <p:cNvSpPr txBox="1"/>
          <p:nvPr/>
        </p:nvSpPr>
        <p:spPr>
          <a:xfrm>
            <a:off x="3286116" y="2571744"/>
            <a:ext cx="10715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1714480" y="1357298"/>
            <a:ext cx="10715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7" name="Google Shape;227;p25"/>
          <p:cNvGrpSpPr/>
          <p:nvPr/>
        </p:nvGrpSpPr>
        <p:grpSpPr>
          <a:xfrm>
            <a:off x="1214414" y="1357298"/>
            <a:ext cx="2152664" cy="1643074"/>
            <a:chOff x="1214414" y="1357298"/>
            <a:chExt cx="2152664" cy="1643074"/>
          </a:xfrm>
        </p:grpSpPr>
        <p:sp>
          <p:nvSpPr>
            <p:cNvPr id="228" name="Google Shape;228;p25"/>
            <p:cNvSpPr/>
            <p:nvPr/>
          </p:nvSpPr>
          <p:spPr>
            <a:xfrm>
              <a:off x="1357290" y="1571612"/>
              <a:ext cx="642942" cy="571504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q0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2643174" y="2357430"/>
              <a:ext cx="642942" cy="571504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q2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1428728" y="2428868"/>
              <a:ext cx="642942" cy="571504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q3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1" name="Google Shape;231;p25"/>
            <p:cNvCxnSpPr/>
            <p:nvPr/>
          </p:nvCxnSpPr>
          <p:spPr>
            <a:xfrm>
              <a:off x="2000232" y="1857364"/>
              <a:ext cx="964413" cy="500066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32" name="Google Shape;232;p25"/>
            <p:cNvCxnSpPr>
              <a:stCxn id="229" idx="1"/>
              <a:endCxn id="228" idx="5"/>
            </p:cNvCxnSpPr>
            <p:nvPr/>
          </p:nvCxnSpPr>
          <p:spPr>
            <a:xfrm rot="10800000">
              <a:off x="1906031" y="2059525"/>
              <a:ext cx="831300" cy="3816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233" name="Google Shape;233;p25"/>
            <p:cNvSpPr txBox="1"/>
            <p:nvPr/>
          </p:nvSpPr>
          <p:spPr>
            <a:xfrm>
              <a:off x="2143108" y="2214554"/>
              <a:ext cx="10715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1214414" y="1357298"/>
              <a:ext cx="714380" cy="428628"/>
            </a:xfrm>
            <a:prstGeom prst="arc">
              <a:avLst>
                <a:gd name="adj1" fmla="val 8209435"/>
                <a:gd name="adj2" fmla="val 1536150"/>
              </a:avLst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5"/>
            <p:cNvSpPr txBox="1"/>
            <p:nvPr/>
          </p:nvSpPr>
          <p:spPr>
            <a:xfrm>
              <a:off x="2295508" y="1866888"/>
              <a:ext cx="107157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Google Shape;236;p25"/>
          <p:cNvSpPr/>
          <p:nvPr/>
        </p:nvSpPr>
        <p:spPr>
          <a:xfrm rot="-10510075">
            <a:off x="2731396" y="2743946"/>
            <a:ext cx="714380" cy="428628"/>
          </a:xfrm>
          <a:prstGeom prst="arc">
            <a:avLst>
              <a:gd name="adj1" fmla="val 8209435"/>
              <a:gd name="adj2" fmla="val 153615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1133452" y="3776666"/>
            <a:ext cx="642942" cy="57150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2419336" y="4562484"/>
            <a:ext cx="642942" cy="571504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25"/>
          <p:cNvCxnSpPr/>
          <p:nvPr/>
        </p:nvCxnSpPr>
        <p:spPr>
          <a:xfrm>
            <a:off x="1776394" y="4062418"/>
            <a:ext cx="964413" cy="50006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0" name="Google Shape;240;p25"/>
          <p:cNvCxnSpPr>
            <a:stCxn id="238" idx="1"/>
            <a:endCxn id="237" idx="5"/>
          </p:cNvCxnSpPr>
          <p:nvPr/>
        </p:nvCxnSpPr>
        <p:spPr>
          <a:xfrm rot="10800000">
            <a:off x="1682193" y="4264579"/>
            <a:ext cx="831300" cy="381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1" name="Google Shape;241;p25"/>
          <p:cNvSpPr txBox="1"/>
          <p:nvPr/>
        </p:nvSpPr>
        <p:spPr>
          <a:xfrm>
            <a:off x="1643042" y="4429132"/>
            <a:ext cx="10715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01+10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990576" y="3562352"/>
            <a:ext cx="714380" cy="428628"/>
          </a:xfrm>
          <a:prstGeom prst="arc">
            <a:avLst>
              <a:gd name="adj1" fmla="val 8209435"/>
              <a:gd name="adj2" fmla="val 153615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2071670" y="4071942"/>
            <a:ext cx="10715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10+01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3071802" y="4857760"/>
            <a:ext cx="10715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00+11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/>
          <p:nvPr/>
        </p:nvSpPr>
        <p:spPr>
          <a:xfrm rot="-10510075">
            <a:off x="2517082" y="5029962"/>
            <a:ext cx="714380" cy="428628"/>
          </a:xfrm>
          <a:prstGeom prst="arc">
            <a:avLst>
              <a:gd name="adj1" fmla="val 8209435"/>
              <a:gd name="adj2" fmla="val 153615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1571604" y="3571876"/>
            <a:ext cx="10715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11+00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Reversal</a:t>
            </a:r>
            <a:endParaRPr sz="3200"/>
          </a:p>
        </p:txBody>
      </p:sp>
      <p:pic>
        <p:nvPicPr>
          <p:cNvPr id="252" name="Google Shape;252;p26"/>
          <p:cNvPicPr preferRelativeResize="0"/>
          <p:nvPr/>
        </p:nvPicPr>
        <p:blipFill rotWithShape="1">
          <a:blip r:embed="rId3">
            <a:alphaModFix/>
          </a:blip>
          <a:srcRect l="9433" t="12903" r="15094" b="16129"/>
          <a:stretch/>
        </p:blipFill>
        <p:spPr>
          <a:xfrm>
            <a:off x="357158" y="785794"/>
            <a:ext cx="2857520" cy="157163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6"/>
          <p:cNvSpPr/>
          <p:nvPr/>
        </p:nvSpPr>
        <p:spPr>
          <a:xfrm>
            <a:off x="3571868" y="1571612"/>
            <a:ext cx="22284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(1*01*0)*1*01*</a:t>
            </a:r>
            <a:endParaRPr/>
          </a:p>
        </p:txBody>
      </p:sp>
      <p:pic>
        <p:nvPicPr>
          <p:cNvPr id="254" name="Google Shape;254;p26"/>
          <p:cNvPicPr preferRelativeResize="0"/>
          <p:nvPr/>
        </p:nvPicPr>
        <p:blipFill rotWithShape="1">
          <a:blip r:embed="rId4">
            <a:alphaModFix/>
          </a:blip>
          <a:srcRect l="8227" t="9999" r="50000" b="27500"/>
          <a:stretch/>
        </p:blipFill>
        <p:spPr>
          <a:xfrm>
            <a:off x="571472" y="2928934"/>
            <a:ext cx="3143272" cy="278608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/>
          <p:nvPr/>
        </p:nvSpPr>
        <p:spPr>
          <a:xfrm>
            <a:off x="1428728" y="2786058"/>
            <a:ext cx="6500858" cy="439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rgbClr val="FF0066"/>
                </a:solidFill>
                <a:latin typeface="Calibri"/>
                <a:ea typeface="Calibri"/>
                <a:cs typeface="Calibri"/>
                <a:sym typeface="Calibri"/>
              </a:rPr>
              <a:t>Difference</a:t>
            </a:r>
            <a:endParaRPr/>
          </a:p>
        </p:txBody>
      </p:sp>
      <p:sp>
        <p:nvSpPr>
          <p:cNvPr id="256" name="Google Shape;256;p26"/>
          <p:cNvSpPr/>
          <p:nvPr/>
        </p:nvSpPr>
        <p:spPr>
          <a:xfrm>
            <a:off x="3857620" y="3714752"/>
            <a:ext cx="492922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(11+1001)* (101+0) (11)*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((101+0) (11+1001)* (101+0) (11)*)*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C00000"/>
                </a:solidFill>
              </a:rPr>
              <a:t>Statement of the Pumping Lemma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85800" y="194786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lvl="0" indent="-609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For every regular language L</a:t>
            </a:r>
            <a:endParaRPr/>
          </a:p>
          <a:p>
            <a:pPr marL="609600" lvl="0" indent="-609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There is an integer n, such that</a:t>
            </a:r>
            <a:endParaRPr/>
          </a:p>
          <a:p>
            <a:pPr marL="609600" lvl="0" indent="-609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  For every string w in L of length </a:t>
            </a:r>
            <a:r>
              <a:rPr lang="en-US" u="sng"/>
              <a:t>&gt;</a:t>
            </a:r>
            <a:r>
              <a:rPr lang="en-US"/>
              <a:t> n</a:t>
            </a:r>
            <a:endParaRPr/>
          </a:p>
          <a:p>
            <a:pPr marL="609600" lvl="0" indent="-609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      We can write w = xyz such that:</a:t>
            </a:r>
            <a:endParaRPr/>
          </a:p>
          <a:p>
            <a:pPr marL="609600" lvl="0" indent="-609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/>
              <a:t>|xy| </a:t>
            </a:r>
            <a:r>
              <a:rPr lang="en-US" u="sng"/>
              <a:t>&lt;</a:t>
            </a:r>
            <a:r>
              <a:rPr lang="en-US"/>
              <a:t> n.</a:t>
            </a:r>
            <a:endParaRPr/>
          </a:p>
          <a:p>
            <a:pPr marL="609600" lvl="0" indent="-609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/>
              <a:t>|y| &gt; 0.</a:t>
            </a:r>
            <a:endParaRPr/>
          </a:p>
          <a:p>
            <a:pPr marL="609600" lvl="0" indent="-609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/>
              <a:t>For all i </a:t>
            </a:r>
            <a:r>
              <a:rPr lang="en-US" u="sng"/>
              <a:t>&gt;</a:t>
            </a:r>
            <a:r>
              <a:rPr lang="en-US"/>
              <a:t> 0, xy</a:t>
            </a:r>
            <a:r>
              <a:rPr lang="en-US" baseline="30000"/>
              <a:t>i</a:t>
            </a:r>
            <a:r>
              <a:rPr lang="en-US"/>
              <a:t>z is in L.</a:t>
            </a:r>
            <a:endParaRPr/>
          </a:p>
        </p:txBody>
      </p:sp>
      <p:grpSp>
        <p:nvGrpSpPr>
          <p:cNvPr id="98" name="Google Shape;98;p14"/>
          <p:cNvGrpSpPr/>
          <p:nvPr/>
        </p:nvGrpSpPr>
        <p:grpSpPr>
          <a:xfrm>
            <a:off x="4968875" y="1633538"/>
            <a:ext cx="3878263" cy="1187450"/>
            <a:chOff x="3130" y="1029"/>
            <a:chExt cx="2443" cy="748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4560" y="1029"/>
              <a:ext cx="1013" cy="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states of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DFA for L</a:t>
              </a:r>
              <a:endParaRPr/>
            </a:p>
          </p:txBody>
        </p:sp>
        <p:cxnSp>
          <p:nvCxnSpPr>
            <p:cNvPr id="100" name="Google Shape;100;p14"/>
            <p:cNvCxnSpPr/>
            <p:nvPr/>
          </p:nvCxnSpPr>
          <p:spPr>
            <a:xfrm flipH="1">
              <a:off x="3130" y="1392"/>
              <a:ext cx="1392" cy="3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1" name="Google Shape;101;p14"/>
          <p:cNvGrpSpPr/>
          <p:nvPr/>
        </p:nvGrpSpPr>
        <p:grpSpPr>
          <a:xfrm>
            <a:off x="5562600" y="4191000"/>
            <a:ext cx="2768600" cy="1677988"/>
            <a:chOff x="3408" y="2688"/>
            <a:chExt cx="1744" cy="1057"/>
          </a:xfrm>
        </p:grpSpPr>
        <p:sp>
          <p:nvSpPr>
            <p:cNvPr id="102" name="Google Shape;102;p14"/>
            <p:cNvSpPr txBox="1"/>
            <p:nvPr/>
          </p:nvSpPr>
          <p:spPr>
            <a:xfrm>
              <a:off x="3792" y="2997"/>
              <a:ext cx="1360" cy="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Labels along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first cycle on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path labeled w</a:t>
              </a:r>
              <a:endParaRPr/>
            </a:p>
          </p:txBody>
        </p:sp>
        <p:cxnSp>
          <p:nvCxnSpPr>
            <p:cNvPr id="103" name="Google Shape;103;p14"/>
            <p:cNvCxnSpPr/>
            <p:nvPr/>
          </p:nvCxnSpPr>
          <p:spPr>
            <a:xfrm rot="10800000">
              <a:off x="3408" y="2688"/>
              <a:ext cx="384" cy="3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4" name="Google Shape;104;p14"/>
          <p:cNvSpPr/>
          <p:nvPr/>
        </p:nvSpPr>
        <p:spPr>
          <a:xfrm>
            <a:off x="685800" y="1066800"/>
            <a:ext cx="754380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 regular language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4400"/>
              <a:buFont typeface="Calibri"/>
              <a:buNone/>
            </a:pPr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Use of Pumping Lemma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have claimed {0</a:t>
            </a:r>
            <a:r>
              <a:rPr lang="en-US" baseline="30000"/>
              <a:t>k</a:t>
            </a:r>
            <a:r>
              <a:rPr lang="en-US"/>
              <a:t>1</a:t>
            </a:r>
            <a:r>
              <a:rPr lang="en-US" baseline="30000"/>
              <a:t>k</a:t>
            </a:r>
            <a:r>
              <a:rPr lang="en-US"/>
              <a:t> | k </a:t>
            </a:r>
            <a:r>
              <a:rPr lang="en-US" u="sng"/>
              <a:t>&gt;</a:t>
            </a:r>
            <a:r>
              <a:rPr lang="en-US"/>
              <a:t> 1} is not a regular language.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Suppose it were.  Then there would be an associated n for the pumping lemma.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Let w = 0</a:t>
            </a:r>
            <a:r>
              <a:rPr lang="en-US" baseline="30000"/>
              <a:t>n</a:t>
            </a:r>
            <a:r>
              <a:rPr lang="en-US"/>
              <a:t>1</a:t>
            </a:r>
            <a:r>
              <a:rPr lang="en-US" baseline="30000"/>
              <a:t>n</a:t>
            </a:r>
            <a:r>
              <a:rPr lang="en-US"/>
              <a:t>.  We can write w = xyz, where x and y consist of 0’s, and y ≠ 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ε</a:t>
            </a:r>
            <a:r>
              <a:rPr lang="en-US"/>
              <a:t>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 then xyyz would be in L, and this string has more 0’s than 1’s.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0</a:t>
            </a:r>
            <a:r>
              <a:rPr lang="en-US" baseline="30000"/>
              <a:t>n</a:t>
            </a:r>
            <a:r>
              <a:rPr lang="en-US"/>
              <a:t> 1</a:t>
            </a:r>
            <a:r>
              <a:rPr lang="en-US" baseline="30000"/>
              <a:t>n-k</a:t>
            </a:r>
            <a:r>
              <a:rPr lang="en-US"/>
              <a:t>1</a:t>
            </a:r>
            <a:r>
              <a:rPr lang="en-US" baseline="30000"/>
              <a:t>k </a:t>
            </a:r>
            <a:r>
              <a:rPr lang="en-US"/>
              <a:t>  = 0</a:t>
            </a:r>
            <a:r>
              <a:rPr lang="en-US" baseline="30000"/>
              <a:t>n</a:t>
            </a:r>
            <a:r>
              <a:rPr lang="en-US"/>
              <a:t> 1</a:t>
            </a:r>
            <a:r>
              <a:rPr lang="en-US" baseline="30000"/>
              <a:t>n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aseline="300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aseline="300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aseline="3000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Results in more or less no of 1’s than 0’s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 it does not result in language 0</a:t>
            </a:r>
            <a:r>
              <a:rPr lang="en-US" baseline="30000"/>
              <a:t>n</a:t>
            </a:r>
            <a:r>
              <a:rPr lang="en-US"/>
              <a:t> 1</a:t>
            </a:r>
            <a:r>
              <a:rPr lang="en-US" baseline="30000"/>
              <a:t>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regular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cxnSp>
        <p:nvCxnSpPr>
          <p:cNvPr id="119" name="Google Shape;119;p16"/>
          <p:cNvCxnSpPr/>
          <p:nvPr/>
        </p:nvCxnSpPr>
        <p:spPr>
          <a:xfrm>
            <a:off x="1981200" y="2514600"/>
            <a:ext cx="1600200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0" name="Google Shape;120;p16"/>
          <p:cNvSpPr/>
          <p:nvPr/>
        </p:nvSpPr>
        <p:spPr>
          <a:xfrm>
            <a:off x="3657600" y="2667000"/>
            <a:ext cx="182880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/ del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85800" y="381000"/>
            <a:ext cx="77724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 2 – PT (ab)</a:t>
            </a:r>
            <a:r>
              <a:rPr lang="en-US" baseline="30000"/>
              <a:t>2n</a:t>
            </a:r>
            <a:r>
              <a:rPr lang="en-US"/>
              <a:t> is not regular</a:t>
            </a:r>
            <a:endParaRPr/>
          </a:p>
          <a:p>
            <a:pPr marL="609600" lvl="0" indent="-609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w = xyz </a:t>
            </a:r>
            <a:endParaRPr/>
          </a:p>
          <a:p>
            <a:pPr marL="609600" lvl="0" indent="-6096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🡪"/>
            </a:pPr>
            <a:r>
              <a:rPr lang="en-US">
                <a:solidFill>
                  <a:srgbClr val="FF0000"/>
                </a:solidFill>
              </a:rPr>
              <a:t>x as (ab)</a:t>
            </a:r>
            <a:r>
              <a:rPr lang="en-US" baseline="30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 ; y as (ab)</a:t>
            </a:r>
            <a:r>
              <a:rPr lang="en-US" baseline="30000">
                <a:solidFill>
                  <a:srgbClr val="FF0000"/>
                </a:solidFill>
              </a:rPr>
              <a:t>2n-2 </a:t>
            </a:r>
            <a:r>
              <a:rPr lang="en-US">
                <a:solidFill>
                  <a:srgbClr val="FF0000"/>
                </a:solidFill>
              </a:rPr>
              <a:t>z is ɛ </a:t>
            </a:r>
            <a:endParaRPr/>
          </a:p>
          <a:p>
            <a:pPr marL="609600" lvl="0" indent="-609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such that:</a:t>
            </a:r>
            <a:endParaRPr/>
          </a:p>
          <a:p>
            <a:pPr marL="609600" lvl="0" indent="-609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/>
              <a:t>|xy| </a:t>
            </a:r>
            <a:r>
              <a:rPr lang="en-US" u="sng"/>
              <a:t>&lt;</a:t>
            </a:r>
            <a:r>
              <a:rPr lang="en-US"/>
              <a:t> n.</a:t>
            </a:r>
            <a:endParaRPr/>
          </a:p>
          <a:p>
            <a:pPr marL="609600" lvl="0" indent="-609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/>
              <a:t>|y| &gt; 0.</a:t>
            </a:r>
            <a:endParaRPr/>
          </a:p>
          <a:p>
            <a:pPr marL="609600" lvl="0" indent="-609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/>
              <a:t>For all i </a:t>
            </a:r>
            <a:r>
              <a:rPr lang="en-US" u="sng"/>
              <a:t>&gt;</a:t>
            </a:r>
            <a:r>
              <a:rPr lang="en-US"/>
              <a:t> 0, xy</a:t>
            </a:r>
            <a:r>
              <a:rPr lang="en-US" baseline="30000"/>
              <a:t>i</a:t>
            </a:r>
            <a:r>
              <a:rPr lang="en-US"/>
              <a:t>z is in L</a:t>
            </a:r>
            <a:endParaRPr/>
          </a:p>
          <a:p>
            <a:pPr marL="609600" lvl="0" indent="-6096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>
                <a:solidFill>
                  <a:srgbClr val="FF0000"/>
                </a:solidFill>
              </a:rPr>
              <a:t>Now insert i=1 now y is (ab)</a:t>
            </a:r>
            <a:r>
              <a:rPr lang="en-US" baseline="30000">
                <a:solidFill>
                  <a:srgbClr val="FF0000"/>
                </a:solidFill>
              </a:rPr>
              <a:t>2n-2+1</a:t>
            </a:r>
            <a:r>
              <a:rPr lang="en-US">
                <a:solidFill>
                  <a:srgbClr val="FF0000"/>
                </a:solidFill>
              </a:rPr>
              <a:t> = (ab)</a:t>
            </a:r>
            <a:r>
              <a:rPr lang="en-US" baseline="30000">
                <a:solidFill>
                  <a:srgbClr val="FF0000"/>
                </a:solidFill>
              </a:rPr>
              <a:t>2n-1</a:t>
            </a:r>
            <a:r>
              <a:rPr lang="en-US">
                <a:solidFill>
                  <a:srgbClr val="FF0000"/>
                </a:solidFill>
              </a:rPr>
              <a:t> ; w= (ab)</a:t>
            </a:r>
            <a:r>
              <a:rPr lang="en-US" baseline="30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 (ab)</a:t>
            </a:r>
            <a:r>
              <a:rPr lang="en-US" baseline="30000">
                <a:solidFill>
                  <a:srgbClr val="FF0000"/>
                </a:solidFill>
              </a:rPr>
              <a:t>2n-1</a:t>
            </a:r>
            <a:r>
              <a:rPr lang="en-US">
                <a:solidFill>
                  <a:srgbClr val="FF0000"/>
                </a:solidFill>
              </a:rPr>
              <a:t>  = (ab)</a:t>
            </a:r>
            <a:r>
              <a:rPr lang="en-US" baseline="30000">
                <a:solidFill>
                  <a:srgbClr val="FF0000"/>
                </a:solidFill>
              </a:rPr>
              <a:t>2n+1</a:t>
            </a:r>
            <a:r>
              <a:rPr lang="en-US">
                <a:solidFill>
                  <a:srgbClr val="FF0000"/>
                </a:solidFill>
              </a:rPr>
              <a:t>  it does not belong to the language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3200" b="1">
                <a:solidFill>
                  <a:srgbClr val="C00000"/>
                </a:solidFill>
              </a:rPr>
              <a:t>Homomorphism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A </a:t>
            </a:r>
            <a:r>
              <a:rPr lang="en-US" sz="2400" i="1" dirty="0">
                <a:solidFill>
                  <a:srgbClr val="FF0066"/>
                </a:solidFill>
              </a:rPr>
              <a:t>homomorphism  </a:t>
            </a:r>
            <a:r>
              <a:rPr lang="en-US" sz="2400" dirty="0"/>
              <a:t>on an alphabet is a function that gives a string for each symbol in that alphabet.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33CC33"/>
              </a:buClr>
              <a:buSzPts val="2400"/>
              <a:buChar char="•"/>
            </a:pPr>
            <a:r>
              <a:rPr lang="en-US" sz="2400" dirty="0">
                <a:solidFill>
                  <a:srgbClr val="33CC33"/>
                </a:solidFill>
              </a:rPr>
              <a:t>Example</a:t>
            </a:r>
            <a:r>
              <a:rPr lang="en-US" sz="2400" dirty="0"/>
              <a:t>: h(0) = ab; h(1) = </a:t>
            </a:r>
            <a:r>
              <a:rPr lang="en-US" sz="2400" dirty="0">
                <a:latin typeface="Lucida Sans"/>
                <a:ea typeface="Lucida Sans"/>
                <a:cs typeface="Lucida Sans"/>
                <a:sym typeface="Lucida Sans"/>
              </a:rPr>
              <a:t>ε</a:t>
            </a:r>
            <a:r>
              <a:rPr lang="en-US" sz="2400" dirty="0"/>
              <a:t>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33CC33"/>
              </a:buClr>
              <a:buSzPts val="2400"/>
              <a:buChar char="•"/>
            </a:pPr>
            <a:r>
              <a:rPr lang="en-US" sz="2400" dirty="0">
                <a:solidFill>
                  <a:srgbClr val="33CC33"/>
                </a:solidFill>
              </a:rPr>
              <a:t>So </a:t>
            </a:r>
            <a:r>
              <a:rPr lang="en-US" sz="2400" dirty="0"/>
              <a:t> h(01010) = </a:t>
            </a:r>
            <a:r>
              <a:rPr lang="en-US" sz="2400" dirty="0" err="1"/>
              <a:t>ababab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0066"/>
              </a:buClr>
              <a:buSzPts val="2400"/>
              <a:buChar char="•"/>
            </a:pPr>
            <a:r>
              <a:rPr lang="en-US" sz="2400" dirty="0">
                <a:solidFill>
                  <a:srgbClr val="FF0066"/>
                </a:solidFill>
              </a:rPr>
              <a:t>If L is a regular language, and h is a homomorphism on its alphabet, then h(L) = {h(w) | w is in L} is also a regular language</a:t>
            </a:r>
            <a:r>
              <a:rPr lang="en-US" sz="2400" dirty="0"/>
              <a:t>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3366FF"/>
              </a:buClr>
              <a:buSzPts val="2400"/>
              <a:buChar char="•"/>
            </a:pPr>
            <a:r>
              <a:rPr lang="en-US" sz="2400" dirty="0">
                <a:solidFill>
                  <a:srgbClr val="3366FF"/>
                </a:solidFill>
              </a:rPr>
              <a:t>Proof</a:t>
            </a:r>
            <a:r>
              <a:rPr lang="en-US" sz="2400" dirty="0"/>
              <a:t>: Let E be a regular expression for L.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Apply h to each symbol in E.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Language of resulting RE is h(L).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 err="1"/>
              <a:t>Eg</a:t>
            </a:r>
            <a:r>
              <a:rPr lang="en-US" sz="2400" dirty="0"/>
              <a:t>: 01*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(</a:t>
            </a:r>
            <a:r>
              <a:rPr lang="en-US" sz="2400" dirty="0"/>
              <a:t>ab) </a:t>
            </a:r>
            <a:r>
              <a:rPr lang="en-US" sz="2400" dirty="0">
                <a:latin typeface="Lucida Sans"/>
                <a:ea typeface="Lucida Sans"/>
                <a:cs typeface="Lucida Sans"/>
                <a:sym typeface="Lucida Sans"/>
              </a:rPr>
              <a:t>ε</a:t>
            </a:r>
            <a:r>
              <a:rPr lang="en-US" sz="2400" dirty="0" smtClean="0">
                <a:latin typeface="Lucida Sans"/>
                <a:ea typeface="Lucida Sans"/>
                <a:cs typeface="Lucida Sans"/>
                <a:sym typeface="Lucida Sans"/>
              </a:rPr>
              <a:t>*</a:t>
            </a:r>
            <a:r>
              <a:rPr lang="en-US" sz="2400" dirty="0" smtClean="0">
                <a:latin typeface="Lucida Sans"/>
                <a:ea typeface="Lucida Sans"/>
                <a:cs typeface="Lucida Sans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Lucida Sans"/>
                <a:ea typeface="Lucida Sans"/>
                <a:cs typeface="Lucida Sans"/>
                <a:sym typeface="Lucida Sans"/>
              </a:rPr>
              <a:t>ab</a:t>
            </a:r>
            <a:r>
              <a:rPr lang="en-US" sz="2400" dirty="0"/>
              <a:t> </a:t>
            </a: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381000" y="228600"/>
            <a:ext cx="83820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Ex2: Let h(0) = ab; </a:t>
            </a:r>
            <a:r>
              <a:rPr lang="en-US" sz="2400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h(1) = ε.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Let L be the language of regular expression 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24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*.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Then h(L) is the language of regular expression 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400" b="1" dirty="0" err="1">
                <a:latin typeface="Arial"/>
                <a:ea typeface="Arial"/>
                <a:cs typeface="Arial"/>
                <a:sym typeface="Arial"/>
              </a:rPr>
              <a:t>ab</a:t>
            </a:r>
            <a:r>
              <a:rPr lang="en-US" sz="2400" dirty="0" err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-US" sz="2400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 sz="2400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ab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)*.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smtClean="0">
                <a:latin typeface="Arial"/>
                <a:ea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ab + (ab)*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 smtClean="0">
                <a:latin typeface="Arial"/>
                <a:ea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(ab)* as ab is contained in (ab)*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rgbClr val="FF0066"/>
                </a:solidFill>
              </a:rPr>
              <a:t>Inverse Homomorphism</a:t>
            </a:r>
            <a:endParaRPr sz="3600" b="1">
              <a:solidFill>
                <a:srgbClr val="FF0066"/>
              </a:solidFill>
            </a:endParaRPr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Let h be a homomorphism and L a language whose alphabet is the output language of h.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0066"/>
              </a:buClr>
              <a:buSzPts val="3200"/>
              <a:buChar char="•"/>
            </a:pPr>
            <a:r>
              <a:rPr lang="en-US">
                <a:solidFill>
                  <a:srgbClr val="FF0066"/>
                </a:solidFill>
              </a:rPr>
              <a:t>h</a:t>
            </a:r>
            <a:r>
              <a:rPr lang="en-US" baseline="30000">
                <a:solidFill>
                  <a:srgbClr val="FF0066"/>
                </a:solidFill>
              </a:rPr>
              <a:t>-1</a:t>
            </a:r>
            <a:r>
              <a:rPr lang="en-US">
                <a:solidFill>
                  <a:srgbClr val="FF0066"/>
                </a:solidFill>
              </a:rPr>
              <a:t>(L)</a:t>
            </a:r>
            <a:r>
              <a:rPr lang="en-US"/>
              <a:t>  = {w | h(w) is in L}.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Let h(0) = ab; h(1) = 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ε</a:t>
            </a:r>
            <a:r>
              <a:rPr lang="en-US"/>
              <a:t>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Let L = {abab}.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</a:t>
            </a:r>
            <a:r>
              <a:rPr lang="en-US" baseline="30000"/>
              <a:t>-1</a:t>
            </a:r>
            <a:r>
              <a:rPr lang="en-US"/>
              <a:t>(L) = the language with two 0’s and any number of 1’s = L(</a:t>
            </a:r>
            <a:r>
              <a:rPr lang="en-US" b="1"/>
              <a:t>1</a:t>
            </a:r>
            <a:r>
              <a:rPr lang="en-US"/>
              <a:t>*</a:t>
            </a:r>
            <a:r>
              <a:rPr lang="en-US" b="1"/>
              <a:t>01</a:t>
            </a:r>
            <a:r>
              <a:rPr lang="en-US"/>
              <a:t>*</a:t>
            </a:r>
            <a:r>
              <a:rPr lang="en-US" b="1"/>
              <a:t>01</a:t>
            </a:r>
            <a:r>
              <a:rPr lang="en-US"/>
              <a:t>*).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0066"/>
                </a:solidFill>
              </a:rPr>
              <a:t>Example: Inverse Homomorphism Construction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1295400" y="3581400"/>
            <a:ext cx="457200" cy="457200"/>
          </a:xfrm>
          <a:prstGeom prst="ellipse">
            <a:avLst/>
          </a:prstGeom>
          <a:solidFill>
            <a:srgbClr val="FFFF99">
              <a:alpha val="49803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2743200" y="4572000"/>
            <a:ext cx="457200" cy="457200"/>
          </a:xfrm>
          <a:prstGeom prst="ellipse">
            <a:avLst/>
          </a:prstGeom>
          <a:solidFill>
            <a:srgbClr val="FFFF99">
              <a:alpha val="49803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2743200" y="2743200"/>
            <a:ext cx="457200" cy="457200"/>
          </a:xfrm>
          <a:prstGeom prst="ellipse">
            <a:avLst/>
          </a:prstGeom>
          <a:solidFill>
            <a:srgbClr val="FFFF99">
              <a:alpha val="49803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6324600" y="44958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2667000" y="4495800"/>
            <a:ext cx="609600" cy="609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21"/>
          <p:cNvCxnSpPr/>
          <p:nvPr/>
        </p:nvCxnSpPr>
        <p:spPr>
          <a:xfrm rot="10800000" flipH="1">
            <a:off x="1676400" y="3048000"/>
            <a:ext cx="1066800" cy="609600"/>
          </a:xfrm>
          <a:prstGeom prst="straightConnector1">
            <a:avLst/>
          </a:prstGeom>
          <a:noFill/>
          <a:ln w="3175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Google Shape;160;p21"/>
          <p:cNvCxnSpPr/>
          <p:nvPr/>
        </p:nvCxnSpPr>
        <p:spPr>
          <a:xfrm>
            <a:off x="1676400" y="3962400"/>
            <a:ext cx="1066800" cy="685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21"/>
          <p:cNvCxnSpPr/>
          <p:nvPr/>
        </p:nvCxnSpPr>
        <p:spPr>
          <a:xfrm>
            <a:off x="2971800" y="3200400"/>
            <a:ext cx="0" cy="1295400"/>
          </a:xfrm>
          <a:prstGeom prst="straightConnector1">
            <a:avLst/>
          </a:prstGeom>
          <a:noFill/>
          <a:ln w="31750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21"/>
          <p:cNvCxnSpPr>
            <a:stCxn id="158" idx="6"/>
            <a:endCxn id="156" idx="6"/>
          </p:cNvCxnSpPr>
          <p:nvPr/>
        </p:nvCxnSpPr>
        <p:spPr>
          <a:xfrm rot="10800000">
            <a:off x="3200400" y="2971800"/>
            <a:ext cx="76200" cy="1828800"/>
          </a:xfrm>
          <a:prstGeom prst="curvedConnector3">
            <a:avLst>
              <a:gd name="adj1" fmla="val -30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21"/>
          <p:cNvCxnSpPr>
            <a:stCxn id="156" idx="0"/>
            <a:endCxn id="154" idx="0"/>
          </p:cNvCxnSpPr>
          <p:nvPr/>
        </p:nvCxnSpPr>
        <p:spPr>
          <a:xfrm rot="5400000">
            <a:off x="1828800" y="2438400"/>
            <a:ext cx="838200" cy="1447800"/>
          </a:xfrm>
          <a:prstGeom prst="curvedConnector3">
            <a:avLst>
              <a:gd name="adj1" fmla="val -27273"/>
            </a:avLst>
          </a:prstGeom>
          <a:noFill/>
          <a:ln w="222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21"/>
          <p:cNvCxnSpPr>
            <a:stCxn id="158" idx="3"/>
            <a:endCxn id="154" idx="4"/>
          </p:cNvCxnSpPr>
          <p:nvPr/>
        </p:nvCxnSpPr>
        <p:spPr>
          <a:xfrm rot="5400000" flipH="1">
            <a:off x="1651374" y="3911226"/>
            <a:ext cx="977400" cy="1232400"/>
          </a:xfrm>
          <a:prstGeom prst="curvedConnector3">
            <a:avLst>
              <a:gd name="adj1" fmla="val -3252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Google Shape;165;p21"/>
          <p:cNvSpPr txBox="1"/>
          <p:nvPr/>
        </p:nvSpPr>
        <p:spPr>
          <a:xfrm>
            <a:off x="1508125" y="2243138"/>
            <a:ext cx="3444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2133600" y="3276600"/>
            <a:ext cx="3444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dirty="0"/>
          </a:p>
        </p:txBody>
      </p:sp>
      <p:sp>
        <p:nvSpPr>
          <p:cNvPr id="167" name="Google Shape;167;p21"/>
          <p:cNvSpPr txBox="1"/>
          <p:nvPr/>
        </p:nvSpPr>
        <p:spPr>
          <a:xfrm>
            <a:off x="1447800" y="4800600"/>
            <a:ext cx="3444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2667000" y="3581400"/>
            <a:ext cx="3524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3581400" y="3657600"/>
            <a:ext cx="3524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1905000" y="4191000"/>
            <a:ext cx="3524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dirty="0"/>
          </a:p>
        </p:txBody>
      </p:sp>
      <p:cxnSp>
        <p:nvCxnSpPr>
          <p:cNvPr id="171" name="Google Shape;171;p21"/>
          <p:cNvCxnSpPr/>
          <p:nvPr/>
        </p:nvCxnSpPr>
        <p:spPr>
          <a:xfrm>
            <a:off x="838200" y="3810000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72" name="Google Shape;172;p21"/>
          <p:cNvGrpSpPr/>
          <p:nvPr/>
        </p:nvGrpSpPr>
        <p:grpSpPr>
          <a:xfrm>
            <a:off x="4495800" y="2743200"/>
            <a:ext cx="2362200" cy="2286000"/>
            <a:chOff x="2832" y="1728"/>
            <a:chExt cx="1488" cy="1440"/>
          </a:xfrm>
        </p:grpSpPr>
        <p:sp>
          <p:nvSpPr>
            <p:cNvPr id="173" name="Google Shape;173;p21"/>
            <p:cNvSpPr/>
            <p:nvPr/>
          </p:nvSpPr>
          <p:spPr>
            <a:xfrm>
              <a:off x="4032" y="2880"/>
              <a:ext cx="288" cy="288"/>
            </a:xfrm>
            <a:prstGeom prst="ellipse">
              <a:avLst/>
            </a:prstGeom>
            <a:solidFill>
              <a:srgbClr val="FFFF99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4032" y="1728"/>
              <a:ext cx="288" cy="288"/>
            </a:xfrm>
            <a:prstGeom prst="ellipse">
              <a:avLst/>
            </a:prstGeom>
            <a:solidFill>
              <a:srgbClr val="FFFF99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3120" y="2256"/>
              <a:ext cx="288" cy="288"/>
            </a:xfrm>
            <a:prstGeom prst="ellipse">
              <a:avLst/>
            </a:prstGeom>
            <a:solidFill>
              <a:srgbClr val="FFFF99">
                <a:alpha val="49803"/>
              </a:srgb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cxnSp>
          <p:nvCxnSpPr>
            <p:cNvPr id="176" name="Google Shape;176;p21"/>
            <p:cNvCxnSpPr/>
            <p:nvPr/>
          </p:nvCxnSpPr>
          <p:spPr>
            <a:xfrm>
              <a:off x="2832" y="2400"/>
              <a:ext cx="288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77" name="Google Shape;177;p21"/>
          <p:cNvSpPr txBox="1"/>
          <p:nvPr/>
        </p:nvSpPr>
        <p:spPr>
          <a:xfrm>
            <a:off x="1600200" y="5638800"/>
            <a:ext cx="1497013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h(0) = ab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h(1) = </a:t>
            </a: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ε</a:t>
            </a:r>
            <a:endParaRPr/>
          </a:p>
        </p:txBody>
      </p:sp>
      <p:grpSp>
        <p:nvGrpSpPr>
          <p:cNvPr id="178" name="Google Shape;178;p21"/>
          <p:cNvGrpSpPr/>
          <p:nvPr/>
        </p:nvGrpSpPr>
        <p:grpSpPr>
          <a:xfrm>
            <a:off x="4724400" y="2133600"/>
            <a:ext cx="3919538" cy="3505200"/>
            <a:chOff x="2976" y="1344"/>
            <a:chExt cx="2469" cy="2208"/>
          </a:xfrm>
        </p:grpSpPr>
        <p:grpSp>
          <p:nvGrpSpPr>
            <p:cNvPr id="179" name="Google Shape;179;p21"/>
            <p:cNvGrpSpPr/>
            <p:nvPr/>
          </p:nvGrpSpPr>
          <p:grpSpPr>
            <a:xfrm>
              <a:off x="2976" y="1344"/>
              <a:ext cx="1501" cy="2208"/>
              <a:chOff x="2992" y="1344"/>
              <a:chExt cx="1501" cy="2208"/>
            </a:xfrm>
          </p:grpSpPr>
          <p:cxnSp>
            <p:nvCxnSpPr>
              <p:cNvPr id="180" name="Google Shape;180;p21"/>
              <p:cNvCxnSpPr/>
              <p:nvPr/>
            </p:nvCxnSpPr>
            <p:spPr>
              <a:xfrm rot="5400000">
                <a:off x="3293" y="2203"/>
                <a:ext cx="1" cy="204"/>
              </a:xfrm>
              <a:prstGeom prst="curvedConnector3">
                <a:avLst>
                  <a:gd name="adj1" fmla="val -37200005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81" name="Google Shape;181;p21"/>
              <p:cNvSpPr txBox="1"/>
              <p:nvPr/>
            </p:nvSpPr>
            <p:spPr>
              <a:xfrm>
                <a:off x="2992" y="1824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cxnSp>
            <p:nvCxnSpPr>
              <p:cNvPr id="182" name="Google Shape;182;p21"/>
              <p:cNvCxnSpPr/>
              <p:nvPr/>
            </p:nvCxnSpPr>
            <p:spPr>
              <a:xfrm rot="5400000">
                <a:off x="4181" y="1675"/>
                <a:ext cx="1" cy="204"/>
              </a:xfrm>
              <a:prstGeom prst="curvedConnector3">
                <a:avLst>
                  <a:gd name="adj1" fmla="val -37200005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3" name="Google Shape;183;p21"/>
              <p:cNvCxnSpPr/>
              <p:nvPr/>
            </p:nvCxnSpPr>
            <p:spPr>
              <a:xfrm rot="5400000">
                <a:off x="4167" y="3033"/>
                <a:ext cx="1" cy="272"/>
              </a:xfrm>
              <a:prstGeom prst="curvedConnector3">
                <a:avLst>
                  <a:gd name="adj1" fmla="val 40999995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84" name="Google Shape;184;p21"/>
              <p:cNvSpPr txBox="1"/>
              <p:nvPr/>
            </p:nvSpPr>
            <p:spPr>
              <a:xfrm>
                <a:off x="4272" y="3264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85" name="Google Shape;185;p21"/>
              <p:cNvSpPr txBox="1"/>
              <p:nvPr/>
            </p:nvSpPr>
            <p:spPr>
              <a:xfrm>
                <a:off x="3896" y="1344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</p:grpSp>
        <p:sp>
          <p:nvSpPr>
            <p:cNvPr id="186" name="Google Shape;186;p21"/>
            <p:cNvSpPr txBox="1"/>
            <p:nvPr/>
          </p:nvSpPr>
          <p:spPr>
            <a:xfrm>
              <a:off x="4608" y="1344"/>
              <a:ext cx="837" cy="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Since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h(1) = </a:t>
              </a:r>
              <a:r>
                <a:rPr lang="en-US" sz="1800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ε</a:t>
              </a:r>
              <a:endParaRPr/>
            </a:p>
          </p:txBody>
        </p:sp>
      </p:grpSp>
      <p:grpSp>
        <p:nvGrpSpPr>
          <p:cNvPr id="187" name="Google Shape;187;p21"/>
          <p:cNvGrpSpPr/>
          <p:nvPr/>
        </p:nvGrpSpPr>
        <p:grpSpPr>
          <a:xfrm>
            <a:off x="5334000" y="3167063"/>
            <a:ext cx="3630613" cy="2438400"/>
            <a:chOff x="3360" y="1995"/>
            <a:chExt cx="2287" cy="1536"/>
          </a:xfrm>
        </p:grpSpPr>
        <p:grpSp>
          <p:nvGrpSpPr>
            <p:cNvPr id="188" name="Google Shape;188;p21"/>
            <p:cNvGrpSpPr/>
            <p:nvPr/>
          </p:nvGrpSpPr>
          <p:grpSpPr>
            <a:xfrm>
              <a:off x="3360" y="1995"/>
              <a:ext cx="1347" cy="1536"/>
              <a:chOff x="3360" y="2016"/>
              <a:chExt cx="1347" cy="1536"/>
            </a:xfrm>
          </p:grpSpPr>
          <p:cxnSp>
            <p:nvCxnSpPr>
              <p:cNvPr id="189" name="Google Shape;189;p21"/>
              <p:cNvCxnSpPr/>
              <p:nvPr/>
            </p:nvCxnSpPr>
            <p:spPr>
              <a:xfrm>
                <a:off x="3360" y="2496"/>
                <a:ext cx="672" cy="43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0" name="Google Shape;190;p21"/>
              <p:cNvCxnSpPr/>
              <p:nvPr/>
            </p:nvCxnSpPr>
            <p:spPr>
              <a:xfrm>
                <a:off x="4176" y="2016"/>
                <a:ext cx="0" cy="8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91" name="Google Shape;191;p21"/>
              <p:cNvSpPr txBox="1"/>
              <p:nvPr/>
            </p:nvSpPr>
            <p:spPr>
              <a:xfrm>
                <a:off x="3456" y="2640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92" name="Google Shape;192;p21"/>
              <p:cNvSpPr txBox="1"/>
              <p:nvPr/>
            </p:nvSpPr>
            <p:spPr>
              <a:xfrm>
                <a:off x="4176" y="2208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93" name="Google Shape;193;p21"/>
              <p:cNvSpPr txBox="1"/>
              <p:nvPr/>
            </p:nvSpPr>
            <p:spPr>
              <a:xfrm>
                <a:off x="4368" y="3264"/>
                <a:ext cx="339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0</a:t>
                </a:r>
                <a:endParaRPr/>
              </a:p>
            </p:txBody>
          </p:sp>
        </p:grpSp>
        <p:sp>
          <p:nvSpPr>
            <p:cNvPr id="194" name="Google Shape;194;p21"/>
            <p:cNvSpPr txBox="1"/>
            <p:nvPr/>
          </p:nvSpPr>
          <p:spPr>
            <a:xfrm>
              <a:off x="4704" y="2688"/>
              <a:ext cx="943" cy="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Since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h(0) = ab</a:t>
              </a:r>
              <a:endParaRPr/>
            </a:p>
          </p:txBody>
        </p:sp>
      </p:grpSp>
      <p:cxnSp>
        <p:nvCxnSpPr>
          <p:cNvPr id="45" name="Google Shape;160;p21"/>
          <p:cNvCxnSpPr>
            <a:endCxn id="158" idx="1"/>
          </p:cNvCxnSpPr>
          <p:nvPr/>
        </p:nvCxnSpPr>
        <p:spPr>
          <a:xfrm>
            <a:off x="1724025" y="3824288"/>
            <a:ext cx="1032249" cy="760786"/>
          </a:xfrm>
          <a:prstGeom prst="straightConnector1">
            <a:avLst/>
          </a:prstGeom>
          <a:noFill/>
          <a:ln w="222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819</Words>
  <Application>Microsoft Office PowerPoint</Application>
  <PresentationFormat>On-screen Show (4:3)</PresentationFormat>
  <Paragraphs>158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Lucida Sans</vt:lpstr>
      <vt:lpstr>Noto Sans Symbols</vt:lpstr>
      <vt:lpstr>Times New Roman</vt:lpstr>
      <vt:lpstr>Wingdings</vt:lpstr>
      <vt:lpstr>Office Theme</vt:lpstr>
      <vt:lpstr>Pumping lemma, homomorphism, inverse, test discussion</vt:lpstr>
      <vt:lpstr>Statement of the Pumping Lemma</vt:lpstr>
      <vt:lpstr>Example: Use of Pumping Lemma</vt:lpstr>
      <vt:lpstr>PowerPoint Presentation</vt:lpstr>
      <vt:lpstr>PowerPoint Presentation</vt:lpstr>
      <vt:lpstr>Homomorphism</vt:lpstr>
      <vt:lpstr>PowerPoint Presentation</vt:lpstr>
      <vt:lpstr>Inverse Homomorphism</vt:lpstr>
      <vt:lpstr>Example: Inverse Homomorphism Construction</vt:lpstr>
      <vt:lpstr>Proof – (3)</vt:lpstr>
      <vt:lpstr>CA test1 </vt:lpstr>
      <vt:lpstr>DFA</vt:lpstr>
      <vt:lpstr>PowerPoint Presentation</vt:lpstr>
      <vt:lpstr>Reversal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Pumping lemma, homomorphism, inverse, test discussion</dc:title>
  <dc:creator>HOD</dc:creator>
  <cp:lastModifiedBy>HOD</cp:lastModifiedBy>
  <cp:revision>3</cp:revision>
  <dcterms:modified xsi:type="dcterms:W3CDTF">2022-08-03T11:15:39Z</dcterms:modified>
</cp:coreProperties>
</file>