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3E7035-A23C-4F6E-9B95-C6E94C50C4A7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BB35C-21C1-45C1-B535-17F984B6B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466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7748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51899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68627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7843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8717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B012-DA5F-4CA4-8399-D14345B7E3EC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8BFB-9EF5-4BBD-B111-6DF8A631DD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10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B012-DA5F-4CA4-8399-D14345B7E3EC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8BFB-9EF5-4BBD-B111-6DF8A631DD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64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B012-DA5F-4CA4-8399-D14345B7E3EC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8BFB-9EF5-4BBD-B111-6DF8A631DD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055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B012-DA5F-4CA4-8399-D14345B7E3EC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8BFB-9EF5-4BBD-B111-6DF8A631DD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148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B012-DA5F-4CA4-8399-D14345B7E3EC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8BFB-9EF5-4BBD-B111-6DF8A631DD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320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B012-DA5F-4CA4-8399-D14345B7E3EC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8BFB-9EF5-4BBD-B111-6DF8A631DD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830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B012-DA5F-4CA4-8399-D14345B7E3EC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8BFB-9EF5-4BBD-B111-6DF8A631DD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993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B012-DA5F-4CA4-8399-D14345B7E3EC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8BFB-9EF5-4BBD-B111-6DF8A631DD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942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B012-DA5F-4CA4-8399-D14345B7E3EC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8BFB-9EF5-4BBD-B111-6DF8A631DD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678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B012-DA5F-4CA4-8399-D14345B7E3EC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8BFB-9EF5-4BBD-B111-6DF8A631DD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176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B012-DA5F-4CA4-8399-D14345B7E3EC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8BFB-9EF5-4BBD-B111-6DF8A631DD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249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3B012-DA5F-4CA4-8399-D14345B7E3EC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28BFB-9EF5-4BBD-B111-6DF8A631DD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15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2209800" y="2130426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dirty="0"/>
              <a:t>Pumping </a:t>
            </a:r>
            <a:r>
              <a:rPr lang="en-US" dirty="0" smtClean="0"/>
              <a:t>lemma</a:t>
            </a:r>
            <a:endParaRPr dirty="0"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>
              <a:spcBef>
                <a:spcPts val="0"/>
              </a:spcBef>
              <a:buClr>
                <a:srgbClr val="888888"/>
              </a:buClr>
              <a:buSzPts val="3200"/>
            </a:pPr>
            <a:r>
              <a:rPr lang="en-US"/>
              <a:t>Dr G Sudha Sadasivam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33338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2</a:t>
            </a:fld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1524000" y="152400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rgbClr val="C00000"/>
              </a:buClr>
              <a:buSzPts val="3200"/>
            </a:pPr>
            <a:r>
              <a:rPr lang="en-US" sz="3200" b="1">
                <a:solidFill>
                  <a:srgbClr val="C00000"/>
                </a:solidFill>
              </a:rPr>
              <a:t>Statement of the Pumping Lemma</a:t>
            </a:r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2209800" y="194786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609600" indent="-609600">
              <a:spcBef>
                <a:spcPts val="0"/>
              </a:spcBef>
              <a:buClr>
                <a:schemeClr val="dk1"/>
              </a:buClr>
              <a:buSzPts val="3200"/>
              <a:buNone/>
            </a:pPr>
            <a:r>
              <a:rPr lang="en-US" dirty="0"/>
              <a:t>For every regular language L</a:t>
            </a:r>
            <a:endParaRPr dirty="0"/>
          </a:p>
          <a:p>
            <a:pPr marL="609600" indent="-60960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r>
              <a:rPr lang="en-US" dirty="0"/>
              <a:t>   There is an integer n, such that</a:t>
            </a:r>
            <a:endParaRPr dirty="0"/>
          </a:p>
          <a:p>
            <a:pPr marL="609600" indent="-60960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r>
              <a:rPr lang="en-US" dirty="0"/>
              <a:t>      For every string w in L of length </a:t>
            </a:r>
            <a:r>
              <a:rPr lang="en-US" u="sng" dirty="0"/>
              <a:t>&gt;</a:t>
            </a:r>
            <a:r>
              <a:rPr lang="en-US" dirty="0"/>
              <a:t> n</a:t>
            </a:r>
            <a:endParaRPr dirty="0"/>
          </a:p>
          <a:p>
            <a:pPr marL="609600" indent="-60960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r>
              <a:rPr lang="en-US" dirty="0"/>
              <a:t>         We can write w = xyz such that:</a:t>
            </a:r>
            <a:endParaRPr dirty="0"/>
          </a:p>
          <a:p>
            <a:pPr marL="609600" indent="-60960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lang="en-US" dirty="0"/>
              <a:t>|</a:t>
            </a:r>
            <a:r>
              <a:rPr lang="en-US" dirty="0" err="1"/>
              <a:t>xy</a:t>
            </a:r>
            <a:r>
              <a:rPr lang="en-US" dirty="0"/>
              <a:t>| </a:t>
            </a:r>
            <a:r>
              <a:rPr lang="en-US" u="sng" dirty="0"/>
              <a:t>&lt;</a:t>
            </a:r>
            <a:r>
              <a:rPr lang="en-US" dirty="0"/>
              <a:t> n.</a:t>
            </a:r>
            <a:endParaRPr dirty="0"/>
          </a:p>
          <a:p>
            <a:pPr marL="609600" indent="-60960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lang="en-US" dirty="0"/>
              <a:t>|y| &gt; 0.</a:t>
            </a:r>
            <a:endParaRPr dirty="0"/>
          </a:p>
          <a:p>
            <a:pPr marL="609600" indent="-60960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lang="en-US" dirty="0"/>
              <a:t>For all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u="sng" dirty="0"/>
              <a:t>&gt;</a:t>
            </a:r>
            <a:r>
              <a:rPr lang="en-US" dirty="0"/>
              <a:t> 0, </a:t>
            </a:r>
            <a:r>
              <a:rPr lang="en-US" dirty="0" err="1"/>
              <a:t>xy</a:t>
            </a:r>
            <a:r>
              <a:rPr lang="en-US" baseline="30000" dirty="0" err="1"/>
              <a:t>i</a:t>
            </a:r>
            <a:r>
              <a:rPr lang="en-US" dirty="0" err="1"/>
              <a:t>z</a:t>
            </a:r>
            <a:r>
              <a:rPr lang="en-US" dirty="0"/>
              <a:t> is in L.</a:t>
            </a:r>
            <a:endParaRPr dirty="0"/>
          </a:p>
        </p:txBody>
      </p:sp>
      <p:grpSp>
        <p:nvGrpSpPr>
          <p:cNvPr id="98" name="Google Shape;98;p14"/>
          <p:cNvGrpSpPr/>
          <p:nvPr/>
        </p:nvGrpSpPr>
        <p:grpSpPr>
          <a:xfrm>
            <a:off x="6492876" y="1633540"/>
            <a:ext cx="3878263" cy="1109663"/>
            <a:chOff x="3130" y="1029"/>
            <a:chExt cx="2443" cy="699"/>
          </a:xfrm>
        </p:grpSpPr>
        <p:sp>
          <p:nvSpPr>
            <p:cNvPr id="99" name="Google Shape;99;p14"/>
            <p:cNvSpPr txBox="1"/>
            <p:nvPr/>
          </p:nvSpPr>
          <p:spPr>
            <a:xfrm>
              <a:off x="4560" y="1029"/>
              <a:ext cx="1013" cy="5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Number of</a:t>
              </a:r>
              <a:endParaRPr/>
            </a:p>
            <a:p>
              <a:r>
                <a:rPr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states of</a:t>
              </a:r>
              <a:endParaRPr/>
            </a:p>
            <a:p>
              <a:r>
                <a:rPr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DFA for L</a:t>
              </a:r>
              <a:endParaRPr/>
            </a:p>
          </p:txBody>
        </p:sp>
        <p:cxnSp>
          <p:nvCxnSpPr>
            <p:cNvPr id="100" name="Google Shape;100;p14"/>
            <p:cNvCxnSpPr/>
            <p:nvPr/>
          </p:nvCxnSpPr>
          <p:spPr>
            <a:xfrm flipH="1">
              <a:off x="3130" y="1392"/>
              <a:ext cx="1392" cy="33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01" name="Google Shape;101;p14"/>
          <p:cNvGrpSpPr/>
          <p:nvPr/>
        </p:nvGrpSpPr>
        <p:grpSpPr>
          <a:xfrm>
            <a:off x="7086600" y="4191001"/>
            <a:ext cx="2768600" cy="1414463"/>
            <a:chOff x="3408" y="2688"/>
            <a:chExt cx="1744" cy="891"/>
          </a:xfrm>
        </p:grpSpPr>
        <p:sp>
          <p:nvSpPr>
            <p:cNvPr id="102" name="Google Shape;102;p14"/>
            <p:cNvSpPr txBox="1"/>
            <p:nvPr/>
          </p:nvSpPr>
          <p:spPr>
            <a:xfrm>
              <a:off x="3792" y="2997"/>
              <a:ext cx="1360" cy="5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Labels along</a:t>
              </a:r>
              <a:endParaRPr/>
            </a:p>
            <a:p>
              <a:r>
                <a:rPr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first cycle on</a:t>
              </a:r>
              <a:endParaRPr/>
            </a:p>
            <a:p>
              <a:r>
                <a:rPr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path labeled w</a:t>
              </a:r>
              <a:endParaRPr/>
            </a:p>
          </p:txBody>
        </p:sp>
        <p:cxnSp>
          <p:nvCxnSpPr>
            <p:cNvPr id="103" name="Google Shape;103;p14"/>
            <p:cNvCxnSpPr/>
            <p:nvPr/>
          </p:nvCxnSpPr>
          <p:spPr>
            <a:xfrm rot="10800000">
              <a:off x="3408" y="2688"/>
              <a:ext cx="384" cy="33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04" name="Google Shape;104;p14"/>
          <p:cNvSpPr/>
          <p:nvPr/>
        </p:nvSpPr>
        <p:spPr>
          <a:xfrm>
            <a:off x="2209800" y="1066800"/>
            <a:ext cx="7543800" cy="609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a regular language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6254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sldNum" idx="12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3</a:t>
            </a:fld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1524000" y="6096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rgbClr val="33CC33"/>
              </a:buClr>
              <a:buSzPts val="4400"/>
            </a:pPr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Use of Pumping Lemma</a:t>
            </a:r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body" idx="1"/>
          </p:nvPr>
        </p:nvSpPr>
        <p:spPr>
          <a:xfrm>
            <a:off x="2209800" y="1981200"/>
            <a:ext cx="79248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342900" indent="-342900"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/>
              <a:t>We have claimed {0</a:t>
            </a:r>
            <a:r>
              <a:rPr lang="en-US" baseline="30000"/>
              <a:t>k</a:t>
            </a:r>
            <a:r>
              <a:rPr lang="en-US"/>
              <a:t>1</a:t>
            </a:r>
            <a:r>
              <a:rPr lang="en-US" baseline="30000"/>
              <a:t>k</a:t>
            </a:r>
            <a:r>
              <a:rPr lang="en-US"/>
              <a:t> | k </a:t>
            </a:r>
            <a:r>
              <a:rPr lang="en-US" u="sng"/>
              <a:t>&gt;</a:t>
            </a:r>
            <a:r>
              <a:rPr lang="en-US"/>
              <a:t> 1} is not a regular language.</a:t>
            </a:r>
            <a:endParaRPr/>
          </a:p>
          <a:p>
            <a:pPr marL="342900" indent="-342900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/>
              <a:t>Suppose it were.  Then there would be an associated n for the pumping lemma.</a:t>
            </a:r>
            <a:endParaRPr/>
          </a:p>
          <a:p>
            <a:pPr marL="342900" indent="-342900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/>
              <a:t>Let w = 0</a:t>
            </a:r>
            <a:r>
              <a:rPr lang="en-US" baseline="30000"/>
              <a:t>n</a:t>
            </a:r>
            <a:r>
              <a:rPr lang="en-US"/>
              <a:t>1</a:t>
            </a:r>
            <a:r>
              <a:rPr lang="en-US" baseline="30000"/>
              <a:t>n</a:t>
            </a:r>
            <a:r>
              <a:rPr lang="en-US"/>
              <a:t>.  We can write w = xyz, where x and y consist of 0’s, and y ≠ </a:t>
            </a:r>
            <a:r>
              <a:rPr lang="en-US">
                <a:latin typeface="Lucida Sans"/>
                <a:ea typeface="Lucida Sans"/>
                <a:cs typeface="Lucida Sans"/>
                <a:sym typeface="Lucida Sans"/>
              </a:rPr>
              <a:t>ε</a:t>
            </a:r>
            <a:r>
              <a:rPr lang="en-US"/>
              <a:t>.</a:t>
            </a:r>
            <a:endParaRPr/>
          </a:p>
          <a:p>
            <a:pPr marL="342900" indent="-342900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/>
              <a:t>But then xyyz would be in L, and this string has more 0’s than 1’s. 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412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342900" indent="-342900"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dirty="0"/>
              <a:t>0</a:t>
            </a:r>
            <a:r>
              <a:rPr lang="en-US" baseline="30000" dirty="0"/>
              <a:t>n</a:t>
            </a:r>
            <a:r>
              <a:rPr lang="en-US" dirty="0"/>
              <a:t> 1</a:t>
            </a:r>
            <a:r>
              <a:rPr lang="en-US" baseline="30000" dirty="0"/>
              <a:t>n-k</a:t>
            </a:r>
            <a:r>
              <a:rPr lang="en-US" dirty="0"/>
              <a:t>1</a:t>
            </a:r>
            <a:r>
              <a:rPr lang="en-US" baseline="30000" dirty="0"/>
              <a:t>k </a:t>
            </a:r>
            <a:r>
              <a:rPr lang="en-US" dirty="0"/>
              <a:t>  = 0</a:t>
            </a:r>
            <a:r>
              <a:rPr lang="en-US" baseline="30000" dirty="0"/>
              <a:t>n</a:t>
            </a:r>
            <a:r>
              <a:rPr lang="en-US" dirty="0"/>
              <a:t> 1</a:t>
            </a:r>
            <a:r>
              <a:rPr lang="en-US" baseline="30000" dirty="0"/>
              <a:t>n</a:t>
            </a:r>
            <a:endParaRPr dirty="0"/>
          </a:p>
          <a:p>
            <a:pPr marL="342900" indent="-13970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baseline="30000" dirty="0"/>
          </a:p>
          <a:p>
            <a:pPr marL="342900" indent="-13970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baseline="30000" dirty="0"/>
          </a:p>
          <a:p>
            <a:pPr marL="342900" indent="-13970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baseline="30000" dirty="0"/>
          </a:p>
          <a:p>
            <a:pPr marL="342900" indent="-342900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dirty="0"/>
              <a:t>Results in more or less no of 1’s than 0’s</a:t>
            </a:r>
            <a:endParaRPr dirty="0"/>
          </a:p>
          <a:p>
            <a:pPr marL="342900" indent="-342900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dirty="0"/>
              <a:t>So it does not result in language 0</a:t>
            </a:r>
            <a:r>
              <a:rPr lang="en-US" baseline="30000" dirty="0"/>
              <a:t>n</a:t>
            </a:r>
            <a:r>
              <a:rPr lang="en-US" dirty="0"/>
              <a:t> 1</a:t>
            </a:r>
            <a:r>
              <a:rPr lang="en-US" baseline="30000" dirty="0"/>
              <a:t>n</a:t>
            </a:r>
            <a:endParaRPr dirty="0"/>
          </a:p>
          <a:p>
            <a:pPr marL="342900" indent="-342900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dirty="0"/>
              <a:t>Not regular</a:t>
            </a:r>
            <a:endParaRPr dirty="0"/>
          </a:p>
          <a:p>
            <a:pPr marL="342900" indent="-13970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dirty="0"/>
          </a:p>
        </p:txBody>
      </p:sp>
      <p:sp>
        <p:nvSpPr>
          <p:cNvPr id="118" name="Google Shape;118;p16"/>
          <p:cNvSpPr txBox="1">
            <a:spLocks noGrp="1"/>
          </p:cNvSpPr>
          <p:nvPr>
            <p:ph type="sldNum" idx="12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4</a:t>
            </a:fld>
            <a:endParaRPr/>
          </a:p>
        </p:txBody>
      </p:sp>
      <p:cxnSp>
        <p:nvCxnSpPr>
          <p:cNvPr id="119" name="Google Shape;119;p16"/>
          <p:cNvCxnSpPr/>
          <p:nvPr/>
        </p:nvCxnSpPr>
        <p:spPr>
          <a:xfrm>
            <a:off x="3505200" y="2514600"/>
            <a:ext cx="160020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20" name="Google Shape;120;p16"/>
          <p:cNvSpPr/>
          <p:nvPr/>
        </p:nvSpPr>
        <p:spPr>
          <a:xfrm>
            <a:off x="5181600" y="2667000"/>
            <a:ext cx="1828800" cy="609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/ del 1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24521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2209800" y="381000"/>
            <a:ext cx="77724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342900" indent="-342900"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/>
              <a:t>Ex 2 – PT (ab)</a:t>
            </a:r>
            <a:r>
              <a:rPr lang="en-US" baseline="30000"/>
              <a:t>2n</a:t>
            </a:r>
            <a:r>
              <a:rPr lang="en-US"/>
              <a:t> is not regular</a:t>
            </a:r>
            <a:endParaRPr/>
          </a:p>
          <a:p>
            <a:pPr marL="609600" indent="-60960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r>
              <a:rPr lang="en-US"/>
              <a:t>w = xyz </a:t>
            </a:r>
            <a:endParaRPr/>
          </a:p>
          <a:p>
            <a:pPr marL="609600" indent="-609600">
              <a:spcBef>
                <a:spcPts val="640"/>
              </a:spcBef>
              <a:buClr>
                <a:srgbClr val="FF0000"/>
              </a:buClr>
              <a:buSzPts val="3200"/>
              <a:buFont typeface="Noto Sans Symbols"/>
              <a:buChar char="🡪"/>
            </a:pPr>
            <a:r>
              <a:rPr lang="en-US">
                <a:solidFill>
                  <a:srgbClr val="FF0000"/>
                </a:solidFill>
              </a:rPr>
              <a:t>x as (ab)</a:t>
            </a:r>
            <a:r>
              <a:rPr lang="en-US" baseline="30000">
                <a:solidFill>
                  <a:srgbClr val="FF000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 ; y as (ab)</a:t>
            </a:r>
            <a:r>
              <a:rPr lang="en-US" baseline="30000">
                <a:solidFill>
                  <a:srgbClr val="FF0000"/>
                </a:solidFill>
              </a:rPr>
              <a:t>2n-2 </a:t>
            </a:r>
            <a:r>
              <a:rPr lang="en-US">
                <a:solidFill>
                  <a:srgbClr val="FF0000"/>
                </a:solidFill>
              </a:rPr>
              <a:t>z is ɛ </a:t>
            </a:r>
            <a:endParaRPr/>
          </a:p>
          <a:p>
            <a:pPr marL="609600" indent="-60960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r>
              <a:rPr lang="en-US"/>
              <a:t>such that:</a:t>
            </a:r>
            <a:endParaRPr/>
          </a:p>
          <a:p>
            <a:pPr marL="609600" indent="-60960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lang="en-US"/>
              <a:t>|xy| </a:t>
            </a:r>
            <a:r>
              <a:rPr lang="en-US" u="sng"/>
              <a:t>&lt;</a:t>
            </a:r>
            <a:r>
              <a:rPr lang="en-US"/>
              <a:t> n.</a:t>
            </a:r>
            <a:endParaRPr/>
          </a:p>
          <a:p>
            <a:pPr marL="609600" indent="-60960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lang="en-US"/>
              <a:t>|y| &gt; 0.</a:t>
            </a:r>
            <a:endParaRPr/>
          </a:p>
          <a:p>
            <a:pPr marL="609600" indent="-60960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lang="en-US"/>
              <a:t>For all i </a:t>
            </a:r>
            <a:r>
              <a:rPr lang="en-US" u="sng"/>
              <a:t>&gt;</a:t>
            </a:r>
            <a:r>
              <a:rPr lang="en-US"/>
              <a:t> 0, xy</a:t>
            </a:r>
            <a:r>
              <a:rPr lang="en-US" baseline="30000"/>
              <a:t>i</a:t>
            </a:r>
            <a:r>
              <a:rPr lang="en-US"/>
              <a:t>z is in L</a:t>
            </a:r>
            <a:endParaRPr/>
          </a:p>
          <a:p>
            <a:pPr marL="609600" indent="-609600">
              <a:spcBef>
                <a:spcPts val="640"/>
              </a:spcBef>
              <a:buClr>
                <a:srgbClr val="FF0000"/>
              </a:buClr>
              <a:buSzPts val="3200"/>
              <a:buNone/>
            </a:pPr>
            <a:r>
              <a:rPr lang="en-US">
                <a:solidFill>
                  <a:srgbClr val="FF0000"/>
                </a:solidFill>
              </a:rPr>
              <a:t>Now insert i=1 now y is (ab)</a:t>
            </a:r>
            <a:r>
              <a:rPr lang="en-US" baseline="30000">
                <a:solidFill>
                  <a:srgbClr val="FF0000"/>
                </a:solidFill>
              </a:rPr>
              <a:t>2n-2+1</a:t>
            </a:r>
            <a:r>
              <a:rPr lang="en-US">
                <a:solidFill>
                  <a:srgbClr val="FF0000"/>
                </a:solidFill>
              </a:rPr>
              <a:t> = (ab)</a:t>
            </a:r>
            <a:r>
              <a:rPr lang="en-US" baseline="30000">
                <a:solidFill>
                  <a:srgbClr val="FF0000"/>
                </a:solidFill>
              </a:rPr>
              <a:t>2n-1</a:t>
            </a:r>
            <a:r>
              <a:rPr lang="en-US">
                <a:solidFill>
                  <a:srgbClr val="FF0000"/>
                </a:solidFill>
              </a:rPr>
              <a:t> ; w= (ab)</a:t>
            </a:r>
            <a:r>
              <a:rPr lang="en-US" baseline="30000">
                <a:solidFill>
                  <a:srgbClr val="FF000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 (ab)</a:t>
            </a:r>
            <a:r>
              <a:rPr lang="en-US" baseline="30000">
                <a:solidFill>
                  <a:srgbClr val="FF0000"/>
                </a:solidFill>
              </a:rPr>
              <a:t>2n-1</a:t>
            </a:r>
            <a:r>
              <a:rPr lang="en-US">
                <a:solidFill>
                  <a:srgbClr val="FF0000"/>
                </a:solidFill>
              </a:rPr>
              <a:t>  = (ab)</a:t>
            </a:r>
            <a:r>
              <a:rPr lang="en-US" baseline="30000">
                <a:solidFill>
                  <a:srgbClr val="FF0000"/>
                </a:solidFill>
              </a:rPr>
              <a:t>2n+1</a:t>
            </a:r>
            <a:r>
              <a:rPr lang="en-US">
                <a:solidFill>
                  <a:srgbClr val="FF0000"/>
                </a:solidFill>
              </a:rPr>
              <a:t>  it does not belong to the language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2416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Ex- 3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77740"/>
            <a:ext cx="4181475" cy="6762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94228" y="1982887"/>
            <a:ext cx="5449824" cy="1640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Let  w = 0</a:t>
            </a:r>
            <a:r>
              <a:rPr lang="en-GB" baseline="30000" dirty="0" smtClean="0"/>
              <a:t>p</a:t>
            </a:r>
            <a:r>
              <a:rPr lang="en-GB" dirty="0" smtClean="0"/>
              <a:t>1</a:t>
            </a:r>
          </a:p>
          <a:p>
            <a:r>
              <a:rPr lang="en-GB" dirty="0" err="1" smtClean="0"/>
              <a:t>ww</a:t>
            </a:r>
            <a:r>
              <a:rPr lang="en-GB" dirty="0" smtClean="0"/>
              <a:t> </a:t>
            </a:r>
            <a:r>
              <a:rPr lang="en-GB" dirty="0" smtClean="0">
                <a:sym typeface="Wingdings" panose="05000000000000000000" pitchFamily="2" charset="2"/>
              </a:rPr>
              <a:t>  </a:t>
            </a:r>
            <a:r>
              <a:rPr lang="en-GB" dirty="0" smtClean="0"/>
              <a:t>0</a:t>
            </a:r>
            <a:r>
              <a:rPr lang="en-GB" baseline="30000" dirty="0" smtClean="0"/>
              <a:t>p</a:t>
            </a:r>
            <a:r>
              <a:rPr lang="en-GB" dirty="0" smtClean="0"/>
              <a:t>10</a:t>
            </a:r>
            <a:r>
              <a:rPr lang="en-GB" baseline="30000" dirty="0" smtClean="0"/>
              <a:t>p</a:t>
            </a:r>
            <a:r>
              <a:rPr lang="en-GB" dirty="0" smtClean="0"/>
              <a:t>1 </a:t>
            </a:r>
            <a:r>
              <a:rPr lang="en-GB" dirty="0" smtClean="0">
                <a:sym typeface="Wingdings" panose="05000000000000000000" pitchFamily="2" charset="2"/>
              </a:rPr>
              <a:t> </a:t>
            </a:r>
            <a:r>
              <a:rPr lang="en-GB" dirty="0" smtClean="0"/>
              <a:t>0</a:t>
            </a:r>
            <a:r>
              <a:rPr lang="en-GB" baseline="30000" dirty="0" smtClean="0"/>
              <a:t>p-1</a:t>
            </a:r>
            <a:r>
              <a:rPr lang="en-GB" dirty="0" smtClean="0"/>
              <a:t> </a:t>
            </a:r>
            <a:r>
              <a:rPr lang="en-GB" dirty="0" smtClean="0">
                <a:solidFill>
                  <a:srgbClr val="FF0000"/>
                </a:solidFill>
              </a:rPr>
              <a:t>0</a:t>
            </a:r>
            <a:r>
              <a:rPr lang="en-GB" baseline="30000" dirty="0" smtClean="0">
                <a:solidFill>
                  <a:srgbClr val="FF0000"/>
                </a:solidFill>
              </a:rPr>
              <a:t>1</a:t>
            </a:r>
            <a:r>
              <a:rPr lang="en-GB" dirty="0" smtClean="0">
                <a:solidFill>
                  <a:srgbClr val="002060"/>
                </a:solidFill>
              </a:rPr>
              <a:t>10</a:t>
            </a:r>
            <a:r>
              <a:rPr lang="en-GB" baseline="30000" dirty="0" smtClean="0">
                <a:solidFill>
                  <a:srgbClr val="002060"/>
                </a:solidFill>
              </a:rPr>
              <a:t>p</a:t>
            </a:r>
            <a:r>
              <a:rPr lang="en-GB" dirty="0" smtClean="0">
                <a:solidFill>
                  <a:srgbClr val="002060"/>
                </a:solidFill>
              </a:rPr>
              <a:t>1</a:t>
            </a:r>
          </a:p>
          <a:p>
            <a:r>
              <a:rPr lang="en-GB" dirty="0" smtClean="0">
                <a:solidFill>
                  <a:srgbClr val="002060"/>
                </a:solidFill>
              </a:rPr>
              <a:t>Pumping 0 will make the left w have more Zeros </a:t>
            </a:r>
          </a:p>
          <a:p>
            <a:r>
              <a:rPr lang="en-GB" dirty="0" smtClean="0">
                <a:solidFill>
                  <a:srgbClr val="002060"/>
                </a:solidFill>
              </a:rPr>
              <a:t>Hence not regular</a:t>
            </a:r>
            <a:r>
              <a:rPr lang="en-GB" dirty="0" smtClean="0"/>
              <a:t> </a:t>
            </a:r>
          </a:p>
          <a:p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324" y="3842268"/>
            <a:ext cx="2657475" cy="647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324" y="4489968"/>
            <a:ext cx="5934075" cy="7429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8324" y="5170130"/>
            <a:ext cx="7439025" cy="70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882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306</Words>
  <Application>Microsoft Office PowerPoint</Application>
  <PresentationFormat>Widescreen</PresentationFormat>
  <Paragraphs>49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Lucida Sans</vt:lpstr>
      <vt:lpstr>Noto Sans Symbols</vt:lpstr>
      <vt:lpstr>Times New Roman</vt:lpstr>
      <vt:lpstr>Wingdings</vt:lpstr>
      <vt:lpstr>Office Theme</vt:lpstr>
      <vt:lpstr>Pumping lemma</vt:lpstr>
      <vt:lpstr>Statement of the Pumping Lemma</vt:lpstr>
      <vt:lpstr>Example: Use of Pumping Lemma</vt:lpstr>
      <vt:lpstr>PowerPoint Presentation</vt:lpstr>
      <vt:lpstr>PowerPoint Presentation</vt:lpstr>
      <vt:lpstr>Ex- 3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Pumping lemma</dc:title>
  <dc:creator>HOD</dc:creator>
  <cp:lastModifiedBy>HOD</cp:lastModifiedBy>
  <cp:revision>3</cp:revision>
  <dcterms:created xsi:type="dcterms:W3CDTF">2022-08-16T03:26:25Z</dcterms:created>
  <dcterms:modified xsi:type="dcterms:W3CDTF">2022-08-16T03:36:48Z</dcterms:modified>
</cp:coreProperties>
</file>