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embeddedFontLst>
    <p:embeddedFont>
      <p:font typeface="Arim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34" name="Google Shape;2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64" name="Google Shape;2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Regular expressions &amp; NFA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-US" sz="2400" dirty="0"/>
              <a:t>Give equivalent RE for  (00)*(ε+0)   </a:t>
            </a:r>
            <a:br>
              <a:rPr lang="en-US" sz="2400" dirty="0"/>
            </a:br>
            <a:r>
              <a:rPr lang="en-US" sz="2400" dirty="0"/>
              <a:t>(00)*(ε+0) = (00)*.ε+ (00)*.0 = (00)* + (00)*0 = 0*</a:t>
            </a:r>
            <a:endParaRPr sz="2400"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en-US" sz="2400" dirty="0"/>
              <a:t>Which of the following strings would match the regular expression : p+ [3 – 5]∗ [xyz]? </a:t>
            </a:r>
            <a:endParaRPr dirty="0"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AutoNum type="romanUcPeriod"/>
            </a:pPr>
            <a:r>
              <a:rPr lang="en-US" sz="2400" dirty="0">
                <a:solidFill>
                  <a:srgbClr val="C00000"/>
                </a:solidFill>
              </a:rPr>
              <a:t>p443y </a:t>
            </a:r>
            <a:r>
              <a:rPr lang="en-US" sz="2400" dirty="0"/>
              <a:t>II. p6y III. 3xyz </a:t>
            </a:r>
            <a:r>
              <a:rPr lang="en-US" sz="2400" dirty="0">
                <a:solidFill>
                  <a:srgbClr val="C00000"/>
                </a:solidFill>
              </a:rPr>
              <a:t>IV. p35z V. p353535x </a:t>
            </a:r>
            <a:r>
              <a:rPr lang="en-US" sz="2400" dirty="0"/>
              <a:t>VI. ppp5  </a:t>
            </a:r>
            <a:endParaRPr sz="2400" dirty="0"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3) Consider the following identities for regular expressions:</a:t>
            </a:r>
            <a:br>
              <a:rPr lang="en-US" sz="2400" dirty="0"/>
            </a:br>
            <a:r>
              <a:rPr lang="en-US" sz="2400" dirty="0"/>
              <a:t>(a) (r + s)* = (s + r)*</a:t>
            </a:r>
            <a:br>
              <a:rPr lang="en-US" sz="2400" dirty="0"/>
            </a:br>
            <a:r>
              <a:rPr lang="en-US" sz="2400" dirty="0"/>
              <a:t>(b) (r*)* = r*</a:t>
            </a:r>
            <a:br>
              <a:rPr lang="en-US" sz="2400" dirty="0"/>
            </a:br>
            <a:r>
              <a:rPr lang="en-US" sz="2400" dirty="0"/>
              <a:t>(c) (r* s*)* = (r + s)*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00034" y="214290"/>
            <a:ext cx="8229600" cy="6269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 b="1" u="sng" dirty="0">
                <a:solidFill>
                  <a:srgbClr val="C00000"/>
                </a:solidFill>
              </a:rPr>
              <a:t>Exercises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Strings of even length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Strings with odd number of 1’s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Strings ending with 1 and not containing </a:t>
            </a:r>
            <a:r>
              <a:rPr lang="en-US" sz="2400" dirty="0" smtClean="0"/>
              <a:t>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    (0+</a:t>
            </a:r>
            <a:r>
              <a:rPr lang="el-GR" sz="2400" dirty="0" smtClean="0">
                <a:solidFill>
                  <a:srgbClr val="FF0000"/>
                </a:solidFill>
              </a:rPr>
              <a:t>ε</a:t>
            </a:r>
            <a:r>
              <a:rPr lang="en-GB" sz="2400" dirty="0" smtClean="0">
                <a:solidFill>
                  <a:srgbClr val="FF0000"/>
                </a:solidFill>
              </a:rPr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     (10+11)* 1</a:t>
            </a:r>
            <a:endParaRPr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smtClean="0"/>
              <a:t>Identifier </a:t>
            </a:r>
            <a:r>
              <a:rPr lang="en-US" sz="2400" dirty="0" smtClean="0">
                <a:solidFill>
                  <a:srgbClr val="FF0000"/>
                </a:solidFill>
              </a:rPr>
              <a:t>(_|l) (l | d )*</a:t>
            </a:r>
            <a:endParaRPr dirty="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L={1</a:t>
            </a:r>
            <a:r>
              <a:rPr lang="en-US" sz="2400" baseline="30000" dirty="0"/>
              <a:t>n</a:t>
            </a:r>
            <a:r>
              <a:rPr lang="en-US" sz="2400" dirty="0"/>
              <a:t>0</a:t>
            </a:r>
            <a:r>
              <a:rPr lang="en-US" sz="2400" baseline="30000" dirty="0"/>
              <a:t>m</a:t>
            </a:r>
            <a:r>
              <a:rPr lang="en-US" sz="2400" dirty="0"/>
              <a:t> | </a:t>
            </a:r>
            <a:r>
              <a:rPr lang="en-US" sz="2400" dirty="0" err="1"/>
              <a:t>n+m</a:t>
            </a:r>
            <a:r>
              <a:rPr lang="en-US" sz="2400" dirty="0"/>
              <a:t> is even}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Even number of 0’s followed by odd number of 1’s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Begin with 110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Begin with 1 followed by any number of 0’s or a single 1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All strings with no more than 3 ones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Show the equivalence of the following RE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(0+1+00)* = (0+1)*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1*(011)* [1*(011)* ]* =( 1 + 011)* 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Simplify the following RE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(aa)*(bb)*b</a:t>
            </a:r>
            <a:endParaRPr dirty="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 b="1">
                <a:solidFill>
                  <a:srgbClr val="C00000"/>
                </a:solidFill>
              </a:rPr>
              <a:t>Automaton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285720" y="1000109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Parking payment (Rs 10, Rs 5). Parking cost is Rs 25</a:t>
            </a:r>
            <a:endParaRPr sz="2800"/>
          </a:p>
        </p:txBody>
      </p:sp>
      <p:sp>
        <p:nvSpPr>
          <p:cNvPr id="167" name="Google Shape;167;p24"/>
          <p:cNvSpPr/>
          <p:nvPr/>
        </p:nvSpPr>
        <p:spPr>
          <a:xfrm>
            <a:off x="785786" y="2285992"/>
            <a:ext cx="857256" cy="78581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q0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24"/>
          <p:cNvCxnSpPr>
            <a:endCxn id="167" idx="2"/>
          </p:cNvCxnSpPr>
          <p:nvPr/>
        </p:nvCxnSpPr>
        <p:spPr>
          <a:xfrm rot="10800000" flipH="1">
            <a:off x="285686" y="2678901"/>
            <a:ext cx="500100" cy="3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9" name="Google Shape;169;p24"/>
          <p:cNvSpPr/>
          <p:nvPr/>
        </p:nvSpPr>
        <p:spPr>
          <a:xfrm>
            <a:off x="2285984" y="2285992"/>
            <a:ext cx="857256" cy="78581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q5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2285984" y="3357562"/>
            <a:ext cx="857256" cy="78581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q10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24"/>
          <p:cNvCxnSpPr>
            <a:endCxn id="169" idx="2"/>
          </p:cNvCxnSpPr>
          <p:nvPr/>
        </p:nvCxnSpPr>
        <p:spPr>
          <a:xfrm>
            <a:off x="1643084" y="2678901"/>
            <a:ext cx="642900" cy="0"/>
          </a:xfrm>
          <a:prstGeom prst="straightConnector1">
            <a:avLst/>
          </a:prstGeom>
          <a:noFill/>
          <a:ln w="3175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2" name="Google Shape;172;p24"/>
          <p:cNvCxnSpPr>
            <a:stCxn id="167" idx="4"/>
            <a:endCxn id="170" idx="2"/>
          </p:cNvCxnSpPr>
          <p:nvPr/>
        </p:nvCxnSpPr>
        <p:spPr>
          <a:xfrm>
            <a:off x="1214414" y="3071810"/>
            <a:ext cx="1071600" cy="67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3" name="Google Shape;173;p24"/>
          <p:cNvCxnSpPr>
            <a:stCxn id="169" idx="4"/>
            <a:endCxn id="170" idx="0"/>
          </p:cNvCxnSpPr>
          <p:nvPr/>
        </p:nvCxnSpPr>
        <p:spPr>
          <a:xfrm>
            <a:off x="2714612" y="3071810"/>
            <a:ext cx="0" cy="285900"/>
          </a:xfrm>
          <a:prstGeom prst="straightConnector1">
            <a:avLst/>
          </a:prstGeom>
          <a:noFill/>
          <a:ln w="3175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4" name="Google Shape;174;p24"/>
          <p:cNvCxnSpPr>
            <a:stCxn id="169" idx="5"/>
            <a:endCxn id="175" idx="1"/>
          </p:cNvCxnSpPr>
          <p:nvPr/>
        </p:nvCxnSpPr>
        <p:spPr>
          <a:xfrm>
            <a:off x="3017698" y="2956730"/>
            <a:ext cx="965400" cy="65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5" name="Google Shape;175;p24"/>
          <p:cNvSpPr/>
          <p:nvPr/>
        </p:nvSpPr>
        <p:spPr>
          <a:xfrm>
            <a:off x="3857620" y="3500438"/>
            <a:ext cx="857256" cy="78581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q15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3786182" y="2214554"/>
            <a:ext cx="857256" cy="78581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q20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24"/>
          <p:cNvCxnSpPr>
            <a:endCxn id="175" idx="2"/>
          </p:cNvCxnSpPr>
          <p:nvPr/>
        </p:nvCxnSpPr>
        <p:spPr>
          <a:xfrm>
            <a:off x="3143320" y="3857647"/>
            <a:ext cx="714300" cy="35700"/>
          </a:xfrm>
          <a:prstGeom prst="straightConnector1">
            <a:avLst/>
          </a:prstGeom>
          <a:noFill/>
          <a:ln w="3175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8" name="Google Shape;178;p24"/>
          <p:cNvCxnSpPr>
            <a:stCxn id="170" idx="7"/>
            <a:endCxn id="176" idx="3"/>
          </p:cNvCxnSpPr>
          <p:nvPr/>
        </p:nvCxnSpPr>
        <p:spPr>
          <a:xfrm rot="10800000" flipH="1">
            <a:off x="3017698" y="2885242"/>
            <a:ext cx="894000" cy="58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9" name="Google Shape;179;p24"/>
          <p:cNvCxnSpPr>
            <a:stCxn id="176" idx="4"/>
            <a:endCxn id="175" idx="0"/>
          </p:cNvCxnSpPr>
          <p:nvPr/>
        </p:nvCxnSpPr>
        <p:spPr>
          <a:xfrm>
            <a:off x="4214810" y="3000372"/>
            <a:ext cx="71400" cy="500100"/>
          </a:xfrm>
          <a:prstGeom prst="straightConnector1">
            <a:avLst/>
          </a:prstGeom>
          <a:noFill/>
          <a:ln w="31750" cap="flat" cmpd="sng">
            <a:solidFill>
              <a:srgbClr val="C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80" name="Google Shape;180;p24"/>
          <p:cNvSpPr/>
          <p:nvPr/>
        </p:nvSpPr>
        <p:spPr>
          <a:xfrm>
            <a:off x="5500694" y="2643182"/>
            <a:ext cx="785818" cy="785818"/>
          </a:xfrm>
          <a:prstGeom prst="ellipse">
            <a:avLst/>
          </a:prstGeom>
          <a:solidFill>
            <a:schemeClr val="accent1"/>
          </a:solidFill>
          <a:ln w="9525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q25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5572132" y="2714620"/>
            <a:ext cx="642942" cy="642942"/>
          </a:xfrm>
          <a:prstGeom prst="ellipse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4"/>
          <p:cNvCxnSpPr>
            <a:stCxn id="181" idx="2"/>
            <a:endCxn id="176" idx="6"/>
          </p:cNvCxnSpPr>
          <p:nvPr/>
        </p:nvCxnSpPr>
        <p:spPr>
          <a:xfrm rot="10800000">
            <a:off x="4643332" y="2607391"/>
            <a:ext cx="928800" cy="428700"/>
          </a:xfrm>
          <a:prstGeom prst="straightConnector1">
            <a:avLst/>
          </a:prstGeom>
          <a:noFill/>
          <a:ln w="31750" cap="flat" cmpd="sng">
            <a:solidFill>
              <a:srgbClr val="C0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83" name="Google Shape;183;p24"/>
          <p:cNvCxnSpPr>
            <a:stCxn id="175" idx="6"/>
            <a:endCxn id="180" idx="3"/>
          </p:cNvCxnSpPr>
          <p:nvPr/>
        </p:nvCxnSpPr>
        <p:spPr>
          <a:xfrm rot="10800000" flipH="1">
            <a:off x="4714876" y="3314047"/>
            <a:ext cx="900900" cy="57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4" name="Google Shape;184;p24"/>
          <p:cNvCxnSpPr/>
          <p:nvPr/>
        </p:nvCxnSpPr>
        <p:spPr>
          <a:xfrm>
            <a:off x="6929454" y="2071678"/>
            <a:ext cx="642942" cy="158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5" name="Google Shape;185;p24"/>
          <p:cNvCxnSpPr/>
          <p:nvPr/>
        </p:nvCxnSpPr>
        <p:spPr>
          <a:xfrm>
            <a:off x="6929454" y="2428868"/>
            <a:ext cx="642942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6" name="Google Shape;186;p24"/>
          <p:cNvSpPr/>
          <p:nvPr/>
        </p:nvSpPr>
        <p:spPr>
          <a:xfrm>
            <a:off x="7715272" y="1714488"/>
            <a:ext cx="1214446" cy="100013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Rs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Rs 10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1071538" y="4857760"/>
            <a:ext cx="857256" cy="78581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4"/>
          <p:cNvCxnSpPr>
            <a:endCxn id="187" idx="2"/>
          </p:cNvCxnSpPr>
          <p:nvPr/>
        </p:nvCxnSpPr>
        <p:spPr>
          <a:xfrm rot="10800000" flipH="1">
            <a:off x="571438" y="5250669"/>
            <a:ext cx="500100" cy="3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9" name="Google Shape;189;p24"/>
          <p:cNvSpPr/>
          <p:nvPr/>
        </p:nvSpPr>
        <p:spPr>
          <a:xfrm>
            <a:off x="4857752" y="4857760"/>
            <a:ext cx="785818" cy="785818"/>
          </a:xfrm>
          <a:prstGeom prst="ellipse">
            <a:avLst/>
          </a:prstGeom>
          <a:solidFill>
            <a:schemeClr val="accent1"/>
          </a:solidFill>
          <a:ln w="9525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4929190" y="4929198"/>
            <a:ext cx="642942" cy="642942"/>
          </a:xfrm>
          <a:prstGeom prst="ellipse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4"/>
          <p:cNvCxnSpPr/>
          <p:nvPr/>
        </p:nvCxnSpPr>
        <p:spPr>
          <a:xfrm>
            <a:off x="7286644" y="5322108"/>
            <a:ext cx="1071570" cy="357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2" name="Google Shape;192;p24"/>
          <p:cNvSpPr/>
          <p:nvPr/>
        </p:nvSpPr>
        <p:spPr>
          <a:xfrm>
            <a:off x="7286644" y="4786322"/>
            <a:ext cx="1000132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7072330" y="5786454"/>
            <a:ext cx="1357322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2786050" y="5857892"/>
            <a:ext cx="1357322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2918"/>
            <a:ext cx="8922551" cy="37862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25"/>
          <p:cNvGrpSpPr/>
          <p:nvPr/>
        </p:nvGrpSpPr>
        <p:grpSpPr>
          <a:xfrm>
            <a:off x="214282" y="5000636"/>
            <a:ext cx="2357454" cy="1643074"/>
            <a:chOff x="2928926" y="4786322"/>
            <a:chExt cx="2357454" cy="1643074"/>
          </a:xfrm>
        </p:grpSpPr>
        <p:sp>
          <p:nvSpPr>
            <p:cNvPr id="203" name="Google Shape;203;p25"/>
            <p:cNvSpPr/>
            <p:nvPr/>
          </p:nvSpPr>
          <p:spPr>
            <a:xfrm>
              <a:off x="2928926" y="4857760"/>
              <a:ext cx="857256" cy="785818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4429124" y="4857760"/>
              <a:ext cx="857256" cy="785818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" name="Google Shape;205;p25"/>
            <p:cNvCxnSpPr>
              <a:endCxn id="204" idx="2"/>
            </p:cNvCxnSpPr>
            <p:nvPr/>
          </p:nvCxnSpPr>
          <p:spPr>
            <a:xfrm>
              <a:off x="3786224" y="5250669"/>
              <a:ext cx="642900" cy="0"/>
            </a:xfrm>
            <a:prstGeom prst="straightConnector1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06" name="Google Shape;206;p25"/>
            <p:cNvSpPr/>
            <p:nvPr/>
          </p:nvSpPr>
          <p:spPr>
            <a:xfrm>
              <a:off x="3857620" y="4786322"/>
              <a:ext cx="500066" cy="357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3500430" y="5715016"/>
              <a:ext cx="1643074" cy="714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δ(A,1) = B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5"/>
          <p:cNvSpPr/>
          <p:nvPr/>
        </p:nvSpPr>
        <p:spPr>
          <a:xfrm>
            <a:off x="6143604" y="2571744"/>
            <a:ext cx="30003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δ: Q x (∑ U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ϵ}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→2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Q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6572264" y="2071678"/>
            <a:ext cx="1785950" cy="5000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NFA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3714744" y="4714884"/>
            <a:ext cx="4643470" cy="192882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NFA 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a) Epsilon transitions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b) Can transit from same state and input  to more than two states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 to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/>
              <a:t>-NFA: </a:t>
            </a:r>
            <a:r>
              <a:rPr lang="en-US">
                <a:solidFill>
                  <a:srgbClr val="3366FF"/>
                </a:solidFill>
              </a:rPr>
              <a:t>Basis</a:t>
            </a:r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Symbol </a:t>
            </a:r>
            <a:r>
              <a:rPr lang="en-US" b="1"/>
              <a:t>a</a:t>
            </a:r>
            <a:r>
              <a:rPr lang="en-US"/>
              <a:t>: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/>
              <a:t>: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∅</a:t>
            </a:r>
            <a:r>
              <a:rPr lang="en-US"/>
              <a:t>:</a:t>
            </a:r>
            <a:endParaRPr/>
          </a:p>
        </p:txBody>
      </p:sp>
      <p:grpSp>
        <p:nvGrpSpPr>
          <p:cNvPr id="219" name="Google Shape;219;p26"/>
          <p:cNvGrpSpPr/>
          <p:nvPr/>
        </p:nvGrpSpPr>
        <p:grpSpPr>
          <a:xfrm>
            <a:off x="5029200" y="1828800"/>
            <a:ext cx="2133600" cy="762000"/>
            <a:chOff x="3168" y="1248"/>
            <a:chExt cx="1344" cy="480"/>
          </a:xfrm>
        </p:grpSpPr>
        <p:sp>
          <p:nvSpPr>
            <p:cNvPr id="220" name="Google Shape;220;p26"/>
            <p:cNvSpPr/>
            <p:nvPr/>
          </p:nvSpPr>
          <p:spPr>
            <a:xfrm>
              <a:off x="3168" y="1419"/>
              <a:ext cx="288" cy="288"/>
            </a:xfrm>
            <a:prstGeom prst="ellipse">
              <a:avLst/>
            </a:prstGeom>
            <a:solidFill>
              <a:srgbClr val="FF99CC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24" y="1440"/>
              <a:ext cx="288" cy="288"/>
            </a:xfrm>
            <a:prstGeom prst="ellipse">
              <a:avLst/>
            </a:prstGeom>
            <a:solidFill>
              <a:srgbClr val="FF99CC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2" name="Google Shape;222;p26"/>
            <p:cNvCxnSpPr/>
            <p:nvPr/>
          </p:nvCxnSpPr>
          <p:spPr>
            <a:xfrm>
              <a:off x="3456" y="1563"/>
              <a:ext cx="76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3" name="Google Shape;223;p26"/>
            <p:cNvSpPr txBox="1"/>
            <p:nvPr/>
          </p:nvSpPr>
          <p:spPr>
            <a:xfrm>
              <a:off x="3648" y="1248"/>
              <a:ext cx="241" cy="3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</p:grpSp>
      <p:grpSp>
        <p:nvGrpSpPr>
          <p:cNvPr id="224" name="Google Shape;224;p26"/>
          <p:cNvGrpSpPr/>
          <p:nvPr/>
        </p:nvGrpSpPr>
        <p:grpSpPr>
          <a:xfrm>
            <a:off x="5029200" y="4373563"/>
            <a:ext cx="2133600" cy="503237"/>
            <a:chOff x="3168" y="2755"/>
            <a:chExt cx="1344" cy="317"/>
          </a:xfrm>
        </p:grpSpPr>
        <p:sp>
          <p:nvSpPr>
            <p:cNvPr id="225" name="Google Shape;225;p26"/>
            <p:cNvSpPr/>
            <p:nvPr/>
          </p:nvSpPr>
          <p:spPr>
            <a:xfrm>
              <a:off x="3168" y="2755"/>
              <a:ext cx="288" cy="288"/>
            </a:xfrm>
            <a:prstGeom prst="ellipse">
              <a:avLst/>
            </a:prstGeom>
            <a:solidFill>
              <a:srgbClr val="FF99CC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224" y="2784"/>
              <a:ext cx="288" cy="288"/>
            </a:xfrm>
            <a:prstGeom prst="ellipse">
              <a:avLst/>
            </a:prstGeom>
            <a:solidFill>
              <a:srgbClr val="FF99CC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26"/>
          <p:cNvGrpSpPr/>
          <p:nvPr/>
        </p:nvGrpSpPr>
        <p:grpSpPr>
          <a:xfrm>
            <a:off x="5029200" y="2895600"/>
            <a:ext cx="2133600" cy="808038"/>
            <a:chOff x="3168" y="1219"/>
            <a:chExt cx="1344" cy="509"/>
          </a:xfrm>
        </p:grpSpPr>
        <p:sp>
          <p:nvSpPr>
            <p:cNvPr id="228" name="Google Shape;228;p26"/>
            <p:cNvSpPr/>
            <p:nvPr/>
          </p:nvSpPr>
          <p:spPr>
            <a:xfrm>
              <a:off x="3168" y="1419"/>
              <a:ext cx="288" cy="288"/>
            </a:xfrm>
            <a:prstGeom prst="ellipse">
              <a:avLst/>
            </a:prstGeom>
            <a:solidFill>
              <a:srgbClr val="FF99CC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224" y="1440"/>
              <a:ext cx="288" cy="288"/>
            </a:xfrm>
            <a:prstGeom prst="ellipse">
              <a:avLst/>
            </a:prstGeom>
            <a:solidFill>
              <a:srgbClr val="FF99CC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" name="Google Shape;230;p26"/>
            <p:cNvCxnSpPr/>
            <p:nvPr/>
          </p:nvCxnSpPr>
          <p:spPr>
            <a:xfrm>
              <a:off x="3456" y="1563"/>
              <a:ext cx="76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1" name="Google Shape;231;p26"/>
            <p:cNvSpPr txBox="1"/>
            <p:nvPr/>
          </p:nvSpPr>
          <p:spPr>
            <a:xfrm>
              <a:off x="3648" y="1219"/>
              <a:ext cx="251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 to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/>
              <a:t>-NFA: </a:t>
            </a:r>
            <a:r>
              <a:rPr lang="en-US">
                <a:solidFill>
                  <a:srgbClr val="3366FF"/>
                </a:solidFill>
              </a:rPr>
              <a:t>Induction 1</a:t>
            </a:r>
            <a:r>
              <a:rPr lang="en-US"/>
              <a:t> – Union</a:t>
            </a:r>
            <a:endParaRPr/>
          </a:p>
        </p:txBody>
      </p:sp>
      <p:grpSp>
        <p:nvGrpSpPr>
          <p:cNvPr id="239" name="Google Shape;239;p27"/>
          <p:cNvGrpSpPr/>
          <p:nvPr/>
        </p:nvGrpSpPr>
        <p:grpSpPr>
          <a:xfrm>
            <a:off x="2895600" y="2362200"/>
            <a:ext cx="2971800" cy="1371600"/>
            <a:chOff x="1824" y="1488"/>
            <a:chExt cx="1872" cy="864"/>
          </a:xfrm>
        </p:grpSpPr>
        <p:sp>
          <p:nvSpPr>
            <p:cNvPr id="240" name="Google Shape;240;p27"/>
            <p:cNvSpPr/>
            <p:nvPr/>
          </p:nvSpPr>
          <p:spPr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E</a:t>
              </a:r>
              <a:r>
                <a:rPr lang="en-US" sz="2800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895600" y="4191000"/>
            <a:ext cx="2971800" cy="1371600"/>
            <a:chOff x="1824" y="1488"/>
            <a:chExt cx="1872" cy="864"/>
          </a:xfrm>
        </p:grpSpPr>
        <p:sp>
          <p:nvSpPr>
            <p:cNvPr id="244" name="Google Shape;244;p27"/>
            <p:cNvSpPr/>
            <p:nvPr/>
          </p:nvSpPr>
          <p:spPr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E</a:t>
              </a:r>
              <a:r>
                <a:rPr lang="en-US" sz="2800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27"/>
          <p:cNvGrpSpPr/>
          <p:nvPr/>
        </p:nvGrpSpPr>
        <p:grpSpPr>
          <a:xfrm>
            <a:off x="1311275" y="2286000"/>
            <a:ext cx="6096000" cy="4029075"/>
            <a:chOff x="826" y="1440"/>
            <a:chExt cx="3840" cy="2538"/>
          </a:xfrm>
        </p:grpSpPr>
        <p:sp>
          <p:nvSpPr>
            <p:cNvPr id="248" name="Google Shape;248;p27"/>
            <p:cNvSpPr/>
            <p:nvPr/>
          </p:nvSpPr>
          <p:spPr>
            <a:xfrm>
              <a:off x="826" y="1440"/>
              <a:ext cx="3840" cy="211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7"/>
            <p:cNvSpPr txBox="1"/>
            <p:nvPr/>
          </p:nvSpPr>
          <p:spPr>
            <a:xfrm>
              <a:off x="2208" y="3648"/>
              <a:ext cx="1117" cy="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E</a:t>
              </a:r>
              <a:r>
                <a:rPr lang="en-US" sz="2800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∪ E</a:t>
              </a:r>
              <a:r>
                <a:rPr lang="en-US" sz="2800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250" name="Google Shape;250;p27"/>
          <p:cNvGrpSpPr/>
          <p:nvPr/>
        </p:nvGrpSpPr>
        <p:grpSpPr>
          <a:xfrm>
            <a:off x="1447800" y="3048000"/>
            <a:ext cx="5867400" cy="1828800"/>
            <a:chOff x="912" y="1920"/>
            <a:chExt cx="3696" cy="1152"/>
          </a:xfrm>
        </p:grpSpPr>
        <p:grpSp>
          <p:nvGrpSpPr>
            <p:cNvPr id="251" name="Google Shape;251;p27"/>
            <p:cNvGrpSpPr/>
            <p:nvPr/>
          </p:nvGrpSpPr>
          <p:grpSpPr>
            <a:xfrm>
              <a:off x="912" y="1920"/>
              <a:ext cx="3696" cy="1104"/>
              <a:chOff x="912" y="1920"/>
              <a:chExt cx="3696" cy="1104"/>
            </a:xfrm>
          </p:grpSpPr>
          <p:sp>
            <p:nvSpPr>
              <p:cNvPr id="252" name="Google Shape;252;p27"/>
              <p:cNvSpPr/>
              <p:nvPr/>
            </p:nvSpPr>
            <p:spPr>
              <a:xfrm>
                <a:off x="912" y="2352"/>
                <a:ext cx="288" cy="288"/>
              </a:xfrm>
              <a:prstGeom prst="ellipse">
                <a:avLst/>
              </a:prstGeom>
              <a:solidFill>
                <a:srgbClr val="FFFF99">
                  <a:alpha val="49803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>
                <a:off x="4320" y="2400"/>
                <a:ext cx="288" cy="288"/>
              </a:xfrm>
              <a:prstGeom prst="ellipse">
                <a:avLst/>
              </a:prstGeom>
              <a:solidFill>
                <a:srgbClr val="FFFF99">
                  <a:alpha val="49803"/>
                </a:srgbClr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4" name="Google Shape;254;p27"/>
              <p:cNvCxnSpPr/>
              <p:nvPr/>
            </p:nvCxnSpPr>
            <p:spPr>
              <a:xfrm rot="10800000" flipH="1">
                <a:off x="1152" y="1920"/>
                <a:ext cx="720" cy="4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5" name="Google Shape;255;p27"/>
              <p:cNvCxnSpPr/>
              <p:nvPr/>
            </p:nvCxnSpPr>
            <p:spPr>
              <a:xfrm>
                <a:off x="1152" y="2592"/>
                <a:ext cx="720" cy="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6" name="Google Shape;256;p27"/>
              <p:cNvCxnSpPr/>
              <p:nvPr/>
            </p:nvCxnSpPr>
            <p:spPr>
              <a:xfrm>
                <a:off x="3600" y="1920"/>
                <a:ext cx="768" cy="52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7" name="Google Shape;257;p27"/>
              <p:cNvCxnSpPr/>
              <p:nvPr/>
            </p:nvCxnSpPr>
            <p:spPr>
              <a:xfrm rot="10800000" flipH="1">
                <a:off x="3600" y="2640"/>
                <a:ext cx="768" cy="3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58" name="Google Shape;258;p27"/>
            <p:cNvSpPr txBox="1"/>
            <p:nvPr/>
          </p:nvSpPr>
          <p:spPr>
            <a:xfrm>
              <a:off x="1344" y="1920"/>
              <a:ext cx="21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259" name="Google Shape;259;p27"/>
            <p:cNvSpPr txBox="1"/>
            <p:nvPr/>
          </p:nvSpPr>
          <p:spPr>
            <a:xfrm>
              <a:off x="1344" y="2784"/>
              <a:ext cx="21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260" name="Google Shape;260;p27"/>
            <p:cNvSpPr txBox="1"/>
            <p:nvPr/>
          </p:nvSpPr>
          <p:spPr>
            <a:xfrm>
              <a:off x="3936" y="2784"/>
              <a:ext cx="21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261" name="Google Shape;261;p27"/>
            <p:cNvSpPr txBox="1"/>
            <p:nvPr/>
          </p:nvSpPr>
          <p:spPr>
            <a:xfrm>
              <a:off x="3936" y="1920"/>
              <a:ext cx="21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 to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/>
              <a:t>-NFA: </a:t>
            </a:r>
            <a:r>
              <a:rPr lang="en-US">
                <a:solidFill>
                  <a:srgbClr val="3366FF"/>
                </a:solidFill>
              </a:rPr>
              <a:t>Induction 2</a:t>
            </a:r>
            <a:r>
              <a:rPr lang="en-US"/>
              <a:t> – Concatenation</a:t>
            </a:r>
            <a:endParaRPr/>
          </a:p>
        </p:txBody>
      </p:sp>
      <p:grpSp>
        <p:nvGrpSpPr>
          <p:cNvPr id="269" name="Google Shape;269;p28"/>
          <p:cNvGrpSpPr/>
          <p:nvPr/>
        </p:nvGrpSpPr>
        <p:grpSpPr>
          <a:xfrm>
            <a:off x="914400" y="2971800"/>
            <a:ext cx="2971800" cy="1371600"/>
            <a:chOff x="1824" y="1488"/>
            <a:chExt cx="1872" cy="864"/>
          </a:xfrm>
        </p:grpSpPr>
        <p:sp>
          <p:nvSpPr>
            <p:cNvPr id="270" name="Google Shape;270;p28"/>
            <p:cNvSpPr/>
            <p:nvPr/>
          </p:nvSpPr>
          <p:spPr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E</a:t>
              </a:r>
              <a:r>
                <a:rPr lang="en-US" sz="2800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28"/>
          <p:cNvGrpSpPr/>
          <p:nvPr/>
        </p:nvGrpSpPr>
        <p:grpSpPr>
          <a:xfrm>
            <a:off x="5486400" y="2971800"/>
            <a:ext cx="2971800" cy="1371600"/>
            <a:chOff x="1824" y="1488"/>
            <a:chExt cx="1872" cy="864"/>
          </a:xfrm>
        </p:grpSpPr>
        <p:sp>
          <p:nvSpPr>
            <p:cNvPr id="274" name="Google Shape;274;p28"/>
            <p:cNvSpPr/>
            <p:nvPr/>
          </p:nvSpPr>
          <p:spPr>
            <a:xfrm>
              <a:off x="1824" y="1488"/>
              <a:ext cx="1872" cy="864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E</a:t>
              </a:r>
              <a:r>
                <a:rPr lang="en-US" sz="2800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312" y="1776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1872" y="1776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28"/>
          <p:cNvGrpSpPr/>
          <p:nvPr/>
        </p:nvGrpSpPr>
        <p:grpSpPr>
          <a:xfrm>
            <a:off x="609600" y="2514600"/>
            <a:ext cx="8153400" cy="3052763"/>
            <a:chOff x="384" y="1584"/>
            <a:chExt cx="5136" cy="1923"/>
          </a:xfrm>
        </p:grpSpPr>
        <p:sp>
          <p:nvSpPr>
            <p:cNvPr id="278" name="Google Shape;278;p28"/>
            <p:cNvSpPr/>
            <p:nvPr/>
          </p:nvSpPr>
          <p:spPr>
            <a:xfrm>
              <a:off x="384" y="1584"/>
              <a:ext cx="5136" cy="144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8"/>
            <p:cNvSpPr txBox="1"/>
            <p:nvPr/>
          </p:nvSpPr>
          <p:spPr>
            <a:xfrm>
              <a:off x="2352" y="3216"/>
              <a:ext cx="737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E</a:t>
              </a:r>
              <a:r>
                <a:rPr lang="en-US" sz="2400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r>
                <a:rPr lang="en-US" sz="2400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280" name="Google Shape;280;p28"/>
          <p:cNvGrpSpPr/>
          <p:nvPr/>
        </p:nvGrpSpPr>
        <p:grpSpPr>
          <a:xfrm>
            <a:off x="3733800" y="3200400"/>
            <a:ext cx="1828800" cy="457200"/>
            <a:chOff x="2352" y="2016"/>
            <a:chExt cx="1152" cy="288"/>
          </a:xfrm>
        </p:grpSpPr>
        <p:cxnSp>
          <p:nvCxnSpPr>
            <p:cNvPr id="281" name="Google Shape;281;p28"/>
            <p:cNvCxnSpPr/>
            <p:nvPr/>
          </p:nvCxnSpPr>
          <p:spPr>
            <a:xfrm>
              <a:off x="2352" y="2304"/>
              <a:ext cx="115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2" name="Google Shape;282;p28"/>
            <p:cNvSpPr txBox="1"/>
            <p:nvPr/>
          </p:nvSpPr>
          <p:spPr>
            <a:xfrm>
              <a:off x="2832" y="2016"/>
              <a:ext cx="21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 to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/>
              <a:t>-NFA: </a:t>
            </a:r>
            <a:r>
              <a:rPr lang="en-US">
                <a:solidFill>
                  <a:srgbClr val="3366FF"/>
                </a:solidFill>
              </a:rPr>
              <a:t>Induction 3</a:t>
            </a:r>
            <a:r>
              <a:rPr lang="en-US"/>
              <a:t> – Closure</a:t>
            </a:r>
            <a:endParaRPr/>
          </a:p>
        </p:txBody>
      </p:sp>
      <p:grpSp>
        <p:nvGrpSpPr>
          <p:cNvPr id="290" name="Google Shape;290;p29"/>
          <p:cNvGrpSpPr/>
          <p:nvPr/>
        </p:nvGrpSpPr>
        <p:grpSpPr>
          <a:xfrm>
            <a:off x="2667000" y="2743200"/>
            <a:ext cx="2971800" cy="1371600"/>
            <a:chOff x="1680" y="1728"/>
            <a:chExt cx="1872" cy="864"/>
          </a:xfrm>
        </p:grpSpPr>
        <p:sp>
          <p:nvSpPr>
            <p:cNvPr id="291" name="Google Shape;291;p29"/>
            <p:cNvSpPr/>
            <p:nvPr/>
          </p:nvSpPr>
          <p:spPr>
            <a:xfrm>
              <a:off x="1680" y="1728"/>
              <a:ext cx="1872" cy="864"/>
            </a:xfrm>
            <a:prstGeom prst="ellipse">
              <a:avLst/>
            </a:prstGeom>
            <a:solidFill>
              <a:schemeClr val="accent1">
                <a:alpha val="49803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E</a:t>
              </a:r>
              <a:endParaRPr sz="2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168" y="2016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1728" y="2016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29"/>
          <p:cNvGrpSpPr/>
          <p:nvPr/>
        </p:nvGrpSpPr>
        <p:grpSpPr>
          <a:xfrm>
            <a:off x="609600" y="1676400"/>
            <a:ext cx="7086600" cy="4410075"/>
            <a:chOff x="384" y="1056"/>
            <a:chExt cx="4464" cy="2778"/>
          </a:xfrm>
        </p:grpSpPr>
        <p:sp>
          <p:nvSpPr>
            <p:cNvPr id="295" name="Google Shape;295;p29"/>
            <p:cNvSpPr/>
            <p:nvPr/>
          </p:nvSpPr>
          <p:spPr>
            <a:xfrm>
              <a:off x="384" y="1056"/>
              <a:ext cx="4464" cy="216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9"/>
            <p:cNvSpPr txBox="1"/>
            <p:nvPr/>
          </p:nvSpPr>
          <p:spPr>
            <a:xfrm>
              <a:off x="2256" y="3504"/>
              <a:ext cx="690" cy="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E*</a:t>
              </a:r>
              <a:endParaRPr sz="28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9"/>
          <p:cNvGrpSpPr/>
          <p:nvPr/>
        </p:nvGrpSpPr>
        <p:grpSpPr>
          <a:xfrm>
            <a:off x="990600" y="1752600"/>
            <a:ext cx="6096000" cy="3276600"/>
            <a:chOff x="624" y="1104"/>
            <a:chExt cx="3840" cy="2064"/>
          </a:xfrm>
        </p:grpSpPr>
        <p:sp>
          <p:nvSpPr>
            <p:cNvPr id="298" name="Google Shape;298;p29"/>
            <p:cNvSpPr/>
            <p:nvPr/>
          </p:nvSpPr>
          <p:spPr>
            <a:xfrm>
              <a:off x="4176" y="2016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624" y="2016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0" name="Google Shape;300;p29"/>
            <p:cNvCxnSpPr/>
            <p:nvPr/>
          </p:nvCxnSpPr>
          <p:spPr>
            <a:xfrm>
              <a:off x="912" y="2160"/>
              <a:ext cx="76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1" name="Google Shape;301;p29"/>
            <p:cNvCxnSpPr/>
            <p:nvPr/>
          </p:nvCxnSpPr>
          <p:spPr>
            <a:xfrm>
              <a:off x="3456" y="2160"/>
              <a:ext cx="72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2" name="Google Shape;302;p29"/>
            <p:cNvCxnSpPr/>
            <p:nvPr/>
          </p:nvCxnSpPr>
          <p:spPr>
            <a:xfrm rot="5400000">
              <a:off x="2543" y="1297"/>
              <a:ext cx="1" cy="1440"/>
            </a:xfrm>
            <a:prstGeom prst="curvedConnector3">
              <a:avLst>
                <a:gd name="adj1" fmla="val -5340988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3" name="Google Shape;303;p29"/>
            <p:cNvCxnSpPr/>
            <p:nvPr/>
          </p:nvCxnSpPr>
          <p:spPr>
            <a:xfrm rot="-5400000" flipH="1">
              <a:off x="2543" y="529"/>
              <a:ext cx="1" cy="3552"/>
            </a:xfrm>
            <a:prstGeom prst="curvedConnector3">
              <a:avLst>
                <a:gd name="adj1" fmla="val -14989559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4" name="Google Shape;304;p29"/>
            <p:cNvSpPr txBox="1"/>
            <p:nvPr/>
          </p:nvSpPr>
          <p:spPr>
            <a:xfrm>
              <a:off x="2496" y="1104"/>
              <a:ext cx="21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305" name="Google Shape;305;p29"/>
            <p:cNvSpPr txBox="1"/>
            <p:nvPr/>
          </p:nvSpPr>
          <p:spPr>
            <a:xfrm>
              <a:off x="2544" y="2880"/>
              <a:ext cx="21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306" name="Google Shape;306;p29"/>
            <p:cNvSpPr txBox="1"/>
            <p:nvPr/>
          </p:nvSpPr>
          <p:spPr>
            <a:xfrm>
              <a:off x="3696" y="1872"/>
              <a:ext cx="21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307" name="Google Shape;307;p29"/>
            <p:cNvSpPr txBox="1"/>
            <p:nvPr/>
          </p:nvSpPr>
          <p:spPr>
            <a:xfrm>
              <a:off x="1152" y="1872"/>
              <a:ext cx="21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>
            <a:spLocks noGrp="1"/>
          </p:cNvSpPr>
          <p:nvPr>
            <p:ph type="title"/>
          </p:nvPr>
        </p:nvSpPr>
        <p:spPr>
          <a:xfrm>
            <a:off x="428596" y="0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 b="1">
                <a:solidFill>
                  <a:srgbClr val="C00000"/>
                </a:solidFill>
              </a:rPr>
              <a:t>(a|b)* a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313" name="Google Shape;313;p30" descr="https://media.geeksforgeeks.org/wp-content/uploads/20190301105938/nfafinal-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82" y="692046"/>
            <a:ext cx="8929718" cy="590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pic>
        <p:nvPicPr>
          <p:cNvPr id="319" name="Google Shape;31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58" y="1857364"/>
            <a:ext cx="42862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034" y="3929066"/>
            <a:ext cx="50863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Regular expressions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Simplification &amp; rules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Automaton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NFA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 to NFA conversion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NFA acceptance</a:t>
            </a:r>
            <a:endParaRPr/>
          </a:p>
        </p:txBody>
      </p:sp>
      <p:pic>
        <p:nvPicPr>
          <p:cNvPr id="326" name="Google Shape;326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28728" y="4500570"/>
            <a:ext cx="52863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0166" y="2928934"/>
            <a:ext cx="428625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2"/>
          <p:cNvSpPr/>
          <p:nvPr/>
        </p:nvSpPr>
        <p:spPr>
          <a:xfrm>
            <a:off x="161925" y="928670"/>
            <a:ext cx="8858249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Accepts a string if some allowed sequence of 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transitions on that string leads to an accepting 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state. 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Optionally follow any ε arrow at any time, without 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consuming any input.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4214810" y="4500570"/>
            <a:ext cx="428628" cy="42862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2"/>
          <p:cNvSpPr/>
          <p:nvPr/>
        </p:nvSpPr>
        <p:spPr>
          <a:xfrm>
            <a:off x="5357818" y="4500570"/>
            <a:ext cx="1285884" cy="9286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accept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1604" y="5572140"/>
            <a:ext cx="52863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2"/>
          <p:cNvSpPr/>
          <p:nvPr/>
        </p:nvSpPr>
        <p:spPr>
          <a:xfrm>
            <a:off x="4357686" y="5572140"/>
            <a:ext cx="428628" cy="42862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2"/>
          <p:cNvSpPr/>
          <p:nvPr/>
        </p:nvSpPr>
        <p:spPr>
          <a:xfrm>
            <a:off x="6786578" y="5643578"/>
            <a:ext cx="1285884" cy="9286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reject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40" name="Google Shape;34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596" y="219561"/>
            <a:ext cx="8358246" cy="647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47" name="Google Shape;34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715304" cy="636233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4"/>
          <p:cNvSpPr/>
          <p:nvPr/>
        </p:nvSpPr>
        <p:spPr>
          <a:xfrm>
            <a:off x="4286248" y="5143512"/>
            <a:ext cx="4643470" cy="171448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 *( a, 0010) = δ(δ(δ(δ(a,0),0),1),0)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 (δ(δ(a,0),1),0)= δ (δ(e,1),0))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δ (f,0) = g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354" name="Google Shape;354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55" name="Google Shape;35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281" y="1785926"/>
            <a:ext cx="8715437" cy="3286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62" name="Google Shape;36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20" y="192196"/>
            <a:ext cx="8643998" cy="6527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368" name="Google Shape;368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69" name="Google Shape;36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69" y="571480"/>
            <a:ext cx="8908496" cy="564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528638" y="714356"/>
            <a:ext cx="8229600" cy="541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dirty="0"/>
              <a:t>RG generate language accepted by Finite Automaton</a:t>
            </a:r>
            <a:endParaRPr dirty="0"/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 dirty="0"/>
              <a:t>Production / Rules for Type 3 grammar is of the form </a:t>
            </a:r>
            <a:endParaRPr dirty="0"/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500"/>
              <a:buNone/>
            </a:pPr>
            <a:r>
              <a:rPr lang="en-US" sz="2500" dirty="0">
                <a:solidFill>
                  <a:srgbClr val="FF0000"/>
                </a:solidFill>
              </a:rPr>
              <a:t>     A </a:t>
            </a:r>
            <a:r>
              <a:rPr lang="en-US" sz="25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dirty="0">
                <a:solidFill>
                  <a:srgbClr val="FF0000"/>
                </a:solidFill>
              </a:rPr>
              <a:t>a | </a:t>
            </a:r>
            <a:r>
              <a:rPr lang="en-US" sz="2500" dirty="0" err="1">
                <a:solidFill>
                  <a:srgbClr val="FF0000"/>
                </a:solidFill>
              </a:rPr>
              <a:t>aB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endParaRPr sz="2500" dirty="0">
              <a:solidFill>
                <a:srgbClr val="FF0000"/>
              </a:solidFill>
            </a:endParaRPr>
          </a:p>
          <a:p>
            <a:pPr marL="342900" lvl="0" indent="-1841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/>
          </a:p>
          <a:p>
            <a:pPr marL="342900" lvl="0" indent="-1841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/>
          </a:p>
        </p:txBody>
      </p:sp>
      <p:sp>
        <p:nvSpPr>
          <p:cNvPr id="101" name="Google Shape;101;p15"/>
          <p:cNvSpPr txBox="1"/>
          <p:nvPr/>
        </p:nvSpPr>
        <p:spPr>
          <a:xfrm>
            <a:off x="500034" y="214290"/>
            <a:ext cx="8229600" cy="36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Type 3 or Regular Language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662" y="2786058"/>
            <a:ext cx="2614612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528638" y="2214554"/>
            <a:ext cx="8258204" cy="57150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Grammar for  L generating all strings belonging to Σ = {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100" y="4500570"/>
            <a:ext cx="5514975" cy="50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928662" y="3857628"/>
            <a:ext cx="6143668" cy="57150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Generating string  “abb”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571472" y="5500702"/>
            <a:ext cx="8215370" cy="78581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Every Type i Language is of Type i-1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214282" y="357166"/>
            <a:ext cx="8686800" cy="61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If Σ is an alphabet, the set R of regular languages over Σ is defined as follows.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		1. The language ∅ is an element of R, and 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		    for every a ∈ Σ, the language {a} is in R.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		2. For any two languages L1 and L2 in R, the three languages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		    L1 ∪ L2, L1L2, and L∗ are elements of R.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rgbClr val="FF0000"/>
                </a:solidFill>
              </a:rPr>
              <a:t>Set builder and Roaster </a:t>
            </a:r>
            <a:r>
              <a:rPr lang="en-US" sz="2400" dirty="0"/>
              <a:t>notations express languages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Third way is using </a:t>
            </a:r>
            <a:r>
              <a:rPr lang="en-US" sz="2400" dirty="0">
                <a:solidFill>
                  <a:srgbClr val="FF0000"/>
                </a:solidFill>
              </a:rPr>
              <a:t>regular expressions </a:t>
            </a:r>
            <a:r>
              <a:rPr lang="en-US" sz="2400" dirty="0"/>
              <a:t>to represent regular grammars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Operators in regular expressions  |   .     and   *   to represent union, </a:t>
            </a:r>
            <a:r>
              <a:rPr lang="en-US" sz="2400" dirty="0" err="1"/>
              <a:t>concat</a:t>
            </a:r>
            <a:r>
              <a:rPr lang="en-US" sz="2400" dirty="0"/>
              <a:t> and zero or more repetitions</a:t>
            </a:r>
            <a:endParaRPr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Any number of 0s</a:t>
            </a:r>
            <a:r>
              <a:rPr lang="en-US" sz="2400" dirty="0"/>
              <a:t>    one 1       </a:t>
            </a:r>
            <a:r>
              <a:rPr lang="en-US" sz="2400" dirty="0">
                <a:solidFill>
                  <a:srgbClr val="FF0000"/>
                </a:solidFill>
              </a:rPr>
              <a:t>any number of 0</a:t>
            </a:r>
            <a:r>
              <a:rPr lang="en-US" sz="2400" dirty="0"/>
              <a:t>s     one 1 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FF0000"/>
                </a:solidFill>
              </a:rPr>
              <a:t>any number of  0s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  0*</a:t>
            </a:r>
            <a:r>
              <a:rPr lang="en-US" sz="2400" dirty="0">
                <a:solidFill>
                  <a:srgbClr val="FF0000"/>
                </a:solidFill>
              </a:rPr>
              <a:t> .  1  . </a:t>
            </a:r>
            <a:r>
              <a:rPr lang="en-US" sz="2400" dirty="0"/>
              <a:t>0*</a:t>
            </a:r>
            <a:r>
              <a:rPr lang="en-US" sz="2400" dirty="0">
                <a:solidFill>
                  <a:srgbClr val="FF0000"/>
                </a:solidFill>
              </a:rPr>
              <a:t> .  1  .  </a:t>
            </a:r>
            <a:r>
              <a:rPr lang="en-US" sz="2400" dirty="0"/>
              <a:t>0*   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dirty="0"/>
              <a:t>0*10*10*</a:t>
            </a:r>
            <a:endParaRPr sz="2400" dirty="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C00000"/>
                </a:solidFill>
              </a:rPr>
              <a:t>RE definition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57200" y="1071546"/>
            <a:ext cx="8229600" cy="505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66FF"/>
                </a:solidFill>
              </a:rPr>
              <a:t>Basis 1</a:t>
            </a:r>
            <a:r>
              <a:rPr lang="en-US" sz="2400"/>
              <a:t>: If </a:t>
            </a:r>
            <a:r>
              <a:rPr lang="en-US" sz="2400" i="1"/>
              <a:t>a</a:t>
            </a:r>
            <a:r>
              <a:rPr lang="en-US" sz="2400"/>
              <a:t>  is any symbol, then a is a RE, and L(a) = {a}.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C3300"/>
                </a:solidFill>
              </a:rPr>
              <a:t>Note</a:t>
            </a:r>
            <a:r>
              <a:rPr lang="en-US" sz="2400"/>
              <a:t>: {a} is the language containing one string, and that string is of length 1.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66FF"/>
                </a:solidFill>
              </a:rPr>
              <a:t>Basis 2</a:t>
            </a:r>
            <a:r>
              <a:rPr lang="en-US" sz="2400"/>
              <a:t>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 sz="2400"/>
              <a:t> is a RE, and L(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 sz="2400"/>
              <a:t>) = {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 sz="2400"/>
              <a:t>}.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66FF"/>
                </a:solidFill>
              </a:rPr>
              <a:t>Basis 3</a:t>
            </a:r>
            <a:r>
              <a:rPr lang="en-US" sz="2400"/>
              <a:t>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∅</a:t>
            </a:r>
            <a:r>
              <a:rPr lang="en-US" sz="2400"/>
              <a:t> is a RE, and L(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∅</a:t>
            </a:r>
            <a:r>
              <a:rPr lang="en-US" sz="2400"/>
              <a:t>) =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∅</a:t>
            </a:r>
            <a:r>
              <a:rPr lang="en-US" sz="2400"/>
              <a:t>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66FF"/>
                </a:solidFill>
              </a:rPr>
              <a:t>Induction 1</a:t>
            </a:r>
            <a:r>
              <a:rPr lang="en-US" sz="2400"/>
              <a:t>: If E</a:t>
            </a:r>
            <a:r>
              <a:rPr lang="en-US" sz="2400" baseline="-25000"/>
              <a:t>1</a:t>
            </a:r>
            <a:r>
              <a:rPr lang="en-US" sz="2400"/>
              <a:t> and E</a:t>
            </a:r>
            <a:r>
              <a:rPr lang="en-US" sz="2400" baseline="-25000"/>
              <a:t>2</a:t>
            </a:r>
            <a:r>
              <a:rPr lang="en-US" sz="2400"/>
              <a:t> are regular expressions, then E</a:t>
            </a:r>
            <a:r>
              <a:rPr lang="en-US" sz="2400" baseline="-25000"/>
              <a:t>1</a:t>
            </a:r>
            <a:r>
              <a:rPr lang="en-US" sz="2400"/>
              <a:t> | E</a:t>
            </a:r>
            <a:r>
              <a:rPr lang="en-US" sz="2400" baseline="-25000"/>
              <a:t>2</a:t>
            </a:r>
            <a:r>
              <a:rPr lang="en-US" sz="2400"/>
              <a:t> is a regular expression, and L(E</a:t>
            </a:r>
            <a:r>
              <a:rPr lang="en-US" sz="2400" baseline="-25000"/>
              <a:t>1</a:t>
            </a:r>
            <a:r>
              <a:rPr lang="en-US" sz="2400"/>
              <a:t>|E</a:t>
            </a:r>
            <a:r>
              <a:rPr lang="en-US" sz="2400" baseline="-25000"/>
              <a:t>2</a:t>
            </a:r>
            <a:r>
              <a:rPr lang="en-US" sz="2400"/>
              <a:t>) = L(E</a:t>
            </a:r>
            <a:r>
              <a:rPr lang="en-US" sz="2400" baseline="-25000"/>
              <a:t>1</a:t>
            </a:r>
            <a:r>
              <a:rPr lang="en-US" sz="2400"/>
              <a:t>)∪L(E</a:t>
            </a:r>
            <a:r>
              <a:rPr lang="en-US" sz="2400" baseline="-25000"/>
              <a:t>2</a:t>
            </a:r>
            <a:r>
              <a:rPr lang="en-US" sz="2400"/>
              <a:t>).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66FF"/>
                </a:solidFill>
              </a:rPr>
              <a:t>Induction 2</a:t>
            </a:r>
            <a:r>
              <a:rPr lang="en-US" sz="2400"/>
              <a:t>: If E</a:t>
            </a:r>
            <a:r>
              <a:rPr lang="en-US" sz="2400" baseline="-25000"/>
              <a:t>1</a:t>
            </a:r>
            <a:r>
              <a:rPr lang="en-US" sz="2400"/>
              <a:t> and E</a:t>
            </a:r>
            <a:r>
              <a:rPr lang="en-US" sz="2400" baseline="-25000"/>
              <a:t>2</a:t>
            </a:r>
            <a:r>
              <a:rPr lang="en-US" sz="2400"/>
              <a:t> are regular expressions, then E</a:t>
            </a:r>
            <a:r>
              <a:rPr lang="en-US" sz="2400" baseline="-25000"/>
              <a:t>1</a:t>
            </a:r>
            <a:r>
              <a:rPr lang="en-US" sz="2400"/>
              <a:t>E</a:t>
            </a:r>
            <a:r>
              <a:rPr lang="en-US" sz="2400" baseline="-25000"/>
              <a:t>2</a:t>
            </a:r>
            <a:r>
              <a:rPr lang="en-US" sz="2400"/>
              <a:t> is a regular expression, and L(E</a:t>
            </a:r>
            <a:r>
              <a:rPr lang="en-US" sz="2400" baseline="-25000"/>
              <a:t>1</a:t>
            </a:r>
            <a:r>
              <a:rPr lang="en-US" sz="2400"/>
              <a:t>E</a:t>
            </a:r>
            <a:r>
              <a:rPr lang="en-US" sz="2400" baseline="-25000"/>
              <a:t>2</a:t>
            </a:r>
            <a:r>
              <a:rPr lang="en-US" sz="2400"/>
              <a:t>) = L(E</a:t>
            </a:r>
            <a:r>
              <a:rPr lang="en-US" sz="2400" baseline="-25000"/>
              <a:t>1</a:t>
            </a:r>
            <a:r>
              <a:rPr lang="en-US" sz="2400"/>
              <a:t>)L(E</a:t>
            </a:r>
            <a:r>
              <a:rPr lang="en-US" sz="2400" baseline="-25000"/>
              <a:t>2</a:t>
            </a:r>
            <a:r>
              <a:rPr lang="en-US" sz="2400"/>
              <a:t>).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3366FF"/>
                </a:solidFill>
              </a:rPr>
              <a:t>Induction 3</a:t>
            </a:r>
            <a:r>
              <a:rPr lang="en-US" sz="2400"/>
              <a:t>: If E is a RE, then E* is a RE, and L(E*) = (L(E))*.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* - Kleene closure operator (zero / more repetitions)</a:t>
            </a: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Precedence of operators: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Parentheses may be used wherever needed to influence the grouping of operators.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Order of precedence is * (highest), then concatenation, then | (lowest).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Regular expression identities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00034" y="6375415"/>
            <a:ext cx="8229600" cy="48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smtClean="0"/>
              <a:t>L </a:t>
            </a:r>
            <a:r>
              <a:rPr lang="en-US" dirty="0"/>
              <a:t>and M are two </a:t>
            </a:r>
            <a:r>
              <a:rPr lang="en-US" dirty="0" err="1"/>
              <a:t>Reg</a:t>
            </a:r>
            <a:r>
              <a:rPr lang="en-US" dirty="0"/>
              <a:t> expr</a:t>
            </a:r>
            <a:endParaRPr dirty="0"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87" y="938214"/>
            <a:ext cx="3248025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5500694" y="2428868"/>
            <a:ext cx="2786082" cy="121444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(L+M)*= (L*+M*)*= (L*M*)*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457200" y="2714620"/>
            <a:ext cx="8229600" cy="341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L(01) = {01}.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L(01+0) = {01, 0}.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L(0(1+0)) = {01, 00}.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L(0*) = {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 dirty="0"/>
              <a:t>, 0, 00, 000,… }.</a:t>
            </a:r>
            <a:endParaRPr dirty="0"/>
          </a:p>
          <a:p>
            <a:pPr marL="342900" lvl="0">
              <a:spcBef>
                <a:spcPts val="640"/>
              </a:spcBef>
              <a:buSzPts val="3200"/>
            </a:pPr>
            <a:r>
              <a:rPr lang="en-US" dirty="0"/>
              <a:t>L((0+10)*(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 dirty="0"/>
              <a:t>+1)) =all strings of 0’s and 1’s without two consecutive 1’s.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20752"/>
          <a:stretch/>
        </p:blipFill>
        <p:spPr>
          <a:xfrm>
            <a:off x="214282" y="928670"/>
            <a:ext cx="9008452" cy="157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4929190" y="1857364"/>
            <a:ext cx="28575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643570" y="2143116"/>
            <a:ext cx="21431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428596" y="0"/>
            <a:ext cx="8229600" cy="657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all strings of 0’s and 1’s having 101 as a substring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 dirty="0">
                <a:solidFill>
                  <a:srgbClr val="C00000"/>
                </a:solidFill>
              </a:rPr>
              <a:t>(0+1)*101(0+1)*</a:t>
            </a:r>
            <a:endParaRPr sz="2400" dirty="0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all strings of 0’s and 1’s having 101 as a subsequence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C00000"/>
                </a:solidFill>
              </a:rPr>
              <a:t>(0+1)*1(0+1)*0(0+1)*1(0+1)*</a:t>
            </a:r>
            <a:endParaRPr sz="2400" dirty="0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/>
              <a:t>all strings of 0’s and 1’s having a number of 0’s that is a multiple of 3.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dirty="0">
                <a:solidFill>
                  <a:srgbClr val="C00000"/>
                </a:solidFill>
              </a:rPr>
              <a:t>1*(1*01*01*01*)*1*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Strings which either have 0011 or 1100 as substring.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Strings which either have 00 or 11 as substring.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Strings which start with 11 and end with 00 or start with 00 and end with 11.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set of all binary strings having two consecutive 0s and two consecutive 1s</a:t>
            </a:r>
            <a:endParaRPr dirty="0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solidFill>
                <a:srgbClr val="C00000"/>
              </a:solidFill>
            </a:endParaRPr>
          </a:p>
        </p:txBody>
      </p:sp>
      <p:pic>
        <p:nvPicPr>
          <p:cNvPr id="146" name="Google Shape;146;p21" descr="gatecs201611"/>
          <p:cNvPicPr preferRelativeResize="0"/>
          <p:nvPr/>
        </p:nvPicPr>
        <p:blipFill rotWithShape="1">
          <a:blip r:embed="rId3">
            <a:alphaModFix/>
          </a:blip>
          <a:srcRect l="8343" t="-3704" b="77778"/>
          <a:stretch/>
        </p:blipFill>
        <p:spPr>
          <a:xfrm>
            <a:off x="1571604" y="3357562"/>
            <a:ext cx="6277463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 descr="gatecs201611"/>
          <p:cNvPicPr preferRelativeResize="0"/>
          <p:nvPr/>
        </p:nvPicPr>
        <p:blipFill rotWithShape="1">
          <a:blip r:embed="rId3">
            <a:alphaModFix/>
          </a:blip>
          <a:srcRect l="8344" t="51852" r="12383" b="22222"/>
          <a:stretch/>
        </p:blipFill>
        <p:spPr>
          <a:xfrm>
            <a:off x="1571604" y="4214818"/>
            <a:ext cx="5429288" cy="5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 descr="gatecs201611"/>
          <p:cNvPicPr preferRelativeResize="0"/>
          <p:nvPr/>
        </p:nvPicPr>
        <p:blipFill rotWithShape="1">
          <a:blip r:embed="rId3">
            <a:alphaModFix/>
          </a:blip>
          <a:srcRect l="7300" t="81482" r="34288"/>
          <a:stretch/>
        </p:blipFill>
        <p:spPr>
          <a:xfrm>
            <a:off x="3071802" y="5143512"/>
            <a:ext cx="4000528" cy="35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 descr="gatecs201611"/>
          <p:cNvPicPr preferRelativeResize="0"/>
          <p:nvPr/>
        </p:nvPicPr>
        <p:blipFill rotWithShape="1">
          <a:blip r:embed="rId3">
            <a:alphaModFix/>
          </a:blip>
          <a:srcRect l="8343" t="25926" b="48148"/>
          <a:stretch/>
        </p:blipFill>
        <p:spPr>
          <a:xfrm>
            <a:off x="2571736" y="6357934"/>
            <a:ext cx="6277463" cy="500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1083</Words>
  <Application>Microsoft Office PowerPoint</Application>
  <PresentationFormat>On-screen Show (4:3)</PresentationFormat>
  <Paragraphs>155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Wingdings</vt:lpstr>
      <vt:lpstr>Arimo</vt:lpstr>
      <vt:lpstr>Office Theme</vt:lpstr>
      <vt:lpstr>Regular expressions &amp; NFA</vt:lpstr>
      <vt:lpstr>Agenda</vt:lpstr>
      <vt:lpstr>PowerPoint Presentation</vt:lpstr>
      <vt:lpstr>PowerPoint Presentation</vt:lpstr>
      <vt:lpstr>RE definition</vt:lpstr>
      <vt:lpstr>PowerPoint Presentation</vt:lpstr>
      <vt:lpstr>Regular expression identities</vt:lpstr>
      <vt:lpstr>Examples</vt:lpstr>
      <vt:lpstr>PowerPoint Presentation</vt:lpstr>
      <vt:lpstr>PowerPoint Presentation</vt:lpstr>
      <vt:lpstr>PowerPoint Presentation</vt:lpstr>
      <vt:lpstr>Automaton</vt:lpstr>
      <vt:lpstr>PowerPoint Presentation</vt:lpstr>
      <vt:lpstr>RE to ε-NFA: Basis</vt:lpstr>
      <vt:lpstr>RE to ε-NFA: Induction 1 – Union</vt:lpstr>
      <vt:lpstr>RE to ε-NFA: Induction 2 – Concatenation</vt:lpstr>
      <vt:lpstr>RE to ε-NFA: Induction 3 – Closure</vt:lpstr>
      <vt:lpstr>(a|b)* a</vt:lpstr>
      <vt:lpstr>PowerPoint Presentation</vt:lpstr>
      <vt:lpstr>NFA acceptance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&amp; NFA</dc:title>
  <dc:creator>HOD</dc:creator>
  <cp:lastModifiedBy>HOD</cp:lastModifiedBy>
  <cp:revision>6</cp:revision>
  <dcterms:modified xsi:type="dcterms:W3CDTF">2022-07-12T11:11:49Z</dcterms:modified>
</cp:coreProperties>
</file>