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70" r:id="rId20"/>
    <p:sldId id="266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8698A3-64DB-46EB-9161-0DCD418CDD47}">
  <a:tblStyle styleId="{8F8698A3-64DB-46EB-9161-0DCD418CDD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275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014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490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09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51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4791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606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223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33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1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Closure properties of regular languages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95400"/>
            <a:ext cx="35052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371600"/>
            <a:ext cx="4114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609600" y="53340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5334000" y="533400"/>
            <a:ext cx="1143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32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8250" y="4876800"/>
            <a:ext cx="61436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If multiple accept state make a new accept state with </a:t>
            </a:r>
            <a:r>
              <a:rPr lang="el-GR" dirty="0" smtClean="0"/>
              <a:t>ε</a:t>
            </a:r>
            <a:r>
              <a:rPr lang="en-GB" dirty="0" smtClean="0"/>
              <a:t> transition. </a:t>
            </a:r>
          </a:p>
          <a:p>
            <a:pPr algn="ctr"/>
            <a:r>
              <a:rPr lang="en-GB" dirty="0" smtClean="0"/>
              <a:t>Make start as </a:t>
            </a:r>
            <a:r>
              <a:rPr lang="en-GB" dirty="0" err="1" smtClean="0"/>
              <a:t>acc</a:t>
            </a:r>
            <a:r>
              <a:rPr lang="en-GB" dirty="0" smtClean="0"/>
              <a:t> state and accept state as non </a:t>
            </a:r>
            <a:r>
              <a:rPr lang="en-GB" dirty="0" err="1" smtClean="0"/>
              <a:t>acc</a:t>
            </a:r>
            <a:r>
              <a:rPr lang="en-GB" dirty="0" smtClean="0"/>
              <a:t> start state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Homomorphism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0066"/>
                </a:solidFill>
              </a:rPr>
              <a:t>homomorphism  </a:t>
            </a:r>
            <a:r>
              <a:rPr lang="en-US" sz="2400" dirty="0"/>
              <a:t>on an alphabet is a function that gives a string for each symbol in that alphabet.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CC33"/>
              </a:buClr>
              <a:buSzPts val="2400"/>
              <a:buChar char="•"/>
            </a:pPr>
            <a:r>
              <a:rPr lang="en-US" sz="2400" dirty="0">
                <a:solidFill>
                  <a:srgbClr val="33CC33"/>
                </a:solidFill>
              </a:rPr>
              <a:t>Example</a:t>
            </a:r>
            <a:r>
              <a:rPr lang="en-US" sz="2400" dirty="0"/>
              <a:t>: h(0) = ab; h(1) = </a:t>
            </a:r>
            <a:r>
              <a:rPr lang="en-US" sz="2400" dirty="0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 sz="2400" dirty="0"/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CC33"/>
              </a:buClr>
              <a:buSzPts val="2400"/>
              <a:buChar char="•"/>
            </a:pPr>
            <a:r>
              <a:rPr lang="en-US" sz="2400" dirty="0">
                <a:solidFill>
                  <a:srgbClr val="33CC33"/>
                </a:solidFill>
              </a:rPr>
              <a:t>So </a:t>
            </a:r>
            <a:r>
              <a:rPr lang="en-US" sz="2400" dirty="0"/>
              <a:t> h(01010) = </a:t>
            </a:r>
            <a:r>
              <a:rPr lang="en-US" sz="2400" dirty="0" err="1"/>
              <a:t>ababab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2400"/>
              <a:buChar char="•"/>
            </a:pPr>
            <a:r>
              <a:rPr lang="en-US" sz="2400" dirty="0">
                <a:solidFill>
                  <a:srgbClr val="FF0066"/>
                </a:solidFill>
              </a:rPr>
              <a:t>If L is a regular language, and h is a homomorphism on its alphabet, then h(L) = {h(w) | w is in L} is also a regular language</a:t>
            </a:r>
            <a:r>
              <a:rPr lang="en-US" sz="2400" dirty="0"/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 dirty="0">
                <a:solidFill>
                  <a:srgbClr val="3366FF"/>
                </a:solidFill>
              </a:rPr>
              <a:t>Proof</a:t>
            </a:r>
            <a:r>
              <a:rPr lang="en-US" sz="2400" dirty="0"/>
              <a:t>: Let E be a regular expression for L.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Apply h to each symbol in E.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Language of resulting RE is h(L).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Eg</a:t>
            </a:r>
            <a:r>
              <a:rPr lang="en-US" sz="2400" dirty="0"/>
              <a:t>: 01*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(</a:t>
            </a:r>
            <a:r>
              <a:rPr lang="en-US" sz="2400" dirty="0"/>
              <a:t>ab) </a:t>
            </a:r>
            <a:r>
              <a:rPr lang="en-US" sz="2400" dirty="0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 sz="2400" dirty="0" smtClean="0">
                <a:latin typeface="Lucida Sans"/>
                <a:ea typeface="Lucida Sans"/>
                <a:cs typeface="Lucida Sans"/>
                <a:sym typeface="Lucida Sans"/>
              </a:rPr>
              <a:t>*</a:t>
            </a:r>
            <a:r>
              <a:rPr lang="en-US" sz="2400" dirty="0" smtClean="0">
                <a:latin typeface="Lucida Sans"/>
                <a:ea typeface="Lucida Sans"/>
                <a:cs typeface="Lucida Sans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ab</a:t>
            </a:r>
            <a:r>
              <a:rPr lang="en-US" sz="2400" dirty="0"/>
              <a:t> </a:t>
            </a: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59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81000" y="228600"/>
            <a:ext cx="8382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Ex2: Let h(0) = ab; 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h(1) = ε.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Let L be the language of regular expression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*.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Then h(L) is the language of regular expression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)*.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ab + (ab)*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(ab)* as ab is contained in (ab)*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587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FF0066"/>
                </a:solidFill>
              </a:rPr>
              <a:t>Inverse Homomorphism</a:t>
            </a:r>
            <a:endParaRPr sz="3600" b="1">
              <a:solidFill>
                <a:srgbClr val="FF0066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h be a homomorphism and L a language whose alphabet is the output language of h.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66"/>
              </a:buClr>
              <a:buSzPts val="3200"/>
              <a:buChar char="•"/>
            </a:pPr>
            <a:r>
              <a:rPr lang="en-US">
                <a:solidFill>
                  <a:srgbClr val="FF0066"/>
                </a:solidFill>
              </a:rPr>
              <a:t>h</a:t>
            </a:r>
            <a:r>
              <a:rPr lang="en-US" baseline="30000">
                <a:solidFill>
                  <a:srgbClr val="FF0066"/>
                </a:solidFill>
              </a:rPr>
              <a:t>-1</a:t>
            </a:r>
            <a:r>
              <a:rPr lang="en-US">
                <a:solidFill>
                  <a:srgbClr val="FF0066"/>
                </a:solidFill>
              </a:rPr>
              <a:t>(L)</a:t>
            </a:r>
            <a:r>
              <a:rPr lang="en-US"/>
              <a:t>  = {w | h(w) is in L}.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h(0) = ab; h(1) =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L = {abab}.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</a:t>
            </a:r>
            <a:r>
              <a:rPr lang="en-US" baseline="30000"/>
              <a:t>-1</a:t>
            </a:r>
            <a:r>
              <a:rPr lang="en-US"/>
              <a:t>(L) = the language with two 0’s and any number of 1’s = L(</a:t>
            </a:r>
            <a:r>
              <a:rPr lang="en-US" b="1"/>
              <a:t>1</a:t>
            </a:r>
            <a:r>
              <a:rPr lang="en-US"/>
              <a:t>*</a:t>
            </a:r>
            <a:r>
              <a:rPr lang="en-US" b="1"/>
              <a:t>01</a:t>
            </a:r>
            <a:r>
              <a:rPr lang="en-US"/>
              <a:t>*</a:t>
            </a:r>
            <a:r>
              <a:rPr lang="en-US" b="1"/>
              <a:t>01</a:t>
            </a:r>
            <a:r>
              <a:rPr lang="en-US"/>
              <a:t>*).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24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66"/>
                </a:solidFill>
              </a:rPr>
              <a:t>Example: Inverse Homomorphism Construction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295400" y="3581400"/>
            <a:ext cx="457200" cy="457200"/>
          </a:xfrm>
          <a:prstGeom prst="ellipse">
            <a:avLst/>
          </a:prstGeom>
          <a:solidFill>
            <a:srgbClr val="FFFF99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743200" y="4572000"/>
            <a:ext cx="457200" cy="457200"/>
          </a:xfrm>
          <a:prstGeom prst="ellipse">
            <a:avLst/>
          </a:prstGeom>
          <a:solidFill>
            <a:srgbClr val="FFFF99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2743200" y="2743200"/>
            <a:ext cx="457200" cy="457200"/>
          </a:xfrm>
          <a:prstGeom prst="ellipse">
            <a:avLst/>
          </a:prstGeom>
          <a:solidFill>
            <a:srgbClr val="FFFF99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324600" y="4495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667000" y="4495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 rot="10800000" flipH="1">
            <a:off x="1676400" y="3048000"/>
            <a:ext cx="1066800" cy="609600"/>
          </a:xfrm>
          <a:prstGeom prst="straightConnector1">
            <a:avLst/>
          </a:prstGeom>
          <a:noFill/>
          <a:ln w="317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1676400" y="3962400"/>
            <a:ext cx="1066800" cy="685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2971800" y="3200400"/>
            <a:ext cx="0" cy="1295400"/>
          </a:xfrm>
          <a:prstGeom prst="straightConnector1">
            <a:avLst/>
          </a:prstGeom>
          <a:noFill/>
          <a:ln w="317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1"/>
          <p:cNvCxnSpPr>
            <a:stCxn id="158" idx="6"/>
            <a:endCxn id="156" idx="6"/>
          </p:cNvCxnSpPr>
          <p:nvPr/>
        </p:nvCxnSpPr>
        <p:spPr>
          <a:xfrm rot="10800000">
            <a:off x="3200400" y="2971800"/>
            <a:ext cx="76200" cy="1828800"/>
          </a:xfrm>
          <a:prstGeom prst="curvedConnector3">
            <a:avLst>
              <a:gd name="adj1" fmla="val -3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1"/>
          <p:cNvCxnSpPr>
            <a:stCxn id="156" idx="0"/>
            <a:endCxn id="154" idx="0"/>
          </p:cNvCxnSpPr>
          <p:nvPr/>
        </p:nvCxnSpPr>
        <p:spPr>
          <a:xfrm rot="5400000">
            <a:off x="1828800" y="2438400"/>
            <a:ext cx="838200" cy="1447800"/>
          </a:xfrm>
          <a:prstGeom prst="curvedConnector3">
            <a:avLst>
              <a:gd name="adj1" fmla="val -27273"/>
            </a:avLst>
          </a:prstGeom>
          <a:noFill/>
          <a:ln w="222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1"/>
          <p:cNvCxnSpPr>
            <a:stCxn id="158" idx="3"/>
            <a:endCxn id="154" idx="4"/>
          </p:cNvCxnSpPr>
          <p:nvPr/>
        </p:nvCxnSpPr>
        <p:spPr>
          <a:xfrm rot="5400000" flipH="1">
            <a:off x="1651374" y="3911226"/>
            <a:ext cx="977400" cy="1232400"/>
          </a:xfrm>
          <a:prstGeom prst="curvedConnector3">
            <a:avLst>
              <a:gd name="adj1" fmla="val -3252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1"/>
          <p:cNvSpPr txBox="1"/>
          <p:nvPr/>
        </p:nvSpPr>
        <p:spPr>
          <a:xfrm>
            <a:off x="1508125" y="2243138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133600" y="32766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sp>
        <p:nvSpPr>
          <p:cNvPr id="167" name="Google Shape;167;p21"/>
          <p:cNvSpPr txBox="1"/>
          <p:nvPr/>
        </p:nvSpPr>
        <p:spPr>
          <a:xfrm>
            <a:off x="1447800" y="48006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2667000" y="35814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581400" y="36576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1905000" y="41910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cxnSp>
        <p:nvCxnSpPr>
          <p:cNvPr id="171" name="Google Shape;171;p21"/>
          <p:cNvCxnSpPr/>
          <p:nvPr/>
        </p:nvCxnSpPr>
        <p:spPr>
          <a:xfrm>
            <a:off x="838200" y="3810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2" name="Google Shape;172;p21"/>
          <p:cNvGrpSpPr/>
          <p:nvPr/>
        </p:nvGrpSpPr>
        <p:grpSpPr>
          <a:xfrm>
            <a:off x="4495800" y="2743200"/>
            <a:ext cx="2362200" cy="2286000"/>
            <a:chOff x="2832" y="1728"/>
            <a:chExt cx="1488" cy="1440"/>
          </a:xfrm>
        </p:grpSpPr>
        <p:sp>
          <p:nvSpPr>
            <p:cNvPr id="173" name="Google Shape;173;p21"/>
            <p:cNvSpPr/>
            <p:nvPr/>
          </p:nvSpPr>
          <p:spPr>
            <a:xfrm>
              <a:off x="4032" y="2880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032" y="1728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120" y="225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cxnSp>
          <p:nvCxnSpPr>
            <p:cNvPr id="176" name="Google Shape;176;p21"/>
            <p:cNvCxnSpPr/>
            <p:nvPr/>
          </p:nvCxnSpPr>
          <p:spPr>
            <a:xfrm>
              <a:off x="2832" y="2400"/>
              <a:ext cx="28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7" name="Google Shape;177;p21"/>
          <p:cNvSpPr txBox="1"/>
          <p:nvPr/>
        </p:nvSpPr>
        <p:spPr>
          <a:xfrm>
            <a:off x="1600200" y="5638800"/>
            <a:ext cx="1497013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h(0) = ab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h(1) = 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4724400" y="2133600"/>
            <a:ext cx="3919538" cy="3505200"/>
            <a:chOff x="2976" y="1344"/>
            <a:chExt cx="2469" cy="2208"/>
          </a:xfrm>
        </p:grpSpPr>
        <p:grpSp>
          <p:nvGrpSpPr>
            <p:cNvPr id="179" name="Google Shape;179;p21"/>
            <p:cNvGrpSpPr/>
            <p:nvPr/>
          </p:nvGrpSpPr>
          <p:grpSpPr>
            <a:xfrm>
              <a:off x="2976" y="1344"/>
              <a:ext cx="1501" cy="2208"/>
              <a:chOff x="2992" y="1344"/>
              <a:chExt cx="1501" cy="2208"/>
            </a:xfrm>
          </p:grpSpPr>
          <p:cxnSp>
            <p:nvCxnSpPr>
              <p:cNvPr id="180" name="Google Shape;180;p21"/>
              <p:cNvCxnSpPr/>
              <p:nvPr/>
            </p:nvCxnSpPr>
            <p:spPr>
              <a:xfrm rot="5400000">
                <a:off x="3293" y="2203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1" name="Google Shape;181;p21"/>
              <p:cNvSpPr txBox="1"/>
              <p:nvPr/>
            </p:nvSpPr>
            <p:spPr>
              <a:xfrm>
                <a:off x="2992" y="182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cxnSp>
            <p:nvCxnSpPr>
              <p:cNvPr id="182" name="Google Shape;182;p21"/>
              <p:cNvCxnSpPr/>
              <p:nvPr/>
            </p:nvCxnSpPr>
            <p:spPr>
              <a:xfrm rot="5400000">
                <a:off x="4181" y="1675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3" name="Google Shape;183;p21"/>
              <p:cNvCxnSpPr/>
              <p:nvPr/>
            </p:nvCxnSpPr>
            <p:spPr>
              <a:xfrm rot="5400000">
                <a:off x="4167" y="3033"/>
                <a:ext cx="1" cy="272"/>
              </a:xfrm>
              <a:prstGeom prst="curvedConnector3">
                <a:avLst>
                  <a:gd name="adj1" fmla="val 40999995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4" name="Google Shape;184;p21"/>
              <p:cNvSpPr txBox="1"/>
              <p:nvPr/>
            </p:nvSpPr>
            <p:spPr>
              <a:xfrm>
                <a:off x="4272" y="326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5" name="Google Shape;185;p21"/>
              <p:cNvSpPr txBox="1"/>
              <p:nvPr/>
            </p:nvSpPr>
            <p:spPr>
              <a:xfrm>
                <a:off x="3896" y="134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  <p:sp>
          <p:nvSpPr>
            <p:cNvPr id="186" name="Google Shape;186;p21"/>
            <p:cNvSpPr txBox="1"/>
            <p:nvPr/>
          </p:nvSpPr>
          <p:spPr>
            <a:xfrm>
              <a:off x="4608" y="1344"/>
              <a:ext cx="837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Since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h(1) = </a:t>
              </a:r>
              <a:r>
                <a:rPr lang="en-US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5334000" y="3167063"/>
            <a:ext cx="3630613" cy="2438400"/>
            <a:chOff x="3360" y="1995"/>
            <a:chExt cx="2287" cy="1536"/>
          </a:xfrm>
        </p:grpSpPr>
        <p:grpSp>
          <p:nvGrpSpPr>
            <p:cNvPr id="188" name="Google Shape;188;p21"/>
            <p:cNvGrpSpPr/>
            <p:nvPr/>
          </p:nvGrpSpPr>
          <p:grpSpPr>
            <a:xfrm>
              <a:off x="3360" y="1995"/>
              <a:ext cx="1347" cy="1536"/>
              <a:chOff x="3360" y="2016"/>
              <a:chExt cx="1347" cy="1536"/>
            </a:xfrm>
          </p:grpSpPr>
          <p:cxnSp>
            <p:nvCxnSpPr>
              <p:cNvPr id="189" name="Google Shape;189;p21"/>
              <p:cNvCxnSpPr/>
              <p:nvPr/>
            </p:nvCxnSpPr>
            <p:spPr>
              <a:xfrm>
                <a:off x="3360" y="2496"/>
                <a:ext cx="672" cy="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0" name="Google Shape;190;p21"/>
              <p:cNvCxnSpPr/>
              <p:nvPr/>
            </p:nvCxnSpPr>
            <p:spPr>
              <a:xfrm>
                <a:off x="4176" y="2016"/>
                <a:ext cx="0" cy="8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1" name="Google Shape;191;p21"/>
              <p:cNvSpPr txBox="1"/>
              <p:nvPr/>
            </p:nvSpPr>
            <p:spPr>
              <a:xfrm>
                <a:off x="3456" y="264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92" name="Google Shape;192;p21"/>
              <p:cNvSpPr txBox="1"/>
              <p:nvPr/>
            </p:nvSpPr>
            <p:spPr>
              <a:xfrm>
                <a:off x="4176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93" name="Google Shape;193;p21"/>
              <p:cNvSpPr txBox="1"/>
              <p:nvPr/>
            </p:nvSpPr>
            <p:spPr>
              <a:xfrm>
                <a:off x="4368" y="3264"/>
                <a:ext cx="33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0</a:t>
                </a:r>
                <a:endParaRPr/>
              </a:p>
            </p:txBody>
          </p:sp>
        </p:grpSp>
        <p:sp>
          <p:nvSpPr>
            <p:cNvPr id="194" name="Google Shape;194;p21"/>
            <p:cNvSpPr txBox="1"/>
            <p:nvPr/>
          </p:nvSpPr>
          <p:spPr>
            <a:xfrm>
              <a:off x="4704" y="2688"/>
              <a:ext cx="943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Since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h(0) = ab</a:t>
              </a:r>
              <a:endParaRPr/>
            </a:p>
          </p:txBody>
        </p:sp>
      </p:grpSp>
      <p:cxnSp>
        <p:nvCxnSpPr>
          <p:cNvPr id="45" name="Google Shape;160;p21"/>
          <p:cNvCxnSpPr>
            <a:endCxn id="158" idx="1"/>
          </p:cNvCxnSpPr>
          <p:nvPr/>
        </p:nvCxnSpPr>
        <p:spPr>
          <a:xfrm>
            <a:off x="1724025" y="3824288"/>
            <a:ext cx="1032249" cy="760786"/>
          </a:xfrm>
          <a:prstGeom prst="straightConnector1">
            <a:avLst/>
          </a:prstGeom>
          <a:noFill/>
          <a:ln w="222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093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66"/>
                </a:solidFill>
              </a:rPr>
              <a:t>Proof – (3)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Induction on |w| shows that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w) =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h(w)).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Basis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w = ε.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ε) = 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and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h(ε)) =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ε) = 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Let w = xa; assume inverse homomorphic for x.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w) 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x), a).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h(x)), a) by the IH.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h(x)), h(a)) by definition of the DFA B.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h(x)h(a)) by definition of the extended delta.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h(w)) by def. of homomorphism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47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Statement of the Pumping Lemma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85800" y="194786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For every regular language L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There is an integer n, such that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For every string w in L of length </a:t>
            </a:r>
            <a:r>
              <a:rPr lang="en-US" u="sng"/>
              <a:t>&gt;</a:t>
            </a:r>
            <a:r>
              <a:rPr lang="en-US"/>
              <a:t> n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We can write w = xyz such that: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|y| &gt; 0.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L.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4968875" y="1633538"/>
            <a:ext cx="3878263" cy="1187450"/>
            <a:chOff x="3130" y="1029"/>
            <a:chExt cx="2443" cy="748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4560" y="1029"/>
              <a:ext cx="1013" cy="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states of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for L</a:t>
              </a:r>
              <a:endParaRPr/>
            </a:p>
          </p:txBody>
        </p:sp>
        <p:cxnSp>
          <p:nvCxnSpPr>
            <p:cNvPr id="100" name="Google Shape;100;p14"/>
            <p:cNvCxnSpPr/>
            <p:nvPr/>
          </p:nvCxnSpPr>
          <p:spPr>
            <a:xfrm flipH="1">
              <a:off x="3130" y="1392"/>
              <a:ext cx="1392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1" name="Google Shape;101;p14"/>
          <p:cNvGrpSpPr/>
          <p:nvPr/>
        </p:nvGrpSpPr>
        <p:grpSpPr>
          <a:xfrm>
            <a:off x="5562600" y="4191000"/>
            <a:ext cx="2768600" cy="1677988"/>
            <a:chOff x="3408" y="2688"/>
            <a:chExt cx="1744" cy="1057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792" y="2997"/>
              <a:ext cx="1360" cy="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Labels along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cycle on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path labeled w</a:t>
              </a:r>
              <a:endParaRPr/>
            </a:p>
          </p:txBody>
        </p:sp>
        <p:cxnSp>
          <p:nvCxnSpPr>
            <p:cNvPr id="103" name="Google Shape;103;p14"/>
            <p:cNvCxnSpPr/>
            <p:nvPr/>
          </p:nvCxnSpPr>
          <p:spPr>
            <a:xfrm rot="10800000">
              <a:off x="3408" y="2688"/>
              <a:ext cx="384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" name="Google Shape;104;p14"/>
          <p:cNvSpPr/>
          <p:nvPr/>
        </p:nvSpPr>
        <p:spPr>
          <a:xfrm>
            <a:off x="685800" y="1066800"/>
            <a:ext cx="7543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regular language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89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Use of Pumping Lemma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claimed {0</a:t>
            </a:r>
            <a:r>
              <a:rPr lang="en-US" baseline="30000"/>
              <a:t>k</a:t>
            </a:r>
            <a:r>
              <a:rPr lang="en-US"/>
              <a:t>1</a:t>
            </a:r>
            <a:r>
              <a:rPr lang="en-US" baseline="30000"/>
              <a:t>k</a:t>
            </a:r>
            <a:r>
              <a:rPr lang="en-US"/>
              <a:t> | k </a:t>
            </a:r>
            <a:r>
              <a:rPr lang="en-US" u="sng"/>
              <a:t>&gt;</a:t>
            </a:r>
            <a:r>
              <a:rPr lang="en-US"/>
              <a:t> 1} is not a regular language.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Suppose it were.  Then there would be an associated n for the pumping lemma.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w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.  We can write w = xyz, where x and y consist of 0’s, and y ≠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then xyyz would be in L, and this string has more 0’s than 1’s.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653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 1</a:t>
            </a:r>
            <a:r>
              <a:rPr lang="en-US" baseline="30000"/>
              <a:t>n-k</a:t>
            </a:r>
            <a:r>
              <a:rPr lang="en-US"/>
              <a:t>1</a:t>
            </a:r>
            <a:r>
              <a:rPr lang="en-US" baseline="30000"/>
              <a:t>k </a:t>
            </a:r>
            <a:r>
              <a:rPr lang="en-US"/>
              <a:t>  = 0</a:t>
            </a:r>
            <a:r>
              <a:rPr lang="en-US" baseline="30000"/>
              <a:t>n</a:t>
            </a:r>
            <a:r>
              <a:rPr lang="en-US"/>
              <a:t> 1</a:t>
            </a:r>
            <a:r>
              <a:rPr lang="en-US" baseline="30000"/>
              <a:t>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Results in more or less no of 1’s than 0’s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it does not result in language 0</a:t>
            </a:r>
            <a:r>
              <a:rPr lang="en-US" baseline="30000"/>
              <a:t>n</a:t>
            </a:r>
            <a:r>
              <a:rPr lang="en-US"/>
              <a:t> 1</a:t>
            </a:r>
            <a:r>
              <a:rPr lang="en-US" baseline="30000"/>
              <a:t>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regular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>
            <a:off x="1981200" y="2514600"/>
            <a:ext cx="1600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16"/>
          <p:cNvSpPr/>
          <p:nvPr/>
        </p:nvSpPr>
        <p:spPr>
          <a:xfrm>
            <a:off x="3657600" y="2667000"/>
            <a:ext cx="1828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/ del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1466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 2 – PT (ab)</a:t>
            </a:r>
            <a:r>
              <a:rPr lang="en-US" baseline="30000"/>
              <a:t>2n</a:t>
            </a:r>
            <a:r>
              <a:rPr lang="en-US"/>
              <a:t> is not regular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 = xyz 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🡪"/>
            </a:pPr>
            <a:r>
              <a:rPr lang="en-US">
                <a:solidFill>
                  <a:srgbClr val="FF0000"/>
                </a:solidFill>
              </a:rPr>
              <a:t>x as (ab)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; y as (ab)</a:t>
            </a:r>
            <a:r>
              <a:rPr lang="en-US" baseline="30000">
                <a:solidFill>
                  <a:srgbClr val="FF0000"/>
                </a:solidFill>
              </a:rPr>
              <a:t>2n-2 </a:t>
            </a:r>
            <a:r>
              <a:rPr lang="en-US">
                <a:solidFill>
                  <a:srgbClr val="FF0000"/>
                </a:solidFill>
              </a:rPr>
              <a:t>z is ɛ 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such that: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|y| &gt; 0.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Now insert i=1 now y is (ab)</a:t>
            </a:r>
            <a:r>
              <a:rPr lang="en-US" baseline="30000">
                <a:solidFill>
                  <a:srgbClr val="FF0000"/>
                </a:solidFill>
              </a:rPr>
              <a:t>2n-2+1</a:t>
            </a:r>
            <a:r>
              <a:rPr lang="en-US">
                <a:solidFill>
                  <a:srgbClr val="FF0000"/>
                </a:solidFill>
              </a:rPr>
              <a:t> = (ab)</a:t>
            </a:r>
            <a:r>
              <a:rPr lang="en-US" baseline="30000">
                <a:solidFill>
                  <a:srgbClr val="FF0000"/>
                </a:solidFill>
              </a:rPr>
              <a:t>2n-1</a:t>
            </a:r>
            <a:r>
              <a:rPr lang="en-US">
                <a:solidFill>
                  <a:srgbClr val="FF0000"/>
                </a:solidFill>
              </a:rPr>
              <a:t> ; w= (ab)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(ab)</a:t>
            </a:r>
            <a:r>
              <a:rPr lang="en-US" baseline="30000">
                <a:solidFill>
                  <a:srgbClr val="FF0000"/>
                </a:solidFill>
              </a:rPr>
              <a:t>2n-1</a:t>
            </a:r>
            <a:r>
              <a:rPr lang="en-US">
                <a:solidFill>
                  <a:srgbClr val="FF0000"/>
                </a:solidFill>
              </a:rPr>
              <a:t>  = (ab)</a:t>
            </a:r>
            <a:r>
              <a:rPr lang="en-US" baseline="30000">
                <a:solidFill>
                  <a:srgbClr val="FF0000"/>
                </a:solidFill>
              </a:rPr>
              <a:t>2n+1</a:t>
            </a:r>
            <a:r>
              <a:rPr lang="en-US">
                <a:solidFill>
                  <a:srgbClr val="FF0000"/>
                </a:solidFill>
              </a:rPr>
              <a:t>  it does not belong to the language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29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C00000"/>
                </a:solidFill>
              </a:rPr>
              <a:t>Introduction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Regular languages are closed </a:t>
            </a:r>
            <a:r>
              <a:rPr lang="en-US"/>
              <a:t>under union, intersection, concat, complement, reversal, Kleene closure, positive closure, Difference and homomorphism.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Closure properties</a:t>
            </a:r>
            <a:r>
              <a:rPr lang="en-US"/>
              <a:t> on regular languages are defined as certain operations on regular language which are guaranteed to produce regular language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C00000"/>
                </a:solidFill>
              </a:rPr>
              <a:t>Exercises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Given two regular expressions, find </a:t>
            </a:r>
            <a:r>
              <a:rPr lang="en-US">
                <a:solidFill>
                  <a:srgbClr val="C00000"/>
                </a:solidFill>
              </a:rPr>
              <a:t>union</a:t>
            </a:r>
            <a:r>
              <a:rPr lang="en-US"/>
              <a:t>, intersection, complement (of S) , reversal (of R), difference ( R-S)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</a:t>
            </a:r>
            <a:r>
              <a:rPr lang="en-US">
                <a:solidFill>
                  <a:srgbClr val="C00000"/>
                </a:solidFill>
              </a:rPr>
              <a:t>closure, concat</a:t>
            </a:r>
            <a:endParaRPr>
              <a:solidFill>
                <a:srgbClr val="C0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>
                <a:solidFill>
                  <a:srgbClr val="C00000"/>
                </a:solidFill>
              </a:rPr>
              <a:t>R : (0+1)*          S: (01)*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04800" y="533400"/>
            <a:ext cx="8610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Let L and M be regular languages for regular expr R &amp; S:</a:t>
            </a: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Kleen Closure</a:t>
            </a:r>
            <a:r>
              <a:rPr lang="en-US" sz="2400" b="1"/>
              <a:t>:</a:t>
            </a:r>
            <a:r>
              <a:rPr lang="en-US" sz="2400"/>
              <a:t> R* is a regular expression whose language is L*.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Positive closure</a:t>
            </a:r>
            <a:r>
              <a:rPr lang="en-US" sz="2400" b="1"/>
              <a:t>: </a:t>
            </a:r>
            <a:r>
              <a:rPr lang="en-US" sz="2400"/>
              <a:t>R</a:t>
            </a:r>
            <a:r>
              <a:rPr lang="en-US" sz="2400" baseline="30000"/>
              <a:t> + </a:t>
            </a:r>
            <a:r>
              <a:rPr lang="en-US" sz="2400"/>
              <a:t>is a regular expression whose language is L </a:t>
            </a:r>
            <a:r>
              <a:rPr lang="en-US" sz="2400" baseline="30000"/>
              <a:t>+</a:t>
            </a:r>
            <a:r>
              <a:rPr lang="en-US" sz="2400"/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Union</a:t>
            </a:r>
            <a:r>
              <a:rPr lang="en-US" sz="2400" b="1"/>
              <a:t> :</a:t>
            </a:r>
            <a:r>
              <a:rPr lang="en-US" sz="2400"/>
              <a:t> L UM is closed and is given by RE R + 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Intersection</a:t>
            </a:r>
            <a:r>
              <a:rPr lang="en-US" sz="2400" b="1"/>
              <a:t>:</a:t>
            </a:r>
            <a:r>
              <a:rPr lang="en-US" sz="2400"/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Using Demorgan’s laws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Union and complement operations are closed for Regular languages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Concatenation</a:t>
            </a:r>
            <a:r>
              <a:rPr lang="en-US" sz="2400" b="1"/>
              <a:t>:</a:t>
            </a:r>
            <a:r>
              <a:rPr lang="en-US" sz="2400"/>
              <a:t> RS is a regular expression whose language is LM.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Complementation</a:t>
            </a:r>
            <a:r>
              <a:rPr lang="en-US" sz="2400" b="1"/>
              <a:t>: </a:t>
            </a:r>
            <a:r>
              <a:rPr lang="en-US" sz="2400"/>
              <a:t>If L is regular language, so 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Difference</a:t>
            </a:r>
            <a:r>
              <a:rPr lang="en-US" sz="2400"/>
              <a:t> is closed:   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9575" y="3013425"/>
            <a:ext cx="2438399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9000" y="5725900"/>
            <a:ext cx="1905002" cy="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37000" y="5933350"/>
            <a:ext cx="2286002" cy="46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610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</a:rPr>
              <a:t>Example- L: Even no of zeros, M – even no of ones </a:t>
            </a:r>
            <a:endParaRPr sz="3200" b="1">
              <a:solidFill>
                <a:srgbClr val="C00000"/>
              </a:solidFill>
            </a:endParaRPr>
          </a:p>
        </p:txBody>
      </p:sp>
      <p:pic>
        <p:nvPicPr>
          <p:cNvPr id="105" name="Google Shape;105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295400"/>
            <a:ext cx="15240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447800"/>
            <a:ext cx="4191000" cy="1295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6"/>
          <p:cNvGraphicFramePr/>
          <p:nvPr/>
        </p:nvGraphicFramePr>
        <p:xfrm>
          <a:off x="914400" y="449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2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" name="Google Shape;108;p16"/>
          <p:cNvGraphicFramePr/>
          <p:nvPr/>
        </p:nvGraphicFramePr>
        <p:xfrm>
          <a:off x="4876800" y="441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3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</a:rPr>
              <a:t>Union 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533400" y="4572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L={Q1,Σ,q1,F1,δ1};  M= {Q2,Σ,q2,F2,δ2}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 U M = { Q1 x Q2, Σ,(q1,q2), F1 U F2, δ 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δ ((r,s),x)= (δ1 (r,x), δ2 (s,x))</a:t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6858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0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6" name="Google Shape;116;p17"/>
          <p:cNvGraphicFramePr/>
          <p:nvPr/>
        </p:nvGraphicFramePr>
        <p:xfrm>
          <a:off x="38862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04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Google Shape;117;p17"/>
          <p:cNvGraphicFramePr/>
          <p:nvPr/>
        </p:nvGraphicFramePr>
        <p:xfrm>
          <a:off x="5334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5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U M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Google Shape;118;p17"/>
          <p:cNvCxnSpPr/>
          <p:nvPr/>
        </p:nvCxnSpPr>
        <p:spPr>
          <a:xfrm>
            <a:off x="1295400" y="3276600"/>
            <a:ext cx="838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4572000" y="3352800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1676400" y="4876800"/>
            <a:ext cx="6096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1219200" y="3124200"/>
            <a:ext cx="1524000" cy="158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4495800" y="3200400"/>
            <a:ext cx="1524000" cy="158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1676400" y="5029200"/>
            <a:ext cx="1905000" cy="158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l="2222" r="4444" b="7692"/>
          <a:stretch/>
        </p:blipFill>
        <p:spPr>
          <a:xfrm>
            <a:off x="5486400" y="3886200"/>
            <a:ext cx="3352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7924800" y="4038600"/>
            <a:ext cx="762000" cy="6858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562600" y="5943600"/>
            <a:ext cx="762000" cy="7620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</a:rPr>
              <a:t>Intersection 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533400" y="4572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L={Q1,Σ,q1,F1,δ1};  M= {Q2,Σ,q2,F2,δ2}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 Ⴖ M = { Q1 x Q2, Σ,(q1,q2), F1 Ⴖ F2, δ }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δ ((r,s),x)= (δ1 (r,x), δ2 (s,x))</a:t>
            </a:r>
            <a:endParaRPr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6858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0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4" name="Google Shape;134;p18"/>
          <p:cNvGraphicFramePr/>
          <p:nvPr/>
        </p:nvGraphicFramePr>
        <p:xfrm>
          <a:off x="38862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04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5" name="Google Shape;135;p18"/>
          <p:cNvGraphicFramePr/>
          <p:nvPr/>
        </p:nvGraphicFramePr>
        <p:xfrm>
          <a:off x="5334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5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U M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6" name="Google Shape;136;p18"/>
          <p:cNvCxnSpPr/>
          <p:nvPr/>
        </p:nvCxnSpPr>
        <p:spPr>
          <a:xfrm>
            <a:off x="1295400" y="3276600"/>
            <a:ext cx="838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4572000" y="3352800"/>
            <a:ext cx="5334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1676400" y="4876800"/>
            <a:ext cx="6096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1219200" y="3124200"/>
            <a:ext cx="1524000" cy="158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4495800" y="3200400"/>
            <a:ext cx="1524000" cy="158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1676400" y="5029200"/>
            <a:ext cx="1905000" cy="1588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l="2222" r="4444" b="7692"/>
          <a:stretch/>
        </p:blipFill>
        <p:spPr>
          <a:xfrm>
            <a:off x="5486400" y="3886200"/>
            <a:ext cx="3352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</a:rPr>
              <a:t>Complement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Interchange acc and non-acc states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Accept even number of 1’s : M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Complement is : odd number of 1’s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981200"/>
            <a:ext cx="4648200" cy="190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2161144" y="4495800"/>
            <a:ext cx="4239656" cy="1802903"/>
            <a:chOff x="1924" y="1233"/>
            <a:chExt cx="4031" cy="1912"/>
          </a:xfrm>
        </p:grpSpPr>
        <p:sp>
          <p:nvSpPr>
            <p:cNvPr id="151" name="Google Shape;151;p19"/>
            <p:cNvSpPr/>
            <p:nvPr/>
          </p:nvSpPr>
          <p:spPr>
            <a:xfrm>
              <a:off x="5325" y="1502"/>
              <a:ext cx="630" cy="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19"/>
            <p:cNvGrpSpPr/>
            <p:nvPr/>
          </p:nvGrpSpPr>
          <p:grpSpPr>
            <a:xfrm>
              <a:off x="1924" y="1233"/>
              <a:ext cx="3803" cy="1912"/>
              <a:chOff x="1924" y="1233"/>
              <a:chExt cx="3803" cy="1912"/>
            </a:xfrm>
          </p:grpSpPr>
          <p:sp>
            <p:nvSpPr>
              <p:cNvPr id="153" name="Google Shape;153;p19"/>
              <p:cNvSpPr/>
              <p:nvPr/>
            </p:nvSpPr>
            <p:spPr>
              <a:xfrm>
                <a:off x="3375" y="1233"/>
                <a:ext cx="630" cy="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" name="Google Shape;154;p19"/>
              <p:cNvGrpSpPr/>
              <p:nvPr/>
            </p:nvGrpSpPr>
            <p:grpSpPr>
              <a:xfrm>
                <a:off x="1924" y="1502"/>
                <a:ext cx="3803" cy="1643"/>
                <a:chOff x="1924" y="13575"/>
                <a:chExt cx="3803" cy="1643"/>
              </a:xfrm>
            </p:grpSpPr>
            <p:sp>
              <p:nvSpPr>
                <p:cNvPr id="155" name="Google Shape;155;p19"/>
                <p:cNvSpPr/>
                <p:nvPr/>
              </p:nvSpPr>
              <p:spPr>
                <a:xfrm>
                  <a:off x="2310" y="13575"/>
                  <a:ext cx="735" cy="795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" name="Google Shape;156;p19"/>
                <p:cNvSpPr/>
                <p:nvPr/>
              </p:nvSpPr>
              <p:spPr>
                <a:xfrm>
                  <a:off x="4665" y="13575"/>
                  <a:ext cx="735" cy="795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dbl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7" name="Google Shape;157;p19"/>
                <p:cNvCxnSpPr/>
                <p:nvPr/>
              </p:nvCxnSpPr>
              <p:spPr>
                <a:xfrm>
                  <a:off x="2042" y="13681"/>
                  <a:ext cx="270" cy="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58" name="Google Shape;158;p19"/>
                <p:cNvCxnSpPr/>
                <p:nvPr/>
              </p:nvCxnSpPr>
              <p:spPr>
                <a:xfrm>
                  <a:off x="2880" y="13680"/>
                  <a:ext cx="1875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59" name="Google Shape;159;p19"/>
                <p:cNvCxnSpPr/>
                <p:nvPr/>
              </p:nvCxnSpPr>
              <p:spPr>
                <a:xfrm>
                  <a:off x="2880" y="14280"/>
                  <a:ext cx="1875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sm" len="sm"/>
                </a:ln>
              </p:spPr>
            </p:cxnSp>
            <p:sp>
              <p:nvSpPr>
                <p:cNvPr id="160" name="Google Shape;160;p19"/>
                <p:cNvSpPr/>
                <p:nvPr/>
              </p:nvSpPr>
              <p:spPr>
                <a:xfrm>
                  <a:off x="3645" y="13875"/>
                  <a:ext cx="630" cy="4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5250" y="13681"/>
                  <a:ext cx="477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45" h="43200" fill="none" extrusionOk="0">
                      <a:moveTo>
                        <a:pt x="3844" y="0"/>
                      </a:moveTo>
                      <a:cubicBezTo>
                        <a:pt x="15774" y="0"/>
                        <a:pt x="25445" y="9670"/>
                        <a:pt x="25445" y="21600"/>
                      </a:cubicBezTo>
                      <a:cubicBezTo>
                        <a:pt x="25445" y="33529"/>
                        <a:pt x="15774" y="43200"/>
                        <a:pt x="3845" y="43200"/>
                      </a:cubicBezTo>
                      <a:cubicBezTo>
                        <a:pt x="2555" y="43200"/>
                        <a:pt x="1268" y="43084"/>
                        <a:pt x="-1" y="42855"/>
                      </a:cubicBezTo>
                    </a:path>
                    <a:path w="25445" h="43200" extrusionOk="0">
                      <a:moveTo>
                        <a:pt x="3844" y="0"/>
                      </a:moveTo>
                      <a:cubicBezTo>
                        <a:pt x="15774" y="0"/>
                        <a:pt x="25445" y="9670"/>
                        <a:pt x="25445" y="21600"/>
                      </a:cubicBezTo>
                      <a:cubicBezTo>
                        <a:pt x="25445" y="33529"/>
                        <a:pt x="15774" y="43200"/>
                        <a:pt x="3845" y="43200"/>
                      </a:cubicBezTo>
                      <a:cubicBezTo>
                        <a:pt x="2555" y="43200"/>
                        <a:pt x="1268" y="43084"/>
                        <a:pt x="-1" y="42855"/>
                      </a:cubicBezTo>
                      <a:lnTo>
                        <a:pt x="3845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162;p19"/>
                <p:cNvSpPr/>
                <p:nvPr/>
              </p:nvSpPr>
              <p:spPr>
                <a:xfrm rot="6764242">
                  <a:off x="1997" y="13968"/>
                  <a:ext cx="741" cy="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13" h="43200" fill="none" extrusionOk="0">
                      <a:moveTo>
                        <a:pt x="17912" y="0"/>
                      </a:moveTo>
                      <a:cubicBezTo>
                        <a:pt x="29842" y="0"/>
                        <a:pt x="39513" y="9670"/>
                        <a:pt x="39513" y="21600"/>
                      </a:cubicBezTo>
                      <a:cubicBezTo>
                        <a:pt x="39513" y="33529"/>
                        <a:pt x="29842" y="43200"/>
                        <a:pt x="17913" y="43200"/>
                      </a:cubicBezTo>
                      <a:cubicBezTo>
                        <a:pt x="10728" y="43200"/>
                        <a:pt x="4014" y="39627"/>
                        <a:pt x="0" y="33669"/>
                      </a:cubicBezTo>
                    </a:path>
                    <a:path w="39513" h="43200" extrusionOk="0">
                      <a:moveTo>
                        <a:pt x="17912" y="0"/>
                      </a:moveTo>
                      <a:cubicBezTo>
                        <a:pt x="29842" y="0"/>
                        <a:pt x="39513" y="9670"/>
                        <a:pt x="39513" y="21600"/>
                      </a:cubicBezTo>
                      <a:cubicBezTo>
                        <a:pt x="39513" y="33529"/>
                        <a:pt x="29842" y="43200"/>
                        <a:pt x="17913" y="43200"/>
                      </a:cubicBezTo>
                      <a:cubicBezTo>
                        <a:pt x="10728" y="43200"/>
                        <a:pt x="4014" y="39627"/>
                        <a:pt x="0" y="33669"/>
                      </a:cubicBezTo>
                      <a:lnTo>
                        <a:pt x="17913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19"/>
                <p:cNvSpPr/>
                <p:nvPr/>
              </p:nvSpPr>
              <p:spPr>
                <a:xfrm rot="6758497">
                  <a:off x="2363" y="14647"/>
                  <a:ext cx="630" cy="4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</a:rPr>
              <a:t>Difference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 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228600"/>
            <a:ext cx="2847975" cy="58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0"/>
          <p:cNvGrpSpPr/>
          <p:nvPr/>
        </p:nvGrpSpPr>
        <p:grpSpPr>
          <a:xfrm>
            <a:off x="3608944" y="1066800"/>
            <a:ext cx="4239656" cy="1567742"/>
            <a:chOff x="1924" y="1233"/>
            <a:chExt cx="4031" cy="1912"/>
          </a:xfrm>
        </p:grpSpPr>
        <p:sp>
          <p:nvSpPr>
            <p:cNvPr id="172" name="Google Shape;172;p20"/>
            <p:cNvSpPr/>
            <p:nvPr/>
          </p:nvSpPr>
          <p:spPr>
            <a:xfrm>
              <a:off x="5325" y="1502"/>
              <a:ext cx="630" cy="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20"/>
            <p:cNvGrpSpPr/>
            <p:nvPr/>
          </p:nvGrpSpPr>
          <p:grpSpPr>
            <a:xfrm>
              <a:off x="1924" y="1233"/>
              <a:ext cx="3803" cy="1912"/>
              <a:chOff x="1924" y="1233"/>
              <a:chExt cx="3803" cy="1912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3375" y="1233"/>
                <a:ext cx="630" cy="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5" name="Google Shape;175;p20"/>
              <p:cNvGrpSpPr/>
              <p:nvPr/>
            </p:nvGrpSpPr>
            <p:grpSpPr>
              <a:xfrm>
                <a:off x="1924" y="1502"/>
                <a:ext cx="3803" cy="1643"/>
                <a:chOff x="1924" y="13575"/>
                <a:chExt cx="3803" cy="1643"/>
              </a:xfrm>
            </p:grpSpPr>
            <p:sp>
              <p:nvSpPr>
                <p:cNvPr id="176" name="Google Shape;176;p20"/>
                <p:cNvSpPr/>
                <p:nvPr/>
              </p:nvSpPr>
              <p:spPr>
                <a:xfrm>
                  <a:off x="2310" y="13575"/>
                  <a:ext cx="735" cy="795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X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" name="Google Shape;177;p20"/>
                <p:cNvSpPr/>
                <p:nvPr/>
              </p:nvSpPr>
              <p:spPr>
                <a:xfrm>
                  <a:off x="4665" y="13575"/>
                  <a:ext cx="735" cy="795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dbl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Y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8" name="Google Shape;178;p20"/>
                <p:cNvCxnSpPr/>
                <p:nvPr/>
              </p:nvCxnSpPr>
              <p:spPr>
                <a:xfrm>
                  <a:off x="2042" y="13681"/>
                  <a:ext cx="270" cy="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79" name="Google Shape;179;p20"/>
                <p:cNvCxnSpPr/>
                <p:nvPr/>
              </p:nvCxnSpPr>
              <p:spPr>
                <a:xfrm>
                  <a:off x="2880" y="13680"/>
                  <a:ext cx="1875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80" name="Google Shape;180;p20"/>
                <p:cNvCxnSpPr/>
                <p:nvPr/>
              </p:nvCxnSpPr>
              <p:spPr>
                <a:xfrm>
                  <a:off x="2880" y="14280"/>
                  <a:ext cx="1875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triangle" w="med" len="med"/>
                  <a:tailEnd type="none" w="sm" len="sm"/>
                </a:ln>
              </p:spPr>
            </p:cxnSp>
            <p:sp>
              <p:nvSpPr>
                <p:cNvPr id="181" name="Google Shape;181;p20"/>
                <p:cNvSpPr/>
                <p:nvPr/>
              </p:nvSpPr>
              <p:spPr>
                <a:xfrm>
                  <a:off x="3645" y="13875"/>
                  <a:ext cx="630" cy="4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" name="Google Shape;182;p20"/>
                <p:cNvSpPr/>
                <p:nvPr/>
              </p:nvSpPr>
              <p:spPr>
                <a:xfrm>
                  <a:off x="5250" y="13681"/>
                  <a:ext cx="477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45" h="43200" fill="none" extrusionOk="0">
                      <a:moveTo>
                        <a:pt x="3844" y="0"/>
                      </a:moveTo>
                      <a:cubicBezTo>
                        <a:pt x="15774" y="0"/>
                        <a:pt x="25445" y="9670"/>
                        <a:pt x="25445" y="21600"/>
                      </a:cubicBezTo>
                      <a:cubicBezTo>
                        <a:pt x="25445" y="33529"/>
                        <a:pt x="15774" y="43200"/>
                        <a:pt x="3845" y="43200"/>
                      </a:cubicBezTo>
                      <a:cubicBezTo>
                        <a:pt x="2555" y="43200"/>
                        <a:pt x="1268" y="43084"/>
                        <a:pt x="-1" y="42855"/>
                      </a:cubicBezTo>
                    </a:path>
                    <a:path w="25445" h="43200" extrusionOk="0">
                      <a:moveTo>
                        <a:pt x="3844" y="0"/>
                      </a:moveTo>
                      <a:cubicBezTo>
                        <a:pt x="15774" y="0"/>
                        <a:pt x="25445" y="9670"/>
                        <a:pt x="25445" y="21600"/>
                      </a:cubicBezTo>
                      <a:cubicBezTo>
                        <a:pt x="25445" y="33529"/>
                        <a:pt x="15774" y="43200"/>
                        <a:pt x="3845" y="43200"/>
                      </a:cubicBezTo>
                      <a:cubicBezTo>
                        <a:pt x="2555" y="43200"/>
                        <a:pt x="1268" y="43084"/>
                        <a:pt x="-1" y="42855"/>
                      </a:cubicBezTo>
                      <a:lnTo>
                        <a:pt x="3845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" name="Google Shape;183;p20"/>
                <p:cNvSpPr/>
                <p:nvPr/>
              </p:nvSpPr>
              <p:spPr>
                <a:xfrm rot="6764242">
                  <a:off x="1997" y="13968"/>
                  <a:ext cx="741" cy="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13" h="43200" fill="none" extrusionOk="0">
                      <a:moveTo>
                        <a:pt x="17912" y="0"/>
                      </a:moveTo>
                      <a:cubicBezTo>
                        <a:pt x="29842" y="0"/>
                        <a:pt x="39513" y="9670"/>
                        <a:pt x="39513" y="21600"/>
                      </a:cubicBezTo>
                      <a:cubicBezTo>
                        <a:pt x="39513" y="33529"/>
                        <a:pt x="29842" y="43200"/>
                        <a:pt x="17913" y="43200"/>
                      </a:cubicBezTo>
                      <a:cubicBezTo>
                        <a:pt x="10728" y="43200"/>
                        <a:pt x="4014" y="39627"/>
                        <a:pt x="0" y="33669"/>
                      </a:cubicBezTo>
                    </a:path>
                    <a:path w="39513" h="43200" extrusionOk="0">
                      <a:moveTo>
                        <a:pt x="17912" y="0"/>
                      </a:moveTo>
                      <a:cubicBezTo>
                        <a:pt x="29842" y="0"/>
                        <a:pt x="39513" y="9670"/>
                        <a:pt x="39513" y="21600"/>
                      </a:cubicBezTo>
                      <a:cubicBezTo>
                        <a:pt x="39513" y="33529"/>
                        <a:pt x="29842" y="43200"/>
                        <a:pt x="17913" y="43200"/>
                      </a:cubicBezTo>
                      <a:cubicBezTo>
                        <a:pt x="10728" y="43200"/>
                        <a:pt x="4014" y="39627"/>
                        <a:pt x="0" y="33669"/>
                      </a:cubicBezTo>
                      <a:lnTo>
                        <a:pt x="17913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" name="Google Shape;184;p20"/>
                <p:cNvSpPr/>
                <p:nvPr/>
              </p:nvSpPr>
              <p:spPr>
                <a:xfrm rot="6758497">
                  <a:off x="2363" y="14647"/>
                  <a:ext cx="630" cy="40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Times New Roman"/>
                    <a:buNone/>
                  </a:pPr>
                  <a:r>
                    <a:rPr lang="en-US" sz="2400" b="0" i="0" u="none" strike="noStrike" cap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0</a:t>
                  </a:r>
                  <a:endPara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185" name="Google Shape;18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914400"/>
            <a:ext cx="1524000" cy="320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20"/>
          <p:cNvGraphicFramePr/>
          <p:nvPr/>
        </p:nvGraphicFramePr>
        <p:xfrm>
          <a:off x="2971800" y="2438400"/>
          <a:ext cx="2819425" cy="1261872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0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sz="2400" b="1" u="none" strike="noStrike" cap="non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7" name="Google Shape;187;p20"/>
          <p:cNvGraphicFramePr/>
          <p:nvPr/>
        </p:nvGraphicFramePr>
        <p:xfrm>
          <a:off x="6096000" y="2438400"/>
          <a:ext cx="2514600" cy="129540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9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8" name="Google Shape;188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600" y="2438400"/>
            <a:ext cx="482600" cy="45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0"/>
          <p:cNvGraphicFramePr/>
          <p:nvPr/>
        </p:nvGraphicFramePr>
        <p:xfrm>
          <a:off x="3048000" y="4419600"/>
          <a:ext cx="4343400" cy="2103120"/>
        </p:xfrm>
        <a:graphic>
          <a:graphicData uri="http://schemas.openxmlformats.org/drawingml/2006/table">
            <a:tbl>
              <a:tblPr>
                <a:noFill/>
                <a:tableStyleId>{8F8698A3-64DB-46EB-9161-0DCD418CDD47}</a:tableStyleId>
              </a:tblPr>
              <a:tblGrid>
                <a:gridCol w="165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AY*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AY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BX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0" name="Google Shape;190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0400" y="4495800"/>
            <a:ext cx="9906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C00000"/>
                </a:solidFill>
              </a:rPr>
              <a:t>Reversal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96" name="Google Shape;196;p21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language L, L</a:t>
            </a:r>
            <a:r>
              <a:rPr lang="en-US" sz="2400" baseline="30000"/>
              <a:t>R</a:t>
            </a:r>
            <a:r>
              <a:rPr lang="en-US" sz="2400"/>
              <a:t> is the set of strings whose reversal is in L.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Example: L = {0, 01, 100}; L</a:t>
            </a:r>
            <a:r>
              <a:rPr lang="en-US" sz="2400" baseline="30000"/>
              <a:t>R </a:t>
            </a:r>
            <a:r>
              <a:rPr lang="en-US" sz="2400"/>
              <a:t>= {0, 10, 001}.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Basis: If E is a symbol a, ε, or Ⴔ, then E</a:t>
            </a:r>
            <a:r>
              <a:rPr lang="en-US" sz="2400" baseline="30000"/>
              <a:t>R</a:t>
            </a:r>
            <a:r>
              <a:rPr lang="en-US" sz="2400"/>
              <a:t> = 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Induction: If E is RE is given by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F+G, then E</a:t>
            </a:r>
            <a:r>
              <a:rPr lang="en-US" sz="2400" baseline="30000"/>
              <a:t>R</a:t>
            </a:r>
            <a:r>
              <a:rPr lang="en-US" sz="2400"/>
              <a:t> = F</a:t>
            </a:r>
            <a:r>
              <a:rPr lang="en-US" sz="2400" baseline="30000"/>
              <a:t>R</a:t>
            </a:r>
            <a:r>
              <a:rPr lang="en-US" sz="2400"/>
              <a:t> + G</a:t>
            </a:r>
            <a:r>
              <a:rPr lang="en-US" sz="2400" baseline="30000"/>
              <a:t>R</a:t>
            </a:r>
            <a:r>
              <a:rPr lang="en-US" sz="2400"/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FG, then E</a:t>
            </a:r>
            <a:r>
              <a:rPr lang="en-US" sz="2400" baseline="30000"/>
              <a:t>R</a:t>
            </a:r>
            <a:r>
              <a:rPr lang="en-US" sz="2400"/>
              <a:t> = G</a:t>
            </a:r>
            <a:r>
              <a:rPr lang="en-US" sz="2400" baseline="30000"/>
              <a:t>R</a:t>
            </a:r>
            <a:r>
              <a:rPr lang="en-US" sz="2400"/>
              <a:t>F</a:t>
            </a:r>
            <a:r>
              <a:rPr lang="en-US" sz="2400" baseline="30000"/>
              <a:t>R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F*, then E</a:t>
            </a:r>
            <a:r>
              <a:rPr lang="en-US" sz="2400" baseline="30000"/>
              <a:t>R</a:t>
            </a:r>
            <a:r>
              <a:rPr lang="en-US" sz="2400"/>
              <a:t> = (F</a:t>
            </a:r>
            <a:r>
              <a:rPr lang="en-US" sz="2400" baseline="30000"/>
              <a:t>R</a:t>
            </a:r>
            <a:r>
              <a:rPr lang="en-US" sz="2400"/>
              <a:t>)*.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97" name="Google Shape;1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790164"/>
            <a:ext cx="4486275" cy="206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1258</Words>
  <Application>Microsoft Office PowerPoint</Application>
  <PresentationFormat>On-screen Show (4:3)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Lucida Sans</vt:lpstr>
      <vt:lpstr>Noto Sans Symbols</vt:lpstr>
      <vt:lpstr>Times New Roman</vt:lpstr>
      <vt:lpstr>Wingdings</vt:lpstr>
      <vt:lpstr>Office Theme</vt:lpstr>
      <vt:lpstr>Closure properties of regular languages</vt:lpstr>
      <vt:lpstr>Introduction</vt:lpstr>
      <vt:lpstr>PowerPoint Presentation</vt:lpstr>
      <vt:lpstr>Example- L: Even no of zeros, M – even no of ones </vt:lpstr>
      <vt:lpstr>Union </vt:lpstr>
      <vt:lpstr>Intersection </vt:lpstr>
      <vt:lpstr>Complement</vt:lpstr>
      <vt:lpstr>Difference</vt:lpstr>
      <vt:lpstr>Reversal</vt:lpstr>
      <vt:lpstr>PowerPoint Presentation</vt:lpstr>
      <vt:lpstr>Homomorphism</vt:lpstr>
      <vt:lpstr>PowerPoint Presentation</vt:lpstr>
      <vt:lpstr>Inverse Homomorphism</vt:lpstr>
      <vt:lpstr>Example: Inverse Homomorphism Construction</vt:lpstr>
      <vt:lpstr>Proof – (3)</vt:lpstr>
      <vt:lpstr>Statement of the Pumping Lemma</vt:lpstr>
      <vt:lpstr>Example: Use of Pumping Lemma</vt:lpstr>
      <vt:lpstr>PowerPoint Presentation</vt:lpstr>
      <vt:lpstr>PowerPoint Presentation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of regular languages</dc:title>
  <dc:creator>HOD</dc:creator>
  <cp:lastModifiedBy>HOD</cp:lastModifiedBy>
  <cp:revision>3</cp:revision>
  <dcterms:modified xsi:type="dcterms:W3CDTF">2022-08-03T11:10:50Z</dcterms:modified>
</cp:coreProperties>
</file>