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CFG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Regular Expression to CFG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741485" y="1171943"/>
            <a:ext cx="11183471" cy="40626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90425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Base cases: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∅ corresponds to the empty grammar.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ϵ corresponds to the grammar S→ϵ.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σ(where σ∈Σ) corresponds to the grammar S→σ.</a:t>
            </a:r>
            <a:endParaRPr sz="24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Inductive cases: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Given CFGs (S1 and S2 are start symbols that are disjoint) for r1,r2 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r=r1+r2. add rules S→S1∣S2 and make S the new starting symbol.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r=r1r2. Same, adding the rule S→S1S2 instead.</a:t>
            </a:r>
            <a:endParaRPr/>
          </a:p>
          <a:p>
            <a:pPr marL="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r=r1∗. Same, adding the rules S→S S1∣ϵ instead.</a:t>
            </a:r>
            <a:endParaRPr sz="2400" b="0" i="0" u="none" strike="noStrike" cap="none">
              <a:solidFill>
                <a:srgbClr val="24272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838200" y="562708"/>
            <a:ext cx="413824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a*b is regular expression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S </a:t>
            </a: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→ A B</a:t>
            </a:r>
            <a:endParaRPr dirty="0"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729"/>
              </a:buClr>
              <a:buSzPct val="100000"/>
              <a:buNone/>
            </a:pP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A → </a:t>
            </a:r>
            <a:r>
              <a:rPr lang="en-US" dirty="0" err="1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dirty="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729"/>
              </a:buClr>
              <a:buSzPct val="100000"/>
              <a:buNone/>
            </a:pPr>
            <a:r>
              <a:rPr lang="en-US" dirty="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    B </a:t>
            </a: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→ b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ct val="100000"/>
              <a:buChar char="•"/>
            </a:pP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 ( b + c*)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ct val="100000"/>
              <a:buNone/>
            </a:pP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S → A B | A C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ct val="100000"/>
              <a:buNone/>
            </a:pP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A →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ct val="100000"/>
              <a:buNone/>
            </a:pP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B → 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ct val="100000"/>
              <a:buNone/>
            </a:pP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C → </a:t>
            </a:r>
            <a:r>
              <a:rPr lang="en-US" dirty="0" err="1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lang="en-US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dirty="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 →  A D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 → B | C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→ a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 → 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 → </a:t>
            </a:r>
            <a:r>
              <a:rPr lang="en-US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lang="en-US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7048500" y="668215"/>
            <a:ext cx="4138246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a+ | b is regular expression</a:t>
            </a:r>
            <a:endParaRPr dirty="0"/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lang="en-US" sz="24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→ A </a:t>
            </a:r>
            <a:r>
              <a:rPr lang="en-US" sz="2400" b="0" i="0" u="none" strike="noStrike" cap="none" dirty="0" smtClean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| B</a:t>
            </a:r>
            <a:endParaRPr dirty="0"/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A → </a:t>
            </a:r>
            <a:r>
              <a:rPr lang="en-US" sz="2400" b="0" i="0" u="none" strike="noStrike" cap="none" dirty="0" err="1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aA</a:t>
            </a:r>
            <a:r>
              <a:rPr lang="en-US" sz="24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|a</a:t>
            </a:r>
            <a:endParaRPr sz="2400" b="0" i="0" u="none" strike="noStrike" cap="none" dirty="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42729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    B </a:t>
            </a:r>
            <a:r>
              <a:rPr lang="en-US" sz="24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→ b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800" b="0" i="0" u="none" strike="noStrike" cap="none" dirty="0" smtClean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( b  c*)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S → A  | B C  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A → a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B → b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42729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     C → </a:t>
            </a:r>
            <a:r>
              <a:rPr lang="en-US" sz="2800" b="0" i="0" u="none" strike="noStrike" cap="none" dirty="0" err="1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cC</a:t>
            </a:r>
            <a:r>
              <a:rPr lang="en-US" sz="2800" b="0" i="0" u="none" strike="noStrike" cap="none" dirty="0">
                <a:solidFill>
                  <a:srgbClr val="242729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2800" b="0" i="0" u="none" strike="noStrike" cap="none" dirty="0">
                <a:solidFill>
                  <a:srgbClr val="242729"/>
                </a:solidFill>
                <a:latin typeface="Calibri"/>
                <a:ea typeface="Calibri"/>
                <a:cs typeface="Calibri"/>
                <a:sym typeface="Calibri"/>
              </a:rPr>
              <a:t>ε</a:t>
            </a:r>
            <a:endParaRPr sz="2800" b="0" i="0" u="none" strike="noStrike" cap="none" dirty="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24272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162903"/>
            <a:ext cx="10515600" cy="52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CFG examples</a:t>
            </a:r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732692" y="870439"/>
            <a:ext cx="10515600" cy="5802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| n ≥ 0}               </a:t>
            </a:r>
            <a:r>
              <a:rPr lang="en-US" dirty="0" smtClean="0"/>
              <a:t>S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aSb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>
              <a:buSzPts val="2800"/>
            </a:pPr>
            <a:r>
              <a:rPr lang="en-US" dirty="0"/>
              <a:t>L = {</a:t>
            </a:r>
            <a:r>
              <a:rPr lang="en-US" dirty="0" err="1"/>
              <a:t>a</a:t>
            </a:r>
            <a:r>
              <a:rPr lang="en-US" baseline="30000" dirty="0" err="1"/>
              <a:t>n</a:t>
            </a:r>
            <a:r>
              <a:rPr lang="en-US" dirty="0" err="1"/>
              <a:t>b</a:t>
            </a:r>
            <a:r>
              <a:rPr lang="en-US" baseline="30000" dirty="0" err="1"/>
              <a:t>n</a:t>
            </a:r>
            <a:r>
              <a:rPr lang="en-US" baseline="30000" dirty="0"/>
              <a:t> </a:t>
            </a:r>
            <a:r>
              <a:rPr lang="en-US" dirty="0"/>
              <a:t>| n ≥ 1}              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aSb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ab</a:t>
            </a:r>
            <a:endParaRPr dirty="0"/>
          </a:p>
          <a:p>
            <a:pPr marL="228600" lvl="0" indent="-228600">
              <a:buSzPts val="2800"/>
            </a:pPr>
            <a:r>
              <a:rPr lang="en-US" dirty="0"/>
              <a:t>L = {a</a:t>
            </a:r>
            <a:r>
              <a:rPr lang="en-US" baseline="30000" dirty="0"/>
              <a:t>2n</a:t>
            </a:r>
            <a:r>
              <a:rPr lang="en-US" dirty="0"/>
              <a:t>| n ≥ 0}                 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>
              <a:buSzPts val="2800"/>
            </a:pPr>
            <a:r>
              <a:rPr lang="en-US" dirty="0"/>
              <a:t>L = {a</a:t>
            </a:r>
            <a:r>
              <a:rPr lang="en-US" baseline="30000" dirty="0"/>
              <a:t>2n+1</a:t>
            </a:r>
            <a:r>
              <a:rPr lang="en-US" dirty="0"/>
              <a:t>| n ≥ 0}              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  <a:p>
            <a:pPr marL="228600" lvl="0" indent="-228600">
              <a:buSzPts val="2800"/>
            </a:pPr>
            <a:r>
              <a:rPr lang="en-US" dirty="0"/>
              <a:t>L = {a</a:t>
            </a:r>
            <a:r>
              <a:rPr lang="en-US" baseline="30000" dirty="0"/>
              <a:t>2n </a:t>
            </a:r>
            <a:r>
              <a:rPr lang="en-US" dirty="0" smtClean="0"/>
              <a:t>b</a:t>
            </a:r>
            <a:r>
              <a:rPr lang="en-US" baseline="30000" dirty="0" smtClean="0"/>
              <a:t>2m </a:t>
            </a:r>
            <a:r>
              <a:rPr lang="en-US" dirty="0"/>
              <a:t>| n ≥ 0}	 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/>
              <a:t>AB      A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 smtClean="0"/>
              <a:t> </a:t>
            </a:r>
            <a:r>
              <a:rPr lang="en-US" dirty="0" err="1"/>
              <a:t>aAa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ε          </a:t>
            </a:r>
            <a:r>
              <a:rPr lang="en-US" dirty="0"/>
              <a:t>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bBb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>
              <a:buSzPts val="2800"/>
            </a:pPr>
            <a:r>
              <a:rPr lang="en-US" dirty="0"/>
              <a:t>L = {a</a:t>
            </a:r>
            <a:r>
              <a:rPr lang="en-US" baseline="30000" dirty="0"/>
              <a:t>2n </a:t>
            </a:r>
            <a:r>
              <a:rPr lang="en-US" dirty="0" smtClean="0"/>
              <a:t>b</a:t>
            </a:r>
            <a:r>
              <a:rPr lang="en-US" baseline="30000" dirty="0" smtClean="0"/>
              <a:t>2m+1 </a:t>
            </a:r>
            <a:r>
              <a:rPr lang="en-US" dirty="0"/>
              <a:t>| n ≥ 0}	 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AB      </a:t>
            </a:r>
            <a:r>
              <a:rPr lang="en-US" dirty="0" smtClean="0"/>
              <a:t>A</a:t>
            </a:r>
            <a:r>
              <a:rPr lang="en-US" dirty="0">
                <a:sym typeface="Wingdings" panose="05000000000000000000" pitchFamily="2" charset="2"/>
              </a:rPr>
              <a:t> </a:t>
            </a:r>
            <a:r>
              <a:rPr lang="en-US" dirty="0" smtClean="0"/>
              <a:t> </a:t>
            </a:r>
            <a:r>
              <a:rPr lang="en-US" dirty="0" err="1"/>
              <a:t>aAa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ε          </a:t>
            </a:r>
            <a:r>
              <a:rPr lang="en-US" dirty="0"/>
              <a:t>B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bBb</a:t>
            </a:r>
            <a:r>
              <a:rPr lang="en-US" dirty="0"/>
              <a:t>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>
              <a:buSzPts val="28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Palindrome over {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a,b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}*     </a:t>
            </a:r>
            <a:r>
              <a:rPr lang="en-US" dirty="0"/>
              <a:t>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/>
              <a:t>aSa</a:t>
            </a:r>
            <a:r>
              <a:rPr lang="en-US" dirty="0"/>
              <a:t> | </a:t>
            </a:r>
            <a:r>
              <a:rPr lang="en-US" dirty="0" err="1"/>
              <a:t>bSb</a:t>
            </a:r>
            <a:r>
              <a:rPr lang="en-US" dirty="0"/>
              <a:t> | a | b |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ε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28600">
              <a:buSzPts val="28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Balanced parenthesis      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SS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| (S) | ()</a:t>
            </a:r>
            <a:endParaRPr dirty="0"/>
          </a:p>
          <a:p>
            <a:pPr marL="228600" lvl="0" indent="-228600">
              <a:buSzPts val="28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Arithmetic expression      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E+E | E-E | E * E | E / E | a</a:t>
            </a:r>
            <a:endParaRPr dirty="0"/>
          </a:p>
          <a:p>
            <a:pPr marL="228600" lvl="0" indent="-228600">
              <a:buSzPts val="28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If then else statement        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iCtSeS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|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iCtS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             C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  <a:p>
            <a:pPr marL="228600" lvl="0" indent="-228600">
              <a:buSzPts val="2800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While loop                          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w C  S | a               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Calibri"/>
                <a:ea typeface="Calibri"/>
                <a:cs typeface="Calibri"/>
                <a:sym typeface="Calibri"/>
              </a:rPr>
              <a:t>b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838200" y="562708"/>
            <a:ext cx="10515600" cy="561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 = {a</a:t>
            </a:r>
            <a:r>
              <a:rPr lang="en-US" baseline="30000" dirty="0"/>
              <a:t>n</a:t>
            </a:r>
            <a:r>
              <a:rPr lang="en-US" dirty="0"/>
              <a:t>b</a:t>
            </a:r>
            <a:r>
              <a:rPr lang="en-US" baseline="30000" dirty="0"/>
              <a:t>2n </a:t>
            </a:r>
            <a:r>
              <a:rPr lang="en-US" dirty="0"/>
              <a:t>| n ≥ 1</a:t>
            </a:r>
            <a:r>
              <a:rPr lang="en-US" dirty="0" smtClean="0"/>
              <a:t>}</a:t>
            </a:r>
          </a:p>
          <a:p>
            <a:pPr marL="228600" lvl="0" indent="-228600">
              <a:spcBef>
                <a:spcPts val="0"/>
              </a:spcBef>
              <a:buSzPts val="2800"/>
            </a:pPr>
            <a:r>
              <a:rPr lang="en-US"/>
              <a:t>L = {a</a:t>
            </a:r>
            <a:r>
              <a:rPr lang="en-US" baseline="30000"/>
              <a:t>2n </a:t>
            </a:r>
            <a:r>
              <a:rPr lang="en-US"/>
              <a:t>b</a:t>
            </a:r>
            <a:r>
              <a:rPr lang="en-US" baseline="30000"/>
              <a:t>2m </a:t>
            </a:r>
            <a:r>
              <a:rPr lang="en-US"/>
              <a:t>| n ≥ 0}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L = {</a:t>
            </a:r>
            <a:r>
              <a:rPr lang="en-US" dirty="0" err="1"/>
              <a:t>wcw</a:t>
            </a:r>
            <a:r>
              <a:rPr lang="en-US" baseline="30000" dirty="0" err="1"/>
              <a:t>R</a:t>
            </a:r>
            <a:r>
              <a:rPr lang="en-US" dirty="0"/>
              <a:t> | w 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ϵ {0,1}*}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Unsigned integer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Signed integer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>
                <a:solidFill>
                  <a:schemeClr val="dk1"/>
                </a:solidFill>
              </a:rPr>
              <a:t>{</a:t>
            </a:r>
            <a:r>
              <a:rPr lang="en-US" b="1" dirty="0">
                <a:solidFill>
                  <a:schemeClr val="dk1"/>
                </a:solidFill>
              </a:rPr>
              <a:t>a</a:t>
            </a:r>
            <a:r>
              <a:rPr lang="en-US" baseline="30000" dirty="0">
                <a:solidFill>
                  <a:schemeClr val="dk1"/>
                </a:solidFill>
              </a:rPr>
              <a:t>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b</a:t>
            </a:r>
            <a:r>
              <a:rPr lang="en-US" baseline="30000" dirty="0" err="1">
                <a:solidFill>
                  <a:schemeClr val="dk1"/>
                </a:solidFill>
              </a:rPr>
              <a:t>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c</a:t>
            </a:r>
            <a:r>
              <a:rPr lang="en-US" baseline="30000" dirty="0" err="1">
                <a:solidFill>
                  <a:schemeClr val="dk1"/>
                </a:solidFill>
              </a:rPr>
              <a:t>m+n</a:t>
            </a:r>
            <a:r>
              <a:rPr lang="en-US" dirty="0">
                <a:solidFill>
                  <a:schemeClr val="dk1"/>
                </a:solidFill>
              </a:rPr>
              <a:t> | m,n≥0}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solidFill>
                  <a:schemeClr val="dk1"/>
                </a:solidFill>
              </a:rPr>
              <a:t>a</a:t>
            </a:r>
            <a:r>
              <a:rPr lang="en-US" baseline="30000" dirty="0">
                <a:solidFill>
                  <a:schemeClr val="dk1"/>
                </a:solidFill>
              </a:rPr>
              <a:t>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b</a:t>
            </a:r>
            <a:r>
              <a:rPr lang="en-US" baseline="30000" dirty="0" err="1">
                <a:solidFill>
                  <a:schemeClr val="dk1"/>
                </a:solidFill>
              </a:rPr>
              <a:t>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c</a:t>
            </a:r>
            <a:r>
              <a:rPr lang="en-US" baseline="30000" dirty="0" err="1">
                <a:solidFill>
                  <a:schemeClr val="dk1"/>
                </a:solidFill>
              </a:rPr>
              <a:t>m+n</a:t>
            </a:r>
            <a:r>
              <a:rPr lang="en-US" baseline="30000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 can be rewritten as </a:t>
            </a:r>
            <a:r>
              <a:rPr lang="en-US" b="1" dirty="0">
                <a:solidFill>
                  <a:schemeClr val="dk1"/>
                </a:solidFill>
              </a:rPr>
              <a:t>a</a:t>
            </a:r>
            <a:r>
              <a:rPr lang="en-US" baseline="30000" dirty="0">
                <a:solidFill>
                  <a:schemeClr val="dk1"/>
                </a:solidFill>
              </a:rPr>
              <a:t>m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b</a:t>
            </a:r>
            <a:r>
              <a:rPr lang="en-US" baseline="30000" dirty="0" err="1">
                <a:solidFill>
                  <a:schemeClr val="dk1"/>
                </a:solidFill>
              </a:rPr>
              <a:t>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 err="1">
                <a:solidFill>
                  <a:schemeClr val="dk1"/>
                </a:solidFill>
              </a:rPr>
              <a:t>c</a:t>
            </a:r>
            <a:r>
              <a:rPr lang="en-US" baseline="30000" dirty="0" err="1">
                <a:solidFill>
                  <a:schemeClr val="dk1"/>
                </a:solidFill>
              </a:rPr>
              <a:t>n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b="1" dirty="0">
                <a:solidFill>
                  <a:schemeClr val="dk1"/>
                </a:solidFill>
              </a:rPr>
              <a:t>c</a:t>
            </a:r>
            <a:r>
              <a:rPr lang="en-US" b="1" baseline="30000" dirty="0">
                <a:solidFill>
                  <a:schemeClr val="dk1"/>
                </a:solidFill>
              </a:rPr>
              <a:t>m  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S → </a:t>
            </a:r>
            <a:r>
              <a:rPr lang="en-US" dirty="0" err="1">
                <a:solidFill>
                  <a:srgbClr val="FF0000"/>
                </a:solidFill>
              </a:rPr>
              <a:t>aSc</a:t>
            </a:r>
            <a:r>
              <a:rPr lang="en-US" dirty="0">
                <a:solidFill>
                  <a:srgbClr val="FF0000"/>
                </a:solidFill>
              </a:rPr>
              <a:t> | S’ |ϵ</a:t>
            </a:r>
            <a:r>
              <a:rPr lang="en-US" baseline="30000" dirty="0">
                <a:solidFill>
                  <a:srgbClr val="FF0000"/>
                </a:solidFill>
              </a:rPr>
              <a:t>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dirty="0">
                <a:solidFill>
                  <a:srgbClr val="FF0000"/>
                </a:solidFill>
              </a:rPr>
              <a:t>S’ → </a:t>
            </a:r>
            <a:r>
              <a:rPr lang="en-US" dirty="0" err="1">
                <a:solidFill>
                  <a:srgbClr val="FF0000"/>
                </a:solidFill>
              </a:rPr>
              <a:t>bS’c</a:t>
            </a:r>
            <a:r>
              <a:rPr lang="en-US" dirty="0">
                <a:solidFill>
                  <a:srgbClr val="FF0000"/>
                </a:solidFill>
              </a:rPr>
              <a:t>|ϵ</a:t>
            </a:r>
            <a:r>
              <a:rPr lang="en-US" baseline="30000" dirty="0">
                <a:solidFill>
                  <a:srgbClr val="FF0000"/>
                </a:solidFill>
              </a:rPr>
              <a:t>       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475</Words>
  <Application>Microsoft Office PowerPoint</Application>
  <PresentationFormat>Widescreen</PresentationFormat>
  <Paragraphs>66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CFG</vt:lpstr>
      <vt:lpstr>Regular Expression to CFG</vt:lpstr>
      <vt:lpstr>PowerPoint Presentation</vt:lpstr>
      <vt:lpstr>CFG examples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</dc:title>
  <dc:creator>HOD</dc:creator>
  <cp:lastModifiedBy>HOD</cp:lastModifiedBy>
  <cp:revision>3</cp:revision>
  <dcterms:modified xsi:type="dcterms:W3CDTF">2022-08-22T07:44:30Z</dcterms:modified>
</cp:coreProperties>
</file>