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56" r:id="rId2"/>
    <p:sldId id="320" r:id="rId3"/>
    <p:sldId id="322" r:id="rId4"/>
    <p:sldId id="321" r:id="rId5"/>
    <p:sldId id="323" r:id="rId6"/>
    <p:sldId id="325" r:id="rId7"/>
    <p:sldId id="318" r:id="rId8"/>
    <p:sldId id="326" r:id="rId9"/>
    <p:sldId id="327" r:id="rId10"/>
    <p:sldId id="346" r:id="rId11"/>
    <p:sldId id="352" r:id="rId12"/>
    <p:sldId id="328" r:id="rId13"/>
    <p:sldId id="329" r:id="rId14"/>
    <p:sldId id="330" r:id="rId15"/>
    <p:sldId id="331" r:id="rId16"/>
    <p:sldId id="347" r:id="rId17"/>
    <p:sldId id="353" r:id="rId18"/>
    <p:sldId id="333" r:id="rId19"/>
    <p:sldId id="335" r:id="rId20"/>
    <p:sldId id="336" r:id="rId21"/>
    <p:sldId id="337" r:id="rId22"/>
    <p:sldId id="338" r:id="rId23"/>
    <p:sldId id="339" r:id="rId24"/>
    <p:sldId id="340" r:id="rId25"/>
    <p:sldId id="341" r:id="rId26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3499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80" d="100"/>
          <a:sy n="80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74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CE925DB-B76B-4466-B4AD-F8EA86B3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635EBBB-1BAE-4C3A-A8D7-91317D0B7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1CCA0-DC39-4185-9E74-2176550FED3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05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05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DAA9CA-A795-439D-AC54-A6533D509936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1105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EB0-BD6D-4E98-8CE9-298FC5796051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116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26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26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3E7E5-A924-4BAA-B49C-E658EBC6C275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126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36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36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29D1BF-3311-4825-8287-C403C28184FC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136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46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46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1AEC-D1A2-4237-A2F5-1C08D3CAB91E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1146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57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57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0044A9-EFEB-4B7A-8A21-123EFB2EF13A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1157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77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77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746620-E65F-4560-ABBC-DCEB396FD9ED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1177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E2E72-3E9F-4C2D-9248-E6CBE7E9E506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1187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98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98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638C01-A209-4D0A-8A58-F37D0C8C6127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1198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08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08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CC3DF-EC40-4D66-99B0-85CCE09703A7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1208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8FE10D-21AD-400E-924B-15020943AE6D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1024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18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18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8FD1C-E976-47AE-AFD2-5E9A57DD430D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1218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28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28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2F204-0F91-43FC-A000-76B8EF6E7736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1228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39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39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5A9903-86B5-4498-90B3-5D5D548ABF6E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1239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249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249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657738-5530-46F0-B076-37EB874E62F7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1249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34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34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D98078-BA55-4946-87F7-9A0AB1250C1A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1034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44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44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1EA1A5-F549-4462-965E-718FFB2645E8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1044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54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157A1F-DD9F-41BF-8CA5-57A294A1F3B7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05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64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65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C61D6-DC9C-4816-8861-E0DBA42BFAAD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1065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FA243-9ECF-4C39-AFAF-CCEBBBC654F6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1075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0DAA8-383D-4637-9911-DB6788092B78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085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095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095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5235CF-436E-4A25-A405-71CB3D808EFD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095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821DA-126C-49D9-931C-8484DCC1C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D3DA-1C07-4DE8-85FD-AD0404D04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32AA-401B-4108-8544-F5C2BD29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9D59-1ECD-45ED-913B-E55FB8A7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3050-5F73-42CD-A4F5-6D90D233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28AF-106D-48F3-B51E-F1DEFDC66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67C54-E105-4AE5-A7BF-741567CE5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7BF1-8A96-4BF9-8CDB-D1B5392B6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379C-817D-4A3F-9EAA-0BBA6740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6E71-5C75-4721-82F7-4A5A1FC55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4D95-C363-4D5A-A8BC-671C0F66B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0357-7A24-4C75-AE32-5274A16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BA4D-E1CB-464F-876F-2AFE59A55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9509CAD-ECE7-43F5-881B-87E3DD96B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E7CF0-15DB-4A3F-BA31-554863826314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/>
              <a:t>Properties of 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FDBB1-55B7-F376-C3D0-0E16AC083C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574A9D-9320-4971-A1CD-F1833AA2FB64}" type="slidenum">
              <a:rPr lang="en-US" smtClean="0">
                <a:latin typeface="Arial" charset="0"/>
              </a:rPr>
              <a:pPr/>
              <a:t>10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3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 = { 0</a:t>
            </a:r>
            <a:r>
              <a:rPr lang="en-US" baseline="30000"/>
              <a:t>k</a:t>
            </a:r>
            <a:r>
              <a:rPr lang="en-US" baseline="60000"/>
              <a:t>2</a:t>
            </a:r>
            <a:r>
              <a:rPr lang="en-US"/>
              <a:t> | k is any integer)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Prove L is not a CFL using Pumping Lemma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4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 = {a</a:t>
            </a:r>
            <a:r>
              <a:rPr lang="en-US" baseline="30000"/>
              <a:t>i</a:t>
            </a:r>
            <a:r>
              <a:rPr lang="en-US"/>
              <a:t>b</a:t>
            </a:r>
            <a:r>
              <a:rPr lang="en-US" baseline="30000"/>
              <a:t>j</a:t>
            </a:r>
            <a:r>
              <a:rPr lang="en-US"/>
              <a:t>c</a:t>
            </a:r>
            <a:r>
              <a:rPr lang="en-US" baseline="30000"/>
              <a:t>k</a:t>
            </a:r>
            <a:r>
              <a:rPr lang="en-US"/>
              <a:t> | i&lt;j&lt;k }</a:t>
            </a:r>
          </a:p>
          <a:p>
            <a:endParaRPr lang="en-US"/>
          </a:p>
          <a:p>
            <a:r>
              <a:rPr lang="en-US"/>
              <a:t>Prove that L is not a CFL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ADE5B-2D8A-438E-B691-B47E507F84DD}" type="slidenum">
              <a:rPr lang="en-US" smtClean="0">
                <a:latin typeface="Arial" charset="0"/>
              </a:rPr>
              <a:pPr/>
              <a:t>11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74E97-8C18-470D-ABB1-1D71380ACCDD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CFL Closure Properties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ACF3C6-B3B9-4BBD-A0E1-C0FDC000FDD7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Closure Property Results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CFLs are </a:t>
            </a:r>
            <a:r>
              <a:rPr lang="en-US" sz="2800" i="1">
                <a:solidFill>
                  <a:srgbClr val="FF0000"/>
                </a:solidFill>
              </a:rPr>
              <a:t>not </a:t>
            </a:r>
            <a:r>
              <a:rPr lang="en-US" sz="2800">
                <a:solidFill>
                  <a:srgbClr val="FF0000"/>
                </a:solidFill>
              </a:rPr>
              <a:t>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Difference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Complementation</a:t>
            </a:r>
          </a:p>
          <a:p>
            <a:pPr lvl="1" eaLnBrk="1" hangingPunct="1">
              <a:lnSpc>
                <a:spcPct val="90000"/>
              </a:lnSpc>
            </a:pPr>
            <a:endParaRPr lang="en-US" sz="2400">
              <a:solidFill>
                <a:srgbClr val="FF0000"/>
              </a:solidFill>
            </a:endParaRPr>
          </a:p>
        </p:txBody>
      </p:sp>
      <p:cxnSp>
        <p:nvCxnSpPr>
          <p:cNvPr id="50181" name="Straight Connector 5"/>
          <p:cNvCxnSpPr>
            <a:cxnSpLocks noChangeShapeType="1"/>
          </p:cNvCxnSpPr>
          <p:nvPr/>
        </p:nvCxnSpPr>
        <p:spPr bwMode="auto">
          <a:xfrm>
            <a:off x="609600" y="4800600"/>
            <a:ext cx="7848600" cy="7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182" name="Right Brace 6"/>
          <p:cNvSpPr>
            <a:spLocks/>
          </p:cNvSpPr>
          <p:nvPr/>
        </p:nvSpPr>
        <p:spPr bwMode="auto">
          <a:xfrm>
            <a:off x="6324600" y="4724400"/>
            <a:ext cx="304800" cy="18288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Box 7"/>
          <p:cNvSpPr txBox="1">
            <a:spLocks noChangeArrowheads="1"/>
          </p:cNvSpPr>
          <p:nvPr/>
        </p:nvSpPr>
        <p:spPr bwMode="auto">
          <a:xfrm>
            <a:off x="6629400" y="4876800"/>
            <a:ext cx="266382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Note: </a:t>
            </a:r>
            <a:r>
              <a:rPr lang="en-US"/>
              <a:t>Reg languages </a:t>
            </a:r>
            <a:br>
              <a:rPr lang="en-US"/>
            </a:br>
            <a:r>
              <a:rPr lang="en-US"/>
              <a:t>	are closed</a:t>
            </a:r>
            <a:br>
              <a:rPr lang="en-US"/>
            </a:br>
            <a:r>
              <a:rPr lang="en-US"/>
              <a:t>	under </a:t>
            </a:r>
            <a:br>
              <a:rPr lang="en-US"/>
            </a:br>
            <a:r>
              <a:rPr lang="en-US"/>
              <a:t>	these </a:t>
            </a:r>
            <a:br>
              <a:rPr lang="en-US"/>
            </a:br>
            <a:r>
              <a:rPr lang="en-US"/>
              <a:t>	operators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5D6EE7-35F5-48FE-B4A1-A6D17A6DD44F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Strategy for Closure Property Proofs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/>
              <a:t>First prove “closure under </a:t>
            </a:r>
            <a:r>
              <a:rPr lang="en-US" sz="2000" b="1">
                <a:solidFill>
                  <a:srgbClr val="FF0000"/>
                </a:solidFill>
              </a:rPr>
              <a:t>substitution</a:t>
            </a:r>
            <a:r>
              <a:rPr lang="en-US" sz="200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Using the above result, prove other closure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olidFill>
                  <a:srgbClr val="008000"/>
                </a:solidFill>
              </a:rPr>
              <a:t>CFLs are closed under: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Concatenation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Kleene closure operator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Substitution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Homomorphism, inverse homomorphism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rgbClr val="008000"/>
                </a:solidFill>
              </a:rPr>
              <a:t>Reversal </a:t>
            </a:r>
          </a:p>
        </p:txBody>
      </p:sp>
      <p:sp>
        <p:nvSpPr>
          <p:cNvPr id="51205" name="TextBox 6"/>
          <p:cNvSpPr txBox="1">
            <a:spLocks noChangeArrowheads="1"/>
          </p:cNvSpPr>
          <p:nvPr/>
        </p:nvSpPr>
        <p:spPr bwMode="auto">
          <a:xfrm>
            <a:off x="152400" y="4397375"/>
            <a:ext cx="1066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Prove </a:t>
            </a:r>
            <a:br>
              <a:rPr lang="en-US"/>
            </a:br>
            <a:r>
              <a:rPr lang="en-US"/>
              <a:t>this first</a:t>
            </a:r>
          </a:p>
        </p:txBody>
      </p:sp>
      <p:sp>
        <p:nvSpPr>
          <p:cNvPr id="51206" name="Right Arrow 8"/>
          <p:cNvSpPr>
            <a:spLocks noChangeArrowheads="1"/>
          </p:cNvSpPr>
          <p:nvPr/>
        </p:nvSpPr>
        <p:spPr bwMode="auto">
          <a:xfrm>
            <a:off x="1143000" y="4473575"/>
            <a:ext cx="6096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07" name="Straight Connector 10"/>
          <p:cNvCxnSpPr>
            <a:cxnSpLocks noChangeShapeType="1"/>
          </p:cNvCxnSpPr>
          <p:nvPr/>
        </p:nvCxnSpPr>
        <p:spPr bwMode="auto">
          <a:xfrm flipV="1">
            <a:off x="8077200" y="3406775"/>
            <a:ext cx="0" cy="1676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208" name="Straight Arrow Connector 12"/>
          <p:cNvCxnSpPr>
            <a:cxnSpLocks noChangeShapeType="1"/>
          </p:cNvCxnSpPr>
          <p:nvPr/>
        </p:nvCxnSpPr>
        <p:spPr bwMode="auto">
          <a:xfrm flipH="1">
            <a:off x="3048000" y="3406775"/>
            <a:ext cx="5029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09" name="Straight Arrow Connector 15"/>
          <p:cNvCxnSpPr>
            <a:cxnSpLocks noChangeShapeType="1"/>
          </p:cNvCxnSpPr>
          <p:nvPr/>
        </p:nvCxnSpPr>
        <p:spPr bwMode="auto">
          <a:xfrm flipH="1">
            <a:off x="4038600" y="3863975"/>
            <a:ext cx="40386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0" name="Straight Arrow Connector 18"/>
          <p:cNvCxnSpPr>
            <a:cxnSpLocks noChangeShapeType="1"/>
          </p:cNvCxnSpPr>
          <p:nvPr/>
        </p:nvCxnSpPr>
        <p:spPr bwMode="auto">
          <a:xfrm flipH="1">
            <a:off x="5334000" y="4244975"/>
            <a:ext cx="27432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11" name="Straight Arrow Connector 20"/>
          <p:cNvCxnSpPr>
            <a:cxnSpLocks noChangeShapeType="1"/>
          </p:cNvCxnSpPr>
          <p:nvPr/>
        </p:nvCxnSpPr>
        <p:spPr bwMode="auto">
          <a:xfrm flipH="1">
            <a:off x="7543800" y="5083175"/>
            <a:ext cx="5334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12" name="Right Arrow 21"/>
          <p:cNvSpPr>
            <a:spLocks noChangeArrowheads="1"/>
          </p:cNvSpPr>
          <p:nvPr/>
        </p:nvSpPr>
        <p:spPr bwMode="auto">
          <a:xfrm>
            <a:off x="3810000" y="4572000"/>
            <a:ext cx="4267200" cy="152400"/>
          </a:xfrm>
          <a:prstGeom prst="rightArrow">
            <a:avLst>
              <a:gd name="adj1" fmla="val 50000"/>
              <a:gd name="adj2" fmla="val 5003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32019E-510F-4954-AF29-D72872B8936F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 i="1">
                <a:solidFill>
                  <a:srgbClr val="FF0000"/>
                </a:solidFill>
              </a:rPr>
              <a:t>Substitution</a:t>
            </a:r>
            <a:r>
              <a:rPr lang="en-US" i="1"/>
              <a:t> </a:t>
            </a:r>
            <a:r>
              <a:rPr lang="en-US"/>
              <a:t>operation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For each </a:t>
            </a:r>
            <a:r>
              <a:rPr lang="en-US" sz="2800">
                <a:solidFill>
                  <a:srgbClr val="006600"/>
                </a:solidFill>
              </a:rPr>
              <a:t>a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∑</a:t>
            </a:r>
            <a:r>
              <a:rPr lang="en-US" sz="2800">
                <a:sym typeface="Symbol" pitchFamily="18" charset="2"/>
              </a:rPr>
              <a:t>, then let </a:t>
            </a:r>
            <a:r>
              <a:rPr lang="en-US" sz="2800">
                <a:solidFill>
                  <a:srgbClr val="FF0000"/>
                </a:solidFill>
                <a:sym typeface="Symbol" pitchFamily="18" charset="2"/>
              </a:rPr>
              <a:t>s(a)</a:t>
            </a:r>
            <a:r>
              <a:rPr lang="en-US" sz="2800">
                <a:sym typeface="Symbol" pitchFamily="18" charset="2"/>
              </a:rPr>
              <a:t> be a language</a:t>
            </a:r>
            <a:endParaRPr 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If </a:t>
            </a:r>
            <a:r>
              <a:rPr lang="en-US" sz="2800">
                <a:solidFill>
                  <a:srgbClr val="006600"/>
                </a:solidFill>
              </a:rPr>
              <a:t>w=a</a:t>
            </a:r>
            <a:r>
              <a:rPr lang="en-US" sz="2800" baseline="-25000">
                <a:solidFill>
                  <a:srgbClr val="006600"/>
                </a:solidFill>
              </a:rPr>
              <a:t>1</a:t>
            </a:r>
            <a:r>
              <a:rPr lang="en-US" sz="2800">
                <a:solidFill>
                  <a:srgbClr val="006600"/>
                </a:solidFill>
              </a:rPr>
              <a:t>a</a:t>
            </a:r>
            <a:r>
              <a:rPr lang="en-US" sz="2800" baseline="-25000">
                <a:solidFill>
                  <a:srgbClr val="006600"/>
                </a:solidFill>
              </a:rPr>
              <a:t>2</a:t>
            </a:r>
            <a:r>
              <a:rPr lang="en-US" sz="2800">
                <a:solidFill>
                  <a:srgbClr val="006600"/>
                </a:solidFill>
              </a:rPr>
              <a:t>…a</a:t>
            </a:r>
            <a:r>
              <a:rPr lang="en-US" sz="2800" baseline="-25000">
                <a:solidFill>
                  <a:srgbClr val="006600"/>
                </a:solidFill>
              </a:rPr>
              <a:t>n</a:t>
            </a:r>
            <a:r>
              <a:rPr lang="en-US" sz="2800">
                <a:solidFill>
                  <a:srgbClr val="006600"/>
                </a:solidFill>
              </a:rPr>
              <a:t> </a:t>
            </a:r>
            <a:r>
              <a:rPr lang="en-US" sz="2800">
                <a:solidFill>
                  <a:srgbClr val="006600"/>
                </a:solidFill>
                <a:sym typeface="Symbol" pitchFamily="18" charset="2"/>
              </a:rPr>
              <a:t> L</a:t>
            </a:r>
            <a:r>
              <a:rPr lang="en-US" sz="2800">
                <a:sym typeface="Symbol" pitchFamily="18" charset="2"/>
              </a:rPr>
              <a:t>, then: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>
                <a:sym typeface="Symbol" pitchFamily="18" charset="2"/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s(</a:t>
            </a:r>
            <a:r>
              <a:rPr lang="en-US" sz="2000">
                <a:solidFill>
                  <a:srgbClr val="FF0000"/>
                </a:solidFill>
              </a:rPr>
              <a:t>w) = { x</a:t>
            </a:r>
            <a:r>
              <a:rPr lang="en-US" sz="2000" baseline="-25000">
                <a:solidFill>
                  <a:srgbClr val="FF0000"/>
                </a:solidFill>
              </a:rPr>
              <a:t>1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2 </a:t>
            </a:r>
            <a:r>
              <a:rPr lang="en-US" sz="2000">
                <a:solidFill>
                  <a:srgbClr val="FF0000"/>
                </a:solidFill>
              </a:rPr>
              <a:t>…</a:t>
            </a:r>
            <a:r>
              <a:rPr lang="en-US" sz="2000" baseline="-25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</a:rPr>
              <a:t> }</a:t>
            </a:r>
            <a:r>
              <a:rPr lang="en-US" sz="2000" baseline="-25000">
                <a:solidFill>
                  <a:srgbClr val="FF0000"/>
                </a:solidFill>
              </a:rPr>
              <a:t> 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s(L),   s.t., </a:t>
            </a:r>
            <a:r>
              <a:rPr lang="en-US" sz="2000">
                <a:solidFill>
                  <a:srgbClr val="FF0000"/>
                </a:solidFill>
              </a:rPr>
              <a:t>x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>
                <a:solidFill>
                  <a:srgbClr val="FF0000"/>
                </a:solidFill>
                <a:sym typeface="Symbol" pitchFamily="18" charset="2"/>
              </a:rPr>
              <a:t> </a:t>
            </a:r>
            <a:r>
              <a:rPr lang="en-US" sz="2000">
                <a:solidFill>
                  <a:srgbClr val="FF0000"/>
                </a:solidFill>
              </a:rPr>
              <a:t>s(a</a:t>
            </a:r>
            <a:r>
              <a:rPr lang="en-US" sz="2000" baseline="-25000">
                <a:solidFill>
                  <a:srgbClr val="FF0000"/>
                </a:solidFill>
              </a:rPr>
              <a:t>i</a:t>
            </a:r>
            <a:r>
              <a:rPr lang="en-US" sz="200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Example:</a:t>
            </a:r>
            <a:r>
              <a:rPr lang="en-US" sz="28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</a:t>
            </a:r>
            <a:r>
              <a:rPr lang="en-US" sz="2400">
                <a:sym typeface="Symbol" pitchFamily="18" charset="2"/>
              </a:rPr>
              <a:t>∑={0,1}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solidFill>
                  <a:schemeClr val="tx2"/>
                </a:solidFill>
              </a:rPr>
              <a:t>Let: s(0) = {a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b</a:t>
            </a:r>
            <a:r>
              <a:rPr lang="en-US" sz="2400" baseline="30000">
                <a:solidFill>
                  <a:schemeClr val="tx2"/>
                </a:solidFill>
              </a:rPr>
              <a:t>n</a:t>
            </a:r>
            <a:r>
              <a:rPr lang="en-US" sz="2400">
                <a:solidFill>
                  <a:schemeClr val="tx2"/>
                </a:solidFill>
              </a:rPr>
              <a:t> | n ≥1},</a:t>
            </a:r>
            <a:r>
              <a:rPr lang="en-US" sz="2400"/>
              <a:t> </a:t>
            </a:r>
            <a:r>
              <a:rPr lang="en-US" sz="2400">
                <a:solidFill>
                  <a:schemeClr val="hlink"/>
                </a:solidFill>
              </a:rPr>
              <a:t>s(1) = {aa,bb}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If w=</a:t>
            </a:r>
            <a:r>
              <a:rPr lang="en-US" sz="2400">
                <a:solidFill>
                  <a:schemeClr val="tx2"/>
                </a:solidFill>
              </a:rPr>
              <a:t>0</a:t>
            </a:r>
            <a:r>
              <a:rPr lang="en-US" sz="2400">
                <a:solidFill>
                  <a:schemeClr val="hlink"/>
                </a:solidFill>
              </a:rPr>
              <a:t>1</a:t>
            </a:r>
            <a:r>
              <a:rPr lang="en-US" sz="2400"/>
              <a:t>, s(w)=</a:t>
            </a:r>
            <a:r>
              <a:rPr lang="en-US" sz="2400">
                <a:solidFill>
                  <a:schemeClr val="tx2"/>
                </a:solidFill>
              </a:rPr>
              <a:t>s(0)</a:t>
            </a:r>
            <a:r>
              <a:rPr lang="en-US" sz="2400"/>
              <a:t>.</a:t>
            </a:r>
            <a:r>
              <a:rPr lang="en-US" sz="2400">
                <a:solidFill>
                  <a:schemeClr val="hlink"/>
                </a:solidFill>
              </a:rPr>
              <a:t>s(1)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E.g., s(w) contains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 baseline="30000"/>
              <a:t>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1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1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</a:t>
            </a:r>
            <a:r>
              <a:rPr lang="en-US" sz="2000" baseline="30000"/>
              <a:t>          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hlink"/>
                </a:solidFill>
              </a:rPr>
              <a:t>aa</a:t>
            </a:r>
            <a:r>
              <a:rPr lang="en-US" sz="2000"/>
              <a:t>, </a:t>
            </a:r>
            <a:r>
              <a:rPr lang="en-US" sz="2000">
                <a:solidFill>
                  <a:schemeClr val="tx2"/>
                </a:solidFill>
              </a:rPr>
              <a:t>a</a:t>
            </a:r>
            <a:r>
              <a:rPr lang="en-US" sz="2000" baseline="30000">
                <a:solidFill>
                  <a:schemeClr val="tx2"/>
                </a:solidFill>
              </a:rPr>
              <a:t>2 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2</a:t>
            </a:r>
            <a:r>
              <a:rPr lang="en-US" sz="2000">
                <a:solidFill>
                  <a:schemeClr val="hlink"/>
                </a:solidFill>
              </a:rPr>
              <a:t>bb,</a:t>
            </a:r>
            <a:br>
              <a:rPr lang="en-US" sz="2000">
                <a:solidFill>
                  <a:schemeClr val="hlink"/>
                </a:solidFill>
              </a:rPr>
            </a:br>
            <a:r>
              <a:rPr lang="en-US" sz="2000">
                <a:solidFill>
                  <a:schemeClr val="hlink"/>
                </a:solidFill>
              </a:rPr>
              <a:t>			…</a:t>
            </a:r>
            <a:r>
              <a:rPr lang="en-US" sz="2000" baseline="30000"/>
              <a:t> </a:t>
            </a:r>
            <a:r>
              <a:rPr lang="en-US" sz="2000"/>
              <a:t>and so on.</a:t>
            </a:r>
          </a:p>
        </p:txBody>
      </p:sp>
      <p:cxnSp>
        <p:nvCxnSpPr>
          <p:cNvPr id="52229" name="Straight Connector 5"/>
          <p:cNvCxnSpPr>
            <a:cxnSpLocks noChangeShapeType="1"/>
          </p:cNvCxnSpPr>
          <p:nvPr/>
        </p:nvCxnSpPr>
        <p:spPr bwMode="auto">
          <a:xfrm>
            <a:off x="1219200" y="3276600"/>
            <a:ext cx="678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Line Callout 2 6"/>
          <p:cNvSpPr>
            <a:spLocks/>
          </p:cNvSpPr>
          <p:nvPr/>
        </p:nvSpPr>
        <p:spPr bwMode="auto">
          <a:xfrm>
            <a:off x="5181600" y="152400"/>
            <a:ext cx="23622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2954"/>
              <a:gd name="adj6" fmla="val -634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 u="sng"/>
              <a:t>Note: </a:t>
            </a:r>
            <a:r>
              <a:rPr lang="en-US"/>
              <a:t>s(L) can use a different alphabet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1FC3DE-1284-466A-ABC3-8EA3D96D21F3}" type="slidenum">
              <a:rPr lang="en-US" smtClean="0">
                <a:latin typeface="Arial" charset="0"/>
              </a:rPr>
              <a:pPr/>
              <a:t>16</a:t>
            </a:fld>
            <a:endParaRPr lang="en-US">
              <a:latin typeface="Arial" charset="0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Substitution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9708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IF L is a CFL and a substititution defined on L, s(L), is s.t., s(a) is a CFL for every symbol a, THEN:</a:t>
            </a:r>
          </a:p>
          <a:p>
            <a:pPr lvl="1" eaLnBrk="1" hangingPunct="1"/>
            <a:r>
              <a:rPr lang="en-US"/>
              <a:t>s(L) is also a CFL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295400" y="4495800"/>
            <a:ext cx="7885113" cy="2217738"/>
            <a:chOff x="1295400" y="4495800"/>
            <a:chExt cx="7884584" cy="2217400"/>
          </a:xfrm>
        </p:grpSpPr>
        <p:sp>
          <p:nvSpPr>
            <p:cNvPr id="53254" name="TextBox 6"/>
            <p:cNvSpPr txBox="1">
              <a:spLocks noChangeArrowheads="1"/>
            </p:cNvSpPr>
            <p:nvPr/>
          </p:nvSpPr>
          <p:spPr bwMode="auto">
            <a:xfrm>
              <a:off x="2209800" y="4876800"/>
              <a:ext cx="465192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L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>
                  <a:solidFill>
                    <a:srgbClr val="FF0000"/>
                  </a:solidFill>
                </a:rPr>
                <a:t>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55" name="Right Arrow 7"/>
            <p:cNvSpPr>
              <a:spLocks noChangeArrowheads="1"/>
            </p:cNvSpPr>
            <p:nvPr/>
          </p:nvSpPr>
          <p:spPr bwMode="auto">
            <a:xfrm>
              <a:off x="3124200" y="5791200"/>
              <a:ext cx="1295400" cy="304800"/>
            </a:xfrm>
            <a:prstGeom prst="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6" name="Left Brace 8"/>
            <p:cNvSpPr>
              <a:spLocks/>
            </p:cNvSpPr>
            <p:nvPr/>
          </p:nvSpPr>
          <p:spPr bwMode="auto">
            <a:xfrm>
              <a:off x="19812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7" name="Right Brace 9"/>
            <p:cNvSpPr>
              <a:spLocks/>
            </p:cNvSpPr>
            <p:nvPr/>
          </p:nvSpPr>
          <p:spPr bwMode="auto">
            <a:xfrm>
              <a:off x="2667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58" name="TextBox 10"/>
            <p:cNvSpPr txBox="1">
              <a:spLocks noChangeArrowheads="1"/>
            </p:cNvSpPr>
            <p:nvPr/>
          </p:nvSpPr>
          <p:spPr bwMode="auto">
            <a:xfrm>
              <a:off x="3429000" y="5410200"/>
              <a:ext cx="6254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s(L)</a:t>
              </a:r>
            </a:p>
          </p:txBody>
        </p:sp>
        <p:sp>
          <p:nvSpPr>
            <p:cNvPr id="53259" name="TextBox 11"/>
            <p:cNvSpPr txBox="1">
              <a:spLocks noChangeArrowheads="1"/>
            </p:cNvSpPr>
            <p:nvPr/>
          </p:nvSpPr>
          <p:spPr bwMode="auto">
            <a:xfrm>
              <a:off x="4953000" y="4876800"/>
              <a:ext cx="763351" cy="183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s(L)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1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2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3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>
                  <a:solidFill>
                    <a:srgbClr val="FF0000"/>
                  </a:solidFill>
                </a:rPr>
                <a:t>s(w</a:t>
              </a:r>
              <a:r>
                <a:rPr lang="en-US" baseline="-25000">
                  <a:solidFill>
                    <a:srgbClr val="FF0000"/>
                  </a:solidFill>
                </a:rPr>
                <a:t>4</a:t>
              </a:r>
              <a:r>
                <a:rPr lang="en-US">
                  <a:solidFill>
                    <a:srgbClr val="FF0000"/>
                  </a:solidFill>
                </a:rPr>
                <a:t>)</a:t>
              </a:r>
              <a:endParaRPr lang="en-US" baseline="-25000">
                <a:solidFill>
                  <a:srgbClr val="FF0000"/>
                </a:solidFill>
              </a:endParaRPr>
            </a:p>
            <a:p>
              <a:r>
                <a:rPr lang="en-US" baseline="-25000">
                  <a:solidFill>
                    <a:srgbClr val="FF0000"/>
                  </a:solidFill>
                </a:rPr>
                <a:t>…</a:t>
              </a:r>
            </a:p>
          </p:txBody>
        </p:sp>
        <p:sp>
          <p:nvSpPr>
            <p:cNvPr id="53260" name="Left Brace 12"/>
            <p:cNvSpPr>
              <a:spLocks/>
            </p:cNvSpPr>
            <p:nvPr/>
          </p:nvSpPr>
          <p:spPr bwMode="auto">
            <a:xfrm>
              <a:off x="4724400" y="5334000"/>
              <a:ext cx="152400" cy="1295400"/>
            </a:xfrm>
            <a:prstGeom prst="lef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1" name="Right Brace 13"/>
            <p:cNvSpPr>
              <a:spLocks/>
            </p:cNvSpPr>
            <p:nvPr/>
          </p:nvSpPr>
          <p:spPr bwMode="auto">
            <a:xfrm>
              <a:off x="5715000" y="5334000"/>
              <a:ext cx="228600" cy="1295400"/>
            </a:xfrm>
            <a:prstGeom prst="rightBrace">
              <a:avLst>
                <a:gd name="adj1" fmla="val 8343"/>
                <a:gd name="adj2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3262" name="TextBox 14"/>
            <p:cNvSpPr txBox="1">
              <a:spLocks noChangeArrowheads="1"/>
            </p:cNvSpPr>
            <p:nvPr/>
          </p:nvSpPr>
          <p:spPr bwMode="auto">
            <a:xfrm>
              <a:off x="6477000" y="5257800"/>
              <a:ext cx="2702984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u="sng">
                  <a:solidFill>
                    <a:srgbClr val="FF0000"/>
                  </a:solidFill>
                </a:rPr>
                <a:t>Note:</a:t>
              </a:r>
              <a:r>
                <a:rPr lang="en-US">
                  <a:solidFill>
                    <a:srgbClr val="FF0000"/>
                  </a:solidFill>
                </a:rPr>
                <a:t> each s(w) </a:t>
              </a:r>
              <a:br>
                <a:rPr lang="en-US">
                  <a:solidFill>
                    <a:srgbClr val="FF0000"/>
                  </a:solidFill>
                </a:rPr>
              </a:br>
              <a:r>
                <a:rPr lang="en-US">
                  <a:solidFill>
                    <a:srgbClr val="FF0000"/>
                  </a:solidFill>
                </a:rPr>
                <a:t>is itself a set of strings</a:t>
              </a:r>
            </a:p>
          </p:txBody>
        </p:sp>
        <p:sp>
          <p:nvSpPr>
            <p:cNvPr id="53263" name="TextBox 15"/>
            <p:cNvSpPr txBox="1">
              <a:spLocks noChangeArrowheads="1"/>
            </p:cNvSpPr>
            <p:nvPr/>
          </p:nvSpPr>
          <p:spPr bwMode="auto">
            <a:xfrm>
              <a:off x="1295400" y="4495800"/>
              <a:ext cx="17924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rgbClr val="FF0000"/>
                  </a:solidFill>
                </a:rPr>
                <a:t>What is s(L)?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Substitution of a CFL: example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944687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2000">
                <a:solidFill>
                  <a:schemeClr val="tx2"/>
                </a:solidFill>
              </a:rPr>
              <a:t>Let L = language of binary palindromes s.t., substitutions for 0 and 1 are defined as follows:</a:t>
            </a:r>
          </a:p>
          <a:p>
            <a:pPr marL="742950" lvl="2" indent="-342900">
              <a:buSzPct val="60000"/>
            </a:pPr>
            <a:r>
              <a:rPr lang="en-US" sz="2000">
                <a:solidFill>
                  <a:schemeClr val="tx2"/>
                </a:solidFill>
              </a:rPr>
              <a:t>s(0) = {a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b</a:t>
            </a:r>
            <a:r>
              <a:rPr lang="en-US" sz="2000" baseline="30000">
                <a:solidFill>
                  <a:schemeClr val="tx2"/>
                </a:solidFill>
              </a:rPr>
              <a:t>n</a:t>
            </a:r>
            <a:r>
              <a:rPr lang="en-US" sz="2000">
                <a:solidFill>
                  <a:schemeClr val="tx2"/>
                </a:solidFill>
              </a:rPr>
              <a:t> | n ≥1},</a:t>
            </a:r>
            <a:r>
              <a:rPr lang="en-US" sz="2000"/>
              <a:t> </a:t>
            </a:r>
            <a:r>
              <a:rPr lang="en-US" sz="2000">
                <a:solidFill>
                  <a:schemeClr val="hlink"/>
                </a:solidFill>
              </a:rPr>
              <a:t>s(1) = {xx,yy}</a:t>
            </a:r>
          </a:p>
          <a:p>
            <a:pPr marL="342900" lvl="1" indent="-342900">
              <a:buSzPct val="60000"/>
            </a:pPr>
            <a:r>
              <a:rPr lang="en-US" sz="2000">
                <a:solidFill>
                  <a:srgbClr val="002060"/>
                </a:solidFill>
              </a:rPr>
              <a:t>Prove that s(L) is also a CFL.</a:t>
            </a:r>
            <a:endParaRPr lang="en-US" sz="200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BA374-EFAE-4A4F-B669-49341B363F14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95400" y="3810000"/>
            <a:ext cx="19050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FF0000"/>
                </a:solidFill>
              </a:rPr>
              <a:t>CFG for L:</a:t>
            </a:r>
          </a:p>
          <a:p>
            <a:endParaRPr lang="en-US" sz="1800">
              <a:solidFill>
                <a:srgbClr val="FF0000"/>
              </a:solidFill>
            </a:endParaRPr>
          </a:p>
          <a:p>
            <a:r>
              <a:rPr lang="en-US" sz="1800">
                <a:solidFill>
                  <a:srgbClr val="FF0000"/>
                </a:solidFill>
              </a:rPr>
              <a:t>S=&gt; 0S0|1S1|</a:t>
            </a:r>
            <a:r>
              <a:rPr lang="en-US" sz="1800">
                <a:solidFill>
                  <a:srgbClr val="FF0000"/>
                </a:solidFill>
                <a:sym typeface="Symbol" pitchFamily="18" charset="2"/>
              </a:rPr>
              <a:t></a:t>
            </a:r>
            <a:endParaRPr lang="en-US" sz="180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6576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7030A0"/>
                </a:solidFill>
              </a:rPr>
              <a:t>CFG for s(0):</a:t>
            </a:r>
          </a:p>
          <a:p>
            <a:endParaRPr lang="en-US" sz="1800">
              <a:solidFill>
                <a:srgbClr val="7030A0"/>
              </a:solidFill>
            </a:endParaRPr>
          </a:p>
          <a:p>
            <a:r>
              <a:rPr lang="en-US" sz="1800">
                <a:solidFill>
                  <a:srgbClr val="7030A0"/>
                </a:solidFill>
              </a:rPr>
              <a:t>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=&gt; aS</a:t>
            </a:r>
            <a:r>
              <a:rPr lang="en-US" sz="1800" baseline="-25000">
                <a:solidFill>
                  <a:srgbClr val="7030A0"/>
                </a:solidFill>
              </a:rPr>
              <a:t>0</a:t>
            </a:r>
            <a:r>
              <a:rPr lang="en-US" sz="1800">
                <a:solidFill>
                  <a:srgbClr val="7030A0"/>
                </a:solidFill>
              </a:rPr>
              <a:t>b | ab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019800" y="3810000"/>
            <a:ext cx="1981200" cy="9239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u="sng">
                <a:solidFill>
                  <a:srgbClr val="006600"/>
                </a:solidFill>
              </a:rPr>
              <a:t>CFG for s(1):</a:t>
            </a:r>
          </a:p>
          <a:p>
            <a:endParaRPr lang="en-US" sz="1800">
              <a:solidFill>
                <a:srgbClr val="006600"/>
              </a:solidFill>
            </a:endParaRPr>
          </a:p>
          <a:p>
            <a:r>
              <a:rPr lang="en-US" sz="1800">
                <a:solidFill>
                  <a:srgbClr val="006600"/>
                </a:solidFill>
              </a:rPr>
              <a:t>S</a:t>
            </a:r>
            <a:r>
              <a:rPr lang="en-US" sz="1800" baseline="-25000">
                <a:solidFill>
                  <a:srgbClr val="006600"/>
                </a:solidFill>
              </a:rPr>
              <a:t>1</a:t>
            </a:r>
            <a:r>
              <a:rPr lang="en-US" sz="1800">
                <a:solidFill>
                  <a:srgbClr val="006600"/>
                </a:solidFill>
              </a:rPr>
              <a:t>=&gt; xx | yy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4200" y="5300663"/>
            <a:ext cx="2971800" cy="1476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800" b="1" i="1" u="sng" dirty="0">
                <a:solidFill>
                  <a:srgbClr val="FF0000"/>
                </a:solidFill>
              </a:rPr>
              <a:t>Therefore, CFG for s(L):</a:t>
            </a:r>
          </a:p>
          <a:p>
            <a:pPr>
              <a:defRPr/>
            </a:pPr>
            <a:endParaRPr lang="en-US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S=&gt; 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b="1" dirty="0">
                <a:solidFill>
                  <a:srgbClr val="7030A0"/>
                </a:solidFill>
              </a:rPr>
              <a:t>S</a:t>
            </a:r>
            <a:r>
              <a:rPr lang="en-US" sz="1800" b="1" baseline="-25000" dirty="0">
                <a:solidFill>
                  <a:srgbClr val="7030A0"/>
                </a:solidFill>
              </a:rPr>
              <a:t>0</a:t>
            </a:r>
            <a:r>
              <a:rPr lang="en-US" sz="1800" b="1" baseline="-250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S</a:t>
            </a:r>
            <a:r>
              <a:rPr lang="en-US" sz="1800" dirty="0">
                <a:solidFill>
                  <a:srgbClr val="006600"/>
                </a:solidFill>
              </a:rPr>
              <a:t> S</a:t>
            </a:r>
            <a:r>
              <a:rPr lang="en-US" sz="1800" baseline="-25000" dirty="0">
                <a:solidFill>
                  <a:srgbClr val="006600"/>
                </a:solidFill>
              </a:rPr>
              <a:t>1 </a:t>
            </a:r>
            <a:r>
              <a:rPr lang="en-US" sz="1800" b="1" dirty="0">
                <a:solidFill>
                  <a:srgbClr val="FF0000"/>
                </a:solidFill>
              </a:rPr>
              <a:t>|</a:t>
            </a:r>
            <a:r>
              <a:rPr lang="en-US" sz="1800" b="1" dirty="0">
                <a:solidFill>
                  <a:srgbClr val="FF0000"/>
                </a:solidFill>
                <a:sym typeface="Symbol"/>
              </a:rPr>
              <a:t></a:t>
            </a:r>
          </a:p>
          <a:p>
            <a:pPr>
              <a:defRPr/>
            </a:pPr>
            <a:r>
              <a:rPr lang="en-US" sz="1800" dirty="0">
                <a:solidFill>
                  <a:srgbClr val="7030A0"/>
                </a:solidFill>
              </a:rPr>
              <a:t>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=&gt; aS</a:t>
            </a:r>
            <a:r>
              <a:rPr lang="en-US" sz="1800" baseline="-25000" dirty="0">
                <a:solidFill>
                  <a:srgbClr val="7030A0"/>
                </a:solidFill>
              </a:rPr>
              <a:t>0</a:t>
            </a:r>
            <a:r>
              <a:rPr lang="en-US" sz="1800" dirty="0">
                <a:solidFill>
                  <a:srgbClr val="7030A0"/>
                </a:solidFill>
              </a:rPr>
              <a:t>b | </a:t>
            </a:r>
            <a:r>
              <a:rPr lang="en-US" sz="1800" dirty="0" err="1">
                <a:solidFill>
                  <a:srgbClr val="7030A0"/>
                </a:solidFill>
              </a:rPr>
              <a:t>ab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rgbClr val="006600"/>
                </a:solidFill>
              </a:rPr>
              <a:t>S</a:t>
            </a:r>
            <a:r>
              <a:rPr lang="en-US" sz="1800" baseline="-25000" dirty="0">
                <a:solidFill>
                  <a:srgbClr val="006600"/>
                </a:solidFill>
              </a:rPr>
              <a:t>1</a:t>
            </a:r>
            <a:r>
              <a:rPr lang="en-US" sz="1800" dirty="0">
                <a:solidFill>
                  <a:srgbClr val="006600"/>
                </a:solidFill>
              </a:rPr>
              <a:t>=&gt; xx | </a:t>
            </a:r>
            <a:r>
              <a:rPr lang="en-US" sz="1800" dirty="0" err="1">
                <a:solidFill>
                  <a:srgbClr val="006600"/>
                </a:solidFill>
              </a:rPr>
              <a:t>yy</a:t>
            </a: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9" name="Down Arrow 8"/>
          <p:cNvSpPr>
            <a:spLocks noChangeArrowheads="1"/>
          </p:cNvSpPr>
          <p:nvPr/>
        </p:nvSpPr>
        <p:spPr bwMode="auto">
          <a:xfrm>
            <a:off x="4419600" y="4876800"/>
            <a:ext cx="228600" cy="381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5306" name="Straight Connector 12"/>
          <p:cNvCxnSpPr>
            <a:cxnSpLocks noChangeShapeType="1"/>
          </p:cNvCxnSpPr>
          <p:nvPr/>
        </p:nvCxnSpPr>
        <p:spPr bwMode="auto">
          <a:xfrm>
            <a:off x="990600" y="3505200"/>
            <a:ext cx="7772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01971-9884-485F-AE73-6FFB440E20B3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union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Let L</a:t>
            </a:r>
            <a:r>
              <a:rPr lang="en-US" sz="2800" baseline="-25000"/>
              <a:t>1</a:t>
            </a:r>
            <a:r>
              <a:rPr lang="en-US" sz="2800"/>
              <a:t> and L</a:t>
            </a:r>
            <a:r>
              <a:rPr lang="en-US" sz="2800" baseline="-25000"/>
              <a:t>2</a:t>
            </a:r>
            <a:r>
              <a:rPr lang="en-US" sz="2800"/>
              <a:t> be CFLs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</a:t>
            </a:r>
            <a:r>
              <a:rPr lang="en-US" sz="2800" u="sng"/>
              <a:t>To show:</a:t>
            </a:r>
            <a:r>
              <a:rPr lang="en-US" sz="2800"/>
              <a:t> L</a:t>
            </a:r>
            <a:r>
              <a:rPr lang="en-US" sz="2800" baseline="-25000"/>
              <a:t>2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is also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Make a new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</a:t>
            </a:r>
            <a:r>
              <a:rPr lang="en-US" sz="2400" baseline="-25000"/>
              <a:t>new</a:t>
            </a:r>
            <a:r>
              <a:rPr lang="en-US" sz="2400"/>
              <a:t> = {a,b} s.t., s(a) = L</a:t>
            </a:r>
            <a:r>
              <a:rPr lang="en-US" sz="2400" baseline="-25000"/>
              <a:t>1</a:t>
            </a:r>
            <a:r>
              <a:rPr lang="en-US" sz="2400"/>
              <a:t> and s(b) = L</a:t>
            </a:r>
            <a:r>
              <a:rPr lang="en-US" sz="2400" baseline="-25000"/>
              <a:t>2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	 ==&gt; s(L</a:t>
            </a:r>
            <a:r>
              <a:rPr lang="en-US" sz="2800" baseline="-25000"/>
              <a:t>new</a:t>
            </a:r>
            <a:r>
              <a:rPr lang="en-US" sz="2800"/>
              <a:t>) == same as == L</a:t>
            </a:r>
            <a:r>
              <a:rPr lang="en-US" sz="2800" baseline="-25000"/>
              <a:t>1</a:t>
            </a:r>
            <a:r>
              <a:rPr lang="en-US" sz="2800"/>
              <a:t> U L</a:t>
            </a:r>
            <a:r>
              <a:rPr lang="en-US" sz="2800" baseline="-25000"/>
              <a:t>2</a:t>
            </a:r>
            <a:r>
              <a:rPr lang="en-US" sz="2800"/>
              <a:t> </a:t>
            </a:r>
            <a:endParaRPr lang="en-US" sz="2800" baseline="-25000"/>
          </a:p>
          <a:p>
            <a:pPr lvl="1" eaLnBrk="1" hangingPunct="1">
              <a:lnSpc>
                <a:spcPct val="90000"/>
              </a:lnSpc>
            </a:pPr>
            <a:endParaRPr lang="en-US" sz="2400" baseline="-250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A more direct, alternative 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S</a:t>
            </a:r>
            <a:r>
              <a:rPr lang="en-US" sz="2400" baseline="-25000"/>
              <a:t>1</a:t>
            </a:r>
            <a:r>
              <a:rPr lang="en-US" sz="2400"/>
              <a:t> and S</a:t>
            </a:r>
            <a:r>
              <a:rPr lang="en-US" sz="2400" baseline="-25000"/>
              <a:t>2</a:t>
            </a:r>
            <a:r>
              <a:rPr lang="en-US" sz="2400"/>
              <a:t> be the starting variables of the grammars for L</a:t>
            </a:r>
            <a:r>
              <a:rPr lang="en-US" sz="2400" baseline="-25000"/>
              <a:t>1</a:t>
            </a:r>
            <a:r>
              <a:rPr lang="en-US" sz="2400"/>
              <a:t> and L</a:t>
            </a:r>
            <a:r>
              <a:rPr lang="en-US" sz="2400" baseline="-25000"/>
              <a:t>2</a:t>
            </a:r>
            <a:endParaRPr lang="en-US" sz="2400"/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Then, </a:t>
            </a:r>
            <a:r>
              <a:rPr lang="en-US" sz="2000" b="1">
                <a:solidFill>
                  <a:srgbClr val="CC3499"/>
                </a:solidFill>
              </a:rPr>
              <a:t>S</a:t>
            </a:r>
            <a:r>
              <a:rPr lang="en-US" sz="2000" b="1" baseline="-25000">
                <a:solidFill>
                  <a:srgbClr val="CC3499"/>
                </a:solidFill>
              </a:rPr>
              <a:t>new</a:t>
            </a:r>
            <a:r>
              <a:rPr lang="en-US" sz="2000" b="1">
                <a:solidFill>
                  <a:srgbClr val="CC3499"/>
                </a:solidFill>
              </a:rPr>
              <a:t> =&gt; S</a:t>
            </a:r>
            <a:r>
              <a:rPr lang="en-US" sz="2000" b="1" baseline="-25000">
                <a:solidFill>
                  <a:srgbClr val="CC3499"/>
                </a:solidFill>
              </a:rPr>
              <a:t>1</a:t>
            </a:r>
            <a:r>
              <a:rPr lang="en-US" sz="2000" b="1">
                <a:solidFill>
                  <a:srgbClr val="CC3499"/>
                </a:solidFill>
              </a:rPr>
              <a:t> | S</a:t>
            </a:r>
            <a:r>
              <a:rPr lang="en-US" sz="2000" b="1" baseline="-25000">
                <a:solidFill>
                  <a:srgbClr val="CC3499"/>
                </a:solidFill>
              </a:rPr>
              <a:t>2</a:t>
            </a:r>
            <a:endParaRPr lang="en-US" sz="2000" b="1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sp>
        <p:nvSpPr>
          <p:cNvPr id="56325" name="Line 4"/>
          <p:cNvSpPr>
            <a:spLocks noChangeShapeType="1"/>
          </p:cNvSpPr>
          <p:nvPr/>
        </p:nvSpPr>
        <p:spPr bwMode="auto">
          <a:xfrm>
            <a:off x="1219200" y="48768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8956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  <p:sp>
        <p:nvSpPr>
          <p:cNvPr id="7" name="Rounded Rectangle 6"/>
          <p:cNvSpPr>
            <a:spLocks noChangeArrowheads="1"/>
          </p:cNvSpPr>
          <p:nvPr/>
        </p:nvSpPr>
        <p:spPr bwMode="auto">
          <a:xfrm>
            <a:off x="8077200" y="4572000"/>
            <a:ext cx="381000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7" grpId="0" build="p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047237-550D-451E-BC6B-C5D23BD268D0}" type="slidenum">
              <a:rPr lang="en-US" smtClean="0">
                <a:latin typeface="Arial" charset="0"/>
              </a:rPr>
              <a:pPr/>
              <a:t>19</a:t>
            </a:fld>
            <a:endParaRPr lang="en-US">
              <a:latin typeface="Arial" charset="0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concatenation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Let L</a:t>
            </a:r>
            <a:r>
              <a:rPr lang="en-US" baseline="-25000"/>
              <a:t>1</a:t>
            </a:r>
            <a:r>
              <a:rPr lang="en-US"/>
              <a:t> and L</a:t>
            </a:r>
            <a:r>
              <a:rPr lang="en-US" baseline="-25000"/>
              <a:t>2</a:t>
            </a:r>
            <a:r>
              <a:rPr lang="en-US"/>
              <a:t> be CFLs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Make L</a:t>
            </a:r>
            <a:r>
              <a:rPr lang="en-US" baseline="-25000"/>
              <a:t>new</a:t>
            </a:r>
            <a:r>
              <a:rPr lang="en-US"/>
              <a:t>= {ab} s.t., </a:t>
            </a:r>
            <a:br>
              <a:rPr lang="en-US"/>
            </a:br>
            <a:r>
              <a:rPr lang="en-US"/>
              <a:t>		s(a) = L</a:t>
            </a:r>
            <a:r>
              <a:rPr lang="en-US" baseline="-25000"/>
              <a:t>1</a:t>
            </a:r>
            <a:r>
              <a:rPr lang="en-US"/>
              <a:t> and s(b)= L</a:t>
            </a:r>
            <a:r>
              <a:rPr lang="en-US" baseline="-25000"/>
              <a:t>2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==&gt; L</a:t>
            </a:r>
            <a:r>
              <a:rPr lang="en-US" baseline="-25000"/>
              <a:t>1</a:t>
            </a:r>
            <a:r>
              <a:rPr lang="en-US"/>
              <a:t> L</a:t>
            </a:r>
            <a:r>
              <a:rPr lang="en-US" baseline="-25000"/>
              <a:t>2</a:t>
            </a:r>
            <a:r>
              <a:rPr lang="en-US"/>
              <a:t> = s(L</a:t>
            </a:r>
            <a:r>
              <a:rPr lang="en-US" baseline="-25000"/>
              <a:t>new</a:t>
            </a:r>
            <a:r>
              <a:rPr lang="en-US"/>
              <a:t>) 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 proof without using substitution?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1143000" y="49530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2400" y="2590800"/>
            <a:ext cx="5395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FF0000"/>
                </a:solidFill>
              </a:rPr>
              <a:t>Let us show by using the result of </a:t>
            </a:r>
            <a:r>
              <a:rPr lang="en-US" i="1" u="sng">
                <a:solidFill>
                  <a:srgbClr val="FF0000"/>
                </a:solidFill>
              </a:rPr>
              <a:t>Substitution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DC67AB-E157-4947-BFC4-FD5E7C8F44F3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The Pumping Lemma for CFLs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92D050"/>
          </a:solidFill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/>
              <a:t>Let L be a CFL.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dirty="0"/>
              <a:t>Then there exists a constant N, </a:t>
            </a:r>
            <a:r>
              <a:rPr lang="en-US" dirty="0" err="1"/>
              <a:t>s.t.</a:t>
            </a:r>
            <a:r>
              <a:rPr lang="en-US" dirty="0"/>
              <a:t>, </a:t>
            </a:r>
          </a:p>
          <a:p>
            <a:pPr marL="990600" lvl="1" indent="-533400" eaLnBrk="1" hangingPunct="1"/>
            <a:r>
              <a:rPr lang="en-US" dirty="0"/>
              <a:t>if z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L </a:t>
            </a:r>
            <a:r>
              <a:rPr lang="en-US" dirty="0" err="1"/>
              <a:t>s.t.</a:t>
            </a:r>
            <a:r>
              <a:rPr lang="en-US" dirty="0"/>
              <a:t> |z|</a:t>
            </a:r>
            <a:r>
              <a:rPr lang="en-US" dirty="0">
                <a:cs typeface="Arial" charset="0"/>
              </a:rPr>
              <a:t>≥N, then we can write z=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 dirty="0">
                <a:cs typeface="Arial" charset="0"/>
              </a:rPr>
              <a:t>, such that: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dirty="0">
                <a:cs typeface="Arial" charset="0"/>
              </a:rPr>
              <a:t>|</a:t>
            </a: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| ≤ N</a:t>
            </a: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dirty="0">
                <a:cs typeface="Arial" charset="0"/>
              </a:rPr>
              <a:t>≠</a:t>
            </a:r>
            <a:r>
              <a:rPr lang="en-US" dirty="0">
                <a:cs typeface="Arial" charset="0"/>
                <a:sym typeface="Symbol" pitchFamily="18" charset="2"/>
              </a:rPr>
              <a:t></a:t>
            </a:r>
            <a:endParaRPr lang="en-US" dirty="0">
              <a:cs typeface="Arial" charset="0"/>
            </a:endParaRPr>
          </a:p>
          <a:p>
            <a:pPr marL="1371600" lvl="2" indent="-457200" eaLnBrk="1" hangingPunct="1">
              <a:buFont typeface="Arial" charset="0"/>
              <a:buAutoNum type="arabicPeriod"/>
            </a:pPr>
            <a:r>
              <a:rPr lang="en-US" dirty="0">
                <a:cs typeface="Arial" charset="0"/>
              </a:rPr>
              <a:t>For all k≥0: 	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u</a:t>
            </a:r>
            <a:r>
              <a:rPr lang="en-US" dirty="0" err="1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 baseline="30000" dirty="0" err="1">
                <a:solidFill>
                  <a:schemeClr val="hlink"/>
                </a:solidFill>
                <a:cs typeface="Arial" charset="0"/>
              </a:rPr>
              <a:t>k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 dirty="0" err="1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 baseline="30000" dirty="0" err="1">
                <a:solidFill>
                  <a:schemeClr val="folHlink"/>
                </a:solidFill>
                <a:cs typeface="Arial" charset="0"/>
              </a:rPr>
              <a:t>k</a:t>
            </a:r>
            <a:r>
              <a:rPr lang="en-US" dirty="0" err="1">
                <a:solidFill>
                  <a:srgbClr val="993300"/>
                </a:solidFill>
                <a:cs typeface="Arial" charset="0"/>
              </a:rPr>
              <a:t>y</a:t>
            </a:r>
            <a:r>
              <a:rPr lang="en-US" dirty="0">
                <a:solidFill>
                  <a:srgbClr val="993300"/>
                </a:solidFill>
                <a:cs typeface="Arial" charset="0"/>
              </a:rPr>
              <a:t>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dirty="0">
                <a:cs typeface="Arial" charset="0"/>
              </a:rPr>
              <a:t>L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429000" y="6096000"/>
            <a:ext cx="5054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993300"/>
                </a:solidFill>
              </a:rPr>
              <a:t>Note:</a:t>
            </a:r>
            <a:r>
              <a:rPr lang="en-US">
                <a:solidFill>
                  <a:srgbClr val="993300"/>
                </a:solidFill>
              </a:rPr>
              <a:t> we are pumping in two places (v &amp; x)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F307AC-CFE8-484E-A7D1-C7AABD85FBFF}" type="slidenum">
              <a:rPr lang="en-US" smtClean="0">
                <a:latin typeface="Arial" charset="0"/>
              </a:rPr>
              <a:pPr/>
              <a:t>20</a:t>
            </a:fld>
            <a:endParaRPr lang="en-US">
              <a:latin typeface="Arial" charset="0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Kleene Closure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Let L be a CFL</a:t>
            </a:r>
          </a:p>
          <a:p>
            <a:pPr eaLnBrk="1" hangingPunct="1">
              <a:defRPr/>
            </a:pPr>
            <a:endParaRPr lang="en-US" dirty="0"/>
          </a:p>
          <a:p>
            <a:pPr marL="342900" lvl="1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dirty="0"/>
              <a:t>Let 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 = {a}* and s(a) = L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Then, L* = s(</a:t>
            </a:r>
            <a:r>
              <a:rPr lang="en-US" dirty="0" err="1"/>
              <a:t>L</a:t>
            </a:r>
            <a:r>
              <a:rPr lang="en-US" baseline="-25000" dirty="0" err="1"/>
              <a:t>new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7B37A6-005A-43E4-AFAB-1BD2111CB17F}" type="slidenum">
              <a:rPr lang="en-US" smtClean="0">
                <a:latin typeface="Arial" charset="0"/>
              </a:rPr>
              <a:pPr/>
              <a:t>21</a:t>
            </a:fld>
            <a:endParaRPr lang="en-US">
              <a:latin typeface="Arial" charset="0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closed under </a:t>
            </a:r>
            <a:r>
              <a:rPr lang="en-US" b="1" i="1">
                <a:solidFill>
                  <a:srgbClr val="CC3499"/>
                </a:solidFill>
              </a:rPr>
              <a:t>Reversal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 be a CFL, with grammar G=(V,T,P,S)</a:t>
            </a:r>
          </a:p>
          <a:p>
            <a:pPr eaLnBrk="1" hangingPunct="1"/>
            <a:r>
              <a:rPr lang="en-US"/>
              <a:t>For L</a:t>
            </a:r>
            <a:r>
              <a:rPr lang="en-US" baseline="30000"/>
              <a:t>R</a:t>
            </a:r>
            <a:r>
              <a:rPr lang="en-US"/>
              <a:t>, construct G</a:t>
            </a:r>
            <a:r>
              <a:rPr lang="en-US" baseline="30000"/>
              <a:t>R</a:t>
            </a:r>
            <a:r>
              <a:rPr lang="en-US"/>
              <a:t>=(V,T,P</a:t>
            </a:r>
            <a:r>
              <a:rPr lang="en-US" baseline="30000"/>
              <a:t>R</a:t>
            </a:r>
            <a:r>
              <a:rPr lang="en-US"/>
              <a:t>,S) s.t.,</a:t>
            </a:r>
          </a:p>
          <a:p>
            <a:pPr lvl="1" eaLnBrk="1" hangingPunct="1"/>
            <a:r>
              <a:rPr lang="en-US"/>
              <a:t>If A==&gt; </a:t>
            </a:r>
            <a:r>
              <a:rPr lang="en-US">
                <a:sym typeface="Symbol" pitchFamily="18" charset="2"/>
              </a:rPr>
              <a:t> is in P, then:</a:t>
            </a:r>
          </a:p>
          <a:p>
            <a:pPr lvl="2" eaLnBrk="1" hangingPunct="1"/>
            <a:r>
              <a:rPr lang="en-US"/>
              <a:t>A==&gt;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30000"/>
              <a:t>R</a:t>
            </a:r>
            <a:r>
              <a:rPr lang="en-US">
                <a:sym typeface="Symbol" pitchFamily="18" charset="2"/>
              </a:rPr>
              <a:t> is in P</a:t>
            </a:r>
            <a:r>
              <a:rPr lang="en-US" baseline="30000"/>
              <a:t>R</a:t>
            </a:r>
          </a:p>
          <a:p>
            <a:pPr lvl="2" eaLnBrk="1" hangingPunct="1"/>
            <a:endParaRPr lang="en-US" baseline="30000"/>
          </a:p>
          <a:p>
            <a:pPr lvl="2" eaLnBrk="1" hangingPunct="1"/>
            <a:r>
              <a:rPr lang="en-US"/>
              <a:t>(that is, reverse every production)</a:t>
            </a:r>
            <a:endParaRPr lang="en-US">
              <a:sym typeface="Symbol" pitchFamily="18" charset="2"/>
            </a:endParaRPr>
          </a:p>
        </p:txBody>
      </p:sp>
      <p:sp>
        <p:nvSpPr>
          <p:cNvPr id="59397" name="TextBox 4"/>
          <p:cNvSpPr txBox="1">
            <a:spLocks noChangeArrowheads="1"/>
          </p:cNvSpPr>
          <p:nvPr/>
        </p:nvSpPr>
        <p:spPr bwMode="auto">
          <a:xfrm>
            <a:off x="5343525" y="0"/>
            <a:ext cx="372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We won’t use substitution to prove this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16144B-6C13-40CA-81CA-6726DCF898C5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</a:t>
            </a:r>
            <a:r>
              <a:rPr lang="en-US" i="1"/>
              <a:t>not </a:t>
            </a:r>
            <a:r>
              <a:rPr lang="en-US"/>
              <a:t>closed under Intersection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Existential proof: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1</a:t>
            </a:r>
            <a:r>
              <a:rPr lang="en-US" sz="2400" dirty="0"/>
              <a:t> = {0</a:t>
            </a:r>
            <a:r>
              <a:rPr lang="en-US" sz="2400" baseline="30000" dirty="0"/>
              <a:t>n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i</a:t>
            </a:r>
            <a:r>
              <a:rPr lang="en-US" sz="2400" dirty="0"/>
              <a:t> | n≥1,i≥1}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 = {0</a:t>
            </a:r>
            <a:r>
              <a:rPr lang="en-US" sz="2400" baseline="30000" dirty="0"/>
              <a:t>i</a:t>
            </a:r>
            <a:r>
              <a:rPr lang="en-US" sz="2400" dirty="0"/>
              <a:t>1</a:t>
            </a:r>
            <a:r>
              <a:rPr lang="en-US" sz="2400" baseline="30000" dirty="0"/>
              <a:t>n</a:t>
            </a:r>
            <a:r>
              <a:rPr lang="en-US" sz="2400" dirty="0"/>
              <a:t>2</a:t>
            </a:r>
            <a:r>
              <a:rPr lang="en-US" sz="2400" baseline="30000" dirty="0"/>
              <a:t>n</a:t>
            </a:r>
            <a:r>
              <a:rPr lang="en-US" sz="2400" dirty="0"/>
              <a:t> | n≥1,i≥1}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Both L</a:t>
            </a:r>
            <a:r>
              <a:rPr lang="en-US" sz="2800" baseline="-25000" dirty="0"/>
              <a:t>1</a:t>
            </a:r>
            <a:r>
              <a:rPr lang="en-US" sz="2800" dirty="0"/>
              <a:t> and L</a:t>
            </a:r>
            <a:r>
              <a:rPr lang="en-US" sz="2800" baseline="-25000" dirty="0"/>
              <a:t>2</a:t>
            </a:r>
            <a:r>
              <a:rPr lang="en-US" sz="2800" dirty="0"/>
              <a:t> are CFLs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Grammars?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But L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 </a:t>
            </a:r>
            <a:r>
              <a:rPr lang="en-US" sz="2800" dirty="0"/>
              <a:t>L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i="1" dirty="0"/>
              <a:t>cannot</a:t>
            </a:r>
            <a:r>
              <a:rPr lang="en-US" sz="2800" dirty="0"/>
              <a:t> be a CFL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We have an example, where intersection is not closed.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Therefore, CFLs are not closed under intersection</a:t>
            </a:r>
          </a:p>
        </p:txBody>
      </p:sp>
      <p:sp>
        <p:nvSpPr>
          <p:cNvPr id="60421" name="TextBox 4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FFE9F0-E9E5-4548-8088-A09F0A347C9E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complementation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Follows from the fact that CFLs are not closed under intersection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/>
              <a:t>L</a:t>
            </a:r>
            <a:r>
              <a:rPr lang="en-US" baseline="-25000"/>
              <a:t>2 </a:t>
            </a:r>
            <a:r>
              <a:rPr lang="en-US"/>
              <a:t> = L</a:t>
            </a:r>
            <a:r>
              <a:rPr lang="en-US" baseline="-25000"/>
              <a:t>1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U </a:t>
            </a:r>
            <a:r>
              <a:rPr lang="en-US"/>
              <a:t>L</a:t>
            </a:r>
            <a:r>
              <a:rPr lang="en-US" baseline="-25000"/>
              <a:t>2 </a:t>
            </a:r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34290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Line 6"/>
          <p:cNvSpPr>
            <a:spLocks noChangeShapeType="1"/>
          </p:cNvSpPr>
          <p:nvPr/>
        </p:nvSpPr>
        <p:spPr bwMode="auto">
          <a:xfrm>
            <a:off x="4419600" y="3733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429000" y="3581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TextBox 8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19600"/>
            <a:ext cx="7369175" cy="22463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u="sng" dirty="0"/>
              <a:t>Logic: </a:t>
            </a:r>
            <a:r>
              <a:rPr lang="en-US" dirty="0"/>
              <a:t>if CFLs were to be closed under complementation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ym typeface="Wingdings" pitchFamily="2" charset="2"/>
              </a:rPr>
              <a:t> the whole right hand side becomes a CFL (because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	CFL is closed for union)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the left hand side (intersection) is also a CFL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but we just showed CFLs are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	NOT closed under intersection!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	 CFLs </a:t>
            </a:r>
            <a:r>
              <a:rPr lang="en-US" i="1" u="sng" dirty="0">
                <a:sym typeface="Wingdings" pitchFamily="2" charset="2"/>
              </a:rPr>
              <a:t>cannot </a:t>
            </a:r>
            <a:r>
              <a:rPr lang="en-US" dirty="0">
                <a:sym typeface="Wingdings" pitchFamily="2" charset="2"/>
              </a:rPr>
              <a:t>be closed under complementation.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C5910A-A8A0-401F-B427-DA349AF4B970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CFLs are not closed under difference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Follows from the fact that CFLs are not closed under complementation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Because, if CFLs are closed under difference, then: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L  = ∑* - 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So L has to be a CFL too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Contradiction</a:t>
            </a:r>
          </a:p>
        </p:txBody>
      </p:sp>
      <p:sp>
        <p:nvSpPr>
          <p:cNvPr id="62469" name="Line 4"/>
          <p:cNvSpPr>
            <a:spLocks noChangeShapeType="1"/>
          </p:cNvSpPr>
          <p:nvPr/>
        </p:nvSpPr>
        <p:spPr bwMode="auto">
          <a:xfrm>
            <a:off x="1981200" y="4572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5"/>
          <p:cNvSpPr>
            <a:spLocks noChangeShapeType="1"/>
          </p:cNvSpPr>
          <p:nvPr/>
        </p:nvSpPr>
        <p:spPr bwMode="auto">
          <a:xfrm>
            <a:off x="2514600" y="5029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TextBox 7"/>
          <p:cNvSpPr txBox="1">
            <a:spLocks noChangeArrowheads="1"/>
          </p:cNvSpPr>
          <p:nvPr/>
        </p:nvSpPr>
        <p:spPr bwMode="auto">
          <a:xfrm>
            <a:off x="6561138" y="0"/>
            <a:ext cx="2582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Some </a:t>
            </a:r>
            <a:r>
              <a:rPr lang="en-US" sz="1400">
                <a:solidFill>
                  <a:srgbClr val="FF0000"/>
                </a:solidFill>
              </a:rPr>
              <a:t>negative</a:t>
            </a:r>
            <a:r>
              <a:rPr lang="en-US" sz="1400"/>
              <a:t> closure results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3022AE0-A4E4-4442-9E92-00A7B79D4898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Decision Properties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Emptiness test</a:t>
            </a:r>
          </a:p>
          <a:p>
            <a:pPr lvl="1" eaLnBrk="1" hangingPunct="1"/>
            <a:r>
              <a:rPr lang="en-US"/>
              <a:t>Generating test</a:t>
            </a:r>
          </a:p>
          <a:p>
            <a:pPr lvl="1" eaLnBrk="1" hangingPunct="1"/>
            <a:r>
              <a:rPr lang="en-US"/>
              <a:t>Reachability test</a:t>
            </a:r>
          </a:p>
          <a:p>
            <a:pPr eaLnBrk="1" hangingPunct="1"/>
            <a:r>
              <a:rPr lang="en-US"/>
              <a:t>Membership test</a:t>
            </a:r>
          </a:p>
          <a:p>
            <a:pPr lvl="1" eaLnBrk="1" hangingPunct="1"/>
            <a:r>
              <a:rPr lang="en-US"/>
              <a:t>PDA acceptance 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6164AD-B6C7-423E-856C-81BB68E5AE12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Proof: Pumping Lemma for CFL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If L=</a:t>
            </a:r>
            <a:r>
              <a:rPr lang="el-GR" sz="2800">
                <a:cs typeface="Arial" charset="0"/>
              </a:rPr>
              <a:t>Φ</a:t>
            </a:r>
            <a:r>
              <a:rPr lang="en-US" sz="2800">
                <a:cs typeface="Arial" charset="0"/>
              </a:rPr>
              <a:t> or contains only </a:t>
            </a:r>
            <a:r>
              <a:rPr lang="en-US" sz="2800">
                <a:cs typeface="Arial" charset="0"/>
                <a:sym typeface="Symbol" pitchFamily="18" charset="2"/>
              </a:rPr>
              <a:t></a:t>
            </a:r>
            <a:r>
              <a:rPr lang="en-US" sz="2800">
                <a:cs typeface="Arial" charset="0"/>
              </a:rPr>
              <a:t>, then the lemma is trivially satisfied (as it cannot be violated)</a:t>
            </a:r>
          </a:p>
          <a:p>
            <a:pPr eaLnBrk="1" hangingPunct="1">
              <a:lnSpc>
                <a:spcPct val="90000"/>
              </a:lnSpc>
            </a:pPr>
            <a:endParaRPr lang="en-US" sz="280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>
                <a:cs typeface="Arial" charset="0"/>
              </a:rPr>
              <a:t>For any other L which is a CFL: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G be a CNF grammar for 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Let m = number of variables in 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Choose N=2</a:t>
            </a:r>
            <a:r>
              <a:rPr lang="en-US" sz="2400" baseline="30000">
                <a:cs typeface="Arial" charset="0"/>
              </a:rPr>
              <a:t>m</a:t>
            </a:r>
            <a:r>
              <a:rPr lang="en-US" sz="2400">
                <a:cs typeface="Arial" charset="0"/>
              </a:rPr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Pick any z </a:t>
            </a:r>
            <a:r>
              <a:rPr lang="en-US" sz="2400">
                <a:cs typeface="Arial" charset="0"/>
                <a:sym typeface="Symbol" pitchFamily="18" charset="2"/>
              </a:rPr>
              <a:t></a:t>
            </a:r>
            <a:r>
              <a:rPr lang="en-US" sz="2400">
                <a:cs typeface="Arial" charset="0"/>
              </a:rPr>
              <a:t> L s.t. |z|≥ N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 	 the parse tree for z should have a height ≥ m+1</a:t>
            </a:r>
            <a:br>
              <a:rPr lang="en-US" sz="2400">
                <a:cs typeface="Arial" charset="0"/>
                <a:sym typeface="Wingdings" pitchFamily="2" charset="2"/>
              </a:rPr>
            </a:br>
            <a:r>
              <a:rPr lang="en-US" sz="2400">
                <a:cs typeface="Arial" charset="0"/>
                <a:sym typeface="Wingdings" pitchFamily="2" charset="2"/>
              </a:rPr>
              <a:t>				(by the parse tree theorem)</a:t>
            </a:r>
          </a:p>
          <a:p>
            <a:pPr lvl="1" eaLnBrk="1" hangingPunct="1">
              <a:lnSpc>
                <a:spcPct val="90000"/>
              </a:lnSpc>
            </a:pPr>
            <a:endParaRPr lang="el-GR" sz="240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C4450B-39F1-4575-8B21-4B37861DB7EA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409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Parse tree for z</a:t>
            </a:r>
          </a:p>
        </p:txBody>
      </p:sp>
      <p:sp>
        <p:nvSpPr>
          <p:cNvPr id="40964" name="Line 5"/>
          <p:cNvSpPr>
            <a:spLocks noChangeShapeType="1"/>
          </p:cNvSpPr>
          <p:nvPr/>
        </p:nvSpPr>
        <p:spPr bwMode="auto">
          <a:xfrm flipH="1">
            <a:off x="7620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5" name="Line 6"/>
          <p:cNvSpPr>
            <a:spLocks noChangeShapeType="1"/>
          </p:cNvSpPr>
          <p:nvPr/>
        </p:nvSpPr>
        <p:spPr bwMode="auto">
          <a:xfrm>
            <a:off x="17526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6" name="Freeform 7"/>
          <p:cNvSpPr>
            <a:spLocks/>
          </p:cNvSpPr>
          <p:nvPr/>
        </p:nvSpPr>
        <p:spPr bwMode="auto">
          <a:xfrm>
            <a:off x="762000" y="4800600"/>
            <a:ext cx="2362200" cy="622300"/>
          </a:xfrm>
          <a:custGeom>
            <a:avLst/>
            <a:gdLst>
              <a:gd name="T0" fmla="*/ 0 w 1488"/>
              <a:gd name="T1" fmla="*/ 0 h 392"/>
              <a:gd name="T2" fmla="*/ 2147483647 w 1488"/>
              <a:gd name="T3" fmla="*/ 2147483647 h 392"/>
              <a:gd name="T4" fmla="*/ 2147483647 w 1488"/>
              <a:gd name="T5" fmla="*/ 2147483647 h 392"/>
              <a:gd name="T6" fmla="*/ 2147483647 w 1488"/>
              <a:gd name="T7" fmla="*/ 2147483647 h 392"/>
              <a:gd name="T8" fmla="*/ 2147483647 w 1488"/>
              <a:gd name="T9" fmla="*/ 2147483647 h 392"/>
              <a:gd name="T10" fmla="*/ 2147483647 w 1488"/>
              <a:gd name="T11" fmla="*/ 2147483647 h 392"/>
              <a:gd name="T12" fmla="*/ 2147483647 w 1488"/>
              <a:gd name="T13" fmla="*/ 2147483647 h 392"/>
              <a:gd name="T14" fmla="*/ 2147483647 w 1488"/>
              <a:gd name="T15" fmla="*/ 2147483647 h 392"/>
              <a:gd name="T16" fmla="*/ 2147483647 w 1488"/>
              <a:gd name="T17" fmla="*/ 2147483647 h 392"/>
              <a:gd name="T18" fmla="*/ 2147483647 w 1488"/>
              <a:gd name="T19" fmla="*/ 2147483647 h 392"/>
              <a:gd name="T20" fmla="*/ 2147483647 w 1488"/>
              <a:gd name="T21" fmla="*/ 2147483647 h 392"/>
              <a:gd name="T22" fmla="*/ 2147483647 w 1488"/>
              <a:gd name="T23" fmla="*/ 2147483647 h 392"/>
              <a:gd name="T24" fmla="*/ 2147483647 w 1488"/>
              <a:gd name="T25" fmla="*/ 2147483647 h 392"/>
              <a:gd name="T26" fmla="*/ 2147483647 w 1488"/>
              <a:gd name="T27" fmla="*/ 2147483647 h 392"/>
              <a:gd name="T28" fmla="*/ 2147483647 w 1488"/>
              <a:gd name="T29" fmla="*/ 2147483647 h 392"/>
              <a:gd name="T30" fmla="*/ 2147483647 w 1488"/>
              <a:gd name="T31" fmla="*/ 2147483647 h 39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488"/>
              <a:gd name="T49" fmla="*/ 0 h 392"/>
              <a:gd name="T50" fmla="*/ 1488 w 1488"/>
              <a:gd name="T51" fmla="*/ 392 h 392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488" h="392">
                <a:moveTo>
                  <a:pt x="0" y="0"/>
                </a:moveTo>
                <a:cubicBezTo>
                  <a:pt x="72" y="44"/>
                  <a:pt x="144" y="88"/>
                  <a:pt x="192" y="96"/>
                </a:cubicBezTo>
                <a:cubicBezTo>
                  <a:pt x="240" y="104"/>
                  <a:pt x="264" y="56"/>
                  <a:pt x="288" y="48"/>
                </a:cubicBezTo>
                <a:cubicBezTo>
                  <a:pt x="312" y="40"/>
                  <a:pt x="312" y="32"/>
                  <a:pt x="336" y="48"/>
                </a:cubicBezTo>
                <a:cubicBezTo>
                  <a:pt x="360" y="64"/>
                  <a:pt x="408" y="120"/>
                  <a:pt x="432" y="144"/>
                </a:cubicBezTo>
                <a:cubicBezTo>
                  <a:pt x="456" y="168"/>
                  <a:pt x="464" y="208"/>
                  <a:pt x="480" y="192"/>
                </a:cubicBezTo>
                <a:cubicBezTo>
                  <a:pt x="496" y="176"/>
                  <a:pt x="480" y="16"/>
                  <a:pt x="528" y="48"/>
                </a:cubicBezTo>
                <a:cubicBezTo>
                  <a:pt x="576" y="80"/>
                  <a:pt x="704" y="376"/>
                  <a:pt x="768" y="384"/>
                </a:cubicBezTo>
                <a:cubicBezTo>
                  <a:pt x="832" y="392"/>
                  <a:pt x="872" y="144"/>
                  <a:pt x="912" y="96"/>
                </a:cubicBezTo>
                <a:cubicBezTo>
                  <a:pt x="952" y="48"/>
                  <a:pt x="984" y="88"/>
                  <a:pt x="1008" y="96"/>
                </a:cubicBezTo>
                <a:cubicBezTo>
                  <a:pt x="1032" y="104"/>
                  <a:pt x="1040" y="152"/>
                  <a:pt x="1056" y="144"/>
                </a:cubicBezTo>
                <a:cubicBezTo>
                  <a:pt x="1072" y="136"/>
                  <a:pt x="1072" y="48"/>
                  <a:pt x="1104" y="48"/>
                </a:cubicBezTo>
                <a:cubicBezTo>
                  <a:pt x="1136" y="48"/>
                  <a:pt x="1216" y="120"/>
                  <a:pt x="1248" y="144"/>
                </a:cubicBezTo>
                <a:cubicBezTo>
                  <a:pt x="1280" y="168"/>
                  <a:pt x="1280" y="192"/>
                  <a:pt x="1296" y="192"/>
                </a:cubicBezTo>
                <a:cubicBezTo>
                  <a:pt x="1312" y="192"/>
                  <a:pt x="1312" y="168"/>
                  <a:pt x="1344" y="144"/>
                </a:cubicBezTo>
                <a:cubicBezTo>
                  <a:pt x="1376" y="120"/>
                  <a:pt x="1432" y="84"/>
                  <a:pt x="1488" y="4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8"/>
          <p:cNvSpPr>
            <a:spLocks noChangeShapeType="1"/>
          </p:cNvSpPr>
          <p:nvPr/>
        </p:nvSpPr>
        <p:spPr bwMode="auto">
          <a:xfrm>
            <a:off x="990600" y="58674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1765300" y="587851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</a:t>
            </a:r>
          </a:p>
        </p:txBody>
      </p:sp>
      <p:sp>
        <p:nvSpPr>
          <p:cNvPr id="40969" name="Oval 11"/>
          <p:cNvSpPr>
            <a:spLocks noChangeArrowheads="1"/>
          </p:cNvSpPr>
          <p:nvPr/>
        </p:nvSpPr>
        <p:spPr bwMode="auto">
          <a:xfrm>
            <a:off x="16002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>
            <a:off x="1752600" y="2590800"/>
            <a:ext cx="228600" cy="28194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736725" y="2879725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1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1812925" y="3244850"/>
            <a:ext cx="396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2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1965325" y="4616450"/>
            <a:ext cx="515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h-1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 rot="-250774">
            <a:off x="1889125" y="3581400"/>
            <a:ext cx="254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.</a:t>
            </a:r>
          </a:p>
          <a:p>
            <a:r>
              <a:rPr lang="en-US"/>
              <a:t>.</a:t>
            </a:r>
          </a:p>
          <a:p>
            <a:r>
              <a:rPr lang="en-US"/>
              <a:t>.</a:t>
            </a:r>
            <a:endParaRPr lang="en-US" baseline="-25000"/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1305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0976" name="Line 18"/>
          <p:cNvSpPr>
            <a:spLocks noChangeShapeType="1"/>
          </p:cNvSpPr>
          <p:nvPr/>
        </p:nvSpPr>
        <p:spPr bwMode="auto">
          <a:xfrm flipV="1">
            <a:off x="34290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7" name="Line 19"/>
          <p:cNvSpPr>
            <a:spLocks noChangeShapeType="1"/>
          </p:cNvSpPr>
          <p:nvPr/>
        </p:nvSpPr>
        <p:spPr bwMode="auto">
          <a:xfrm>
            <a:off x="34290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8679" name="AutoShape 39"/>
          <p:cNvSpPr>
            <a:spLocks noChangeArrowheads="1"/>
          </p:cNvSpPr>
          <p:nvPr/>
        </p:nvSpPr>
        <p:spPr bwMode="auto">
          <a:xfrm>
            <a:off x="4267200" y="36576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5273675" y="2225675"/>
            <a:ext cx="3014663" cy="3989388"/>
            <a:chOff x="3322" y="1402"/>
            <a:chExt cx="1899" cy="2513"/>
          </a:xfrm>
        </p:grpSpPr>
        <p:sp>
          <p:nvSpPr>
            <p:cNvPr id="40994" name="Text Box 27"/>
            <p:cNvSpPr txBox="1">
              <a:spLocks noChangeArrowheads="1"/>
            </p:cNvSpPr>
            <p:nvPr/>
          </p:nvSpPr>
          <p:spPr bwMode="auto">
            <a:xfrm>
              <a:off x="3954" y="3665"/>
              <a:ext cx="8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</a:t>
              </a:r>
              <a:r>
                <a:rPr lang="en-US" i="1">
                  <a:solidFill>
                    <a:schemeClr val="hlink"/>
                  </a:solidFill>
                </a:rPr>
                <a:t>v</a:t>
              </a:r>
              <a:r>
                <a:rPr lang="en-US" i="1">
                  <a:solidFill>
                    <a:srgbClr val="993300"/>
                  </a:solidFill>
                </a:rPr>
                <a:t>w</a:t>
              </a:r>
              <a:r>
                <a:rPr lang="en-US" i="1">
                  <a:solidFill>
                    <a:schemeClr val="folHlink"/>
                  </a:solidFill>
                </a:rPr>
                <a:t>x</a:t>
              </a:r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grpSp>
          <p:nvGrpSpPr>
            <p:cNvPr id="40995" name="Group 51"/>
            <p:cNvGrpSpPr>
              <a:grpSpLocks/>
            </p:cNvGrpSpPr>
            <p:nvPr/>
          </p:nvGrpSpPr>
          <p:grpSpPr bwMode="auto">
            <a:xfrm>
              <a:off x="3322" y="1402"/>
              <a:ext cx="1899" cy="2256"/>
              <a:chOff x="3322" y="1402"/>
              <a:chExt cx="1899" cy="2256"/>
            </a:xfrm>
          </p:grpSpPr>
          <p:sp>
            <p:nvSpPr>
              <p:cNvPr id="40996" name="Line 23"/>
              <p:cNvSpPr>
                <a:spLocks noChangeShapeType="1"/>
              </p:cNvSpPr>
              <p:nvPr/>
            </p:nvSpPr>
            <p:spPr bwMode="auto">
              <a:xfrm flipH="1">
                <a:off x="3322" y="1546"/>
                <a:ext cx="624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7" name="Line 24"/>
              <p:cNvSpPr>
                <a:spLocks noChangeShapeType="1"/>
              </p:cNvSpPr>
              <p:nvPr/>
            </p:nvSpPr>
            <p:spPr bwMode="auto">
              <a:xfrm>
                <a:off x="3946" y="1546"/>
                <a:ext cx="864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8" name="Freeform 25"/>
              <p:cNvSpPr>
                <a:spLocks/>
              </p:cNvSpPr>
              <p:nvPr/>
            </p:nvSpPr>
            <p:spPr bwMode="auto">
              <a:xfrm>
                <a:off x="3322" y="2986"/>
                <a:ext cx="1488" cy="392"/>
              </a:xfrm>
              <a:custGeom>
                <a:avLst/>
                <a:gdLst>
                  <a:gd name="T0" fmla="*/ 0 w 1488"/>
                  <a:gd name="T1" fmla="*/ 0 h 392"/>
                  <a:gd name="T2" fmla="*/ 192 w 1488"/>
                  <a:gd name="T3" fmla="*/ 96 h 392"/>
                  <a:gd name="T4" fmla="*/ 288 w 1488"/>
                  <a:gd name="T5" fmla="*/ 48 h 392"/>
                  <a:gd name="T6" fmla="*/ 336 w 1488"/>
                  <a:gd name="T7" fmla="*/ 48 h 392"/>
                  <a:gd name="T8" fmla="*/ 432 w 1488"/>
                  <a:gd name="T9" fmla="*/ 144 h 392"/>
                  <a:gd name="T10" fmla="*/ 480 w 1488"/>
                  <a:gd name="T11" fmla="*/ 192 h 392"/>
                  <a:gd name="T12" fmla="*/ 528 w 1488"/>
                  <a:gd name="T13" fmla="*/ 48 h 392"/>
                  <a:gd name="T14" fmla="*/ 768 w 1488"/>
                  <a:gd name="T15" fmla="*/ 384 h 392"/>
                  <a:gd name="T16" fmla="*/ 912 w 1488"/>
                  <a:gd name="T17" fmla="*/ 96 h 392"/>
                  <a:gd name="T18" fmla="*/ 1008 w 1488"/>
                  <a:gd name="T19" fmla="*/ 96 h 392"/>
                  <a:gd name="T20" fmla="*/ 1056 w 1488"/>
                  <a:gd name="T21" fmla="*/ 144 h 392"/>
                  <a:gd name="T22" fmla="*/ 1104 w 1488"/>
                  <a:gd name="T23" fmla="*/ 48 h 392"/>
                  <a:gd name="T24" fmla="*/ 1248 w 1488"/>
                  <a:gd name="T25" fmla="*/ 144 h 392"/>
                  <a:gd name="T26" fmla="*/ 1296 w 1488"/>
                  <a:gd name="T27" fmla="*/ 192 h 392"/>
                  <a:gd name="T28" fmla="*/ 1344 w 1488"/>
                  <a:gd name="T29" fmla="*/ 144 h 392"/>
                  <a:gd name="T30" fmla="*/ 1488 w 1488"/>
                  <a:gd name="T31" fmla="*/ 48 h 39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88"/>
                  <a:gd name="T49" fmla="*/ 0 h 392"/>
                  <a:gd name="T50" fmla="*/ 1488 w 1488"/>
                  <a:gd name="T51" fmla="*/ 392 h 39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88" h="392">
                    <a:moveTo>
                      <a:pt x="0" y="0"/>
                    </a:moveTo>
                    <a:cubicBezTo>
                      <a:pt x="72" y="44"/>
                      <a:pt x="144" y="88"/>
                      <a:pt x="192" y="96"/>
                    </a:cubicBezTo>
                    <a:cubicBezTo>
                      <a:pt x="240" y="104"/>
                      <a:pt x="264" y="56"/>
                      <a:pt x="288" y="48"/>
                    </a:cubicBezTo>
                    <a:cubicBezTo>
                      <a:pt x="312" y="40"/>
                      <a:pt x="312" y="32"/>
                      <a:pt x="336" y="48"/>
                    </a:cubicBezTo>
                    <a:cubicBezTo>
                      <a:pt x="360" y="64"/>
                      <a:pt x="408" y="120"/>
                      <a:pt x="432" y="144"/>
                    </a:cubicBezTo>
                    <a:cubicBezTo>
                      <a:pt x="456" y="168"/>
                      <a:pt x="464" y="208"/>
                      <a:pt x="480" y="192"/>
                    </a:cubicBezTo>
                    <a:cubicBezTo>
                      <a:pt x="496" y="176"/>
                      <a:pt x="480" y="16"/>
                      <a:pt x="528" y="48"/>
                    </a:cubicBezTo>
                    <a:cubicBezTo>
                      <a:pt x="576" y="80"/>
                      <a:pt x="704" y="376"/>
                      <a:pt x="768" y="384"/>
                    </a:cubicBezTo>
                    <a:cubicBezTo>
                      <a:pt x="832" y="392"/>
                      <a:pt x="872" y="144"/>
                      <a:pt x="912" y="96"/>
                    </a:cubicBezTo>
                    <a:cubicBezTo>
                      <a:pt x="952" y="48"/>
                      <a:pt x="984" y="88"/>
                      <a:pt x="1008" y="96"/>
                    </a:cubicBezTo>
                    <a:cubicBezTo>
                      <a:pt x="1032" y="104"/>
                      <a:pt x="1040" y="152"/>
                      <a:pt x="1056" y="144"/>
                    </a:cubicBezTo>
                    <a:cubicBezTo>
                      <a:pt x="1072" y="136"/>
                      <a:pt x="1072" y="48"/>
                      <a:pt x="1104" y="48"/>
                    </a:cubicBezTo>
                    <a:cubicBezTo>
                      <a:pt x="1136" y="48"/>
                      <a:pt x="1216" y="120"/>
                      <a:pt x="1248" y="144"/>
                    </a:cubicBezTo>
                    <a:cubicBezTo>
                      <a:pt x="1280" y="168"/>
                      <a:pt x="1280" y="192"/>
                      <a:pt x="1296" y="192"/>
                    </a:cubicBezTo>
                    <a:cubicBezTo>
                      <a:pt x="1312" y="192"/>
                      <a:pt x="1312" y="168"/>
                      <a:pt x="1344" y="144"/>
                    </a:cubicBezTo>
                    <a:cubicBezTo>
                      <a:pt x="1376" y="120"/>
                      <a:pt x="1432" y="84"/>
                      <a:pt x="1488" y="48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999" name="Line 26"/>
              <p:cNvSpPr>
                <a:spLocks noChangeShapeType="1"/>
              </p:cNvSpPr>
              <p:nvPr/>
            </p:nvSpPr>
            <p:spPr bwMode="auto">
              <a:xfrm>
                <a:off x="3466" y="3658"/>
                <a:ext cx="1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0" name="Oval 28"/>
              <p:cNvSpPr>
                <a:spLocks noChangeArrowheads="1"/>
              </p:cNvSpPr>
              <p:nvPr/>
            </p:nvSpPr>
            <p:spPr bwMode="auto">
              <a:xfrm>
                <a:off x="3850" y="1402"/>
                <a:ext cx="192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600"/>
                  <a:t>         S  = A</a:t>
                </a:r>
                <a:r>
                  <a:rPr lang="en-US" sz="1600" baseline="-25000"/>
                  <a:t>0</a:t>
                </a:r>
              </a:p>
            </p:txBody>
          </p:sp>
          <p:sp>
            <p:nvSpPr>
              <p:cNvPr id="41001" name="Line 29"/>
              <p:cNvSpPr>
                <a:spLocks noChangeShapeType="1"/>
              </p:cNvSpPr>
              <p:nvPr/>
            </p:nvSpPr>
            <p:spPr bwMode="auto">
              <a:xfrm>
                <a:off x="3946" y="1594"/>
                <a:ext cx="144" cy="177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2" name="Text Box 30"/>
              <p:cNvSpPr txBox="1">
                <a:spLocks noChangeArrowheads="1"/>
              </p:cNvSpPr>
              <p:nvPr/>
            </p:nvSpPr>
            <p:spPr bwMode="auto">
              <a:xfrm>
                <a:off x="3974" y="2044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i</a:t>
                </a:r>
              </a:p>
            </p:txBody>
          </p:sp>
          <p:sp>
            <p:nvSpPr>
              <p:cNvPr id="41003" name="Text Box 31"/>
              <p:cNvSpPr txBox="1">
                <a:spLocks noChangeArrowheads="1"/>
              </p:cNvSpPr>
              <p:nvPr/>
            </p:nvSpPr>
            <p:spPr bwMode="auto">
              <a:xfrm>
                <a:off x="4022" y="2572"/>
                <a:ext cx="22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</a:t>
                </a:r>
                <a:r>
                  <a:rPr lang="en-US" sz="1600" baseline="-25000"/>
                  <a:t>j</a:t>
                </a:r>
              </a:p>
            </p:txBody>
          </p:sp>
          <p:sp>
            <p:nvSpPr>
              <p:cNvPr id="41004" name="Text Box 34"/>
              <p:cNvSpPr txBox="1">
                <a:spLocks noChangeArrowheads="1"/>
              </p:cNvSpPr>
              <p:nvPr/>
            </p:nvSpPr>
            <p:spPr bwMode="auto">
              <a:xfrm>
                <a:off x="4814" y="2303"/>
                <a:ext cx="407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>
                    <a:solidFill>
                      <a:schemeClr val="folHlink"/>
                    </a:solidFill>
                  </a:rPr>
                  <a:t>h </a:t>
                </a:r>
                <a:r>
                  <a:rPr lang="en-US" sz="1000">
                    <a:solidFill>
                      <a:schemeClr val="folHlink"/>
                    </a:solidFill>
                    <a:cs typeface="Arial" charset="0"/>
                  </a:rPr>
                  <a:t>≥ m+1</a:t>
                </a:r>
              </a:p>
            </p:txBody>
          </p:sp>
          <p:sp>
            <p:nvSpPr>
              <p:cNvPr id="41005" name="Line 35"/>
              <p:cNvSpPr>
                <a:spLocks noChangeShapeType="1"/>
              </p:cNvSpPr>
              <p:nvPr/>
            </p:nvSpPr>
            <p:spPr bwMode="auto">
              <a:xfrm flipV="1">
                <a:off x="5002" y="1498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6" name="Line 36"/>
              <p:cNvSpPr>
                <a:spLocks noChangeShapeType="1"/>
              </p:cNvSpPr>
              <p:nvPr/>
            </p:nvSpPr>
            <p:spPr bwMode="auto">
              <a:xfrm flipH="1">
                <a:off x="4992" y="2650"/>
                <a:ext cx="10" cy="75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7" name="Line 41"/>
              <p:cNvSpPr>
                <a:spLocks noChangeShapeType="1"/>
              </p:cNvSpPr>
              <p:nvPr/>
            </p:nvSpPr>
            <p:spPr bwMode="auto">
              <a:xfrm flipH="1">
                <a:off x="3648" y="2160"/>
                <a:ext cx="336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8" name="Line 42"/>
              <p:cNvSpPr>
                <a:spLocks noChangeShapeType="1"/>
              </p:cNvSpPr>
              <p:nvPr/>
            </p:nvSpPr>
            <p:spPr bwMode="auto">
              <a:xfrm>
                <a:off x="3984" y="2160"/>
                <a:ext cx="528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09" name="Line 43"/>
              <p:cNvSpPr>
                <a:spLocks noChangeShapeType="1"/>
              </p:cNvSpPr>
              <p:nvPr/>
            </p:nvSpPr>
            <p:spPr bwMode="auto">
              <a:xfrm flipH="1">
                <a:off x="3840" y="264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0" name="Line 44"/>
              <p:cNvSpPr>
                <a:spLocks noChangeShapeType="1"/>
              </p:cNvSpPr>
              <p:nvPr/>
            </p:nvSpPr>
            <p:spPr bwMode="auto">
              <a:xfrm>
                <a:off x="4032" y="264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11" name="Text Box 45"/>
              <p:cNvSpPr txBox="1">
                <a:spLocks noChangeArrowheads="1"/>
              </p:cNvSpPr>
              <p:nvPr/>
            </p:nvSpPr>
            <p:spPr bwMode="auto">
              <a:xfrm>
                <a:off x="3360" y="3110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u</a:t>
                </a:r>
              </a:p>
            </p:txBody>
          </p:sp>
          <p:sp>
            <p:nvSpPr>
              <p:cNvPr id="41012" name="Text Box 46"/>
              <p:cNvSpPr txBox="1">
                <a:spLocks noChangeArrowheads="1"/>
              </p:cNvSpPr>
              <p:nvPr/>
            </p:nvSpPr>
            <p:spPr bwMode="auto">
              <a:xfrm>
                <a:off x="3984" y="3350"/>
                <a:ext cx="23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w</a:t>
                </a:r>
              </a:p>
            </p:txBody>
          </p:sp>
          <p:sp>
            <p:nvSpPr>
              <p:cNvPr id="41013" name="Text Box 47"/>
              <p:cNvSpPr txBox="1">
                <a:spLocks noChangeArrowheads="1"/>
              </p:cNvSpPr>
              <p:nvPr/>
            </p:nvSpPr>
            <p:spPr bwMode="auto">
              <a:xfrm>
                <a:off x="4608" y="3158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rgbClr val="993300"/>
                    </a:solidFill>
                  </a:rPr>
                  <a:t>y</a:t>
                </a:r>
              </a:p>
            </p:txBody>
          </p:sp>
          <p:sp>
            <p:nvSpPr>
              <p:cNvPr id="41014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hlink"/>
                    </a:solidFill>
                  </a:rPr>
                  <a:t>v</a:t>
                </a:r>
              </a:p>
            </p:txBody>
          </p:sp>
          <p:sp>
            <p:nvSpPr>
              <p:cNvPr id="41015" name="Text Box 49"/>
              <p:cNvSpPr txBox="1">
                <a:spLocks noChangeArrowheads="1"/>
              </p:cNvSpPr>
              <p:nvPr/>
            </p:nvSpPr>
            <p:spPr bwMode="auto">
              <a:xfrm>
                <a:off x="4320" y="3110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1">
                    <a:solidFill>
                      <a:schemeClr val="folHlink"/>
                    </a:solidFill>
                  </a:rPr>
                  <a:t>x</a:t>
                </a:r>
              </a:p>
            </p:txBody>
          </p:sp>
        </p:grpSp>
      </p:grpSp>
      <p:sp>
        <p:nvSpPr>
          <p:cNvPr id="368690" name="Text Box 50"/>
          <p:cNvSpPr txBox="1">
            <a:spLocks noChangeArrowheads="1"/>
          </p:cNvSpPr>
          <p:nvPr/>
        </p:nvSpPr>
        <p:spPr bwMode="auto">
          <a:xfrm>
            <a:off x="5029200" y="6259513"/>
            <a:ext cx="2513013" cy="406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Char char="•"/>
            </a:pPr>
            <a:r>
              <a:rPr lang="en-US"/>
              <a:t>Therefore, vx≠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68694" name="Text Box 54"/>
          <p:cNvSpPr txBox="1">
            <a:spLocks noChangeArrowheads="1"/>
          </p:cNvSpPr>
          <p:nvPr/>
        </p:nvSpPr>
        <p:spPr bwMode="auto">
          <a:xfrm>
            <a:off x="7086600" y="1905000"/>
            <a:ext cx="1524000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993300"/>
                </a:solidFill>
              </a:rPr>
              <a:t>h-m≤ i &lt; j ≤ h</a:t>
            </a:r>
          </a:p>
        </p:txBody>
      </p:sp>
      <p:sp>
        <p:nvSpPr>
          <p:cNvPr id="368718" name="Text Box 78"/>
          <p:cNvSpPr txBox="1">
            <a:spLocks noChangeArrowheads="1"/>
          </p:cNvSpPr>
          <p:nvPr/>
        </p:nvSpPr>
        <p:spPr bwMode="auto">
          <a:xfrm>
            <a:off x="8458200" y="4338638"/>
            <a:ext cx="534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m+1</a:t>
            </a:r>
          </a:p>
        </p:txBody>
      </p:sp>
      <p:sp>
        <p:nvSpPr>
          <p:cNvPr id="368719" name="Line 79"/>
          <p:cNvSpPr>
            <a:spLocks noChangeShapeType="1"/>
          </p:cNvSpPr>
          <p:nvPr/>
        </p:nvSpPr>
        <p:spPr bwMode="auto">
          <a:xfrm flipV="1">
            <a:off x="86868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0" name="Line 80"/>
          <p:cNvSpPr>
            <a:spLocks noChangeShapeType="1"/>
          </p:cNvSpPr>
          <p:nvPr/>
        </p:nvSpPr>
        <p:spPr bwMode="auto">
          <a:xfrm>
            <a:off x="8686800" y="4648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1" name="Text Box 81"/>
          <p:cNvSpPr txBox="1">
            <a:spLocks noChangeArrowheads="1"/>
          </p:cNvSpPr>
          <p:nvPr/>
        </p:nvSpPr>
        <p:spPr bwMode="auto">
          <a:xfrm>
            <a:off x="4724400" y="2971800"/>
            <a:ext cx="914400" cy="3381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</a:t>
            </a:r>
            <a:r>
              <a:rPr lang="en-US" sz="1600" baseline="-25000" dirty="0"/>
              <a:t>i </a:t>
            </a:r>
            <a:r>
              <a:rPr lang="en-US" sz="1600" dirty="0"/>
              <a:t>= </a:t>
            </a:r>
            <a:r>
              <a:rPr lang="en-US" sz="1600" dirty="0" err="1"/>
              <a:t>A</a:t>
            </a:r>
            <a:r>
              <a:rPr lang="en-US" sz="1600" baseline="-25000" dirty="0" err="1"/>
              <a:t>j</a:t>
            </a:r>
            <a:endParaRPr lang="en-US" sz="1600" baseline="-25000" dirty="0"/>
          </a:p>
        </p:txBody>
      </p:sp>
      <p:sp>
        <p:nvSpPr>
          <p:cNvPr id="368722" name="AutoShape 82"/>
          <p:cNvSpPr>
            <a:spLocks noChangeArrowheads="1"/>
          </p:cNvSpPr>
          <p:nvPr/>
        </p:nvSpPr>
        <p:spPr bwMode="auto">
          <a:xfrm>
            <a:off x="5867400" y="228600"/>
            <a:ext cx="2209800" cy="990600"/>
          </a:xfrm>
          <a:prstGeom prst="wedgeRectCallout">
            <a:avLst>
              <a:gd name="adj1" fmla="val 11995"/>
              <a:gd name="adj2" fmla="val 1110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u="sng"/>
              <a:t>Meaning: </a:t>
            </a:r>
            <a:endParaRPr lang="en-US" sz="1800"/>
          </a:p>
          <a:p>
            <a:r>
              <a:rPr lang="en-US" sz="1800"/>
              <a:t>   Repetition in the </a:t>
            </a:r>
            <a:br>
              <a:rPr lang="en-US" sz="1800"/>
            </a:br>
            <a:r>
              <a:rPr lang="en-US" sz="1800"/>
              <a:t>last m+1 variables</a:t>
            </a:r>
          </a:p>
        </p:txBody>
      </p:sp>
      <p:sp>
        <p:nvSpPr>
          <p:cNvPr id="40987" name="Text Box 15"/>
          <p:cNvSpPr txBox="1">
            <a:spLocks noChangeArrowheads="1"/>
          </p:cNvSpPr>
          <p:nvPr/>
        </p:nvSpPr>
        <p:spPr bwMode="auto">
          <a:xfrm>
            <a:off x="2057400" y="5257800"/>
            <a:ext cx="6302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h</a:t>
            </a:r>
            <a:r>
              <a:rPr lang="en-US" sz="1600"/>
              <a:t>=a</a:t>
            </a:r>
            <a:endParaRPr lang="en-US" sz="1600" baseline="-25000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419600" y="2286000"/>
            <a:ext cx="1143000" cy="460375"/>
            <a:chOff x="4419600" y="2286000"/>
            <a:chExt cx="1143000" cy="460375"/>
          </a:xfrm>
        </p:grpSpPr>
        <p:pic>
          <p:nvPicPr>
            <p:cNvPr id="40991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419600" y="2286000"/>
              <a:ext cx="41144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Oval 53"/>
            <p:cNvSpPr/>
            <p:nvPr/>
          </p:nvSpPr>
          <p:spPr bwMode="auto">
            <a:xfrm>
              <a:off x="5105400" y="2286000"/>
              <a:ext cx="457200" cy="3810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993" name="TextBox 54"/>
            <p:cNvSpPr txBox="1">
              <a:spLocks noChangeArrowheads="1"/>
            </p:cNvSpPr>
            <p:nvPr/>
          </p:nvSpPr>
          <p:spPr bwMode="auto">
            <a:xfrm>
              <a:off x="4724400" y="2286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55" name="TextBox 54"/>
          <p:cNvSpPr txBox="1">
            <a:spLocks noChangeArrowheads="1"/>
          </p:cNvSpPr>
          <p:nvPr/>
        </p:nvSpPr>
        <p:spPr bwMode="auto">
          <a:xfrm rot="-5755393">
            <a:off x="915194" y="4045744"/>
            <a:ext cx="1525588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i="1">
                <a:solidFill>
                  <a:srgbClr val="C00000"/>
                </a:solidFill>
              </a:rPr>
              <a:t>m variables, &gt; m levels </a:t>
            </a:r>
          </a:p>
        </p:txBody>
      </p:sp>
      <p:sp>
        <p:nvSpPr>
          <p:cNvPr id="57" name="Rounded Rectangle 56"/>
          <p:cNvSpPr>
            <a:spLocks noChangeArrowheads="1"/>
          </p:cNvSpPr>
          <p:nvPr/>
        </p:nvSpPr>
        <p:spPr bwMode="auto">
          <a:xfrm>
            <a:off x="1371600" y="2057400"/>
            <a:ext cx="1143000" cy="2895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9" grpId="0" animBg="1"/>
      <p:bldP spid="368690" grpId="0" animBg="1" autoUpdateAnimBg="0"/>
      <p:bldP spid="368694" grpId="0" animBg="1" autoUpdateAnimBg="0"/>
      <p:bldP spid="368718" grpId="0" autoUpdateAnimBg="0"/>
      <p:bldP spid="368719" grpId="0" animBg="1"/>
      <p:bldP spid="368720" grpId="0" animBg="1"/>
      <p:bldP spid="368721" grpId="0" animBg="1"/>
      <p:bldP spid="368722" grpId="0" animBg="1"/>
      <p:bldP spid="55" grpId="0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510EBF-687D-4E87-9439-902DA2B68913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Extending the parse tree…</a:t>
            </a:r>
          </a:p>
        </p:txBody>
      </p:sp>
      <p:sp>
        <p:nvSpPr>
          <p:cNvPr id="41988" name="Line 5"/>
          <p:cNvSpPr>
            <a:spLocks noChangeShapeType="1"/>
          </p:cNvSpPr>
          <p:nvPr/>
        </p:nvSpPr>
        <p:spPr bwMode="auto">
          <a:xfrm flipH="1">
            <a:off x="1066800" y="2514600"/>
            <a:ext cx="990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89" name="Line 6"/>
          <p:cNvSpPr>
            <a:spLocks noChangeShapeType="1"/>
          </p:cNvSpPr>
          <p:nvPr/>
        </p:nvSpPr>
        <p:spPr bwMode="auto">
          <a:xfrm>
            <a:off x="2057400" y="2514600"/>
            <a:ext cx="1371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0" name="Line 8"/>
          <p:cNvSpPr>
            <a:spLocks noChangeShapeType="1"/>
          </p:cNvSpPr>
          <p:nvPr/>
        </p:nvSpPr>
        <p:spPr bwMode="auto">
          <a:xfrm>
            <a:off x="1295400" y="64008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1" name="Text Box 9"/>
          <p:cNvSpPr txBox="1">
            <a:spLocks noChangeArrowheads="1"/>
          </p:cNvSpPr>
          <p:nvPr/>
        </p:nvSpPr>
        <p:spPr bwMode="auto">
          <a:xfrm>
            <a:off x="1524000" y="6384925"/>
            <a:ext cx="1471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z = </a:t>
            </a:r>
            <a:r>
              <a:rPr lang="en-US" i="1">
                <a:solidFill>
                  <a:srgbClr val="993300"/>
                </a:solidFill>
              </a:rPr>
              <a:t>u</a:t>
            </a:r>
            <a:r>
              <a:rPr lang="en-US" i="1">
                <a:solidFill>
                  <a:schemeClr val="hlink"/>
                </a:solidFill>
              </a:rPr>
              <a:t>v</a:t>
            </a:r>
            <a:r>
              <a:rPr lang="en-US" i="1" baseline="30000">
                <a:solidFill>
                  <a:schemeClr val="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w</a:t>
            </a:r>
            <a:r>
              <a:rPr lang="en-US" i="1">
                <a:solidFill>
                  <a:schemeClr val="folHlink"/>
                </a:solidFill>
              </a:rPr>
              <a:t>x</a:t>
            </a:r>
            <a:r>
              <a:rPr lang="en-US" i="1" baseline="30000">
                <a:solidFill>
                  <a:schemeClr val="folHlink"/>
                </a:solidFill>
              </a:rPr>
              <a:t>k</a:t>
            </a:r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1905000" y="2286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         S  = A</a:t>
            </a:r>
            <a:r>
              <a:rPr lang="en-US" sz="1600" baseline="-25000"/>
              <a:t>0</a:t>
            </a:r>
          </a:p>
        </p:txBody>
      </p:sp>
      <p:sp>
        <p:nvSpPr>
          <p:cNvPr id="41993" name="Line 11"/>
          <p:cNvSpPr>
            <a:spLocks noChangeShapeType="1"/>
          </p:cNvSpPr>
          <p:nvPr/>
        </p:nvSpPr>
        <p:spPr bwMode="auto">
          <a:xfrm>
            <a:off x="2057400" y="2590800"/>
            <a:ext cx="228600" cy="3352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994" name="Text Box 12"/>
          <p:cNvSpPr txBox="1">
            <a:spLocks noChangeArrowheads="1"/>
          </p:cNvSpPr>
          <p:nvPr/>
        </p:nvSpPr>
        <p:spPr bwMode="auto">
          <a:xfrm>
            <a:off x="2101850" y="3305175"/>
            <a:ext cx="636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  <a:r>
              <a:rPr lang="en-US" sz="1600"/>
              <a:t>=A</a:t>
            </a:r>
            <a:r>
              <a:rPr lang="en-US" sz="1600" baseline="-25000"/>
              <a:t>j</a:t>
            </a:r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2178050" y="4143375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3435350" y="3716338"/>
            <a:ext cx="64611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folHlink"/>
                </a:solidFill>
              </a:rPr>
              <a:t>h </a:t>
            </a:r>
            <a:r>
              <a:rPr lang="en-US" sz="1000">
                <a:solidFill>
                  <a:schemeClr val="folHlink"/>
                </a:solidFill>
                <a:cs typeface="Arial" charset="0"/>
              </a:rPr>
              <a:t>≥ m+1</a:t>
            </a:r>
          </a:p>
        </p:txBody>
      </p:sp>
      <p:sp>
        <p:nvSpPr>
          <p:cNvPr id="41997" name="Line 15"/>
          <p:cNvSpPr>
            <a:spLocks noChangeShapeType="1"/>
          </p:cNvSpPr>
          <p:nvPr/>
        </p:nvSpPr>
        <p:spPr bwMode="auto">
          <a:xfrm flipV="1">
            <a:off x="3733800" y="2438400"/>
            <a:ext cx="0" cy="12192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8" name="Line 16"/>
          <p:cNvSpPr>
            <a:spLocks noChangeShapeType="1"/>
          </p:cNvSpPr>
          <p:nvPr/>
        </p:nvSpPr>
        <p:spPr bwMode="auto">
          <a:xfrm>
            <a:off x="3733800" y="4267200"/>
            <a:ext cx="0" cy="9906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Line 17"/>
          <p:cNvSpPr>
            <a:spLocks noChangeShapeType="1"/>
          </p:cNvSpPr>
          <p:nvPr/>
        </p:nvSpPr>
        <p:spPr bwMode="auto">
          <a:xfrm flipH="1">
            <a:off x="1584325" y="3489325"/>
            <a:ext cx="533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0" name="Line 18"/>
          <p:cNvSpPr>
            <a:spLocks noChangeShapeType="1"/>
          </p:cNvSpPr>
          <p:nvPr/>
        </p:nvSpPr>
        <p:spPr bwMode="auto">
          <a:xfrm>
            <a:off x="2117725" y="3489325"/>
            <a:ext cx="838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1" name="Line 19"/>
          <p:cNvSpPr>
            <a:spLocks noChangeShapeType="1"/>
          </p:cNvSpPr>
          <p:nvPr/>
        </p:nvSpPr>
        <p:spPr bwMode="auto">
          <a:xfrm flipH="1">
            <a:off x="1676400" y="4251325"/>
            <a:ext cx="517525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2" name="Line 20"/>
          <p:cNvSpPr>
            <a:spLocks noChangeShapeType="1"/>
          </p:cNvSpPr>
          <p:nvPr/>
        </p:nvSpPr>
        <p:spPr bwMode="auto">
          <a:xfrm>
            <a:off x="2193925" y="4251325"/>
            <a:ext cx="701675" cy="131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03" name="Text Box 21"/>
          <p:cNvSpPr txBox="1">
            <a:spLocks noChangeArrowheads="1"/>
          </p:cNvSpPr>
          <p:nvPr/>
        </p:nvSpPr>
        <p:spPr bwMode="auto">
          <a:xfrm>
            <a:off x="1127125" y="4937125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u</a:t>
            </a:r>
          </a:p>
        </p:txBody>
      </p:sp>
      <p:sp>
        <p:nvSpPr>
          <p:cNvPr id="42004" name="Text Box 22"/>
          <p:cNvSpPr txBox="1">
            <a:spLocks noChangeArrowheads="1"/>
          </p:cNvSpPr>
          <p:nvPr/>
        </p:nvSpPr>
        <p:spPr bwMode="auto">
          <a:xfrm>
            <a:off x="2117725" y="5943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w</a:t>
            </a:r>
          </a:p>
        </p:txBody>
      </p:sp>
      <p:sp>
        <p:nvSpPr>
          <p:cNvPr id="42005" name="Text Box 23"/>
          <p:cNvSpPr txBox="1">
            <a:spLocks noChangeArrowheads="1"/>
          </p:cNvSpPr>
          <p:nvPr/>
        </p:nvSpPr>
        <p:spPr bwMode="auto">
          <a:xfrm>
            <a:off x="3108325" y="50133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993300"/>
                </a:solidFill>
              </a:rPr>
              <a:t>y</a:t>
            </a:r>
          </a:p>
        </p:txBody>
      </p:sp>
      <p:sp>
        <p:nvSpPr>
          <p:cNvPr id="42006" name="Text Box 24"/>
          <p:cNvSpPr txBox="1">
            <a:spLocks noChangeArrowheads="1"/>
          </p:cNvSpPr>
          <p:nvPr/>
        </p:nvSpPr>
        <p:spPr bwMode="auto">
          <a:xfrm>
            <a:off x="1508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07" name="Text Box 25"/>
          <p:cNvSpPr txBox="1">
            <a:spLocks noChangeArrowheads="1"/>
          </p:cNvSpPr>
          <p:nvPr/>
        </p:nvSpPr>
        <p:spPr bwMode="auto">
          <a:xfrm>
            <a:off x="2651125" y="49371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08" name="AutoShape 26"/>
          <p:cNvSpPr>
            <a:spLocks noChangeArrowheads="1"/>
          </p:cNvSpPr>
          <p:nvPr/>
        </p:nvSpPr>
        <p:spPr bwMode="auto">
          <a:xfrm>
            <a:off x="533400" y="350520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Text Box 27"/>
          <p:cNvSpPr txBox="1">
            <a:spLocks noChangeArrowheads="1"/>
          </p:cNvSpPr>
          <p:nvPr/>
        </p:nvSpPr>
        <p:spPr bwMode="auto">
          <a:xfrm>
            <a:off x="284163" y="2743200"/>
            <a:ext cx="1084262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/>
              <a:t>Replacing </a:t>
            </a:r>
            <a:br>
              <a:rPr lang="en-US" sz="1500"/>
            </a:br>
            <a:r>
              <a:rPr lang="en-US" sz="1500"/>
              <a:t>A</a:t>
            </a:r>
            <a:r>
              <a:rPr lang="en-US" sz="1500" baseline="-25000"/>
              <a:t>j</a:t>
            </a:r>
            <a:r>
              <a:rPr lang="en-US" sz="1500"/>
              <a:t> with A</a:t>
            </a:r>
            <a:r>
              <a:rPr lang="en-US" sz="1500" baseline="-25000"/>
              <a:t>i</a:t>
            </a:r>
          </a:p>
          <a:p>
            <a:r>
              <a:rPr lang="en-US" sz="1500"/>
              <a:t> (k times)</a:t>
            </a:r>
          </a:p>
        </p:txBody>
      </p:sp>
      <p:sp>
        <p:nvSpPr>
          <p:cNvPr id="42010" name="Text Box 29"/>
          <p:cNvSpPr txBox="1">
            <a:spLocks noChangeArrowheads="1"/>
          </p:cNvSpPr>
          <p:nvPr/>
        </p:nvSpPr>
        <p:spPr bwMode="auto">
          <a:xfrm>
            <a:off x="1660525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hlink"/>
                </a:solidFill>
              </a:rPr>
              <a:t>v</a:t>
            </a:r>
          </a:p>
        </p:txBody>
      </p:sp>
      <p:sp>
        <p:nvSpPr>
          <p:cNvPr id="42011" name="Text Box 30"/>
          <p:cNvSpPr txBox="1">
            <a:spLocks noChangeArrowheads="1"/>
          </p:cNvSpPr>
          <p:nvPr/>
        </p:nvSpPr>
        <p:spPr bwMode="auto">
          <a:xfrm>
            <a:off x="2590800" y="5470525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folHlink"/>
                </a:solidFill>
              </a:rPr>
              <a:t>x</a:t>
            </a:r>
          </a:p>
        </p:txBody>
      </p:sp>
      <p:sp>
        <p:nvSpPr>
          <p:cNvPr id="42012" name="Text Box 31"/>
          <p:cNvSpPr txBox="1">
            <a:spLocks noChangeArrowheads="1"/>
          </p:cNvSpPr>
          <p:nvPr/>
        </p:nvSpPr>
        <p:spPr bwMode="auto">
          <a:xfrm rot="3584583">
            <a:off x="1812926" y="5649912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3" name="Text Box 32"/>
          <p:cNvSpPr txBox="1">
            <a:spLocks noChangeArrowheads="1"/>
          </p:cNvSpPr>
          <p:nvPr/>
        </p:nvSpPr>
        <p:spPr bwMode="auto">
          <a:xfrm rot="-3776591">
            <a:off x="2249488" y="5659437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42014" name="Freeform 33"/>
          <p:cNvSpPr>
            <a:spLocks/>
          </p:cNvSpPr>
          <p:nvPr/>
        </p:nvSpPr>
        <p:spPr bwMode="auto">
          <a:xfrm>
            <a:off x="1066800" y="4800600"/>
            <a:ext cx="609600" cy="685800"/>
          </a:xfrm>
          <a:custGeom>
            <a:avLst/>
            <a:gdLst>
              <a:gd name="T0" fmla="*/ 0 w 384"/>
              <a:gd name="T1" fmla="*/ 0 h 432"/>
              <a:gd name="T2" fmla="*/ 2147483647 w 384"/>
              <a:gd name="T3" fmla="*/ 2147483647 h 432"/>
              <a:gd name="T4" fmla="*/ 2147483647 w 384"/>
              <a:gd name="T5" fmla="*/ 0 h 432"/>
              <a:gd name="T6" fmla="*/ 2147483647 w 384"/>
              <a:gd name="T7" fmla="*/ 2147483647 h 432"/>
              <a:gd name="T8" fmla="*/ 2147483647 w 384"/>
              <a:gd name="T9" fmla="*/ 2147483647 h 432"/>
              <a:gd name="T10" fmla="*/ 2147483647 w 384"/>
              <a:gd name="T11" fmla="*/ 2147483647 h 432"/>
              <a:gd name="T12" fmla="*/ 2147483647 w 384"/>
              <a:gd name="T13" fmla="*/ 2147483647 h 432"/>
              <a:gd name="T14" fmla="*/ 2147483647 w 384"/>
              <a:gd name="T15" fmla="*/ 2147483647 h 43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4"/>
              <a:gd name="T25" fmla="*/ 0 h 432"/>
              <a:gd name="T26" fmla="*/ 384 w 384"/>
              <a:gd name="T27" fmla="*/ 432 h 43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4" h="432">
                <a:moveTo>
                  <a:pt x="0" y="0"/>
                </a:moveTo>
                <a:cubicBezTo>
                  <a:pt x="32" y="24"/>
                  <a:pt x="64" y="48"/>
                  <a:pt x="96" y="48"/>
                </a:cubicBezTo>
                <a:cubicBezTo>
                  <a:pt x="128" y="48"/>
                  <a:pt x="168" y="0"/>
                  <a:pt x="192" y="0"/>
                </a:cubicBezTo>
                <a:cubicBezTo>
                  <a:pt x="216" y="0"/>
                  <a:pt x="216" y="40"/>
                  <a:pt x="240" y="48"/>
                </a:cubicBezTo>
                <a:cubicBezTo>
                  <a:pt x="264" y="56"/>
                  <a:pt x="328" y="16"/>
                  <a:pt x="336" y="48"/>
                </a:cubicBezTo>
                <a:cubicBezTo>
                  <a:pt x="344" y="80"/>
                  <a:pt x="288" y="192"/>
                  <a:pt x="288" y="240"/>
                </a:cubicBezTo>
                <a:cubicBezTo>
                  <a:pt x="288" y="288"/>
                  <a:pt x="320" y="304"/>
                  <a:pt x="336" y="336"/>
                </a:cubicBezTo>
                <a:cubicBezTo>
                  <a:pt x="352" y="368"/>
                  <a:pt x="368" y="400"/>
                  <a:pt x="384" y="432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5" name="Freeform 34"/>
          <p:cNvSpPr>
            <a:spLocks/>
          </p:cNvSpPr>
          <p:nvPr/>
        </p:nvSpPr>
        <p:spPr bwMode="auto">
          <a:xfrm>
            <a:off x="2895600" y="4864100"/>
            <a:ext cx="533400" cy="698500"/>
          </a:xfrm>
          <a:custGeom>
            <a:avLst/>
            <a:gdLst>
              <a:gd name="T0" fmla="*/ 0 w 336"/>
              <a:gd name="T1" fmla="*/ 2147483647 h 440"/>
              <a:gd name="T2" fmla="*/ 2147483647 w 336"/>
              <a:gd name="T3" fmla="*/ 2147483647 h 440"/>
              <a:gd name="T4" fmla="*/ 2147483647 w 336"/>
              <a:gd name="T5" fmla="*/ 2147483647 h 440"/>
              <a:gd name="T6" fmla="*/ 2147483647 w 336"/>
              <a:gd name="T7" fmla="*/ 2147483647 h 440"/>
              <a:gd name="T8" fmla="*/ 2147483647 w 336"/>
              <a:gd name="T9" fmla="*/ 2147483647 h 440"/>
              <a:gd name="T10" fmla="*/ 2147483647 w 336"/>
              <a:gd name="T11" fmla="*/ 2147483647 h 440"/>
              <a:gd name="T12" fmla="*/ 2147483647 w 336"/>
              <a:gd name="T13" fmla="*/ 2147483647 h 440"/>
              <a:gd name="T14" fmla="*/ 2147483647 w 336"/>
              <a:gd name="T15" fmla="*/ 2147483647 h 440"/>
              <a:gd name="T16" fmla="*/ 2147483647 w 336"/>
              <a:gd name="T17" fmla="*/ 2147483647 h 440"/>
              <a:gd name="T18" fmla="*/ 2147483647 w 336"/>
              <a:gd name="T19" fmla="*/ 2147483647 h 440"/>
              <a:gd name="T20" fmla="*/ 2147483647 w 336"/>
              <a:gd name="T21" fmla="*/ 2147483647 h 4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36"/>
              <a:gd name="T34" fmla="*/ 0 h 440"/>
              <a:gd name="T35" fmla="*/ 336 w 336"/>
              <a:gd name="T36" fmla="*/ 440 h 4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36" h="440">
                <a:moveTo>
                  <a:pt x="0" y="440"/>
                </a:moveTo>
                <a:cubicBezTo>
                  <a:pt x="20" y="412"/>
                  <a:pt x="40" y="384"/>
                  <a:pt x="48" y="344"/>
                </a:cubicBezTo>
                <a:cubicBezTo>
                  <a:pt x="56" y="304"/>
                  <a:pt x="48" y="240"/>
                  <a:pt x="48" y="200"/>
                </a:cubicBezTo>
                <a:cubicBezTo>
                  <a:pt x="48" y="160"/>
                  <a:pt x="48" y="128"/>
                  <a:pt x="48" y="104"/>
                </a:cubicBezTo>
                <a:cubicBezTo>
                  <a:pt x="48" y="80"/>
                  <a:pt x="40" y="72"/>
                  <a:pt x="48" y="56"/>
                </a:cubicBezTo>
                <a:cubicBezTo>
                  <a:pt x="56" y="40"/>
                  <a:pt x="80" y="16"/>
                  <a:pt x="96" y="8"/>
                </a:cubicBezTo>
                <a:cubicBezTo>
                  <a:pt x="112" y="0"/>
                  <a:pt x="128" y="8"/>
                  <a:pt x="144" y="8"/>
                </a:cubicBezTo>
                <a:cubicBezTo>
                  <a:pt x="160" y="8"/>
                  <a:pt x="176" y="0"/>
                  <a:pt x="192" y="8"/>
                </a:cubicBezTo>
                <a:cubicBezTo>
                  <a:pt x="208" y="16"/>
                  <a:pt x="224" y="56"/>
                  <a:pt x="240" y="56"/>
                </a:cubicBezTo>
                <a:cubicBezTo>
                  <a:pt x="256" y="56"/>
                  <a:pt x="272" y="16"/>
                  <a:pt x="288" y="8"/>
                </a:cubicBezTo>
                <a:cubicBezTo>
                  <a:pt x="304" y="0"/>
                  <a:pt x="320" y="4"/>
                  <a:pt x="336" y="8"/>
                </a:cubicBez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Text Box 35"/>
          <p:cNvSpPr txBox="1">
            <a:spLocks noChangeArrowheads="1"/>
          </p:cNvSpPr>
          <p:nvPr/>
        </p:nvSpPr>
        <p:spPr bwMode="auto">
          <a:xfrm>
            <a:off x="2209800" y="4845050"/>
            <a:ext cx="3508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A</a:t>
            </a:r>
            <a:r>
              <a:rPr lang="en-US" sz="1600" baseline="-25000"/>
              <a:t>i</a:t>
            </a:r>
          </a:p>
        </p:txBody>
      </p:sp>
      <p:sp>
        <p:nvSpPr>
          <p:cNvPr id="373796" name="Text Box 36"/>
          <p:cNvSpPr txBox="1">
            <a:spLocks noChangeArrowheads="1"/>
          </p:cNvSpPr>
          <p:nvPr/>
        </p:nvSpPr>
        <p:spPr bwMode="auto">
          <a:xfrm>
            <a:off x="3429000" y="5865813"/>
            <a:ext cx="4106863" cy="3698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800"/>
              <a:t>==&gt; 	For all k</a:t>
            </a:r>
            <a:r>
              <a:rPr lang="en-US" sz="1800">
                <a:cs typeface="Arial" charset="0"/>
              </a:rPr>
              <a:t>≥</a:t>
            </a:r>
            <a:r>
              <a:rPr lang="en-US" sz="1800"/>
              <a:t>0: 	</a:t>
            </a:r>
            <a:r>
              <a:rPr lang="en-US" sz="1800" i="1">
                <a:solidFill>
                  <a:srgbClr val="993300"/>
                </a:solidFill>
              </a:rPr>
              <a:t>u</a:t>
            </a:r>
            <a:r>
              <a:rPr lang="en-US" sz="1800" i="1">
                <a:solidFill>
                  <a:schemeClr val="hlink"/>
                </a:solidFill>
              </a:rPr>
              <a:t>v</a:t>
            </a:r>
            <a:r>
              <a:rPr lang="en-US" sz="1800" i="1" baseline="30000">
                <a:solidFill>
                  <a:schemeClr val="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w</a:t>
            </a:r>
            <a:r>
              <a:rPr lang="en-US" sz="1800" i="1">
                <a:solidFill>
                  <a:schemeClr val="folHlink"/>
                </a:solidFill>
              </a:rPr>
              <a:t>x</a:t>
            </a:r>
            <a:r>
              <a:rPr lang="en-US" sz="1800" i="1" baseline="30000">
                <a:solidFill>
                  <a:schemeClr val="folHlink"/>
                </a:solidFill>
              </a:rPr>
              <a:t>k</a:t>
            </a:r>
            <a:r>
              <a:rPr lang="en-US" sz="1800" i="1">
                <a:solidFill>
                  <a:srgbClr val="993300"/>
                </a:solidFill>
              </a:rPr>
              <a:t>y </a:t>
            </a:r>
            <a:r>
              <a:rPr lang="en-US" sz="1800" i="1">
                <a:solidFill>
                  <a:srgbClr val="993300"/>
                </a:solidFill>
                <a:sym typeface="Symbol" pitchFamily="18" charset="2"/>
              </a:rPr>
              <a:t></a:t>
            </a:r>
            <a:r>
              <a:rPr lang="en-US" sz="1800" i="1">
                <a:solidFill>
                  <a:srgbClr val="993300"/>
                </a:solidFill>
              </a:rPr>
              <a:t>L</a:t>
            </a:r>
          </a:p>
        </p:txBody>
      </p:sp>
      <p:sp>
        <p:nvSpPr>
          <p:cNvPr id="42018" name="Text Box 45"/>
          <p:cNvSpPr txBox="1">
            <a:spLocks noChangeArrowheads="1"/>
          </p:cNvSpPr>
          <p:nvPr/>
        </p:nvSpPr>
        <p:spPr bwMode="auto">
          <a:xfrm>
            <a:off x="8162925" y="3563938"/>
            <a:ext cx="18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000">
              <a:solidFill>
                <a:schemeClr val="folHlink"/>
              </a:solidFill>
              <a:cs typeface="Arial" charset="0"/>
            </a:endParaRPr>
          </a:p>
        </p:txBody>
      </p:sp>
      <p:grpSp>
        <p:nvGrpSpPr>
          <p:cNvPr id="2" name="Group 70"/>
          <p:cNvGrpSpPr>
            <a:grpSpLocks/>
          </p:cNvGrpSpPr>
          <p:nvPr/>
        </p:nvGrpSpPr>
        <p:grpSpPr bwMode="auto">
          <a:xfrm>
            <a:off x="4779963" y="2133600"/>
            <a:ext cx="3144837" cy="3521075"/>
            <a:chOff x="3011" y="1344"/>
            <a:chExt cx="1981" cy="2218"/>
          </a:xfrm>
        </p:grpSpPr>
        <p:sp>
          <p:nvSpPr>
            <p:cNvPr id="42021" name="Line 37"/>
            <p:cNvSpPr>
              <a:spLocks noChangeShapeType="1"/>
            </p:cNvSpPr>
            <p:nvPr/>
          </p:nvSpPr>
          <p:spPr bwMode="auto">
            <a:xfrm flipH="1">
              <a:off x="3504" y="1488"/>
              <a:ext cx="624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4128" y="1488"/>
              <a:ext cx="864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>
              <a:off x="3648" y="331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4" name="Text Box 40"/>
            <p:cNvSpPr txBox="1">
              <a:spLocks noChangeArrowheads="1"/>
            </p:cNvSpPr>
            <p:nvPr/>
          </p:nvSpPr>
          <p:spPr bwMode="auto">
            <a:xfrm>
              <a:off x="3792" y="3312"/>
              <a:ext cx="6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/>
                <a:t>z = </a:t>
              </a:r>
              <a:r>
                <a:rPr lang="en-US" i="1">
                  <a:solidFill>
                    <a:srgbClr val="993300"/>
                  </a:solidFill>
                </a:rPr>
                <a:t>uwy</a:t>
              </a:r>
            </a:p>
          </p:txBody>
        </p:sp>
        <p:sp>
          <p:nvSpPr>
            <p:cNvPr id="42025" name="Oval 41"/>
            <p:cNvSpPr>
              <a:spLocks noChangeArrowheads="1"/>
            </p:cNvSpPr>
            <p:nvPr/>
          </p:nvSpPr>
          <p:spPr bwMode="auto">
            <a:xfrm>
              <a:off x="4032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         S  = A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42026" name="Line 42"/>
            <p:cNvSpPr>
              <a:spLocks noChangeShapeType="1"/>
            </p:cNvSpPr>
            <p:nvPr/>
          </p:nvSpPr>
          <p:spPr bwMode="auto">
            <a:xfrm>
              <a:off x="4128" y="1536"/>
              <a:ext cx="48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7" name="Text Box 43"/>
            <p:cNvSpPr txBox="1">
              <a:spLocks noChangeArrowheads="1"/>
            </p:cNvSpPr>
            <p:nvPr/>
          </p:nvSpPr>
          <p:spPr bwMode="auto">
            <a:xfrm>
              <a:off x="4156" y="1986"/>
              <a:ext cx="2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</a:t>
              </a:r>
              <a:r>
                <a:rPr lang="en-US" sz="1600" baseline="-25000"/>
                <a:t>j</a:t>
              </a:r>
            </a:p>
          </p:txBody>
        </p:sp>
        <p:sp>
          <p:nvSpPr>
            <p:cNvPr id="42028" name="Line 48"/>
            <p:cNvSpPr>
              <a:spLocks noChangeShapeType="1"/>
            </p:cNvSpPr>
            <p:nvPr/>
          </p:nvSpPr>
          <p:spPr bwMode="auto">
            <a:xfrm flipH="1">
              <a:off x="3830" y="2102"/>
              <a:ext cx="336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9" name="Line 49"/>
            <p:cNvSpPr>
              <a:spLocks noChangeShapeType="1"/>
            </p:cNvSpPr>
            <p:nvPr/>
          </p:nvSpPr>
          <p:spPr bwMode="auto">
            <a:xfrm>
              <a:off x="4166" y="2102"/>
              <a:ext cx="52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0" name="Text Box 52"/>
            <p:cNvSpPr txBox="1">
              <a:spLocks noChangeArrowheads="1"/>
            </p:cNvSpPr>
            <p:nvPr/>
          </p:nvSpPr>
          <p:spPr bwMode="auto">
            <a:xfrm>
              <a:off x="3542" y="3014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u</a:t>
              </a:r>
            </a:p>
          </p:txBody>
        </p:sp>
        <p:sp>
          <p:nvSpPr>
            <p:cNvPr id="42031" name="Text Box 53"/>
            <p:cNvSpPr txBox="1">
              <a:spLocks noChangeArrowheads="1"/>
            </p:cNvSpPr>
            <p:nvPr/>
          </p:nvSpPr>
          <p:spPr bwMode="auto">
            <a:xfrm>
              <a:off x="4080" y="2688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w</a:t>
              </a:r>
            </a:p>
          </p:txBody>
        </p:sp>
        <p:sp>
          <p:nvSpPr>
            <p:cNvPr id="42032" name="Text Box 54"/>
            <p:cNvSpPr txBox="1">
              <a:spLocks noChangeArrowheads="1"/>
            </p:cNvSpPr>
            <p:nvPr/>
          </p:nvSpPr>
          <p:spPr bwMode="auto">
            <a:xfrm>
              <a:off x="4790" y="3062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993300"/>
                  </a:solidFill>
                </a:rPr>
                <a:t>y</a:t>
              </a:r>
            </a:p>
          </p:txBody>
        </p:sp>
        <p:sp>
          <p:nvSpPr>
            <p:cNvPr id="42033" name="AutoShape 57"/>
            <p:cNvSpPr>
              <a:spLocks noChangeArrowheads="1"/>
            </p:cNvSpPr>
            <p:nvPr/>
          </p:nvSpPr>
          <p:spPr bwMode="auto">
            <a:xfrm>
              <a:off x="3168" y="2112"/>
              <a:ext cx="384" cy="19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34" name="Text Box 58"/>
            <p:cNvSpPr txBox="1">
              <a:spLocks noChangeArrowheads="1"/>
            </p:cNvSpPr>
            <p:nvPr/>
          </p:nvSpPr>
          <p:spPr bwMode="auto">
            <a:xfrm>
              <a:off x="3011" y="1728"/>
              <a:ext cx="836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500"/>
                <a:t>Or, replacing </a:t>
              </a:r>
              <a:br>
                <a:rPr lang="en-US" sz="1500"/>
              </a:br>
              <a:r>
                <a:rPr lang="en-US" sz="1500"/>
                <a:t>A</a:t>
              </a:r>
              <a:r>
                <a:rPr lang="en-US" sz="1500" baseline="-25000"/>
                <a:t>i</a:t>
              </a:r>
              <a:r>
                <a:rPr lang="en-US" sz="1500"/>
                <a:t> with A</a:t>
              </a:r>
              <a:r>
                <a:rPr lang="en-US" baseline="-25000"/>
                <a:t>j</a:t>
              </a:r>
              <a:endParaRPr lang="en-US" sz="1500"/>
            </a:p>
          </p:txBody>
        </p:sp>
        <p:sp>
          <p:nvSpPr>
            <p:cNvPr id="42035" name="Freeform 66"/>
            <p:cNvSpPr>
              <a:spLocks/>
            </p:cNvSpPr>
            <p:nvPr/>
          </p:nvSpPr>
          <p:spPr bwMode="auto">
            <a:xfrm flipV="1">
              <a:off x="3504" y="2928"/>
              <a:ext cx="336" cy="48"/>
            </a:xfrm>
            <a:custGeom>
              <a:avLst/>
              <a:gdLst>
                <a:gd name="T0" fmla="*/ 0 w 336"/>
                <a:gd name="T1" fmla="*/ 3 h 56"/>
                <a:gd name="T2" fmla="*/ 96 w 336"/>
                <a:gd name="T3" fmla="*/ 10 h 56"/>
                <a:gd name="T4" fmla="*/ 144 w 336"/>
                <a:gd name="T5" fmla="*/ 3 h 56"/>
                <a:gd name="T6" fmla="*/ 336 w 336"/>
                <a:gd name="T7" fmla="*/ 3 h 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56"/>
                <a:gd name="T14" fmla="*/ 336 w 336"/>
                <a:gd name="T15" fmla="*/ 56 h 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56">
                  <a:moveTo>
                    <a:pt x="0" y="8"/>
                  </a:moveTo>
                  <a:cubicBezTo>
                    <a:pt x="36" y="32"/>
                    <a:pt x="72" y="56"/>
                    <a:pt x="96" y="56"/>
                  </a:cubicBezTo>
                  <a:cubicBezTo>
                    <a:pt x="120" y="56"/>
                    <a:pt x="104" y="16"/>
                    <a:pt x="144" y="8"/>
                  </a:cubicBezTo>
                  <a:cubicBezTo>
                    <a:pt x="184" y="0"/>
                    <a:pt x="260" y="4"/>
                    <a:pt x="336" y="8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6" name="Freeform 67"/>
            <p:cNvSpPr>
              <a:spLocks/>
            </p:cNvSpPr>
            <p:nvPr/>
          </p:nvSpPr>
          <p:spPr bwMode="auto">
            <a:xfrm>
              <a:off x="3840" y="2624"/>
              <a:ext cx="1152" cy="440"/>
            </a:xfrm>
            <a:custGeom>
              <a:avLst/>
              <a:gdLst>
                <a:gd name="T0" fmla="*/ 0 w 1152"/>
                <a:gd name="T1" fmla="*/ 304 h 440"/>
                <a:gd name="T2" fmla="*/ 144 w 1152"/>
                <a:gd name="T3" fmla="*/ 64 h 440"/>
                <a:gd name="T4" fmla="*/ 192 w 1152"/>
                <a:gd name="T5" fmla="*/ 112 h 440"/>
                <a:gd name="T6" fmla="*/ 336 w 1152"/>
                <a:gd name="T7" fmla="*/ 16 h 440"/>
                <a:gd name="T8" fmla="*/ 384 w 1152"/>
                <a:gd name="T9" fmla="*/ 16 h 440"/>
                <a:gd name="T10" fmla="*/ 528 w 1152"/>
                <a:gd name="T11" fmla="*/ 112 h 440"/>
                <a:gd name="T12" fmla="*/ 576 w 1152"/>
                <a:gd name="T13" fmla="*/ 112 h 440"/>
                <a:gd name="T14" fmla="*/ 864 w 1152"/>
                <a:gd name="T15" fmla="*/ 400 h 440"/>
                <a:gd name="T16" fmla="*/ 960 w 1152"/>
                <a:gd name="T17" fmla="*/ 352 h 440"/>
                <a:gd name="T18" fmla="*/ 1008 w 1152"/>
                <a:gd name="T19" fmla="*/ 352 h 440"/>
                <a:gd name="T20" fmla="*/ 1152 w 1152"/>
                <a:gd name="T21" fmla="*/ 352 h 4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2"/>
                <a:gd name="T34" fmla="*/ 0 h 440"/>
                <a:gd name="T35" fmla="*/ 1152 w 1152"/>
                <a:gd name="T36" fmla="*/ 440 h 4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2" h="440">
                  <a:moveTo>
                    <a:pt x="0" y="304"/>
                  </a:moveTo>
                  <a:cubicBezTo>
                    <a:pt x="56" y="200"/>
                    <a:pt x="112" y="96"/>
                    <a:pt x="144" y="64"/>
                  </a:cubicBezTo>
                  <a:cubicBezTo>
                    <a:pt x="176" y="32"/>
                    <a:pt x="160" y="120"/>
                    <a:pt x="192" y="112"/>
                  </a:cubicBezTo>
                  <a:cubicBezTo>
                    <a:pt x="224" y="104"/>
                    <a:pt x="304" y="32"/>
                    <a:pt x="336" y="16"/>
                  </a:cubicBezTo>
                  <a:cubicBezTo>
                    <a:pt x="368" y="0"/>
                    <a:pt x="352" y="0"/>
                    <a:pt x="384" y="16"/>
                  </a:cubicBezTo>
                  <a:cubicBezTo>
                    <a:pt x="416" y="32"/>
                    <a:pt x="496" y="96"/>
                    <a:pt x="528" y="112"/>
                  </a:cubicBezTo>
                  <a:cubicBezTo>
                    <a:pt x="560" y="128"/>
                    <a:pt x="520" y="64"/>
                    <a:pt x="576" y="112"/>
                  </a:cubicBezTo>
                  <a:cubicBezTo>
                    <a:pt x="632" y="160"/>
                    <a:pt x="800" y="360"/>
                    <a:pt x="864" y="400"/>
                  </a:cubicBezTo>
                  <a:cubicBezTo>
                    <a:pt x="928" y="440"/>
                    <a:pt x="936" y="360"/>
                    <a:pt x="960" y="352"/>
                  </a:cubicBezTo>
                  <a:cubicBezTo>
                    <a:pt x="984" y="344"/>
                    <a:pt x="976" y="352"/>
                    <a:pt x="1008" y="352"/>
                  </a:cubicBezTo>
                  <a:cubicBezTo>
                    <a:pt x="1040" y="352"/>
                    <a:pt x="1096" y="352"/>
                    <a:pt x="1152" y="35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020" name="Line 68"/>
          <p:cNvSpPr>
            <a:spLocks noChangeShapeType="1"/>
          </p:cNvSpPr>
          <p:nvPr/>
        </p:nvSpPr>
        <p:spPr bwMode="auto">
          <a:xfrm>
            <a:off x="4572000" y="1981200"/>
            <a:ext cx="0" cy="3733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9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E2734B-E954-4829-9D66-5B524C4F96CB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contd..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400">
                <a:ea typeface="ＭＳ Ｐゴシック" pitchFamily="28" charset="-128"/>
              </a:rPr>
              <a:t>Also, since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’s subtree no taller than m+1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the string generated under A</a:t>
            </a:r>
            <a:r>
              <a:rPr lang="en-US" sz="2400" baseline="-25000">
                <a:ea typeface="ＭＳ Ｐゴシック" pitchFamily="28" charset="-128"/>
              </a:rPr>
              <a:t>i</a:t>
            </a:r>
            <a:r>
              <a:rPr lang="en-US" sz="2400">
                <a:ea typeface="ＭＳ Ｐゴシック" pitchFamily="28" charset="-128"/>
              </a:rPr>
              <a:t>‘s subtree, which is 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, cannot be longer than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(=N)</a:t>
            </a:r>
          </a:p>
          <a:p>
            <a:pPr lvl="1">
              <a:spcBef>
                <a:spcPct val="0"/>
              </a:spcBef>
              <a:buClrTx/>
              <a:buSzTx/>
              <a:buFontTx/>
              <a:buChar char="•"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But, 2</a:t>
            </a:r>
            <a:r>
              <a:rPr lang="en-US" sz="2400" baseline="30000">
                <a:ea typeface="ＭＳ Ｐゴシック" pitchFamily="28" charset="-128"/>
              </a:rPr>
              <a:t>m</a:t>
            </a:r>
            <a:r>
              <a:rPr lang="en-US" sz="2400">
                <a:ea typeface="ＭＳ Ｐゴシック" pitchFamily="28" charset="-128"/>
              </a:rPr>
              <a:t> =N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==&gt; |</a:t>
            </a:r>
            <a:r>
              <a:rPr lang="en-US" sz="2400">
                <a:solidFill>
                  <a:schemeClr val="hlink"/>
                </a:solidFill>
                <a:ea typeface="ＭＳ Ｐゴシック" pitchFamily="28" charset="-128"/>
              </a:rPr>
              <a:t>v</a:t>
            </a:r>
            <a:r>
              <a:rPr lang="en-US" sz="2400">
                <a:solidFill>
                  <a:srgbClr val="993300"/>
                </a:solidFill>
                <a:ea typeface="ＭＳ Ｐゴシック" pitchFamily="28" charset="-128"/>
              </a:rPr>
              <a:t>w</a:t>
            </a:r>
            <a:r>
              <a:rPr lang="en-US" sz="2400">
                <a:solidFill>
                  <a:schemeClr val="folHlink"/>
                </a:solidFill>
                <a:ea typeface="ＭＳ Ｐゴシック" pitchFamily="28" charset="-128"/>
              </a:rPr>
              <a:t>x</a:t>
            </a:r>
            <a:r>
              <a:rPr lang="en-US" sz="2400">
                <a:ea typeface="ＭＳ Ｐゴシック" pitchFamily="28" charset="-128"/>
              </a:rPr>
              <a:t>| ≤ N </a:t>
            </a: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endParaRPr lang="en-US" sz="2400">
              <a:ea typeface="ＭＳ Ｐゴシック" pitchFamily="28" charset="-128"/>
            </a:endParaRPr>
          </a:p>
          <a:p>
            <a:pPr lvl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sz="2400">
                <a:ea typeface="ＭＳ Ｐゴシック" pitchFamily="28" charset="-128"/>
              </a:rPr>
              <a:t>This completes the proof for the pumping lemma.</a:t>
            </a:r>
          </a:p>
          <a:p>
            <a:pPr eaLnBrk="1" hangingPunct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EDB2F-07A9-4852-80CF-9783E590F014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 of Pumping Lemma for CFLs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Example 1:</a:t>
            </a:r>
            <a:r>
              <a:rPr lang="en-US" sz="2800"/>
              <a:t>		L = {a</a:t>
            </a:r>
            <a:r>
              <a:rPr lang="en-US" sz="2800" baseline="30000"/>
              <a:t>m</a:t>
            </a:r>
            <a:r>
              <a:rPr lang="en-US" sz="2800"/>
              <a:t>b</a:t>
            </a:r>
            <a:r>
              <a:rPr lang="en-US" sz="2800" baseline="30000"/>
              <a:t>m</a:t>
            </a:r>
            <a:r>
              <a:rPr lang="en-US" sz="2800"/>
              <a:t>c</a:t>
            </a:r>
            <a:r>
              <a:rPr lang="en-US" sz="2800" baseline="30000"/>
              <a:t>m</a:t>
            </a:r>
            <a:r>
              <a:rPr lang="en-US" sz="2800"/>
              <a:t> | m&gt;0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Claim:</a:t>
            </a:r>
            <a:r>
              <a:rPr lang="en-US" sz="2800"/>
              <a:t> L is not a CFL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u="sng"/>
              <a:t>Proof: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 N &lt;== P/L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Pick z = a</a:t>
            </a:r>
            <a:r>
              <a:rPr lang="en-US" sz="2400" baseline="30000"/>
              <a:t>N</a:t>
            </a:r>
            <a:r>
              <a:rPr lang="en-US" sz="2400"/>
              <a:t>b</a:t>
            </a:r>
            <a:r>
              <a:rPr lang="en-US" sz="2400" baseline="30000"/>
              <a:t>N</a:t>
            </a:r>
            <a:r>
              <a:rPr lang="en-US" sz="2400"/>
              <a:t>c</a:t>
            </a:r>
            <a:r>
              <a:rPr lang="en-US" sz="2400" baseline="30000"/>
              <a:t>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Apply pumping lemma to z and show that there exists at least one other string constructed from z (obtained by pumping up or down) that is </a:t>
            </a:r>
            <a:r>
              <a:rPr lang="en-US" sz="2400">
                <a:sym typeface="Symbol" pitchFamily="18" charset="2"/>
              </a:rPr>
              <a:t> L</a:t>
            </a:r>
            <a:r>
              <a:rPr lang="en-US" sz="2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49711F-4995-4F6D-A958-BD6340163C43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contd…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/>
            <a:r>
              <a:rPr lang="en-US"/>
              <a:t>z = uvwxy</a:t>
            </a:r>
          </a:p>
          <a:p>
            <a:pPr marL="990600" lvl="1" indent="-533400" eaLnBrk="1" hangingPunct="1"/>
            <a:r>
              <a:rPr lang="en-US"/>
              <a:t>As z = a</a:t>
            </a:r>
            <a:r>
              <a:rPr lang="en-US" baseline="30000"/>
              <a:t>N</a:t>
            </a:r>
            <a:r>
              <a:rPr lang="en-US"/>
              <a:t>b</a:t>
            </a:r>
            <a:r>
              <a:rPr lang="en-US" baseline="30000"/>
              <a:t>N</a:t>
            </a:r>
            <a:r>
              <a:rPr lang="en-US"/>
              <a:t>c</a:t>
            </a:r>
            <a:r>
              <a:rPr lang="en-US" baseline="30000"/>
              <a:t>N</a:t>
            </a:r>
            <a:r>
              <a:rPr lang="en-US"/>
              <a:t> </a:t>
            </a:r>
            <a:r>
              <a:rPr lang="en-US" i="1"/>
              <a:t>and</a:t>
            </a:r>
            <a:r>
              <a:rPr lang="en-US"/>
              <a:t> </a:t>
            </a:r>
            <a:r>
              <a:rPr lang="en-US">
                <a:cs typeface="Arial" charset="0"/>
              </a:rPr>
              <a:t>|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rgbClr val="993300"/>
                </a:solidFill>
                <a:cs typeface="Arial" charset="0"/>
              </a:rPr>
              <a:t>w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| ≤ N </a:t>
            </a:r>
            <a:r>
              <a:rPr lang="en-US" i="1">
                <a:cs typeface="Arial" charset="0"/>
              </a:rPr>
              <a:t>and</a:t>
            </a:r>
            <a:r>
              <a:rPr lang="en-US">
                <a:cs typeface="Arial" charset="0"/>
              </a:rPr>
              <a:t> </a:t>
            </a:r>
            <a:r>
              <a:rPr lang="en-US">
                <a:solidFill>
                  <a:schemeClr val="hlink"/>
                </a:solidFill>
                <a:cs typeface="Arial" charset="0"/>
              </a:rPr>
              <a:t>v</a:t>
            </a:r>
            <a:r>
              <a:rPr lang="en-US">
                <a:solidFill>
                  <a:schemeClr val="folHlink"/>
                </a:solidFill>
                <a:cs typeface="Arial" charset="0"/>
              </a:rPr>
              <a:t>x</a:t>
            </a:r>
            <a:r>
              <a:rPr lang="en-US">
                <a:cs typeface="Arial" charset="0"/>
              </a:rPr>
              <a:t>≠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endParaRPr lang="en-US"/>
          </a:p>
          <a:p>
            <a:pPr marL="1371600" lvl="2" indent="-457200" eaLnBrk="1" hangingPunct="1"/>
            <a:r>
              <a:rPr lang="en-US"/>
              <a:t>==&gt; v, x cannot contain all three symbols (a,b,c)</a:t>
            </a:r>
            <a:endParaRPr lang="en-US" baseline="30000"/>
          </a:p>
          <a:p>
            <a:pPr marL="1371600" lvl="2" indent="-457200" eaLnBrk="1" hangingPunct="1"/>
            <a:r>
              <a:rPr lang="en-US"/>
              <a:t>==&gt;  we can pump up or pump down to build another string which is </a:t>
            </a:r>
            <a:r>
              <a:rPr lang="en-US">
                <a:sym typeface="Symbol" pitchFamily="18" charset="2"/>
              </a:rPr>
              <a:t> L</a:t>
            </a:r>
          </a:p>
          <a:p>
            <a:pPr marL="990600" lvl="1" indent="-533400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55CECF-529D-4C33-8751-F75C8BB48E57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 for P/L application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L = { ww | w is in {0,1}*}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Show that L is not a CFL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	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	what happens?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Try string z = 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r>
              <a:rPr lang="en-US"/>
              <a:t>0</a:t>
            </a:r>
            <a:r>
              <a:rPr lang="en-US" baseline="30000"/>
              <a:t>N</a:t>
            </a:r>
            <a:r>
              <a:rPr lang="en-US"/>
              <a:t>1</a:t>
            </a:r>
            <a:r>
              <a:rPr lang="en-US" baseline="30000"/>
              <a:t>N</a:t>
            </a:r>
            <a:endParaRPr lang="en-US"/>
          </a:p>
          <a:p>
            <a:pPr lvl="2" eaLnBrk="1" hangingPunct="1">
              <a:lnSpc>
                <a:spcPct val="90000"/>
              </a:lnSpc>
            </a:pPr>
            <a:r>
              <a:rPr lang="en-US"/>
              <a:t> 	what happens?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642</TotalTime>
  <Words>1694</Words>
  <Application>Microsoft Office PowerPoint</Application>
  <PresentationFormat>On-screen Show (4:3)</PresentationFormat>
  <Paragraphs>346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Symbol</vt:lpstr>
      <vt:lpstr>Wingdings</vt:lpstr>
      <vt:lpstr>Blends</vt:lpstr>
      <vt:lpstr>Properties of Context-free Languages</vt:lpstr>
      <vt:lpstr>The Pumping Lemma for CFLs</vt:lpstr>
      <vt:lpstr>Proof: Pumping Lemma for CFL</vt:lpstr>
      <vt:lpstr>Parse tree for z</vt:lpstr>
      <vt:lpstr>Extending the parse tree…</vt:lpstr>
      <vt:lpstr>Proof contd..</vt:lpstr>
      <vt:lpstr>Application of Pumping Lemma for CFLs</vt:lpstr>
      <vt:lpstr>Proof contd…</vt:lpstr>
      <vt:lpstr>Example #2 for P/L application</vt:lpstr>
      <vt:lpstr>Example 3</vt:lpstr>
      <vt:lpstr>Example 4</vt:lpstr>
      <vt:lpstr>CFL Closure Properties</vt:lpstr>
      <vt:lpstr>Closure Property Results</vt:lpstr>
      <vt:lpstr>Strategy for Closure Property Proofs</vt:lpstr>
      <vt:lpstr>The Substitution operation</vt:lpstr>
      <vt:lpstr>CFLs are closed under Substitution</vt:lpstr>
      <vt:lpstr>Substitution of a CFL: example</vt:lpstr>
      <vt:lpstr>CFLs are closed under union</vt:lpstr>
      <vt:lpstr>CFLs are closed under concatenation</vt:lpstr>
      <vt:lpstr>CFLs are closed under Kleene Closure</vt:lpstr>
      <vt:lpstr>CFLs are closed under Reversal</vt:lpstr>
      <vt:lpstr>CFLs are not closed under Intersection</vt:lpstr>
      <vt:lpstr>CFLs are not closed under complementation</vt:lpstr>
      <vt:lpstr>CFLs are not closed under difference</vt:lpstr>
      <vt:lpstr>Decision Properties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Context-free Languages</dc:title>
  <dc:creator>Office 2004 ananth</dc:creator>
  <cp:lastModifiedBy>HOD</cp:lastModifiedBy>
  <cp:revision>101</cp:revision>
  <cp:lastPrinted>2007-08-15T03:01:31Z</cp:lastPrinted>
  <dcterms:created xsi:type="dcterms:W3CDTF">2010-03-22T15:53:51Z</dcterms:created>
  <dcterms:modified xsi:type="dcterms:W3CDTF">2022-09-05T09:47:47Z</dcterms:modified>
</cp:coreProperties>
</file>