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8d6f70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8d6f70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e8d6f700f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9" name="Google Shape;3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CFG:</a:t>
            </a:r>
            <a:br>
              <a:rPr lang="en-US" dirty="0"/>
            </a:br>
            <a:r>
              <a:rPr lang="en-US"/>
              <a:t>Normal </a:t>
            </a:r>
            <a:r>
              <a:rPr lang="en-US" smtClean="0"/>
              <a:t>forms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GNF- Grebaich Normal Form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3657600" y="3209925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αX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838200" y="1557338"/>
            <a:ext cx="76200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context free grammar is said to be in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all productions are in the following form: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1447800" y="4303713"/>
            <a:ext cx="64770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is a non terminal symbols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α is a terminal symbol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is a sequence of non terminal symbols.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It may be empty.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381000" y="1219200"/>
            <a:ext cx="7620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27"/>
          <p:cNvGrpSpPr/>
          <p:nvPr/>
        </p:nvGrpSpPr>
        <p:grpSpPr>
          <a:xfrm>
            <a:off x="381000" y="2298700"/>
            <a:ext cx="2133600" cy="2882900"/>
            <a:chOff x="381000" y="2298918"/>
            <a:chExt cx="2133600" cy="2882682"/>
          </a:xfrm>
        </p:grpSpPr>
        <p:sp>
          <p:nvSpPr>
            <p:cNvPr id="230" name="Google Shape;230;p27"/>
            <p:cNvSpPr/>
            <p:nvPr/>
          </p:nvSpPr>
          <p:spPr>
            <a:xfrm>
              <a:off x="381000" y="2298918"/>
              <a:ext cx="2133600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→ XA | BB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→ b | SB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→ 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→ 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381000" y="4419658"/>
              <a:ext cx="1905000" cy="76194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CNF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7"/>
          <p:cNvGrpSpPr/>
          <p:nvPr/>
        </p:nvGrpSpPr>
        <p:grpSpPr>
          <a:xfrm>
            <a:off x="3200400" y="2298700"/>
            <a:ext cx="1905000" cy="2882900"/>
            <a:chOff x="3200400" y="2298918"/>
            <a:chExt cx="1905000" cy="2882682"/>
          </a:xfrm>
        </p:grpSpPr>
        <p:sp>
          <p:nvSpPr>
            <p:cNvPr id="233" name="Google Shape;233;p27"/>
            <p:cNvSpPr/>
            <p:nvPr/>
          </p:nvSpPr>
          <p:spPr>
            <a:xfrm>
              <a:off x="3657600" y="2298918"/>
              <a:ext cx="1371600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=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=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200400" y="4419658"/>
              <a:ext cx="1905000" cy="76194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Labels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7"/>
          <p:cNvGrpSpPr/>
          <p:nvPr/>
        </p:nvGrpSpPr>
        <p:grpSpPr>
          <a:xfrm>
            <a:off x="5943600" y="2298700"/>
            <a:ext cx="2667000" cy="2882900"/>
            <a:chOff x="5943600" y="2298918"/>
            <a:chExt cx="2667000" cy="2882682"/>
          </a:xfrm>
        </p:grpSpPr>
        <p:sp>
          <p:nvSpPr>
            <p:cNvPr id="236" name="Google Shape;236;p27"/>
            <p:cNvSpPr/>
            <p:nvPr/>
          </p:nvSpPr>
          <p:spPr>
            <a:xfrm>
              <a:off x="5943600" y="2298918"/>
              <a:ext cx="2667000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→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→ b |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→ 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→ 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019800" y="4419658"/>
              <a:ext cx="2590800" cy="76194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Updated CNF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dt" idx="10"/>
          </p:nvPr>
        </p:nvSpPr>
        <p:spPr>
          <a:xfrm>
            <a:off x="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May 27, 2009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57200" y="1981200"/>
            <a:ext cx="26670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962400" y="2017713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5562600" y="3008313"/>
            <a:ext cx="29718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string of zero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5638800" y="1941513"/>
            <a:ext cx="28194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1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1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b="1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j &gt; 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3289300" y="4800600"/>
            <a:ext cx="2073275" cy="523875"/>
            <a:chOff x="3288762" y="4800600"/>
            <a:chExt cx="2074537" cy="522566"/>
          </a:xfrm>
        </p:grpSpPr>
        <p:sp>
          <p:nvSpPr>
            <p:cNvPr id="252" name="Google Shape;252;p28"/>
            <p:cNvSpPr/>
            <p:nvPr/>
          </p:nvSpPr>
          <p:spPr>
            <a:xfrm>
              <a:off x="3669762" y="4800600"/>
              <a:ext cx="1693537" cy="522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→ 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28" descr="tach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88762" y="4942820"/>
              <a:ext cx="294666" cy="304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6019800" y="3594100"/>
            <a:ext cx="26670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698500" y="3594100"/>
            <a:ext cx="16637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sng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685800" y="4138613"/>
            <a:ext cx="21336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sng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2590800" y="4127500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4038600" y="4127500"/>
            <a:ext cx="762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6781800" y="3594100"/>
            <a:ext cx="914400" cy="533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9"/>
          <p:cNvGrpSpPr/>
          <p:nvPr/>
        </p:nvGrpSpPr>
        <p:grpSpPr>
          <a:xfrm>
            <a:off x="685800" y="4660900"/>
            <a:ext cx="4114800" cy="533400"/>
            <a:chOff x="457200" y="3124200"/>
            <a:chExt cx="4114800" cy="533400"/>
          </a:xfrm>
        </p:grpSpPr>
        <p:sp>
          <p:nvSpPr>
            <p:cNvPr id="270" name="Google Shape;270;p29"/>
            <p:cNvSpPr/>
            <p:nvPr/>
          </p:nvSpPr>
          <p:spPr>
            <a:xfrm>
              <a:off x="457200" y="3134380"/>
              <a:ext cx="21336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→ bA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362200" y="3124200"/>
              <a:ext cx="21336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 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810000" y="3124200"/>
              <a:ext cx="762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 b</a:t>
              </a:r>
              <a:endParaRPr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9"/>
          <p:cNvSpPr txBox="1"/>
          <p:nvPr/>
        </p:nvSpPr>
        <p:spPr>
          <a:xfrm>
            <a:off x="2209800" y="22098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3962400" y="2133600"/>
            <a:ext cx="28194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j &gt; 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6858000" y="4572000"/>
            <a:ext cx="304800" cy="304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5867400" y="1981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5257800" y="2590800"/>
            <a:ext cx="3276600" cy="106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Left Recursions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457200" y="1981200"/>
            <a:ext cx="38862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 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30"/>
          <p:cNvGrpSpPr/>
          <p:nvPr/>
        </p:nvGrpSpPr>
        <p:grpSpPr>
          <a:xfrm>
            <a:off x="1295400" y="4800600"/>
            <a:ext cx="2414588" cy="523875"/>
            <a:chOff x="3187143" y="4800600"/>
            <a:chExt cx="2414406" cy="522566"/>
          </a:xfrm>
        </p:grpSpPr>
        <p:sp>
          <p:nvSpPr>
            <p:cNvPr id="289" name="Google Shape;289;p30"/>
            <p:cNvSpPr/>
            <p:nvPr/>
          </p:nvSpPr>
          <p:spPr>
            <a:xfrm>
              <a:off x="3568143" y="4800600"/>
              <a:ext cx="2033406" cy="522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→ 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800" b="1" i="0" u="none" strike="noStrike" cap="none" baseline="-25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" name="Google Shape;290;p30" descr="tach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87143" y="4941332"/>
              <a:ext cx="294666" cy="304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30"/>
          <p:cNvSpPr txBox="1"/>
          <p:nvPr/>
        </p:nvSpPr>
        <p:spPr>
          <a:xfrm>
            <a:off x="5029200" y="4038600"/>
            <a:ext cx="3810000" cy="304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α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written 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A 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‘ 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A’ | ɛ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657600" y="16764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3048000" y="2286000"/>
            <a:ext cx="3276600" cy="106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Left Recursions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4953000" y="3975100"/>
            <a:ext cx="38862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 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304800" y="3962400"/>
            <a:ext cx="24257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 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2552700" y="3962400"/>
            <a:ext cx="2108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6934200" y="4419600"/>
            <a:ext cx="1143000" cy="533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304800" y="4505325"/>
            <a:ext cx="15017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1774825" y="4508500"/>
            <a:ext cx="12604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44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Eliminate left recursion</a:t>
            </a: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1"/>
          </p:nvPr>
        </p:nvSpPr>
        <p:spPr>
          <a:xfrm>
            <a:off x="457200" y="933900"/>
            <a:ext cx="8229600" cy="519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α</a:t>
            </a:r>
            <a:r>
              <a:rPr lang="en-US" sz="2400" dirty="0"/>
              <a:t> | </a:t>
            </a: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endParaRPr sz="24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be written as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β A’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A’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α A’ | ɛ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 E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4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 →</a:t>
            </a: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r>
              <a:rPr lang="en-US" sz="2400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endParaRPr sz="2400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 </a:t>
            </a: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+T</a:t>
            </a:r>
            <a:r>
              <a:rPr lang="en-US" sz="2400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lang="en-US" sz="24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ɛ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eliminate ɛ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 → T E’ | 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+TE’ | +T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838200" y="2514600"/>
            <a:ext cx="6477000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| b | bA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 | bZ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6019800" y="2905125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635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αX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6553200" y="3895725"/>
            <a:ext cx="914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2438400" y="1752600"/>
            <a:ext cx="4495800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sng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sng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 | bA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| bZ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 →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3200400" y="2209800"/>
            <a:ext cx="1143000" cy="533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0" y="5176838"/>
            <a:ext cx="9144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 →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1371600" y="4572000"/>
            <a:ext cx="13271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2590800" y="4572000"/>
            <a:ext cx="14033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3962400" y="4572000"/>
            <a:ext cx="838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4800600" y="4572000"/>
            <a:ext cx="17891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6248400" y="4572000"/>
            <a:ext cx="1219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4"/>
          <p:cNvCxnSpPr/>
          <p:nvPr/>
        </p:nvCxnSpPr>
        <p:spPr>
          <a:xfrm rot="5400000">
            <a:off x="762000" y="2895600"/>
            <a:ext cx="251460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6" name="Google Shape;346;p34"/>
          <p:cNvCxnSpPr>
            <a:stCxn id="337" idx="1"/>
          </p:cNvCxnSpPr>
          <p:nvPr/>
        </p:nvCxnSpPr>
        <p:spPr>
          <a:xfrm flipH="1">
            <a:off x="304800" y="2875757"/>
            <a:ext cx="2133600" cy="230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00"/>
                </a:solidFill>
              </a:rPr>
              <a:t>Introduction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42910" y="8572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Normalization is performed in order to standardize the grammar.</a:t>
            </a:r>
            <a:endParaRPr sz="2800"/>
          </a:p>
        </p:txBody>
      </p:sp>
      <p:pic>
        <p:nvPicPr>
          <p:cNvPr id="96" name="Google Shape;96;p14" descr="https://www.gatevidyalay.com/wp-content/uploads/2018/08/Normal-Forms-in-Autom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24" y="1643050"/>
            <a:ext cx="7673882" cy="251460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0" y="4214818"/>
            <a:ext cx="4500562" cy="264318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BC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 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 A, B, C are  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is a terminal.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 → 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 → a; B 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 txBox="1">
            <a:spLocks noGrp="1"/>
          </p:cNvSpPr>
          <p:nvPr>
            <p:ph type="sldNum" idx="12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35"/>
          <p:cNvSpPr txBox="1">
            <a:spLocks noGrp="1"/>
          </p:cNvSpPr>
          <p:nvPr>
            <p:ph type="dt" idx="10"/>
          </p:nvPr>
        </p:nvSpPr>
        <p:spPr>
          <a:xfrm>
            <a:off x="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May 27, 2009</a:t>
            </a:r>
            <a:endParaRPr/>
          </a:p>
        </p:txBody>
      </p:sp>
      <p:sp>
        <p:nvSpPr>
          <p:cNvPr id="355" name="Google Shape;355;p35"/>
          <p:cNvSpPr txBox="1"/>
          <p:nvPr/>
        </p:nvSpPr>
        <p:spPr>
          <a:xfrm>
            <a:off x="381000" y="1219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762000" y="2590800"/>
            <a:ext cx="7772400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 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| bZ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 →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bZA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1371600" y="4505325"/>
            <a:ext cx="6248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in Greibach Normal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 work</a:t>
            </a:r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Convert to CNF and GNF formats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E+T | 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T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T*F | F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F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(E</a:t>
            </a:r>
            <a:r>
              <a:rPr lang="en-US" dirty="0"/>
              <a:t>) | 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Eliminate epsilon Productions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 → ASA | </a:t>
            </a:r>
            <a:r>
              <a:rPr lang="en-US" dirty="0" err="1"/>
              <a:t>aB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A →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| </a:t>
            </a:r>
            <a:r>
              <a:rPr lang="en-US" dirty="0">
                <a:solidFill>
                  <a:srgbClr val="FF0000"/>
                </a:solidFill>
              </a:rPr>
              <a:t>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B → b | </a:t>
            </a:r>
            <a:r>
              <a:rPr lang="en-US" dirty="0">
                <a:solidFill>
                  <a:srgbClr val="FF0000"/>
                </a:solidFill>
              </a:rPr>
              <a:t>ε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Eliminate epsilon productions (B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ε and </a:t>
            </a:r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ε)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 → ASA | </a:t>
            </a:r>
            <a:r>
              <a:rPr lang="en-US" dirty="0" err="1"/>
              <a:t>aB</a:t>
            </a:r>
            <a:r>
              <a:rPr lang="en-US" dirty="0"/>
              <a:t> | AS | SA | S | a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→ B | 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 → b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Eliminate unit Productions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1214422"/>
            <a:ext cx="8605011" cy="508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Steps for CNF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Add a new start variable S0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S </a:t>
            </a:r>
            <a:r>
              <a:rPr lang="en-US" sz="2800" dirty="0"/>
              <a:t>if S is on the RHS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Reduce the grammar completely by-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Eliminating ∈ productions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Eliminating unit productions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Eliminating useless productions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Given, A → B</a:t>
            </a:r>
            <a:r>
              <a:rPr lang="en-US" sz="2800" baseline="-25000" dirty="0"/>
              <a:t>1</a:t>
            </a:r>
            <a:r>
              <a:rPr lang="en-US" sz="2800" dirty="0"/>
              <a:t>B</a:t>
            </a:r>
            <a:r>
              <a:rPr lang="en-US" sz="2800" baseline="-25000" dirty="0"/>
              <a:t>2</a:t>
            </a:r>
            <a:r>
              <a:rPr lang="en-US" sz="2800" dirty="0"/>
              <a:t>B</a:t>
            </a:r>
            <a:r>
              <a:rPr lang="en-US" sz="2800" baseline="-25000" dirty="0"/>
              <a:t>3</a:t>
            </a:r>
            <a:r>
              <a:rPr lang="en-US" sz="2800" dirty="0"/>
              <a:t>….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/>
              <a:t> where n &gt; 2 with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    A → B</a:t>
            </a:r>
            <a:r>
              <a:rPr lang="en-US" sz="2800" baseline="-25000" dirty="0"/>
              <a:t>1</a:t>
            </a:r>
            <a:r>
              <a:rPr lang="en-US" sz="2800" dirty="0"/>
              <a:t>C where C → B</a:t>
            </a:r>
            <a:r>
              <a:rPr lang="en-US" sz="2800" baseline="-25000" dirty="0"/>
              <a:t>2</a:t>
            </a:r>
            <a:r>
              <a:rPr lang="en-US" sz="2800" dirty="0"/>
              <a:t>B</a:t>
            </a:r>
            <a:r>
              <a:rPr lang="en-US" sz="2800" baseline="-25000" dirty="0"/>
              <a:t>3</a:t>
            </a:r>
            <a:r>
              <a:rPr lang="en-US" sz="2800" dirty="0"/>
              <a:t>….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,</a:t>
            </a:r>
            <a:r>
              <a:rPr lang="en-US" sz="2800" dirty="0"/>
              <a:t>  . Repeat the steps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Replace each production of the form A → </a:t>
            </a:r>
            <a:r>
              <a:rPr lang="en-US" sz="2800" dirty="0" err="1"/>
              <a:t>aB</a:t>
            </a:r>
            <a:r>
              <a:rPr lang="en-US" sz="2800" dirty="0"/>
              <a:t> with A → XB and X → a.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An Example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447800" y="1143000"/>
            <a:ext cx="54864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2400" b="0" i="1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ε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914400" y="2971800"/>
            <a:ext cx="7924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ε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endParaRPr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2400" b="0" i="1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An Example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85800" y="2667000"/>
            <a:ext cx="7924800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Next we apply 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Unit Productions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Add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Add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already there).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Add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already there).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removeUnits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endParaRPr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066800" y="990600"/>
            <a:ext cx="79248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2400" b="0" i="1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An Example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914400" y="914400"/>
            <a:ext cx="79248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Next we apply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removeMixed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returns: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1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An Example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990600" y="923925"/>
            <a:ext cx="792480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1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apply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removeLong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returns: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 b="0" i="1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1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baseline="-25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1113</Words>
  <Application>Microsoft Office PowerPoint</Application>
  <PresentationFormat>On-screen Show (4:3)</PresentationFormat>
  <Paragraphs>234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Office Theme</vt:lpstr>
      <vt:lpstr>CFG: Normal forms</vt:lpstr>
      <vt:lpstr>Introduction</vt:lpstr>
      <vt:lpstr>Eliminate epsilon Productions</vt:lpstr>
      <vt:lpstr>Eliminate unit Productions</vt:lpstr>
      <vt:lpstr>Steps for CNF</vt:lpstr>
      <vt:lpstr>An Example</vt:lpstr>
      <vt:lpstr>An Example</vt:lpstr>
      <vt:lpstr>An Example</vt:lpstr>
      <vt:lpstr>An Example</vt:lpstr>
      <vt:lpstr>GNF- Grebaich Normal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Eliminate left recursion</vt:lpstr>
      <vt:lpstr>PowerPoint Presentation</vt:lpstr>
      <vt:lpstr>PowerPoint Presentation</vt:lpstr>
      <vt:lpstr>PowerPoint Presentation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CFG: Normal forms, properties,  pumping lemma</dc:title>
  <dc:creator>HOD</dc:creator>
  <cp:lastModifiedBy>HOD</cp:lastModifiedBy>
  <cp:revision>6</cp:revision>
  <dcterms:modified xsi:type="dcterms:W3CDTF">2022-09-05T09:45:27Z</dcterms:modified>
</cp:coreProperties>
</file>