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" name="Google Shape;2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1" name="Google Shape;2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Unit 2 – ppt1</a:t>
            </a:r>
            <a:br>
              <a:rPr lang="en-US"/>
            </a:br>
            <a:r>
              <a:rPr lang="en-US"/>
              <a:t>CFG – an introduction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Ambiguity: Exp*Exp+Exp</a:t>
            </a:r>
            <a:endParaRPr sz="3200" b="1">
              <a:solidFill>
                <a:srgbClr val="C00000"/>
              </a:solidFill>
            </a:endParaRPr>
          </a:p>
        </p:txBody>
      </p:sp>
      <p:grpSp>
        <p:nvGrpSpPr>
          <p:cNvPr id="260" name="Google Shape;260;p22"/>
          <p:cNvGrpSpPr/>
          <p:nvPr/>
        </p:nvGrpSpPr>
        <p:grpSpPr>
          <a:xfrm>
            <a:off x="0" y="1857364"/>
            <a:ext cx="3643306" cy="2571768"/>
            <a:chOff x="0" y="1857364"/>
            <a:chExt cx="3643306" cy="2571768"/>
          </a:xfrm>
        </p:grpSpPr>
        <p:sp>
          <p:nvSpPr>
            <p:cNvPr id="261" name="Google Shape;261;p22"/>
            <p:cNvSpPr/>
            <p:nvPr/>
          </p:nvSpPr>
          <p:spPr>
            <a:xfrm>
              <a:off x="1857356" y="1857364"/>
              <a:ext cx="785818" cy="57150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928662" y="2786058"/>
              <a:ext cx="785818" cy="57150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1857356" y="2786058"/>
              <a:ext cx="785818" cy="57150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2857488" y="2786058"/>
              <a:ext cx="785818" cy="57150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0" y="3857628"/>
              <a:ext cx="785818" cy="57150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1000100" y="3857628"/>
              <a:ext cx="785818" cy="57150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*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2000232" y="3857628"/>
              <a:ext cx="785818" cy="57150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8" name="Google Shape;268;p22"/>
            <p:cNvCxnSpPr>
              <a:stCxn id="261" idx="2"/>
              <a:endCxn id="263" idx="0"/>
            </p:cNvCxnSpPr>
            <p:nvPr/>
          </p:nvCxnSpPr>
          <p:spPr>
            <a:xfrm>
              <a:off x="2250265" y="2428868"/>
              <a:ext cx="0" cy="357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69" name="Google Shape;269;p22"/>
            <p:cNvCxnSpPr>
              <a:endCxn id="262" idx="0"/>
            </p:cNvCxnSpPr>
            <p:nvPr/>
          </p:nvCxnSpPr>
          <p:spPr>
            <a:xfrm flipH="1">
              <a:off x="1321571" y="2428758"/>
              <a:ext cx="607200" cy="357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70" name="Google Shape;270;p22"/>
            <p:cNvCxnSpPr>
              <a:endCxn id="264" idx="0"/>
            </p:cNvCxnSpPr>
            <p:nvPr/>
          </p:nvCxnSpPr>
          <p:spPr>
            <a:xfrm>
              <a:off x="2644697" y="2428758"/>
              <a:ext cx="605700" cy="3573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71" name="Google Shape;271;p22"/>
            <p:cNvCxnSpPr>
              <a:stCxn id="262" idx="2"/>
              <a:endCxn id="266" idx="0"/>
            </p:cNvCxnSpPr>
            <p:nvPr/>
          </p:nvCxnSpPr>
          <p:spPr>
            <a:xfrm>
              <a:off x="1321571" y="3357562"/>
              <a:ext cx="714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72" name="Google Shape;272;p22"/>
            <p:cNvCxnSpPr>
              <a:endCxn id="265" idx="0"/>
            </p:cNvCxnSpPr>
            <p:nvPr/>
          </p:nvCxnSpPr>
          <p:spPr>
            <a:xfrm flipH="1">
              <a:off x="392909" y="3357528"/>
              <a:ext cx="6786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73" name="Google Shape;273;p22"/>
            <p:cNvCxnSpPr>
              <a:endCxn id="267" idx="0"/>
            </p:cNvCxnSpPr>
            <p:nvPr/>
          </p:nvCxnSpPr>
          <p:spPr>
            <a:xfrm>
              <a:off x="1500041" y="3357528"/>
              <a:ext cx="893100" cy="50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74" name="Google Shape;274;p22"/>
          <p:cNvSpPr/>
          <p:nvPr/>
        </p:nvSpPr>
        <p:spPr>
          <a:xfrm>
            <a:off x="6643670" y="1928802"/>
            <a:ext cx="785818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2"/>
          <p:cNvSpPr/>
          <p:nvPr/>
        </p:nvSpPr>
        <p:spPr>
          <a:xfrm>
            <a:off x="5714976" y="2857496"/>
            <a:ext cx="785818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6643670" y="2857496"/>
            <a:ext cx="785818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7643802" y="2857496"/>
            <a:ext cx="785818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2"/>
          <p:cNvSpPr/>
          <p:nvPr/>
        </p:nvSpPr>
        <p:spPr>
          <a:xfrm>
            <a:off x="6715140" y="3929066"/>
            <a:ext cx="785818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2"/>
          <p:cNvSpPr/>
          <p:nvPr/>
        </p:nvSpPr>
        <p:spPr>
          <a:xfrm>
            <a:off x="7715240" y="3929066"/>
            <a:ext cx="357222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2"/>
          <p:cNvSpPr/>
          <p:nvPr/>
        </p:nvSpPr>
        <p:spPr>
          <a:xfrm>
            <a:off x="8358182" y="3929066"/>
            <a:ext cx="785818" cy="57150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22"/>
          <p:cNvCxnSpPr>
            <a:stCxn id="274" idx="2"/>
            <a:endCxn id="276" idx="0"/>
          </p:cNvCxnSpPr>
          <p:nvPr/>
        </p:nvCxnSpPr>
        <p:spPr>
          <a:xfrm>
            <a:off x="7036579" y="2500306"/>
            <a:ext cx="0" cy="357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2" name="Google Shape;282;p22"/>
          <p:cNvCxnSpPr>
            <a:endCxn id="275" idx="0"/>
          </p:cNvCxnSpPr>
          <p:nvPr/>
        </p:nvCxnSpPr>
        <p:spPr>
          <a:xfrm flipH="1">
            <a:off x="6107885" y="2500196"/>
            <a:ext cx="607200" cy="357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3" name="Google Shape;283;p22"/>
          <p:cNvCxnSpPr>
            <a:endCxn id="277" idx="0"/>
          </p:cNvCxnSpPr>
          <p:nvPr/>
        </p:nvCxnSpPr>
        <p:spPr>
          <a:xfrm>
            <a:off x="7431011" y="2500196"/>
            <a:ext cx="605700" cy="357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4" name="Google Shape;284;p22"/>
          <p:cNvCxnSpPr>
            <a:endCxn id="279" idx="0"/>
          </p:cNvCxnSpPr>
          <p:nvPr/>
        </p:nvCxnSpPr>
        <p:spPr>
          <a:xfrm flipH="1">
            <a:off x="7893851" y="3428966"/>
            <a:ext cx="142800" cy="500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5" name="Google Shape;285;p22"/>
          <p:cNvCxnSpPr>
            <a:endCxn id="278" idx="0"/>
          </p:cNvCxnSpPr>
          <p:nvPr/>
        </p:nvCxnSpPr>
        <p:spPr>
          <a:xfrm flipH="1">
            <a:off x="7108049" y="3428966"/>
            <a:ext cx="535800" cy="500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86" name="Google Shape;286;p22"/>
          <p:cNvCxnSpPr>
            <a:endCxn id="280" idx="0"/>
          </p:cNvCxnSpPr>
          <p:nvPr/>
        </p:nvCxnSpPr>
        <p:spPr>
          <a:xfrm>
            <a:off x="8250991" y="3428966"/>
            <a:ext cx="500100" cy="500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Disambiguation: Example 1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body" idx="1"/>
          </p:nvPr>
        </p:nvSpPr>
        <p:spPr>
          <a:xfrm>
            <a:off x="785786" y="1142984"/>
            <a:ext cx="3816350" cy="55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Exp	→  </a:t>
            </a:r>
            <a:r>
              <a:rPr lang="en-US" b="1"/>
              <a:t>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|    Exp </a:t>
            </a:r>
            <a:r>
              <a:rPr lang="en-US" b="1"/>
              <a:t>+</a:t>
            </a:r>
            <a:r>
              <a:rPr lang="en-US"/>
              <a:t> Exp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|    Exp </a:t>
            </a:r>
            <a:r>
              <a:rPr lang="en-US" b="1"/>
              <a:t>×</a:t>
            </a:r>
            <a:r>
              <a:rPr lang="en-US"/>
              <a:t> Exp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 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What is an equivalent unambiguous grammar?</a:t>
            </a:r>
            <a:endParaRPr/>
          </a:p>
        </p:txBody>
      </p:sp>
      <p:sp>
        <p:nvSpPr>
          <p:cNvPr id="293" name="Google Shape;293;p23"/>
          <p:cNvSpPr txBox="1">
            <a:spLocks noGrp="1"/>
          </p:cNvSpPr>
          <p:nvPr>
            <p:ph type="body" idx="2"/>
          </p:nvPr>
        </p:nvSpPr>
        <p:spPr>
          <a:xfrm>
            <a:off x="5143504" y="1142984"/>
            <a:ext cx="38163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Exp	→  Term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|    Term </a:t>
            </a:r>
            <a:r>
              <a:rPr lang="en-US" b="1"/>
              <a:t>+</a:t>
            </a:r>
            <a:r>
              <a:rPr lang="en-US"/>
              <a:t> Exp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Term	→  </a:t>
            </a:r>
            <a:r>
              <a:rPr lang="en-US" b="1"/>
              <a:t>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|    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 b="1"/>
              <a:t>×</a:t>
            </a:r>
            <a:r>
              <a:rPr lang="en-US"/>
              <a:t> Term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Uses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operator precedence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left-associativity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/>
          </a:p>
        </p:txBody>
      </p:sp>
      <p:cxnSp>
        <p:nvCxnSpPr>
          <p:cNvPr id="294" name="Google Shape;294;p23"/>
          <p:cNvCxnSpPr/>
          <p:nvPr/>
        </p:nvCxnSpPr>
        <p:spPr>
          <a:xfrm>
            <a:off x="4953000" y="1828800"/>
            <a:ext cx="0" cy="4419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b="1">
                <a:solidFill>
                  <a:srgbClr val="C00000"/>
                </a:solidFill>
              </a:rPr>
              <a:t>Home exercises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300" name="Google Shape;30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CFG for even length and odd length palindromes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CFG for arithmetic expressions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the following grammar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/>
              <a:t>            S</a:t>
            </a:r>
            <a:r>
              <a:rPr lang="en-US">
                <a:solidFill>
                  <a:srgbClr val="FF0000"/>
                </a:solidFill>
              </a:rPr>
              <a:t> → </a:t>
            </a:r>
            <a:r>
              <a:rPr lang="en-US"/>
              <a:t>aS | Sa |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ϵ</a:t>
            </a:r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Construct parse tree for a</a:t>
            </a:r>
            <a:r>
              <a:rPr lang="en-US" baseline="30000"/>
              <a:t>4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Write the left most derivation for a</a:t>
            </a:r>
            <a:r>
              <a:rPr lang="en-US" baseline="30000"/>
              <a:t>4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Write the right most derivation for a</a:t>
            </a:r>
            <a:r>
              <a:rPr lang="en-US" baseline="30000"/>
              <a:t>4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Is the grammar ambiguous. Justify your answer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CFGs:  Definition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500034" y="142873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/>
              <a:t>G = (V,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/>
              <a:t>, P, S)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V	= variables			a finite set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800"/>
              <a:t>	= alphabet or terminals	a finite set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P	= productions			a finite set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S	= start variable		S∈V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Productions’ form, where A∈V,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lang="en-US" sz="2800"/>
              <a:t>∈(V∪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800"/>
              <a:t>)</a:t>
            </a:r>
            <a:r>
              <a:rPr lang="en-US" sz="2800" baseline="30000"/>
              <a:t>*</a:t>
            </a:r>
            <a:r>
              <a:rPr lang="en-US" sz="2800"/>
              <a:t>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→ </a:t>
            </a:r>
            <a:r>
              <a:rPr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642910" y="500042"/>
            <a:ext cx="800105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Definition.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is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derivable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from u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written u ⇒* v, if: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chain of one-derivations of the form: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u ⇒ u</a:t>
            </a:r>
            <a:r>
              <a:rPr lang="en-US" sz="2400" b="0" i="0" u="none" strike="noStrike" cap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u</a:t>
            </a:r>
            <a:r>
              <a:rPr lang="en-US" sz="2400" b="0" i="0" u="none" strike="noStrike" cap="none" baseline="-25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… ⇒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85786" y="3857628"/>
            <a:ext cx="800105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CFL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Given a context-free grammar  G = (∑, NT, R, S), the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generated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 derived from G is the set: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                   L(G) =  {w :                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14348" y="5473005"/>
            <a:ext cx="76438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language L is context-free if there is a context-free grammar  G = (∑, NT, R, S), such that L is generated from G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3357554" y="2143116"/>
            <a:ext cx="5519766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Sample derivations: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⇒ AB ⇒ AAB ⇒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 ⇒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⇒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⇒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ctr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⇒ AB ⇒ A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 ⇒ A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⇒ AA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⇒ A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abb</a:t>
            </a: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⇒ </a:t>
            </a:r>
            <a:r>
              <a:rPr lang="en-US" sz="1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sz="18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81000" y="1981200"/>
            <a:ext cx="3119430" cy="123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 → A | A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→ </a:t>
            </a:r>
            <a:r>
              <a:rPr lang="en-US" sz="24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 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 →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B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4000496" y="4572008"/>
            <a:ext cx="12557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 ⇒* 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500034" y="857232"/>
            <a:ext cx="8229600" cy="5786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L:{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n≥0}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P: S →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32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({S}, {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{S →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 →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 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Balanced Parenthesis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(), (())()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(P)P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→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(())P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→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(())()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{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m,n≥0}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m+n</a:t>
            </a:r>
            <a:r>
              <a:rPr lang="en-US" sz="32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rewritten as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2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2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b="0" i="0" u="none" strike="noStrike" cap="none" baseline="30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2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 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→ </a:t>
            </a:r>
            <a:r>
              <a:rPr lang="en-US" sz="32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aSc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| S’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S’ → </a:t>
            </a:r>
            <a:r>
              <a:rPr lang="en-US" sz="32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bS’c</a:t>
            </a:r>
            <a:r>
              <a:rPr lang="en-US" sz="32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|ϵ</a:t>
            </a:r>
            <a:r>
              <a:rPr lang="en-US" sz="3200" b="0" i="0" u="none" strike="noStrike" cap="none" baseline="30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 sz="32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143108" y="3000372"/>
            <a:ext cx="27302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 →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| P P</a:t>
            </a:r>
            <a:endParaRPr sz="2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371600" y="76200"/>
            <a:ext cx="7086600" cy="78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Parse Tree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428596" y="1000108"/>
            <a:ext cx="801687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parse tree of a derivation is a tree in which: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Each internal node is labeled with a non-terminal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If a rule A </a:t>
            </a: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→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occurs in the derivation then A is a parent node of nodes labeled   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…, 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3033714" y="3286124"/>
            <a:ext cx="2702981" cy="3197369"/>
            <a:chOff x="1815" y="1968"/>
            <a:chExt cx="1249" cy="1795"/>
          </a:xfrm>
        </p:grpSpPr>
        <p:sp>
          <p:nvSpPr>
            <p:cNvPr id="116" name="Google Shape;116;p17"/>
            <p:cNvSpPr txBox="1"/>
            <p:nvPr/>
          </p:nvSpPr>
          <p:spPr>
            <a:xfrm>
              <a:off x="2198" y="1968"/>
              <a:ext cx="165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" name="Google Shape;117;p17"/>
            <p:cNvCxnSpPr/>
            <p:nvPr/>
          </p:nvCxnSpPr>
          <p:spPr>
            <a:xfrm flipH="1">
              <a:off x="1920" y="2182"/>
              <a:ext cx="297" cy="21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8" name="Google Shape;118;p17"/>
            <p:cNvSpPr txBox="1"/>
            <p:nvPr/>
          </p:nvSpPr>
          <p:spPr>
            <a:xfrm>
              <a:off x="1815" y="2304"/>
              <a:ext cx="148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17"/>
            <p:cNvCxnSpPr/>
            <p:nvPr/>
          </p:nvCxnSpPr>
          <p:spPr>
            <a:xfrm>
              <a:off x="2304" y="2208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0" name="Google Shape;120;p17"/>
            <p:cNvSpPr txBox="1"/>
            <p:nvPr/>
          </p:nvSpPr>
          <p:spPr>
            <a:xfrm>
              <a:off x="2208" y="2400"/>
              <a:ext cx="165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" name="Google Shape;121;p17"/>
            <p:cNvCxnSpPr/>
            <p:nvPr/>
          </p:nvCxnSpPr>
          <p:spPr>
            <a:xfrm>
              <a:off x="2304" y="2640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2208" y="2785"/>
              <a:ext cx="148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17"/>
            <p:cNvCxnSpPr/>
            <p:nvPr/>
          </p:nvCxnSpPr>
          <p:spPr>
            <a:xfrm>
              <a:off x="2400" y="2640"/>
              <a:ext cx="24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4" name="Google Shape;124;p17"/>
            <p:cNvSpPr txBox="1"/>
            <p:nvPr/>
          </p:nvSpPr>
          <p:spPr>
            <a:xfrm>
              <a:off x="2513" y="2736"/>
              <a:ext cx="165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17"/>
            <p:cNvCxnSpPr/>
            <p:nvPr/>
          </p:nvCxnSpPr>
          <p:spPr>
            <a:xfrm>
              <a:off x="2640" y="2976"/>
              <a:ext cx="0" cy="24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6" name="Google Shape;126;p17"/>
            <p:cNvSpPr txBox="1"/>
            <p:nvPr/>
          </p:nvSpPr>
          <p:spPr>
            <a:xfrm>
              <a:off x="2544" y="3168"/>
              <a:ext cx="165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7;p17"/>
            <p:cNvCxnSpPr/>
            <p:nvPr/>
          </p:nvCxnSpPr>
          <p:spPr>
            <a:xfrm>
              <a:off x="2640" y="3408"/>
              <a:ext cx="0" cy="19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8" name="Google Shape;128;p17"/>
            <p:cNvSpPr txBox="1"/>
            <p:nvPr/>
          </p:nvSpPr>
          <p:spPr>
            <a:xfrm>
              <a:off x="2544" y="3504"/>
              <a:ext cx="148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1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17"/>
            <p:cNvCxnSpPr/>
            <p:nvPr/>
          </p:nvCxnSpPr>
          <p:spPr>
            <a:xfrm>
              <a:off x="2688" y="2928"/>
              <a:ext cx="240" cy="14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30" name="Google Shape;130;p17"/>
            <p:cNvSpPr txBox="1"/>
            <p:nvPr/>
          </p:nvSpPr>
          <p:spPr>
            <a:xfrm>
              <a:off x="2908" y="2976"/>
              <a:ext cx="156" cy="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 Parse Trees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786050" y="1071546"/>
            <a:ext cx="6357950" cy="114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derivations: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ctr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⇒ AB ⇒ AAB ⇒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 ⇒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⇒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⇒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ctr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⇒ AB ⇒ A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⇒ A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⇒ AA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⇒ A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⇒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sz="2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57158" y="1214422"/>
            <a:ext cx="2533066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 → A | A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 → 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A A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 →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B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357158" y="2500306"/>
            <a:ext cx="8716810" cy="123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two derivations use same productions, but in different orders.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ordering difference is often uninteresting.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Derivation trees</a:t>
            </a:r>
            <a:r>
              <a:rPr lang="en-US" sz="24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give way to abstract away ordering differences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3071802" y="4071943"/>
            <a:ext cx="5945189" cy="2486294"/>
            <a:chOff x="1824" y="2544"/>
            <a:chExt cx="3745" cy="1770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1824" y="2544"/>
              <a:ext cx="1950" cy="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Root label = start node.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824" y="2908"/>
              <a:ext cx="2396" cy="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interior label = variable.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1824" y="3272"/>
              <a:ext cx="3560" cy="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parent/child relation = derivation step.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1824" y="3636"/>
              <a:ext cx="2484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leaf label = terminal or 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b="0" i="0" u="sng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1824" y="3985"/>
              <a:ext cx="3745" cy="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 leaf labels together = derived string = </a:t>
              </a:r>
              <a:r>
                <a:rPr lang="en-US" sz="24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yield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571472" y="3929066"/>
            <a:ext cx="1601334" cy="2515666"/>
            <a:chOff x="575" y="1872"/>
            <a:chExt cx="757" cy="1454"/>
          </a:xfrm>
        </p:grpSpPr>
        <p:sp>
          <p:nvSpPr>
            <p:cNvPr id="146" name="Google Shape;146;p18"/>
            <p:cNvSpPr txBox="1"/>
            <p:nvPr/>
          </p:nvSpPr>
          <p:spPr>
            <a:xfrm>
              <a:off x="864" y="1872"/>
              <a:ext cx="165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672" y="2256"/>
              <a:ext cx="186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1056" y="2256"/>
              <a:ext cx="180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 txBox="1"/>
            <p:nvPr/>
          </p:nvSpPr>
          <p:spPr>
            <a:xfrm>
              <a:off x="768" y="2640"/>
              <a:ext cx="186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576" y="2640"/>
              <a:ext cx="186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1152" y="2640"/>
              <a:ext cx="180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961" y="2640"/>
              <a:ext cx="178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575" y="3024"/>
              <a:ext cx="171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767" y="3024"/>
              <a:ext cx="171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1152" y="3024"/>
              <a:ext cx="178" cy="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" name="Google Shape;156;p18"/>
            <p:cNvCxnSpPr/>
            <p:nvPr/>
          </p:nvCxnSpPr>
          <p:spPr>
            <a:xfrm>
              <a:off x="672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" name="Google Shape;157;p18"/>
            <p:cNvCxnSpPr/>
            <p:nvPr/>
          </p:nvCxnSpPr>
          <p:spPr>
            <a:xfrm>
              <a:off x="864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8"/>
            <p:cNvCxnSpPr/>
            <p:nvPr/>
          </p:nvCxnSpPr>
          <p:spPr>
            <a:xfrm>
              <a:off x="1248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8"/>
            <p:cNvCxnSpPr/>
            <p:nvPr/>
          </p:nvCxnSpPr>
          <p:spPr>
            <a:xfrm>
              <a:off x="768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8"/>
            <p:cNvCxnSpPr/>
            <p:nvPr/>
          </p:nvCxnSpPr>
          <p:spPr>
            <a:xfrm flipH="1">
              <a:off x="67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" name="Google Shape;161;p18"/>
            <p:cNvCxnSpPr/>
            <p:nvPr/>
          </p:nvCxnSpPr>
          <p:spPr>
            <a:xfrm>
              <a:off x="115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8"/>
            <p:cNvCxnSpPr/>
            <p:nvPr/>
          </p:nvCxnSpPr>
          <p:spPr>
            <a:xfrm flipH="1">
              <a:off x="1056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8"/>
            <p:cNvCxnSpPr/>
            <p:nvPr/>
          </p:nvCxnSpPr>
          <p:spPr>
            <a:xfrm flipH="1">
              <a:off x="768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4" name="Google Shape;164;p18"/>
            <p:cNvCxnSpPr/>
            <p:nvPr/>
          </p:nvCxnSpPr>
          <p:spPr>
            <a:xfrm>
              <a:off x="960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Left most and Right most derivations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571472" y="1000108"/>
            <a:ext cx="786447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left-most derivation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sentential form is one in which rules transforming the left-most nonterminal are always applied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071538" y="2214554"/>
            <a:ext cx="7572396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⇒ AB ⇒ AAB ⇒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 ⇒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⇒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⇒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3071802" y="3000372"/>
            <a:ext cx="2533066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  → A | A 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 → </a:t>
            </a:r>
            <a:r>
              <a:rPr lang="en-US" sz="2000" b="0" i="0" u="none" strike="noStrike" cap="none">
                <a:solidFill>
                  <a:srgbClr val="C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A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A A</a:t>
            </a:r>
            <a:endParaRPr sz="20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  →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B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B</a:t>
            </a:r>
            <a:endParaRPr sz="2000" b="0" i="0" u="none" strike="noStrike" cap="non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28596" y="4071942"/>
            <a:ext cx="81439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right-most derivation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sentential form is one in which rules transforming the right-most nonterminal are always applied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785786" y="5500702"/>
            <a:ext cx="7786742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⇒ AB ⇒ A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⇒ A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⇒ AA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⇒ A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abb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⇒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aabb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Derivation Trees</a:t>
            </a:r>
            <a:endParaRPr/>
          </a:p>
        </p:txBody>
      </p:sp>
      <p:grpSp>
        <p:nvGrpSpPr>
          <p:cNvPr id="180" name="Google Shape;180;p20"/>
          <p:cNvGrpSpPr/>
          <p:nvPr/>
        </p:nvGrpSpPr>
        <p:grpSpPr>
          <a:xfrm>
            <a:off x="2857488" y="3286124"/>
            <a:ext cx="1571625" cy="2900363"/>
            <a:chOff x="1823" y="1872"/>
            <a:chExt cx="990" cy="1827"/>
          </a:xfrm>
        </p:grpSpPr>
        <p:sp>
          <p:nvSpPr>
            <p:cNvPr id="181" name="Google Shape;181;p20"/>
            <p:cNvSpPr txBox="1"/>
            <p:nvPr/>
          </p:nvSpPr>
          <p:spPr>
            <a:xfrm>
              <a:off x="2304" y="1872"/>
              <a:ext cx="20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2016" y="2256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2592" y="2256"/>
              <a:ext cx="221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2207" y="2640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1823" y="2640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2592" y="2640"/>
              <a:ext cx="22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1823" y="3024"/>
              <a:ext cx="212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2112" y="3408"/>
              <a:ext cx="212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2304" y="3024"/>
              <a:ext cx="22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20"/>
            <p:cNvCxnSpPr/>
            <p:nvPr/>
          </p:nvCxnSpPr>
          <p:spPr>
            <a:xfrm flipH="1">
              <a:off x="2112" y="2112"/>
              <a:ext cx="288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20"/>
            <p:cNvCxnSpPr/>
            <p:nvPr/>
          </p:nvCxnSpPr>
          <p:spPr>
            <a:xfrm>
              <a:off x="2400" y="2112"/>
              <a:ext cx="288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20"/>
            <p:cNvCxnSpPr/>
            <p:nvPr/>
          </p:nvCxnSpPr>
          <p:spPr>
            <a:xfrm flipH="1">
              <a:off x="1920" y="2496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20"/>
            <p:cNvCxnSpPr/>
            <p:nvPr/>
          </p:nvCxnSpPr>
          <p:spPr>
            <a:xfrm>
              <a:off x="2112" y="2496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20"/>
            <p:cNvCxnSpPr/>
            <p:nvPr/>
          </p:nvCxnSpPr>
          <p:spPr>
            <a:xfrm>
              <a:off x="2688" y="2496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20"/>
            <p:cNvCxnSpPr/>
            <p:nvPr/>
          </p:nvCxnSpPr>
          <p:spPr>
            <a:xfrm>
              <a:off x="1920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6" name="Google Shape;196;p20"/>
            <p:cNvCxnSpPr/>
            <p:nvPr/>
          </p:nvCxnSpPr>
          <p:spPr>
            <a:xfrm>
              <a:off x="2208" y="3264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7" name="Google Shape;197;p20"/>
            <p:cNvSpPr txBox="1"/>
            <p:nvPr/>
          </p:nvSpPr>
          <p:spPr>
            <a:xfrm>
              <a:off x="2110" y="3024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8" name="Google Shape;198;p20"/>
            <p:cNvCxnSpPr/>
            <p:nvPr/>
          </p:nvCxnSpPr>
          <p:spPr>
            <a:xfrm>
              <a:off x="2304" y="2880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9" name="Google Shape;199;p20"/>
            <p:cNvCxnSpPr/>
            <p:nvPr/>
          </p:nvCxnSpPr>
          <p:spPr>
            <a:xfrm flipH="1">
              <a:off x="2208" y="2880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00" name="Google Shape;200;p20"/>
          <p:cNvGrpSpPr/>
          <p:nvPr/>
        </p:nvGrpSpPr>
        <p:grpSpPr>
          <a:xfrm>
            <a:off x="5181602" y="3124200"/>
            <a:ext cx="1722438" cy="3509963"/>
            <a:chOff x="3263" y="1872"/>
            <a:chExt cx="1085" cy="2211"/>
          </a:xfrm>
        </p:grpSpPr>
        <p:sp>
          <p:nvSpPr>
            <p:cNvPr id="201" name="Google Shape;201;p20"/>
            <p:cNvSpPr txBox="1"/>
            <p:nvPr/>
          </p:nvSpPr>
          <p:spPr>
            <a:xfrm>
              <a:off x="3648" y="1872"/>
              <a:ext cx="20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20"/>
            <p:cNvCxnSpPr/>
            <p:nvPr/>
          </p:nvCxnSpPr>
          <p:spPr>
            <a:xfrm>
              <a:off x="3744" y="2112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3" name="Google Shape;203;p20"/>
            <p:cNvSpPr txBox="1"/>
            <p:nvPr/>
          </p:nvSpPr>
          <p:spPr>
            <a:xfrm>
              <a:off x="3648" y="2256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20"/>
            <p:cNvCxnSpPr/>
            <p:nvPr/>
          </p:nvCxnSpPr>
          <p:spPr>
            <a:xfrm flipH="1">
              <a:off x="3456" y="2496"/>
              <a:ext cx="288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5" name="Google Shape;205;p20"/>
            <p:cNvCxnSpPr/>
            <p:nvPr/>
          </p:nvCxnSpPr>
          <p:spPr>
            <a:xfrm>
              <a:off x="3744" y="2496"/>
              <a:ext cx="288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6" name="Google Shape;206;p20"/>
            <p:cNvSpPr txBox="1"/>
            <p:nvPr/>
          </p:nvSpPr>
          <p:spPr>
            <a:xfrm>
              <a:off x="3360" y="2640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0"/>
            <p:cNvSpPr txBox="1"/>
            <p:nvPr/>
          </p:nvSpPr>
          <p:spPr>
            <a:xfrm>
              <a:off x="3936" y="2640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8" name="Google Shape;208;p20"/>
            <p:cNvCxnSpPr/>
            <p:nvPr/>
          </p:nvCxnSpPr>
          <p:spPr>
            <a:xfrm flipH="1">
              <a:off x="3840" y="2880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9" name="Google Shape;209;p20"/>
            <p:cNvCxnSpPr/>
            <p:nvPr/>
          </p:nvCxnSpPr>
          <p:spPr>
            <a:xfrm>
              <a:off x="4032" y="2880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0" name="Google Shape;210;p20"/>
            <p:cNvSpPr txBox="1"/>
            <p:nvPr/>
          </p:nvSpPr>
          <p:spPr>
            <a:xfrm>
              <a:off x="3455" y="3024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3263" y="3024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0"/>
            <p:cNvSpPr txBox="1"/>
            <p:nvPr/>
          </p:nvSpPr>
          <p:spPr>
            <a:xfrm>
              <a:off x="4128" y="3024"/>
              <a:ext cx="22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0"/>
            <p:cNvSpPr txBox="1"/>
            <p:nvPr/>
          </p:nvSpPr>
          <p:spPr>
            <a:xfrm>
              <a:off x="3742" y="3024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3263" y="3408"/>
              <a:ext cx="212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20"/>
            <p:cNvCxnSpPr/>
            <p:nvPr/>
          </p:nvCxnSpPr>
          <p:spPr>
            <a:xfrm>
              <a:off x="3360" y="3264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6" name="Google Shape;216;p20"/>
            <p:cNvSpPr txBox="1"/>
            <p:nvPr/>
          </p:nvSpPr>
          <p:spPr>
            <a:xfrm>
              <a:off x="3467" y="3409"/>
              <a:ext cx="201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7" name="Google Shape;217;p20"/>
            <p:cNvCxnSpPr/>
            <p:nvPr/>
          </p:nvCxnSpPr>
          <p:spPr>
            <a:xfrm>
              <a:off x="3552" y="3264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18" name="Google Shape;218;p20"/>
            <p:cNvSpPr txBox="1"/>
            <p:nvPr/>
          </p:nvSpPr>
          <p:spPr>
            <a:xfrm>
              <a:off x="3648" y="3792"/>
              <a:ext cx="212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0"/>
            <p:cNvSpPr txBox="1"/>
            <p:nvPr/>
          </p:nvSpPr>
          <p:spPr>
            <a:xfrm>
              <a:off x="3840" y="3408"/>
              <a:ext cx="22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20"/>
            <p:cNvCxnSpPr/>
            <p:nvPr/>
          </p:nvCxnSpPr>
          <p:spPr>
            <a:xfrm>
              <a:off x="3744" y="3648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1" name="Google Shape;221;p20"/>
            <p:cNvSpPr txBox="1"/>
            <p:nvPr/>
          </p:nvSpPr>
          <p:spPr>
            <a:xfrm>
              <a:off x="3646" y="3408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2" name="Google Shape;222;p20"/>
            <p:cNvCxnSpPr/>
            <p:nvPr/>
          </p:nvCxnSpPr>
          <p:spPr>
            <a:xfrm>
              <a:off x="3840" y="3264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20"/>
            <p:cNvCxnSpPr/>
            <p:nvPr/>
          </p:nvCxnSpPr>
          <p:spPr>
            <a:xfrm flipH="1">
              <a:off x="3744" y="3264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3456" y="2880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20"/>
            <p:cNvCxnSpPr/>
            <p:nvPr/>
          </p:nvCxnSpPr>
          <p:spPr>
            <a:xfrm flipH="1">
              <a:off x="3360" y="2880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20"/>
          <p:cNvGrpSpPr/>
          <p:nvPr/>
        </p:nvGrpSpPr>
        <p:grpSpPr>
          <a:xfrm>
            <a:off x="500034" y="3214686"/>
            <a:ext cx="1266825" cy="2290763"/>
            <a:chOff x="575" y="1872"/>
            <a:chExt cx="798" cy="1443"/>
          </a:xfrm>
        </p:grpSpPr>
        <p:sp>
          <p:nvSpPr>
            <p:cNvPr id="227" name="Google Shape;227;p20"/>
            <p:cNvSpPr txBox="1"/>
            <p:nvPr/>
          </p:nvSpPr>
          <p:spPr>
            <a:xfrm>
              <a:off x="864" y="1872"/>
              <a:ext cx="205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0"/>
            <p:cNvSpPr txBox="1"/>
            <p:nvPr/>
          </p:nvSpPr>
          <p:spPr>
            <a:xfrm>
              <a:off x="672" y="2256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1056" y="2256"/>
              <a:ext cx="221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768" y="2640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576" y="2640"/>
              <a:ext cx="22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1152" y="2640"/>
              <a:ext cx="221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 txBox="1"/>
            <p:nvPr/>
          </p:nvSpPr>
          <p:spPr>
            <a:xfrm>
              <a:off x="961" y="2640"/>
              <a:ext cx="22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 txBox="1"/>
            <p:nvPr/>
          </p:nvSpPr>
          <p:spPr>
            <a:xfrm>
              <a:off x="575" y="3024"/>
              <a:ext cx="212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767" y="3024"/>
              <a:ext cx="212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0"/>
            <p:cNvSpPr txBox="1"/>
            <p:nvPr/>
          </p:nvSpPr>
          <p:spPr>
            <a:xfrm>
              <a:off x="1152" y="3024"/>
              <a:ext cx="220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20"/>
            <p:cNvCxnSpPr/>
            <p:nvPr/>
          </p:nvCxnSpPr>
          <p:spPr>
            <a:xfrm>
              <a:off x="672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20"/>
            <p:cNvCxnSpPr/>
            <p:nvPr/>
          </p:nvCxnSpPr>
          <p:spPr>
            <a:xfrm>
              <a:off x="864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20"/>
            <p:cNvCxnSpPr/>
            <p:nvPr/>
          </p:nvCxnSpPr>
          <p:spPr>
            <a:xfrm>
              <a:off x="1248" y="2880"/>
              <a:ext cx="0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0" name="Google Shape;240;p20"/>
            <p:cNvCxnSpPr/>
            <p:nvPr/>
          </p:nvCxnSpPr>
          <p:spPr>
            <a:xfrm>
              <a:off x="768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1" name="Google Shape;241;p20"/>
            <p:cNvCxnSpPr/>
            <p:nvPr/>
          </p:nvCxnSpPr>
          <p:spPr>
            <a:xfrm flipH="1">
              <a:off x="67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2" name="Google Shape;242;p20"/>
            <p:cNvCxnSpPr/>
            <p:nvPr/>
          </p:nvCxnSpPr>
          <p:spPr>
            <a:xfrm>
              <a:off x="1152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3" name="Google Shape;243;p20"/>
            <p:cNvCxnSpPr/>
            <p:nvPr/>
          </p:nvCxnSpPr>
          <p:spPr>
            <a:xfrm flipH="1">
              <a:off x="1056" y="2496"/>
              <a:ext cx="96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20"/>
            <p:cNvCxnSpPr/>
            <p:nvPr/>
          </p:nvCxnSpPr>
          <p:spPr>
            <a:xfrm flipH="1">
              <a:off x="768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20"/>
            <p:cNvCxnSpPr/>
            <p:nvPr/>
          </p:nvCxnSpPr>
          <p:spPr>
            <a:xfrm>
              <a:off x="960" y="2112"/>
              <a:ext cx="192" cy="144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6" name="Google Shape;246;p20"/>
          <p:cNvGrpSpPr/>
          <p:nvPr/>
        </p:nvGrpSpPr>
        <p:grpSpPr>
          <a:xfrm>
            <a:off x="285720" y="1428737"/>
            <a:ext cx="5308418" cy="1236663"/>
            <a:chOff x="240" y="960"/>
            <a:chExt cx="3046" cy="779"/>
          </a:xfrm>
        </p:grpSpPr>
        <p:sp>
          <p:nvSpPr>
            <p:cNvPr id="247" name="Google Shape;247;p20"/>
            <p:cNvSpPr txBox="1"/>
            <p:nvPr/>
          </p:nvSpPr>
          <p:spPr>
            <a:xfrm>
              <a:off x="240" y="960"/>
              <a:ext cx="1883" cy="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  → A | A 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 → 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| 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| A 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| A 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48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  → 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| 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| B 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| 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2448" y="1152"/>
              <a:ext cx="838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 = </a:t>
              </a:r>
              <a:r>
                <a:rPr lang="en-US" sz="2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aabb</a:t>
              </a:r>
              <a:endPara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Ambiguity</a:t>
            </a:r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1"/>
          </p:nvPr>
        </p:nvSpPr>
        <p:spPr>
          <a:xfrm>
            <a:off x="500034" y="107154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CFG </a:t>
            </a:r>
            <a:r>
              <a:rPr lang="en-US" sz="2800" i="1"/>
              <a:t>ambiguous</a:t>
            </a:r>
            <a:r>
              <a:rPr lang="en-US" sz="2800"/>
              <a:t>  ⇔  any of following equivalent statements:</a:t>
            </a:r>
            <a:endParaRPr sz="2800"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∃ string w with multiple derivation trees.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∃ string w with multiple leftmost derivations.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∃ string w with multiple rightmost derivations.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/>
          </a:p>
          <a:p>
            <a:pPr marL="342900" lvl="0" indent="-34290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Defining ambiguity of </a:t>
            </a:r>
            <a:r>
              <a:rPr lang="en-US" sz="2800" u="sng"/>
              <a:t>grammar</a:t>
            </a:r>
            <a:r>
              <a:rPr lang="en-US" sz="2800"/>
              <a:t>, not language.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888</Words>
  <Application>Microsoft Office PowerPoint</Application>
  <PresentationFormat>On-screen Show (4:3)</PresentationFormat>
  <Paragraphs>172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Noto Sans Symbols</vt:lpstr>
      <vt:lpstr>Times New Roman</vt:lpstr>
      <vt:lpstr>Office Theme</vt:lpstr>
      <vt:lpstr>Unit 2 – ppt1 CFG – an introduction</vt:lpstr>
      <vt:lpstr>CFGs:  Definition</vt:lpstr>
      <vt:lpstr>PowerPoint Presentation</vt:lpstr>
      <vt:lpstr>Example</vt:lpstr>
      <vt:lpstr>Parse Tree</vt:lpstr>
      <vt:lpstr> Parse Trees</vt:lpstr>
      <vt:lpstr>Left most and Right most derivations</vt:lpstr>
      <vt:lpstr>Derivation Trees</vt:lpstr>
      <vt:lpstr>Ambiguity</vt:lpstr>
      <vt:lpstr>Ambiguity: Exp*Exp+Exp</vt:lpstr>
      <vt:lpstr>Disambiguation: Example 1</vt:lpstr>
      <vt:lpstr>Home 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– ppt1 CFG – an introduction</dc:title>
  <dc:creator>HOD</dc:creator>
  <cp:lastModifiedBy>HOD</cp:lastModifiedBy>
  <cp:revision>2</cp:revision>
  <dcterms:modified xsi:type="dcterms:W3CDTF">2022-08-16T03:46:59Z</dcterms:modified>
</cp:coreProperties>
</file>