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56" r:id="rId9"/>
    <p:sldId id="260" r:id="rId10"/>
    <p:sldId id="261" r:id="rId11"/>
    <p:sldId id="257" r:id="rId12"/>
    <p:sldId id="262" r:id="rId13"/>
    <p:sldId id="265" r:id="rId14"/>
    <p:sldId id="263" r:id="rId15"/>
    <p:sldId id="267" r:id="rId16"/>
    <p:sldId id="268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58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60C4-93BE-4BA8-BA4E-AC70509988ED}" type="datetimeFigureOut">
              <a:rPr lang="en-IN" smtClean="0"/>
              <a:pPr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90EE-3B8F-4730-86A4-A3FF753ABB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2549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60C4-93BE-4BA8-BA4E-AC70509988ED}" type="datetimeFigureOut">
              <a:rPr lang="en-IN" smtClean="0"/>
              <a:pPr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90EE-3B8F-4730-86A4-A3FF753ABB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2810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60C4-93BE-4BA8-BA4E-AC70509988ED}" type="datetimeFigureOut">
              <a:rPr lang="en-IN" smtClean="0"/>
              <a:pPr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90EE-3B8F-4730-86A4-A3FF753ABB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7895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60C4-93BE-4BA8-BA4E-AC70509988ED}" type="datetimeFigureOut">
              <a:rPr lang="en-IN" smtClean="0"/>
              <a:pPr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90EE-3B8F-4730-86A4-A3FF753ABB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7580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60C4-93BE-4BA8-BA4E-AC70509988ED}" type="datetimeFigureOut">
              <a:rPr lang="en-IN" smtClean="0"/>
              <a:pPr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90EE-3B8F-4730-86A4-A3FF753ABB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302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60C4-93BE-4BA8-BA4E-AC70509988ED}" type="datetimeFigureOut">
              <a:rPr lang="en-IN" smtClean="0"/>
              <a:pPr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90EE-3B8F-4730-86A4-A3FF753ABB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9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60C4-93BE-4BA8-BA4E-AC70509988ED}" type="datetimeFigureOut">
              <a:rPr lang="en-IN" smtClean="0"/>
              <a:pPr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90EE-3B8F-4730-86A4-A3FF753ABB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4454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60C4-93BE-4BA8-BA4E-AC70509988ED}" type="datetimeFigureOut">
              <a:rPr lang="en-IN" smtClean="0"/>
              <a:pPr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90EE-3B8F-4730-86A4-A3FF753ABB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2796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60C4-93BE-4BA8-BA4E-AC70509988ED}" type="datetimeFigureOut">
              <a:rPr lang="en-IN" smtClean="0"/>
              <a:pPr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90EE-3B8F-4730-86A4-A3FF753ABB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447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60C4-93BE-4BA8-BA4E-AC70509988ED}" type="datetimeFigureOut">
              <a:rPr lang="en-IN" smtClean="0"/>
              <a:pPr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90EE-3B8F-4730-86A4-A3FF753ABB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5370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760C4-93BE-4BA8-BA4E-AC70509988ED}" type="datetimeFigureOut">
              <a:rPr lang="en-IN" smtClean="0"/>
              <a:pPr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D90EE-3B8F-4730-86A4-A3FF753ABB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332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760C4-93BE-4BA8-BA4E-AC70509988ED}" type="datetimeFigureOut">
              <a:rPr lang="en-IN" smtClean="0"/>
              <a:pPr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D90EE-3B8F-4730-86A4-A3FF753ABB6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4535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 smtClean="0"/>
              <a:t>Flow-of-Control Statements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0800" y="2057400"/>
            <a:ext cx="808566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1200" y="3657600"/>
            <a:ext cx="3285067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263236"/>
            <a:ext cx="10979727" cy="591372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Backpatching can be used to generate a </a:t>
            </a:r>
            <a:r>
              <a:rPr lang="en-US" dirty="0" smtClean="0"/>
              <a:t>Boolean </a:t>
            </a:r>
            <a:r>
              <a:rPr lang="en-US" dirty="0"/>
              <a:t>expressions program and the flow of control statements in a single pass. In jumping code for Boolean statements, the synthesized properties </a:t>
            </a:r>
            <a:r>
              <a:rPr lang="en-US" b="1" dirty="0" err="1"/>
              <a:t>truelist</a:t>
            </a:r>
            <a:r>
              <a:rPr lang="en-US" dirty="0"/>
              <a:t> and </a:t>
            </a:r>
            <a:r>
              <a:rPr lang="en-US" b="1" dirty="0" err="1"/>
              <a:t>falselist</a:t>
            </a:r>
            <a:r>
              <a:rPr lang="en-US" b="1" dirty="0"/>
              <a:t> </a:t>
            </a:r>
            <a:r>
              <a:rPr lang="en-US" dirty="0"/>
              <a:t>of non-terminal B are utilized to handle labels.</a:t>
            </a:r>
          </a:p>
          <a:p>
            <a:pPr algn="just">
              <a:lnSpc>
                <a:spcPct val="150000"/>
              </a:lnSpc>
            </a:pPr>
            <a:r>
              <a:rPr lang="en-US" b="1" dirty="0" err="1"/>
              <a:t>B.truelist</a:t>
            </a:r>
            <a:r>
              <a:rPr lang="en-US" dirty="0"/>
              <a:t>, which is a list of the </a:t>
            </a:r>
            <a:r>
              <a:rPr lang="en-US" b="1" dirty="0"/>
              <a:t>jump or conditional jump </a:t>
            </a:r>
            <a:r>
              <a:rPr lang="en-US" dirty="0"/>
              <a:t>instructions, should contain the label to which control should move if B is true.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When B is false, </a:t>
            </a:r>
            <a:r>
              <a:rPr lang="en-US" b="1" dirty="0" err="1"/>
              <a:t>B.falselist</a:t>
            </a:r>
            <a:r>
              <a:rPr lang="en-US" dirty="0"/>
              <a:t> is a list of instructions that will eventually result in the label to which control will be assigned.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63861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0"/>
            <a:ext cx="11637817" cy="647007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All of the jumps to true and false, as well as the label field, are left blank when the program for B is created. The lists </a:t>
            </a:r>
            <a:r>
              <a:rPr lang="en-US" dirty="0" err="1"/>
              <a:t>B.truelist</a:t>
            </a:r>
            <a:r>
              <a:rPr lang="en-US" dirty="0"/>
              <a:t> and </a:t>
            </a:r>
            <a:r>
              <a:rPr lang="en-US" dirty="0" err="1"/>
              <a:t>B.falselist</a:t>
            </a:r>
            <a:r>
              <a:rPr lang="en-US" dirty="0"/>
              <a:t> include these early leaps.</a:t>
            </a:r>
          </a:p>
          <a:p>
            <a:pPr algn="just"/>
            <a:r>
              <a:rPr lang="en-US" dirty="0"/>
              <a:t>A list of jumps to the instruction immediately after the code for S is displayed by the synthesized attribute </a:t>
            </a:r>
            <a:r>
              <a:rPr lang="en-US" dirty="0" err="1"/>
              <a:t>S.nextlist</a:t>
            </a:r>
            <a:r>
              <a:rPr lang="en-US" dirty="0"/>
              <a:t> on a statement S, for example. It can generate instructions into an instruction array, with labels acting as indexes. </a:t>
            </a:r>
            <a:endParaRPr lang="en-US" dirty="0" smtClean="0"/>
          </a:p>
          <a:p>
            <a:pPr algn="just">
              <a:buNone/>
            </a:pPr>
            <a:r>
              <a:rPr lang="en-US" dirty="0" smtClean="0"/>
              <a:t>Three </a:t>
            </a:r>
            <a:r>
              <a:rPr lang="en-US" dirty="0"/>
              <a:t>functions are used to change the list of leaps:</a:t>
            </a:r>
          </a:p>
          <a:p>
            <a:r>
              <a:rPr lang="en-US" b="1" dirty="0" err="1"/>
              <a:t>Makelist</a:t>
            </a:r>
            <a:r>
              <a:rPr lang="en-US" b="1" dirty="0"/>
              <a:t> (</a:t>
            </a:r>
            <a:r>
              <a:rPr lang="en-US" b="1" dirty="0" err="1"/>
              <a:t>i</a:t>
            </a:r>
            <a:r>
              <a:rPr lang="en-US" b="1" dirty="0"/>
              <a:t>):</a:t>
            </a:r>
            <a:r>
              <a:rPr lang="en-US" dirty="0"/>
              <a:t> Make a new list with only </a:t>
            </a:r>
            <a:r>
              <a:rPr lang="en-US" dirty="0" err="1"/>
              <a:t>i</a:t>
            </a:r>
            <a:r>
              <a:rPr lang="en-US" dirty="0"/>
              <a:t>, an index into the array of </a:t>
            </a:r>
            <a:r>
              <a:rPr lang="en-US" dirty="0" smtClean="0"/>
              <a:t>instructions</a:t>
            </a:r>
            <a:r>
              <a:rPr lang="en-US" dirty="0"/>
              <a:t>, then return a pointer to the newly produced list with the </a:t>
            </a:r>
            <a:r>
              <a:rPr lang="en-US" dirty="0" err="1"/>
              <a:t>makelist</a:t>
            </a:r>
            <a:r>
              <a:rPr lang="en-US" dirty="0"/>
              <a:t> command.</a:t>
            </a:r>
            <a:br>
              <a:rPr lang="en-US" dirty="0"/>
            </a:br>
            <a:r>
              <a:rPr lang="en-US" dirty="0"/>
              <a:t> </a:t>
            </a:r>
          </a:p>
          <a:p>
            <a:r>
              <a:rPr lang="en-US" b="1" dirty="0"/>
              <a:t>Merge (p1,p2): </a:t>
            </a:r>
            <a:r>
              <a:rPr lang="en-US" dirty="0"/>
              <a:t>Returns a pointer to the concatenated list after concatenating the lists pointed to by p1 and p2.</a:t>
            </a:r>
            <a:br>
              <a:rPr lang="en-US" dirty="0"/>
            </a:br>
            <a:r>
              <a:rPr lang="en-US" dirty="0"/>
              <a:t> </a:t>
            </a:r>
          </a:p>
          <a:p>
            <a:r>
              <a:rPr lang="en-US" b="1" dirty="0" err="1"/>
              <a:t>Backpatch</a:t>
            </a:r>
            <a:r>
              <a:rPr lang="en-US" b="1" dirty="0"/>
              <a:t> (p, </a:t>
            </a:r>
            <a:r>
              <a:rPr lang="en-US" b="1" dirty="0" err="1"/>
              <a:t>i</a:t>
            </a:r>
            <a:r>
              <a:rPr lang="en-US" b="1" dirty="0"/>
              <a:t>):</a:t>
            </a:r>
            <a:r>
              <a:rPr lang="en-US" dirty="0"/>
              <a:t> For each of the instructions on the record pointed to by p, inserts </a:t>
            </a:r>
            <a:r>
              <a:rPr lang="en-US" dirty="0" err="1"/>
              <a:t>i</a:t>
            </a:r>
            <a:r>
              <a:rPr lang="en-US" dirty="0"/>
              <a:t> like the target label.</a:t>
            </a:r>
          </a:p>
        </p:txBody>
      </p:sp>
    </p:spTree>
    <p:extLst>
      <p:ext uri="{BB962C8B-B14F-4D97-AF65-F5344CB8AC3E}">
        <p14:creationId xmlns:p14="http://schemas.microsoft.com/office/powerpoint/2010/main" xmlns="" val="194926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789" y="194110"/>
            <a:ext cx="7362641" cy="5982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363" y="772349"/>
            <a:ext cx="1848108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542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629" y="356182"/>
            <a:ext cx="5875488" cy="5820781"/>
          </a:xfrm>
          <a:prstGeom prst="rect">
            <a:avLst/>
          </a:prstGeom>
        </p:spPr>
      </p:pic>
      <p:pic>
        <p:nvPicPr>
          <p:cNvPr id="3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323" y="2608490"/>
            <a:ext cx="2524477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724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9323" y="2608490"/>
            <a:ext cx="2524477" cy="1609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48" y="448152"/>
            <a:ext cx="5591955" cy="971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856" y="1762732"/>
            <a:ext cx="5934903" cy="27912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856" y="4697037"/>
            <a:ext cx="5830114" cy="11907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856" y="6030918"/>
            <a:ext cx="5125165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37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715" y="537151"/>
            <a:ext cx="9805615" cy="547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7560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ghtbox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05692" y="1451816"/>
            <a:ext cx="62865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5552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1123628"/>
            <a:ext cx="8154538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80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2235200" y="0"/>
            <a:ext cx="94488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Syntax-directed definition</a:t>
            </a:r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36080" y="762001"/>
            <a:ext cx="7912721" cy="6019801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0972800" cy="6705600"/>
          </a:xfrm>
        </p:spPr>
        <p:txBody>
          <a:bodyPr/>
          <a:lstStyle/>
          <a:p>
            <a:pPr marL="173038" indent="-173038" algn="just"/>
            <a:r>
              <a:rPr lang="en-US" dirty="0" smtClean="0"/>
              <a:t>B and S have a Synthesized attribute </a:t>
            </a:r>
            <a:r>
              <a:rPr lang="en-US" b="1" i="1" dirty="0" smtClean="0"/>
              <a:t>code </a:t>
            </a:r>
          </a:p>
          <a:p>
            <a:pPr marL="0" indent="0" algn="just"/>
            <a:r>
              <a:rPr lang="en-US" dirty="0" smtClean="0"/>
              <a:t>Labels for the jumps in </a:t>
            </a:r>
            <a:r>
              <a:rPr lang="en-US" dirty="0" err="1" smtClean="0"/>
              <a:t>B.code</a:t>
            </a:r>
            <a:r>
              <a:rPr lang="en-US" dirty="0" smtClean="0"/>
              <a:t> and </a:t>
            </a:r>
            <a:r>
              <a:rPr lang="en-US" dirty="0" err="1" smtClean="0"/>
              <a:t>S.code</a:t>
            </a:r>
            <a:r>
              <a:rPr lang="en-US" dirty="0" smtClean="0"/>
              <a:t> are managed using inherited attributes.</a:t>
            </a:r>
          </a:p>
          <a:p>
            <a:pPr marL="0" indent="0" algn="just"/>
            <a:r>
              <a:rPr lang="en-US" dirty="0" smtClean="0"/>
              <a:t>For S associate inherited attribute  </a:t>
            </a:r>
            <a:r>
              <a:rPr lang="en-US" dirty="0" err="1" smtClean="0"/>
              <a:t>S.next</a:t>
            </a:r>
            <a:r>
              <a:rPr lang="en-US" dirty="0" smtClean="0"/>
              <a:t> denoting a label for the instruction immediately after the code for S.</a:t>
            </a:r>
          </a:p>
          <a:p>
            <a:pPr marL="0" indent="0" algn="just"/>
            <a:r>
              <a:rPr lang="en-US" dirty="0" err="1" smtClean="0"/>
              <a:t>Newlabel</a:t>
            </a:r>
            <a:r>
              <a:rPr lang="en-US" dirty="0" smtClean="0"/>
              <a:t>()-creates a </a:t>
            </a:r>
            <a:r>
              <a:rPr lang="en-US" dirty="0" err="1" smtClean="0"/>
              <a:t>newlabel</a:t>
            </a:r>
            <a:r>
              <a:rPr lang="en-US" dirty="0" smtClean="0"/>
              <a:t> each time it is called.</a:t>
            </a:r>
          </a:p>
          <a:p>
            <a:pPr marL="0" indent="0"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7880040" y="11431"/>
            <a:ext cx="2540000" cy="822959"/>
          </a:xfrm>
        </p:spPr>
        <p:txBody>
          <a:bodyPr>
            <a:normAutofit/>
          </a:bodyPr>
          <a:lstStyle/>
          <a:p>
            <a:pPr algn="l"/>
            <a:r>
              <a:rPr lang="en-US" sz="1600" b="1" dirty="0" smtClean="0"/>
              <a:t>Example:</a:t>
            </a:r>
            <a:br>
              <a:rPr lang="en-US" sz="1600" b="1" dirty="0" smtClean="0"/>
            </a:br>
            <a:r>
              <a:rPr lang="en-US" sz="1600" dirty="0" smtClean="0"/>
              <a:t>If(B) S1 else S2</a:t>
            </a:r>
            <a:br>
              <a:rPr lang="en-US" sz="1600" dirty="0" smtClean="0"/>
            </a:br>
            <a:r>
              <a:rPr lang="en-US" sz="1600" dirty="0" smtClean="0"/>
              <a:t>A=D+E</a:t>
            </a:r>
          </a:p>
        </p:txBody>
      </p:sp>
      <p:pic>
        <p:nvPicPr>
          <p:cNvPr id="3789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03201" y="834390"/>
            <a:ext cx="7912721" cy="6019801"/>
          </a:xfrm>
          <a:noFill/>
        </p:spPr>
      </p:pic>
      <p:sp>
        <p:nvSpPr>
          <p:cNvPr id="3" name="TextBox 2"/>
          <p:cNvSpPr txBox="1"/>
          <p:nvPr/>
        </p:nvSpPr>
        <p:spPr>
          <a:xfrm>
            <a:off x="9753600" y="1"/>
            <a:ext cx="2438400" cy="8721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P-&gt;S</a:t>
            </a:r>
          </a:p>
          <a:p>
            <a:r>
              <a:rPr lang="en-GB" sz="1400" dirty="0" err="1" smtClean="0"/>
              <a:t>S.next</a:t>
            </a:r>
            <a:r>
              <a:rPr lang="en-GB" sz="1400" dirty="0" smtClean="0"/>
              <a:t>=L1</a:t>
            </a:r>
          </a:p>
          <a:p>
            <a:r>
              <a:rPr lang="en-GB" sz="1400" b="1" dirty="0" err="1" smtClean="0"/>
              <a:t>B.Code</a:t>
            </a:r>
            <a:endParaRPr lang="en-GB" sz="1400" b="1" dirty="0"/>
          </a:p>
          <a:p>
            <a:r>
              <a:rPr lang="en-GB" sz="1400" b="1" dirty="0"/>
              <a:t>L3: S1.Code</a:t>
            </a:r>
          </a:p>
          <a:p>
            <a:r>
              <a:rPr lang="en-GB" sz="1400" b="1" dirty="0"/>
              <a:t>        </a:t>
            </a:r>
            <a:r>
              <a:rPr lang="en-GB" sz="1400" b="1" dirty="0" err="1"/>
              <a:t>goto</a:t>
            </a:r>
            <a:r>
              <a:rPr lang="en-GB" sz="1400" b="1" dirty="0"/>
              <a:t> L2</a:t>
            </a:r>
          </a:p>
          <a:p>
            <a:r>
              <a:rPr lang="en-GB" sz="1400" b="1" dirty="0"/>
              <a:t>L4: S2.code</a:t>
            </a:r>
          </a:p>
          <a:p>
            <a:r>
              <a:rPr lang="en-GB" sz="1400" b="1" dirty="0"/>
              <a:t>L2: </a:t>
            </a:r>
            <a:r>
              <a:rPr lang="en-GB" sz="1400" b="1" dirty="0" err="1"/>
              <a:t>assign.code</a:t>
            </a:r>
            <a:endParaRPr lang="en-GB" sz="1400" b="1" dirty="0"/>
          </a:p>
          <a:p>
            <a:r>
              <a:rPr lang="en-GB" sz="1400" b="1" dirty="0" smtClean="0"/>
              <a:t>L1:</a:t>
            </a:r>
            <a:endParaRPr lang="en-GB" sz="1400" b="1" dirty="0"/>
          </a:p>
          <a:p>
            <a:endParaRPr lang="en-GB" sz="1400" dirty="0" smtClean="0"/>
          </a:p>
          <a:p>
            <a:r>
              <a:rPr lang="en-GB" sz="1400" b="1" dirty="0" smtClean="0"/>
              <a:t>S-&gt; S1S2</a:t>
            </a:r>
          </a:p>
          <a:p>
            <a:r>
              <a:rPr lang="en-GB" sz="1400" dirty="0" smtClean="0"/>
              <a:t>S1.next=L2</a:t>
            </a:r>
          </a:p>
          <a:p>
            <a:r>
              <a:rPr lang="en-GB" sz="1400" dirty="0" smtClean="0"/>
              <a:t>S2.next=L1</a:t>
            </a:r>
          </a:p>
          <a:p>
            <a:r>
              <a:rPr lang="en-GB" sz="1400" dirty="0" err="1"/>
              <a:t>B.Code</a:t>
            </a:r>
            <a:endParaRPr lang="en-GB" sz="1400" dirty="0"/>
          </a:p>
          <a:p>
            <a:r>
              <a:rPr lang="en-GB" sz="1400" dirty="0"/>
              <a:t>L3: S1.Code</a:t>
            </a:r>
          </a:p>
          <a:p>
            <a:r>
              <a:rPr lang="en-GB" sz="1400" dirty="0"/>
              <a:t>        </a:t>
            </a:r>
            <a:r>
              <a:rPr lang="en-GB" sz="1400" dirty="0" err="1"/>
              <a:t>goto</a:t>
            </a:r>
            <a:r>
              <a:rPr lang="en-GB" sz="1400" dirty="0"/>
              <a:t> L2</a:t>
            </a:r>
          </a:p>
          <a:p>
            <a:r>
              <a:rPr lang="en-GB" sz="1400" dirty="0"/>
              <a:t>L4: </a:t>
            </a:r>
            <a:r>
              <a:rPr lang="en-GB" sz="1400" dirty="0" smtClean="0"/>
              <a:t>S2.code</a:t>
            </a:r>
          </a:p>
          <a:p>
            <a:r>
              <a:rPr lang="en-GB" sz="1400" dirty="0" smtClean="0"/>
              <a:t>L2: </a:t>
            </a:r>
            <a:r>
              <a:rPr lang="en-GB" sz="1400" dirty="0" err="1" smtClean="0"/>
              <a:t>assign.code</a:t>
            </a:r>
            <a:endParaRPr lang="en-GB" sz="1400" dirty="0"/>
          </a:p>
          <a:p>
            <a:endParaRPr lang="en-GB" sz="1400" dirty="0" smtClean="0"/>
          </a:p>
          <a:p>
            <a:endParaRPr lang="en-GB" sz="1400" dirty="0"/>
          </a:p>
          <a:p>
            <a:r>
              <a:rPr lang="en-GB" sz="1400" b="1" dirty="0" smtClean="0"/>
              <a:t>S-&gt;If (B) S1 else S2</a:t>
            </a:r>
          </a:p>
          <a:p>
            <a:r>
              <a:rPr lang="en-GB" sz="1400" dirty="0" smtClean="0"/>
              <a:t>B.T=L3</a:t>
            </a:r>
          </a:p>
          <a:p>
            <a:r>
              <a:rPr lang="en-GB" sz="1400" dirty="0" smtClean="0"/>
              <a:t>B.F=L4</a:t>
            </a:r>
          </a:p>
          <a:p>
            <a:r>
              <a:rPr lang="en-GB" sz="1400" dirty="0" smtClean="0"/>
              <a:t>S1.next=S2.next=L2</a:t>
            </a:r>
          </a:p>
          <a:p>
            <a:r>
              <a:rPr lang="en-GB" sz="1400" dirty="0" err="1" smtClean="0"/>
              <a:t>B.Code</a:t>
            </a:r>
            <a:endParaRPr lang="en-GB" sz="1400" dirty="0" smtClean="0"/>
          </a:p>
          <a:p>
            <a:r>
              <a:rPr lang="en-GB" sz="1400" dirty="0" smtClean="0"/>
              <a:t>L3: S1.Code</a:t>
            </a:r>
          </a:p>
          <a:p>
            <a:r>
              <a:rPr lang="en-GB" sz="1400" dirty="0"/>
              <a:t> </a:t>
            </a:r>
            <a:r>
              <a:rPr lang="en-GB" sz="1400" dirty="0" smtClean="0"/>
              <a:t>       </a:t>
            </a:r>
            <a:r>
              <a:rPr lang="en-GB" sz="1400" dirty="0" err="1" smtClean="0"/>
              <a:t>goto</a:t>
            </a:r>
            <a:r>
              <a:rPr lang="en-GB" sz="1400" dirty="0" smtClean="0"/>
              <a:t> L2</a:t>
            </a:r>
          </a:p>
          <a:p>
            <a:r>
              <a:rPr lang="en-GB" sz="1400" dirty="0" smtClean="0"/>
              <a:t>L4: S2.code</a:t>
            </a:r>
            <a:endParaRPr lang="en-GB" sz="1400" dirty="0"/>
          </a:p>
          <a:p>
            <a:endParaRPr lang="en-GB" sz="1400" dirty="0" smtClean="0"/>
          </a:p>
          <a:p>
            <a:endParaRPr lang="en-GB" sz="1400" dirty="0" smtClean="0"/>
          </a:p>
          <a:p>
            <a:r>
              <a:rPr lang="en-GB" sz="1400" b="1" dirty="0" smtClean="0"/>
              <a:t>S-&gt;assign</a:t>
            </a:r>
          </a:p>
          <a:p>
            <a:r>
              <a:rPr lang="en-GB" sz="1400" b="1" dirty="0" err="1" smtClean="0"/>
              <a:t>S.code</a:t>
            </a:r>
            <a:r>
              <a:rPr lang="en-GB" sz="1400" b="1" dirty="0" smtClean="0"/>
              <a:t>=</a:t>
            </a:r>
            <a:r>
              <a:rPr lang="en-GB" sz="1400" b="1" dirty="0" err="1" smtClean="0"/>
              <a:t>assign.code</a:t>
            </a:r>
            <a:endParaRPr lang="en-GB" sz="1400" b="1" dirty="0" smtClean="0"/>
          </a:p>
          <a:p>
            <a:endParaRPr lang="en-GB" b="1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IN" dirty="0"/>
          </a:p>
        </p:txBody>
      </p:sp>
      <p:sp>
        <p:nvSpPr>
          <p:cNvPr id="6" name="Rectangle 2"/>
          <p:cNvSpPr txBox="1">
            <a:spLocks/>
          </p:cNvSpPr>
          <p:nvPr/>
        </p:nvSpPr>
        <p:spPr>
          <a:xfrm>
            <a:off x="-1117600" y="0"/>
            <a:ext cx="94488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Syntax-directed definition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sz="3300" smtClean="0"/>
              <a:t>Generating three-address code for booleans</a:t>
            </a:r>
          </a:p>
        </p:txBody>
      </p:sp>
      <p:pic>
        <p:nvPicPr>
          <p:cNvPr id="3891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438400" y="1258888"/>
            <a:ext cx="8094133" cy="5522912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228601"/>
            <a:ext cx="5689600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08800" y="304801"/>
            <a:ext cx="4165600" cy="547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711200" y="0"/>
            <a:ext cx="10972800" cy="1143000"/>
          </a:xfrm>
        </p:spPr>
        <p:txBody>
          <a:bodyPr/>
          <a:lstStyle/>
          <a:p>
            <a:r>
              <a:rPr lang="en-US" sz="4200" dirty="0" smtClean="0"/>
              <a:t>Translation of a simple if-statement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1103930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81200"/>
            <a:ext cx="6807200" cy="3970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err="1"/>
              <a:t>Backpatching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70559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8654"/>
            <a:ext cx="9331036" cy="438439"/>
          </a:xfrm>
        </p:spPr>
        <p:txBody>
          <a:bodyPr>
            <a:normAutofit fontScale="90000"/>
          </a:bodyPr>
          <a:lstStyle/>
          <a:p>
            <a:r>
              <a:rPr lang="en-IN" b="1" dirty="0" err="1" smtClean="0"/>
              <a:t>Backpatching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46364"/>
            <a:ext cx="11928764" cy="6511636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dirty="0" smtClean="0"/>
              <a:t>Backpatching is a method to deal with jumps in the control flow constructs like if statements, loops, etc in the intermediate code generation phase of the compiler.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Backpatching </a:t>
            </a:r>
            <a:r>
              <a:rPr lang="en-US" dirty="0"/>
              <a:t>is a technique used in compiler design to delay the assignment of addresses to code or data structures until a later stage of the compilation process. This allows the compiler to generate code with placeholder addresses that are later updated or "</a:t>
            </a:r>
            <a:r>
              <a:rPr lang="en-US" dirty="0" err="1"/>
              <a:t>backpatched</a:t>
            </a:r>
            <a:r>
              <a:rPr lang="en-US" dirty="0"/>
              <a:t>" with the correct addresses once they are known. Backpatching is commonly used in compilers for languages that support complex control structures or dynamic memory allocation</a:t>
            </a:r>
            <a:r>
              <a:rPr lang="en-US" dirty="0" smtClean="0"/>
              <a:t>.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Previous codes for Boolean expressions insert symbolic labels for jumps 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 It therefore needs a separate pass to set them to appropriate addresses 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 We can use a technique named </a:t>
            </a:r>
            <a:r>
              <a:rPr lang="en-US" dirty="0" err="1" smtClean="0"/>
              <a:t>backpatching</a:t>
            </a:r>
            <a:r>
              <a:rPr lang="en-US" dirty="0" smtClean="0"/>
              <a:t> to avoid this </a:t>
            </a:r>
          </a:p>
          <a:p>
            <a:pPr algn="just">
              <a:lnSpc>
                <a:spcPct val="170000"/>
              </a:lnSpc>
            </a:pPr>
            <a:r>
              <a:rPr lang="en-US" dirty="0" smtClean="0"/>
              <a:t> We assume we save instructions into an array and labels will be indices in the array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44258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5486</TotalTime>
  <Words>482</Words>
  <Application>Microsoft Office PowerPoint</Application>
  <PresentationFormat>Custom</PresentationFormat>
  <Paragraphs>66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Flow-of-Control Statements</vt:lpstr>
      <vt:lpstr>Syntax-directed definition</vt:lpstr>
      <vt:lpstr>Slide 3</vt:lpstr>
      <vt:lpstr>Example: If(B) S1 else S2 A=D+E</vt:lpstr>
      <vt:lpstr>Generating three-address code for booleans</vt:lpstr>
      <vt:lpstr>Slide 6</vt:lpstr>
      <vt:lpstr>Translation of a simple if-statement</vt:lpstr>
      <vt:lpstr>Backpatching </vt:lpstr>
      <vt:lpstr>Backpatching 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Backpatching</dc:title>
  <dc:creator>3AI</dc:creator>
  <cp:lastModifiedBy>Kavitha</cp:lastModifiedBy>
  <cp:revision>541</cp:revision>
  <dcterms:created xsi:type="dcterms:W3CDTF">2025-03-13T04:03:47Z</dcterms:created>
  <dcterms:modified xsi:type="dcterms:W3CDTF">2025-03-19T06:52:41Z</dcterms:modified>
</cp:coreProperties>
</file>