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yCIcVI9iMqUSHoVnsavw3VhbZ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7AC24C-84CB-4094-AE84-C42FAF1B0C9B}">
  <a:tblStyle styleId="{0F7AC24C-84CB-4094-AE84-C42FAF1B0C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08590" y="12806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19Z601- MACHINE LEARNING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064100" y="4882717"/>
            <a:ext cx="2518299" cy="91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Presented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Ms.Anisha.C.D</a:t>
            </a:r>
            <a:endParaRPr b="1"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CSE</a:t>
            </a:r>
            <a:endParaRPr b="1" sz="1800"/>
          </a:p>
        </p:txBody>
      </p:sp>
      <p:sp>
        <p:nvSpPr>
          <p:cNvPr id="90" name="Google Shape;90;p1"/>
          <p:cNvSpPr txBox="1"/>
          <p:nvPr/>
        </p:nvSpPr>
        <p:spPr>
          <a:xfrm>
            <a:off x="1408590" y="15322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UNIT- 3 </a:t>
            </a:r>
            <a:endParaRPr b="1" i="0" sz="60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609600" y="4005554"/>
            <a:ext cx="811452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NEURAL NETWORKS AND DECISION TREES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Feed-forward Networks - Network Training - Delta Rule- Gradient Descent – Error Backpropagation - Regularization in Neural Networks - Generalisation - Decision Tree Learning- Representation - Inductive Bias- Issues  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838200" y="365125"/>
            <a:ext cx="10515600" cy="282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DECISION TREE – INTUITION (ENTROPY, INFORMATION GAIN AND GINI IMPURITY) </a:t>
            </a:r>
            <a:b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>
            <p:ph idx="10" type="dt"/>
          </p:nvPr>
        </p:nvSpPr>
        <p:spPr>
          <a:xfrm>
            <a:off x="-28772" y="65389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214" name="Google Shape;214;p10"/>
          <p:cNvSpPr txBox="1"/>
          <p:nvPr>
            <p:ph idx="11" type="ftr"/>
          </p:nvPr>
        </p:nvSpPr>
        <p:spPr>
          <a:xfrm>
            <a:off x="4270442" y="6590531"/>
            <a:ext cx="3882957" cy="130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6" name="Google Shape;216;p10"/>
          <p:cNvCxnSpPr/>
          <p:nvPr/>
        </p:nvCxnSpPr>
        <p:spPr>
          <a:xfrm>
            <a:off x="5962658" y="941186"/>
            <a:ext cx="0" cy="5148329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10"/>
          <p:cNvSpPr/>
          <p:nvPr/>
        </p:nvSpPr>
        <p:spPr>
          <a:xfrm>
            <a:off x="1271002" y="833583"/>
            <a:ext cx="3752456" cy="443185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Degree as Root Node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7335415" y="841573"/>
            <a:ext cx="3752456" cy="476974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Experience as Root Node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2195986" y="1421104"/>
            <a:ext cx="1690396" cy="690465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Degree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7867527" y="1470993"/>
            <a:ext cx="2743195" cy="690465"/>
          </a:xfrm>
          <a:prstGeom prst="ellipse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&gt; 2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12574" y="2578903"/>
            <a:ext cx="2359089" cy="690465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&lt; 2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3410357" y="2421056"/>
            <a:ext cx="2359089" cy="690465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Experience &gt; 2 years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6490946" y="2693496"/>
            <a:ext cx="2359089" cy="690465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9541326" y="2720232"/>
            <a:ext cx="2359089" cy="690465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10"/>
          <p:cNvCxnSpPr/>
          <p:nvPr/>
        </p:nvCxnSpPr>
        <p:spPr>
          <a:xfrm flipH="1">
            <a:off x="1690763" y="1964918"/>
            <a:ext cx="529162" cy="522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10"/>
          <p:cNvCxnSpPr/>
          <p:nvPr/>
        </p:nvCxnSpPr>
        <p:spPr>
          <a:xfrm>
            <a:off x="3752480" y="2039021"/>
            <a:ext cx="332791" cy="29330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10"/>
          <p:cNvCxnSpPr/>
          <p:nvPr/>
        </p:nvCxnSpPr>
        <p:spPr>
          <a:xfrm flipH="1">
            <a:off x="8435235" y="2314724"/>
            <a:ext cx="509690" cy="3049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10"/>
          <p:cNvCxnSpPr/>
          <p:nvPr/>
        </p:nvCxnSpPr>
        <p:spPr>
          <a:xfrm>
            <a:off x="9378322" y="2264707"/>
            <a:ext cx="429007" cy="33917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10"/>
          <p:cNvSpPr txBox="1"/>
          <p:nvPr/>
        </p:nvSpPr>
        <p:spPr>
          <a:xfrm>
            <a:off x="-1705949" y="1855417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1373445" y="1798331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112502" y="3575830"/>
            <a:ext cx="2573690" cy="1194318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0"/>
          <p:cNvSpPr txBox="1"/>
          <p:nvPr/>
        </p:nvSpPr>
        <p:spPr>
          <a:xfrm>
            <a:off x="3174939" y="3557704"/>
            <a:ext cx="2573690" cy="120032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0"/>
          <p:cNvSpPr txBox="1"/>
          <p:nvPr/>
        </p:nvSpPr>
        <p:spPr>
          <a:xfrm>
            <a:off x="6311104" y="3640624"/>
            <a:ext cx="2573690" cy="64633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 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9536307" y="3521159"/>
            <a:ext cx="2573690" cy="120032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Placed 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5104622" y="2132150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7258438" y="2318907"/>
            <a:ext cx="6097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866195" y="4990289"/>
            <a:ext cx="972329" cy="446918"/>
          </a:xfrm>
          <a:prstGeom prst="roundRect">
            <a:avLst>
              <a:gd fmla="val 16667" name="adj"/>
            </a:avLst>
          </a:prstGeom>
          <a:solidFill>
            <a:srgbClr val="9157B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2:2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3968153" y="4944019"/>
            <a:ext cx="972329" cy="446918"/>
          </a:xfrm>
          <a:prstGeom prst="roundRect">
            <a:avLst>
              <a:gd fmla="val 16667" name="adj"/>
            </a:avLst>
          </a:prstGeom>
          <a:solidFill>
            <a:srgbClr val="9157B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3:1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7014908" y="4960678"/>
            <a:ext cx="972329" cy="446918"/>
          </a:xfrm>
          <a:prstGeom prst="roundRect">
            <a:avLst>
              <a:gd fmla="val 16667" name="adj"/>
            </a:avLst>
          </a:prstGeom>
          <a:solidFill>
            <a:srgbClr val="9157B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2:0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0381471" y="4971183"/>
            <a:ext cx="972329" cy="446918"/>
          </a:xfrm>
          <a:prstGeom prst="roundRect">
            <a:avLst>
              <a:gd fmla="val 16667" name="adj"/>
            </a:avLst>
          </a:prstGeom>
          <a:solidFill>
            <a:srgbClr val="9157B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1:3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1138136" y="5494293"/>
            <a:ext cx="3316176" cy="819505"/>
          </a:xfrm>
          <a:prstGeom prst="rect">
            <a:avLst/>
          </a:prstGeom>
          <a:solidFill>
            <a:srgbClr val="F7CAA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 : High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: 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Impurity : High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7470999" y="5510109"/>
            <a:ext cx="3316176" cy="819505"/>
          </a:xfrm>
          <a:prstGeom prst="rect">
            <a:avLst/>
          </a:prstGeom>
          <a:solidFill>
            <a:srgbClr val="8296B0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Entropy : 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Gain : High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Gini Impurity : 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TREES 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93921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800"/>
              <a:buChar char="•"/>
            </a:pPr>
            <a:r>
              <a:rPr b="0" i="0" lang="en-US">
                <a:solidFill>
                  <a:srgbClr val="161616"/>
                </a:solidFill>
              </a:rPr>
              <a:t>A decision tree is a </a:t>
            </a:r>
            <a:r>
              <a:rPr b="1" i="0" lang="en-US">
                <a:solidFill>
                  <a:srgbClr val="161616"/>
                </a:solidFill>
              </a:rPr>
              <a:t>non-parametric</a:t>
            </a:r>
            <a:r>
              <a:rPr b="0" i="0" lang="en-US">
                <a:solidFill>
                  <a:srgbClr val="161616"/>
                </a:solidFill>
              </a:rPr>
              <a:t> supervised learning algorithm, which is utilized for both classification and regression tasks. It has a hierarchical, tree structure, which consists of a root node, branches, internal nodes and leaf nodes.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2961" y="2570372"/>
            <a:ext cx="6607075" cy="3440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03" name="Google Shape;10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343679" y="5105889"/>
            <a:ext cx="6097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https://www.ibm.com/think/topics/decision-trees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TREES  - EXAMPLE</a:t>
            </a:r>
            <a:endParaRPr/>
          </a:p>
        </p:txBody>
      </p:sp>
      <p:sp>
        <p:nvSpPr>
          <p:cNvPr id="111" name="Google Shape;11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38102" y="4947310"/>
            <a:ext cx="29103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https://blog.gopenai.com/decision-trees-a-deep-dive-into-making-smarter-decisions-b0be706513af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921" y="1081087"/>
            <a:ext cx="8132291" cy="520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 - WORKING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800"/>
              <a:buChar char="•"/>
            </a:pPr>
            <a:r>
              <a:rPr b="0" i="0" lang="en-US">
                <a:solidFill>
                  <a:srgbClr val="161616"/>
                </a:solidFill>
              </a:rPr>
              <a:t>Decision tree learning employs a </a:t>
            </a:r>
            <a:r>
              <a:rPr b="1" i="0" lang="en-US">
                <a:solidFill>
                  <a:srgbClr val="FF0000"/>
                </a:solidFill>
              </a:rPr>
              <a:t>divide and conquer strategy </a:t>
            </a:r>
            <a:r>
              <a:rPr b="0" i="0" lang="en-US">
                <a:solidFill>
                  <a:srgbClr val="161616"/>
                </a:solidFill>
              </a:rPr>
              <a:t>by conducting a greedy search to identify the optimal split points within a tree.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2800"/>
              <a:buChar char="•"/>
            </a:pPr>
            <a:r>
              <a:rPr b="0" i="0" lang="en-US">
                <a:solidFill>
                  <a:srgbClr val="161616"/>
                </a:solidFill>
              </a:rPr>
              <a:t>This process of splitting is then repeated in a top-down, recursive manner until all, or the majority of records have been classified under specific class labels.</a:t>
            </a:r>
            <a:endParaRPr/>
          </a:p>
        </p:txBody>
      </p:sp>
      <p:sp>
        <p:nvSpPr>
          <p:cNvPr id="122" name="Google Shape;1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23" name="Google Shape;1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 – WORKING (Contd..)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Whether or not all data points are classified as homogenous sets is largely dependent on the complexity of the decision tree.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Smaller trees are more easily able to attain pure leaf nodes—i.e. data points in a single class.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 </a:t>
            </a:r>
            <a:r>
              <a:rPr lang="en-US" sz="2400">
                <a:solidFill>
                  <a:srgbClr val="161616"/>
                </a:solidFill>
              </a:rPr>
              <a:t>A</a:t>
            </a:r>
            <a:r>
              <a:rPr b="0" i="0" lang="en-US" sz="2400">
                <a:solidFill>
                  <a:srgbClr val="161616"/>
                </a:solidFill>
              </a:rPr>
              <a:t>s a tree grows in size, it becomes increasingly difficult to maintain this purity, and it usually results in too little data falling within a given subtree.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ct val="1000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When this occurs, it is known as </a:t>
            </a:r>
            <a:r>
              <a:rPr b="1" i="0" lang="en-US" sz="2400">
                <a:solidFill>
                  <a:srgbClr val="FF0000"/>
                </a:solidFill>
              </a:rPr>
              <a:t>data fragmentation</a:t>
            </a:r>
            <a:r>
              <a:rPr b="0" i="0" lang="en-US" sz="2400">
                <a:solidFill>
                  <a:srgbClr val="161616"/>
                </a:solidFill>
              </a:rPr>
              <a:t>, and it can often lead to</a:t>
            </a:r>
            <a:r>
              <a:rPr b="1" i="0" lang="en-US" sz="2400">
                <a:solidFill>
                  <a:srgbClr val="FF0000"/>
                </a:solidFill>
              </a:rPr>
              <a:t> </a:t>
            </a:r>
            <a:r>
              <a:rPr b="1" i="0" lang="en-US" sz="2400" u="none" strike="noStrike">
                <a:solidFill>
                  <a:srgbClr val="FF0000"/>
                </a:solidFill>
              </a:rPr>
              <a:t>overfitting</a:t>
            </a:r>
            <a:r>
              <a:rPr b="0" i="0" lang="en-US" sz="2400">
                <a:solidFill>
                  <a:srgbClr val="161616"/>
                </a:solidFill>
              </a:rPr>
              <a:t>.</a:t>
            </a:r>
            <a:endParaRPr sz="2400"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-18107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 – WORKING (Contd..)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931506" y="81791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2400"/>
              <a:buChar char="•"/>
            </a:pPr>
            <a:r>
              <a:rPr lang="en-US" sz="2400">
                <a:solidFill>
                  <a:srgbClr val="161616"/>
                </a:solidFill>
              </a:rPr>
              <a:t>D</a:t>
            </a:r>
            <a:r>
              <a:rPr b="0" i="0" lang="en-US" sz="2400">
                <a:solidFill>
                  <a:srgbClr val="161616"/>
                </a:solidFill>
              </a:rPr>
              <a:t>ecision trees have preference for small trees, which is consistent with the principle of parsimony in Occam’s Razor; that is, “entities should not be multiplied beyond necessity.”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2400"/>
              <a:buChar char="•"/>
            </a:pPr>
            <a:r>
              <a:rPr lang="en-US" sz="2400">
                <a:solidFill>
                  <a:srgbClr val="161616"/>
                </a:solidFill>
              </a:rPr>
              <a:t>D</a:t>
            </a:r>
            <a:r>
              <a:rPr b="0" i="0" lang="en-US" sz="2400">
                <a:solidFill>
                  <a:srgbClr val="161616"/>
                </a:solidFill>
              </a:rPr>
              <a:t>ecision trees should add complexity only if necessary, as the simplest explanation is often the best.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24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To reduce </a:t>
            </a:r>
            <a:r>
              <a:rPr b="1" i="0" lang="en-US" sz="2400">
                <a:solidFill>
                  <a:srgbClr val="161616"/>
                </a:solidFill>
              </a:rPr>
              <a:t>complexity and prevent overfitting</a:t>
            </a:r>
            <a:r>
              <a:rPr b="0" i="0" lang="en-US" sz="2400">
                <a:solidFill>
                  <a:srgbClr val="161616"/>
                </a:solidFill>
              </a:rPr>
              <a:t>, </a:t>
            </a:r>
            <a:r>
              <a:rPr b="1" i="0" lang="en-US" sz="2400">
                <a:solidFill>
                  <a:srgbClr val="FF0000"/>
                </a:solidFill>
              </a:rPr>
              <a:t>pruning</a:t>
            </a:r>
            <a:r>
              <a:rPr b="0" i="0" lang="en-US" sz="2400">
                <a:solidFill>
                  <a:srgbClr val="161616"/>
                </a:solidFill>
              </a:rPr>
              <a:t> is usually employed; this is a process, </a:t>
            </a:r>
            <a:r>
              <a:rPr b="1" i="0" lang="en-US" sz="2400">
                <a:solidFill>
                  <a:srgbClr val="7030A0"/>
                </a:solidFill>
              </a:rPr>
              <a:t>which removes branches that split on features with low importance.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2400"/>
              <a:buChar char="•"/>
            </a:pPr>
            <a:r>
              <a:rPr b="0" i="0" lang="en-US" sz="2400">
                <a:solidFill>
                  <a:srgbClr val="161616"/>
                </a:solidFill>
              </a:rPr>
              <a:t>The model’s fit can then be evaluated through the process of cross-validation.</a:t>
            </a:r>
            <a:endParaRPr sz="2400"/>
          </a:p>
        </p:txBody>
      </p:sp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" name="Google Shape;151;p7"/>
          <p:cNvGrpSpPr/>
          <p:nvPr/>
        </p:nvGrpSpPr>
        <p:grpSpPr>
          <a:xfrm>
            <a:off x="1436914" y="283335"/>
            <a:ext cx="8497076" cy="5919079"/>
            <a:chOff x="1419808" y="4646"/>
            <a:chExt cx="8497076" cy="5919079"/>
          </a:xfrm>
        </p:grpSpPr>
        <p:sp>
          <p:nvSpPr>
            <p:cNvPr id="152" name="Google Shape;152;p7"/>
            <p:cNvSpPr/>
            <p:nvPr/>
          </p:nvSpPr>
          <p:spPr>
            <a:xfrm>
              <a:off x="4501651" y="4821661"/>
              <a:ext cx="360805" cy="5840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4664891" y="5096523"/>
              <a:ext cx="34325" cy="34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4501651" y="4234896"/>
              <a:ext cx="360805" cy="58676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4664833" y="4511058"/>
              <a:ext cx="34441" cy="34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2336820" y="2836372"/>
              <a:ext cx="360805" cy="198528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2466777" y="3778571"/>
              <a:ext cx="100890" cy="10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4501651" y="2708558"/>
              <a:ext cx="360805" cy="39382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4668700" y="2892118"/>
              <a:ext cx="26705" cy="26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4501651" y="2160096"/>
              <a:ext cx="360805" cy="54846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4665641" y="2417915"/>
              <a:ext cx="32824" cy="32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2336820" y="2708558"/>
              <a:ext cx="360805" cy="12781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2507653" y="2762896"/>
              <a:ext cx="19138" cy="19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4501651" y="851083"/>
              <a:ext cx="360805" cy="49340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4666772" y="1082504"/>
              <a:ext cx="30562" cy="30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4501651" y="429299"/>
              <a:ext cx="360805" cy="421784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4668177" y="626314"/>
              <a:ext cx="27752" cy="27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336820" y="851083"/>
              <a:ext cx="360805" cy="198528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466777" y="1793282"/>
              <a:ext cx="100890" cy="1008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rot="-5400000">
              <a:off x="430925" y="2377866"/>
              <a:ext cx="2894777" cy="917011"/>
            </a:xfrm>
            <a:prstGeom prst="rect">
              <a:avLst/>
            </a:prstGeom>
            <a:solidFill>
              <a:srgbClr val="D8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 rot="-5400000">
              <a:off x="430925" y="2377866"/>
              <a:ext cx="2894777" cy="917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lang="en-US" sz="36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Types of Decision Tree </a:t>
              </a:r>
              <a:endParaRPr b="0" sz="36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2697625" y="576079"/>
              <a:ext cx="1804025" cy="550007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 txBox="1"/>
            <p:nvPr/>
          </p:nvSpPr>
          <p:spPr>
            <a:xfrm>
              <a:off x="2697625" y="576079"/>
              <a:ext cx="1804025" cy="550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lang="en-US" sz="2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ID3</a:t>
              </a:r>
              <a:endParaRPr b="0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4862456" y="4646"/>
              <a:ext cx="5016020" cy="849305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4862456" y="4646"/>
              <a:ext cx="5016020" cy="8493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Ross Quinlan is credited within the development of ID3, which is shorthand for “Iterative Dichotomiser 3.”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862456" y="991453"/>
              <a:ext cx="4997349" cy="706067"/>
            </a:xfrm>
            <a:prstGeom prst="rect">
              <a:avLst/>
            </a:prstGeom>
            <a:solidFill>
              <a:srgbClr val="FBE4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4862456" y="991453"/>
              <a:ext cx="4997349" cy="706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algorithm leverages entropy and information gain as metrics to evaluate candidate splits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697625" y="2433554"/>
              <a:ext cx="1804025" cy="550007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 txBox="1"/>
            <p:nvPr/>
          </p:nvSpPr>
          <p:spPr>
            <a:xfrm>
              <a:off x="2697625" y="2433554"/>
              <a:ext cx="1804025" cy="550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lang="en-US" sz="24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C4.5</a:t>
              </a:r>
              <a:endParaRPr b="0" sz="24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4862456" y="1835022"/>
              <a:ext cx="5017103" cy="650147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 txBox="1"/>
            <p:nvPr/>
          </p:nvSpPr>
          <p:spPr>
            <a:xfrm>
              <a:off x="4862456" y="1835022"/>
              <a:ext cx="5017103" cy="6501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algorithm is considered a later iteration of ID3, which was also developed by Quinlan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4862456" y="2622672"/>
              <a:ext cx="5035757" cy="959422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 txBox="1"/>
            <p:nvPr/>
          </p:nvSpPr>
          <p:spPr>
            <a:xfrm>
              <a:off x="4862456" y="2622672"/>
              <a:ext cx="5035757" cy="959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It can use information gain or gain ratios to evaluate split points within the decision trees.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697625" y="4546657"/>
              <a:ext cx="1804025" cy="550007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 txBox="1"/>
            <p:nvPr/>
          </p:nvSpPr>
          <p:spPr>
            <a:xfrm>
              <a:off x="2697625" y="4546657"/>
              <a:ext cx="1804025" cy="550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None/>
              </a:pPr>
              <a:r>
                <a:rPr b="0" lang="en-US" sz="2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CART</a:t>
              </a:r>
              <a:endParaRPr b="0"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4862456" y="3719596"/>
              <a:ext cx="5017103" cy="1030599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 txBox="1"/>
            <p:nvPr/>
          </p:nvSpPr>
          <p:spPr>
            <a:xfrm>
              <a:off x="4862456" y="3719596"/>
              <a:ext cx="5017103" cy="1030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term, CART, is an abbreviation for “classification and regression trees” and was introduced by Leo Breiman. 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862456" y="4887698"/>
              <a:ext cx="5054428" cy="1036027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4862456" y="4887698"/>
              <a:ext cx="5054428" cy="1036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algorithm typically utilizes Gini impurity to identify the ideal attribute to split on. Gini impurity measures how often a randomly chosen attribute is misclassified. </a:t>
              </a:r>
              <a:endParaRPr b="0" sz="1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 – INTUITION (ENTROPY, INFORMATION GAIN AND GINI IMPURITY)</a:t>
            </a:r>
            <a:endParaRPr/>
          </a:p>
        </p:txBody>
      </p:sp>
      <p:sp>
        <p:nvSpPr>
          <p:cNvPr id="195" name="Google Shape;195;p8"/>
          <p:cNvSpPr txBox="1"/>
          <p:nvPr>
            <p:ph idx="1" type="body"/>
          </p:nvPr>
        </p:nvSpPr>
        <p:spPr>
          <a:xfrm>
            <a:off x="838200" y="218757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None/>
            </a:pPr>
            <a:r>
              <a:rPr b="1" lang="en-US" sz="3200">
                <a:solidFill>
                  <a:srgbClr val="C55A11"/>
                </a:solidFill>
              </a:rPr>
              <a:t>Which Feature should be chosen as root node 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3200"/>
              <a:buNone/>
            </a:pPr>
            <a:r>
              <a:rPr b="1" lang="en-US" sz="3200">
                <a:solidFill>
                  <a:srgbClr val="C55A11"/>
                </a:solidFill>
              </a:rPr>
              <a:t>(Entropy , Information Gain, Gini Impurity can be used to find the optimal root node)</a:t>
            </a:r>
            <a:endParaRPr/>
          </a:p>
        </p:txBody>
      </p:sp>
      <p:sp>
        <p:nvSpPr>
          <p:cNvPr id="196" name="Google Shape;19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197" name="Google Shape;19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198" name="Google Shape;19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7030A0"/>
                </a:solidFill>
              </a:rPr>
              <a:t>DECISION TREE – INTUITION (ENTROPY, INFORMATION GAIN AND GINI IMPURITY)</a:t>
            </a:r>
            <a:endParaRPr b="1">
              <a:solidFill>
                <a:srgbClr val="7030A0"/>
              </a:solidFill>
            </a:endParaRPr>
          </a:p>
        </p:txBody>
      </p:sp>
      <p:graphicFrame>
        <p:nvGraphicFramePr>
          <p:cNvPr id="204" name="Google Shape;204;p9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{0F7AC24C-84CB-4094-AE84-C42FAF1B0C9B}</a:tableStyleId>
              </a:tblPr>
              <a:tblGrid>
                <a:gridCol w="3505200"/>
                <a:gridCol w="35052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Degree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Exp in Years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Placed/Not 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Masters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Placed 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Bachelors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Not 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Masters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Masters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Not 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Bachelors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2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Masters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3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Bachelors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0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Not 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Bachelors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1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Not Placed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5" name="Google Shape;20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16-02-2025</a:t>
            </a:r>
            <a:endParaRPr/>
          </a:p>
        </p:txBody>
      </p:sp>
      <p:sp>
        <p:nvSpPr>
          <p:cNvPr id="206" name="Google Shape;20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ANISHA.C.D|AP|CSE</a:t>
            </a:r>
            <a:endParaRPr/>
          </a:p>
        </p:txBody>
      </p:sp>
      <p:sp>
        <p:nvSpPr>
          <p:cNvPr id="207" name="Google Shape;20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2025-02-16T05:05:22Z</dcterms:created>
  <dc:creator>ANISHA DASS</dc:creator>
</cp:coreProperties>
</file>