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6" r:id="rId10"/>
    <p:sldId id="270" r:id="rId11"/>
    <p:sldId id="267"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8D97B-98DF-4678-B038-7DE455891CDC}"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B462-6D8B-45AF-AC85-FDCD49C2C642}" type="slidenum">
              <a:rPr lang="en-IN" smtClean="0"/>
              <a:t>‹#›</a:t>
            </a:fld>
            <a:endParaRPr lang="en-IN"/>
          </a:p>
        </p:txBody>
      </p:sp>
    </p:spTree>
    <p:extLst>
      <p:ext uri="{BB962C8B-B14F-4D97-AF65-F5344CB8AC3E}">
        <p14:creationId xmlns:p14="http://schemas.microsoft.com/office/powerpoint/2010/main" val="145903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BF5F60-B31A-423A-B1A4-0E5863DC391F}" type="slidenum">
              <a:rPr lang="en-IN" smtClean="0"/>
              <a:t>5</a:t>
            </a:fld>
            <a:endParaRPr lang="en-IN"/>
          </a:p>
        </p:txBody>
      </p:sp>
    </p:spTree>
    <p:extLst>
      <p:ext uri="{BB962C8B-B14F-4D97-AF65-F5344CB8AC3E}">
        <p14:creationId xmlns:p14="http://schemas.microsoft.com/office/powerpoint/2010/main" val="334688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DD56-BED0-A3A7-7D6D-D5C110128B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4E5F7C-2F10-97CA-1B0A-A7D692C6B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9973AF-718D-C1FF-B91B-4216EE3869D6}"/>
              </a:ext>
            </a:extLst>
          </p:cNvPr>
          <p:cNvSpPr>
            <a:spLocks noGrp="1"/>
          </p:cNvSpPr>
          <p:nvPr>
            <p:ph type="dt" sz="half" idx="10"/>
          </p:nvPr>
        </p:nvSpPr>
        <p:spPr/>
        <p:txBody>
          <a:bodyPr/>
          <a:lstStyle/>
          <a:p>
            <a:fld id="{EAD593DF-0ADC-4247-B35B-5519FA1AE2B6}" type="datetime1">
              <a:rPr lang="en-IN" smtClean="0"/>
              <a:t>26-03-2025</a:t>
            </a:fld>
            <a:endParaRPr lang="en-IN"/>
          </a:p>
        </p:txBody>
      </p:sp>
      <p:sp>
        <p:nvSpPr>
          <p:cNvPr id="5" name="Footer Placeholder 4">
            <a:extLst>
              <a:ext uri="{FF2B5EF4-FFF2-40B4-BE49-F238E27FC236}">
                <a16:creationId xmlns:a16="http://schemas.microsoft.com/office/drawing/2014/main" id="{392B58FF-A7B7-1518-9A35-C0153C1962D0}"/>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AEB4964E-D015-797C-A4FB-E1C7C0289B3A}"/>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157291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3BE0-F570-88C8-51E3-5E5535F4E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78B304-5893-1853-9D20-542E4063A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8AFA3-111D-2805-8CD3-FC3CC6251789}"/>
              </a:ext>
            </a:extLst>
          </p:cNvPr>
          <p:cNvSpPr>
            <a:spLocks noGrp="1"/>
          </p:cNvSpPr>
          <p:nvPr>
            <p:ph type="dt" sz="half" idx="10"/>
          </p:nvPr>
        </p:nvSpPr>
        <p:spPr/>
        <p:txBody>
          <a:bodyPr/>
          <a:lstStyle/>
          <a:p>
            <a:fld id="{4D77E62D-3D9D-4AFC-8E9A-18CF7986A01F}" type="datetime1">
              <a:rPr lang="en-IN" smtClean="0"/>
              <a:t>26-03-2025</a:t>
            </a:fld>
            <a:endParaRPr lang="en-IN"/>
          </a:p>
        </p:txBody>
      </p:sp>
      <p:sp>
        <p:nvSpPr>
          <p:cNvPr id="5" name="Footer Placeholder 4">
            <a:extLst>
              <a:ext uri="{FF2B5EF4-FFF2-40B4-BE49-F238E27FC236}">
                <a16:creationId xmlns:a16="http://schemas.microsoft.com/office/drawing/2014/main" id="{8F796F02-2305-15F3-6785-9BE08063E5A0}"/>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CE8DAAA5-A157-07BC-1A3E-10E2F257477B}"/>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195113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8A797-DEE9-3A0C-E0BA-88F87A2AD0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7FAE9-6A7B-1ABD-67A5-AFCC44528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B9D43-8451-547C-118A-F8DFD9774975}"/>
              </a:ext>
            </a:extLst>
          </p:cNvPr>
          <p:cNvSpPr>
            <a:spLocks noGrp="1"/>
          </p:cNvSpPr>
          <p:nvPr>
            <p:ph type="dt" sz="half" idx="10"/>
          </p:nvPr>
        </p:nvSpPr>
        <p:spPr/>
        <p:txBody>
          <a:bodyPr/>
          <a:lstStyle/>
          <a:p>
            <a:fld id="{E33B5535-B63B-46CB-9CBD-76410BCF09BE}" type="datetime1">
              <a:rPr lang="en-IN" smtClean="0"/>
              <a:t>26-03-2025</a:t>
            </a:fld>
            <a:endParaRPr lang="en-IN"/>
          </a:p>
        </p:txBody>
      </p:sp>
      <p:sp>
        <p:nvSpPr>
          <p:cNvPr id="5" name="Footer Placeholder 4">
            <a:extLst>
              <a:ext uri="{FF2B5EF4-FFF2-40B4-BE49-F238E27FC236}">
                <a16:creationId xmlns:a16="http://schemas.microsoft.com/office/drawing/2014/main" id="{8E4E0169-26C3-D833-D31A-047DD5B352A2}"/>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0B505DA4-77D5-8C0E-5917-6D295CF6A7E2}"/>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212067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DBAC-90A7-0D7A-18DE-54529D396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88EC1-99B3-9E07-329C-BFF761061C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FCFCA-DF18-C135-F3D8-D8B9B639B3BC}"/>
              </a:ext>
            </a:extLst>
          </p:cNvPr>
          <p:cNvSpPr>
            <a:spLocks noGrp="1"/>
          </p:cNvSpPr>
          <p:nvPr>
            <p:ph type="dt" sz="half" idx="10"/>
          </p:nvPr>
        </p:nvSpPr>
        <p:spPr/>
        <p:txBody>
          <a:bodyPr/>
          <a:lstStyle/>
          <a:p>
            <a:fld id="{9F8B7866-CDC2-42DE-8173-4952085106C3}" type="datetime1">
              <a:rPr lang="en-IN" smtClean="0"/>
              <a:t>26-03-2025</a:t>
            </a:fld>
            <a:endParaRPr lang="en-IN"/>
          </a:p>
        </p:txBody>
      </p:sp>
      <p:sp>
        <p:nvSpPr>
          <p:cNvPr id="5" name="Footer Placeholder 4">
            <a:extLst>
              <a:ext uri="{FF2B5EF4-FFF2-40B4-BE49-F238E27FC236}">
                <a16:creationId xmlns:a16="http://schemas.microsoft.com/office/drawing/2014/main" id="{ADF180EE-E7E1-5CA0-E66F-373D90E1E8DD}"/>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019995C5-14C6-60AE-EF73-6A7A02B8AF97}"/>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378754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D561-DE66-25FE-C14B-31DC7E8FC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557FDB-F155-E2D9-BE77-D1BC164C4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1D2F5-12D7-3408-8AF6-37312E3B9ABB}"/>
              </a:ext>
            </a:extLst>
          </p:cNvPr>
          <p:cNvSpPr>
            <a:spLocks noGrp="1"/>
          </p:cNvSpPr>
          <p:nvPr>
            <p:ph type="dt" sz="half" idx="10"/>
          </p:nvPr>
        </p:nvSpPr>
        <p:spPr/>
        <p:txBody>
          <a:bodyPr/>
          <a:lstStyle/>
          <a:p>
            <a:fld id="{E820B60E-E32F-4D32-BF40-2B43EF531B3E}" type="datetime1">
              <a:rPr lang="en-IN" smtClean="0"/>
              <a:t>26-03-2025</a:t>
            </a:fld>
            <a:endParaRPr lang="en-IN"/>
          </a:p>
        </p:txBody>
      </p:sp>
      <p:sp>
        <p:nvSpPr>
          <p:cNvPr id="5" name="Footer Placeholder 4">
            <a:extLst>
              <a:ext uri="{FF2B5EF4-FFF2-40B4-BE49-F238E27FC236}">
                <a16:creationId xmlns:a16="http://schemas.microsoft.com/office/drawing/2014/main" id="{55F4B6C4-EC98-8098-9F1F-A6515809CDB2}"/>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FE3CE88B-91A6-8080-6FB9-D7EE53D5A495}"/>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3476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97B1-C1A9-2B46-9F21-C5A2D0F8BD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932190-355E-4903-8B99-4F8E10BA9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FEC687-CAF0-9EA0-AC1A-DF141796BD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3BD95D-0737-512F-6211-92DD3D15131F}"/>
              </a:ext>
            </a:extLst>
          </p:cNvPr>
          <p:cNvSpPr>
            <a:spLocks noGrp="1"/>
          </p:cNvSpPr>
          <p:nvPr>
            <p:ph type="dt" sz="half" idx="10"/>
          </p:nvPr>
        </p:nvSpPr>
        <p:spPr/>
        <p:txBody>
          <a:bodyPr/>
          <a:lstStyle/>
          <a:p>
            <a:fld id="{7EAE51EE-D6E1-43C7-A5C4-7C72F86C4A7A}" type="datetime1">
              <a:rPr lang="en-IN" smtClean="0"/>
              <a:t>26-03-2025</a:t>
            </a:fld>
            <a:endParaRPr lang="en-IN"/>
          </a:p>
        </p:txBody>
      </p:sp>
      <p:sp>
        <p:nvSpPr>
          <p:cNvPr id="6" name="Footer Placeholder 5">
            <a:extLst>
              <a:ext uri="{FF2B5EF4-FFF2-40B4-BE49-F238E27FC236}">
                <a16:creationId xmlns:a16="http://schemas.microsoft.com/office/drawing/2014/main" id="{667C5A36-3432-B7BA-87F4-841782A3E4C1}"/>
              </a:ext>
            </a:extLst>
          </p:cNvPr>
          <p:cNvSpPr>
            <a:spLocks noGrp="1"/>
          </p:cNvSpPr>
          <p:nvPr>
            <p:ph type="ftr" sz="quarter" idx="11"/>
          </p:nvPr>
        </p:nvSpPr>
        <p:spPr/>
        <p:txBody>
          <a:bodyPr/>
          <a:lstStyle/>
          <a:p>
            <a:r>
              <a:rPr lang="en-IN"/>
              <a:t>ANISHA.C.D|AP|CSE</a:t>
            </a:r>
          </a:p>
        </p:txBody>
      </p:sp>
      <p:sp>
        <p:nvSpPr>
          <p:cNvPr id="7" name="Slide Number Placeholder 6">
            <a:extLst>
              <a:ext uri="{FF2B5EF4-FFF2-40B4-BE49-F238E27FC236}">
                <a16:creationId xmlns:a16="http://schemas.microsoft.com/office/drawing/2014/main" id="{152169DC-6B02-348A-8145-5A3FE2D6DB00}"/>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298094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FCDA-2EFB-FE98-57B0-96CB27264A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593FBE-8C82-0D7E-12EA-0A9053075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AF94B-DF14-49B3-C441-E5F98CB4B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54052-C166-4FA3-0B84-BB321A8F1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6DA70-F393-C52B-A79D-E585CA7FE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00A5B9-2180-2F71-BE2C-178B35F17242}"/>
              </a:ext>
            </a:extLst>
          </p:cNvPr>
          <p:cNvSpPr>
            <a:spLocks noGrp="1"/>
          </p:cNvSpPr>
          <p:nvPr>
            <p:ph type="dt" sz="half" idx="10"/>
          </p:nvPr>
        </p:nvSpPr>
        <p:spPr/>
        <p:txBody>
          <a:bodyPr/>
          <a:lstStyle/>
          <a:p>
            <a:fld id="{91D5EBBB-843F-4353-96BD-E45C0FD837F3}" type="datetime1">
              <a:rPr lang="en-IN" smtClean="0"/>
              <a:t>26-03-2025</a:t>
            </a:fld>
            <a:endParaRPr lang="en-IN"/>
          </a:p>
        </p:txBody>
      </p:sp>
      <p:sp>
        <p:nvSpPr>
          <p:cNvPr id="8" name="Footer Placeholder 7">
            <a:extLst>
              <a:ext uri="{FF2B5EF4-FFF2-40B4-BE49-F238E27FC236}">
                <a16:creationId xmlns:a16="http://schemas.microsoft.com/office/drawing/2014/main" id="{FF853A9A-65EE-F557-7D1B-43A8E6CE63CD}"/>
              </a:ext>
            </a:extLst>
          </p:cNvPr>
          <p:cNvSpPr>
            <a:spLocks noGrp="1"/>
          </p:cNvSpPr>
          <p:nvPr>
            <p:ph type="ftr" sz="quarter" idx="11"/>
          </p:nvPr>
        </p:nvSpPr>
        <p:spPr/>
        <p:txBody>
          <a:bodyPr/>
          <a:lstStyle/>
          <a:p>
            <a:r>
              <a:rPr lang="en-IN"/>
              <a:t>ANISHA.C.D|AP|CSE</a:t>
            </a:r>
          </a:p>
        </p:txBody>
      </p:sp>
      <p:sp>
        <p:nvSpPr>
          <p:cNvPr id="9" name="Slide Number Placeholder 8">
            <a:extLst>
              <a:ext uri="{FF2B5EF4-FFF2-40B4-BE49-F238E27FC236}">
                <a16:creationId xmlns:a16="http://schemas.microsoft.com/office/drawing/2014/main" id="{D303DCC6-4682-178F-7B99-03E39395625A}"/>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101730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2061-3008-B67A-22CD-E30F9A53CE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0BA197-991D-AA4A-D692-79F002754BE1}"/>
              </a:ext>
            </a:extLst>
          </p:cNvPr>
          <p:cNvSpPr>
            <a:spLocks noGrp="1"/>
          </p:cNvSpPr>
          <p:nvPr>
            <p:ph type="dt" sz="half" idx="10"/>
          </p:nvPr>
        </p:nvSpPr>
        <p:spPr/>
        <p:txBody>
          <a:bodyPr/>
          <a:lstStyle/>
          <a:p>
            <a:fld id="{794AEEC5-725E-4353-BA04-9750CA9002F1}" type="datetime1">
              <a:rPr lang="en-IN" smtClean="0"/>
              <a:t>26-03-2025</a:t>
            </a:fld>
            <a:endParaRPr lang="en-IN"/>
          </a:p>
        </p:txBody>
      </p:sp>
      <p:sp>
        <p:nvSpPr>
          <p:cNvPr id="4" name="Footer Placeholder 3">
            <a:extLst>
              <a:ext uri="{FF2B5EF4-FFF2-40B4-BE49-F238E27FC236}">
                <a16:creationId xmlns:a16="http://schemas.microsoft.com/office/drawing/2014/main" id="{5F589FDC-CA16-F9C5-BEB2-C36C2248727E}"/>
              </a:ext>
            </a:extLst>
          </p:cNvPr>
          <p:cNvSpPr>
            <a:spLocks noGrp="1"/>
          </p:cNvSpPr>
          <p:nvPr>
            <p:ph type="ftr" sz="quarter" idx="11"/>
          </p:nvPr>
        </p:nvSpPr>
        <p:spPr/>
        <p:txBody>
          <a:bodyPr/>
          <a:lstStyle/>
          <a:p>
            <a:r>
              <a:rPr lang="en-IN"/>
              <a:t>ANISHA.C.D|AP|CSE</a:t>
            </a:r>
          </a:p>
        </p:txBody>
      </p:sp>
      <p:sp>
        <p:nvSpPr>
          <p:cNvPr id="5" name="Slide Number Placeholder 4">
            <a:extLst>
              <a:ext uri="{FF2B5EF4-FFF2-40B4-BE49-F238E27FC236}">
                <a16:creationId xmlns:a16="http://schemas.microsoft.com/office/drawing/2014/main" id="{905E19BF-14A2-30C8-8265-EB7F3D4FAC9E}"/>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287090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BC489-444E-4502-5B8F-56CF6771D031}"/>
              </a:ext>
            </a:extLst>
          </p:cNvPr>
          <p:cNvSpPr>
            <a:spLocks noGrp="1"/>
          </p:cNvSpPr>
          <p:nvPr>
            <p:ph type="dt" sz="half" idx="10"/>
          </p:nvPr>
        </p:nvSpPr>
        <p:spPr/>
        <p:txBody>
          <a:bodyPr/>
          <a:lstStyle/>
          <a:p>
            <a:fld id="{1C0205B1-5F1E-487E-9FAE-101E567EFA9A}" type="datetime1">
              <a:rPr lang="en-IN" smtClean="0"/>
              <a:t>26-03-2025</a:t>
            </a:fld>
            <a:endParaRPr lang="en-IN"/>
          </a:p>
        </p:txBody>
      </p:sp>
      <p:sp>
        <p:nvSpPr>
          <p:cNvPr id="3" name="Footer Placeholder 2">
            <a:extLst>
              <a:ext uri="{FF2B5EF4-FFF2-40B4-BE49-F238E27FC236}">
                <a16:creationId xmlns:a16="http://schemas.microsoft.com/office/drawing/2014/main" id="{95F88F88-A94B-5A4A-5D31-87D9346BFBDD}"/>
              </a:ext>
            </a:extLst>
          </p:cNvPr>
          <p:cNvSpPr>
            <a:spLocks noGrp="1"/>
          </p:cNvSpPr>
          <p:nvPr>
            <p:ph type="ftr" sz="quarter" idx="11"/>
          </p:nvPr>
        </p:nvSpPr>
        <p:spPr/>
        <p:txBody>
          <a:bodyPr/>
          <a:lstStyle/>
          <a:p>
            <a:r>
              <a:rPr lang="en-IN"/>
              <a:t>ANISHA.C.D|AP|CSE</a:t>
            </a:r>
          </a:p>
        </p:txBody>
      </p:sp>
      <p:sp>
        <p:nvSpPr>
          <p:cNvPr id="4" name="Slide Number Placeholder 3">
            <a:extLst>
              <a:ext uri="{FF2B5EF4-FFF2-40B4-BE49-F238E27FC236}">
                <a16:creationId xmlns:a16="http://schemas.microsoft.com/office/drawing/2014/main" id="{93F6D07D-B127-BD9E-A409-1D5F243FBB88}"/>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114632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ED0C-7EF1-D88D-2828-F6CC91DE8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584495-56B6-D6E9-A88C-DE6722B23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F08E5D-E586-3767-3887-8B7C8A454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0CE37-A7FC-8742-2516-8D7C5F208346}"/>
              </a:ext>
            </a:extLst>
          </p:cNvPr>
          <p:cNvSpPr>
            <a:spLocks noGrp="1"/>
          </p:cNvSpPr>
          <p:nvPr>
            <p:ph type="dt" sz="half" idx="10"/>
          </p:nvPr>
        </p:nvSpPr>
        <p:spPr/>
        <p:txBody>
          <a:bodyPr/>
          <a:lstStyle/>
          <a:p>
            <a:fld id="{7D1EDE2F-7CBB-46A4-9BCA-DAF778171377}" type="datetime1">
              <a:rPr lang="en-IN" smtClean="0"/>
              <a:t>26-03-2025</a:t>
            </a:fld>
            <a:endParaRPr lang="en-IN"/>
          </a:p>
        </p:txBody>
      </p:sp>
      <p:sp>
        <p:nvSpPr>
          <p:cNvPr id="6" name="Footer Placeholder 5">
            <a:extLst>
              <a:ext uri="{FF2B5EF4-FFF2-40B4-BE49-F238E27FC236}">
                <a16:creationId xmlns:a16="http://schemas.microsoft.com/office/drawing/2014/main" id="{4125BC71-1E31-D481-24AC-EF753646623F}"/>
              </a:ext>
            </a:extLst>
          </p:cNvPr>
          <p:cNvSpPr>
            <a:spLocks noGrp="1"/>
          </p:cNvSpPr>
          <p:nvPr>
            <p:ph type="ftr" sz="quarter" idx="11"/>
          </p:nvPr>
        </p:nvSpPr>
        <p:spPr/>
        <p:txBody>
          <a:bodyPr/>
          <a:lstStyle/>
          <a:p>
            <a:r>
              <a:rPr lang="en-IN"/>
              <a:t>ANISHA.C.D|AP|CSE</a:t>
            </a:r>
          </a:p>
        </p:txBody>
      </p:sp>
      <p:sp>
        <p:nvSpPr>
          <p:cNvPr id="7" name="Slide Number Placeholder 6">
            <a:extLst>
              <a:ext uri="{FF2B5EF4-FFF2-40B4-BE49-F238E27FC236}">
                <a16:creationId xmlns:a16="http://schemas.microsoft.com/office/drawing/2014/main" id="{1C531F90-063E-BC6E-54AC-6C9F7F07B293}"/>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3637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73CC-61E7-61BE-9960-FDC97A9B0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6DB828-1B80-AF3E-11EE-3771E1A64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52009B-C542-32B4-F5E2-EF760FF37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6C3F5-D587-5B3C-5D89-495EFB1B5ADB}"/>
              </a:ext>
            </a:extLst>
          </p:cNvPr>
          <p:cNvSpPr>
            <a:spLocks noGrp="1"/>
          </p:cNvSpPr>
          <p:nvPr>
            <p:ph type="dt" sz="half" idx="10"/>
          </p:nvPr>
        </p:nvSpPr>
        <p:spPr/>
        <p:txBody>
          <a:bodyPr/>
          <a:lstStyle/>
          <a:p>
            <a:fld id="{86186B41-215A-4747-BE0D-89CA5A25498B}" type="datetime1">
              <a:rPr lang="en-IN" smtClean="0"/>
              <a:t>26-03-2025</a:t>
            </a:fld>
            <a:endParaRPr lang="en-IN"/>
          </a:p>
        </p:txBody>
      </p:sp>
      <p:sp>
        <p:nvSpPr>
          <p:cNvPr id="6" name="Footer Placeholder 5">
            <a:extLst>
              <a:ext uri="{FF2B5EF4-FFF2-40B4-BE49-F238E27FC236}">
                <a16:creationId xmlns:a16="http://schemas.microsoft.com/office/drawing/2014/main" id="{9BA96773-6851-A964-11E0-C65482134DEE}"/>
              </a:ext>
            </a:extLst>
          </p:cNvPr>
          <p:cNvSpPr>
            <a:spLocks noGrp="1"/>
          </p:cNvSpPr>
          <p:nvPr>
            <p:ph type="ftr" sz="quarter" idx="11"/>
          </p:nvPr>
        </p:nvSpPr>
        <p:spPr/>
        <p:txBody>
          <a:bodyPr/>
          <a:lstStyle/>
          <a:p>
            <a:r>
              <a:rPr lang="en-IN"/>
              <a:t>ANISHA.C.D|AP|CSE</a:t>
            </a:r>
          </a:p>
        </p:txBody>
      </p:sp>
      <p:sp>
        <p:nvSpPr>
          <p:cNvPr id="7" name="Slide Number Placeholder 6">
            <a:extLst>
              <a:ext uri="{FF2B5EF4-FFF2-40B4-BE49-F238E27FC236}">
                <a16:creationId xmlns:a16="http://schemas.microsoft.com/office/drawing/2014/main" id="{4A62B2C6-2A69-E9F1-4B3A-8C17A60DBBDF}"/>
              </a:ext>
            </a:extLst>
          </p:cNvPr>
          <p:cNvSpPr>
            <a:spLocks noGrp="1"/>
          </p:cNvSpPr>
          <p:nvPr>
            <p:ph type="sldNum" sz="quarter" idx="12"/>
          </p:nvPr>
        </p:nvSpPr>
        <p:spPr/>
        <p:txBody>
          <a:bodyPr/>
          <a:lstStyle/>
          <a:p>
            <a:fld id="{C2EB66F7-50D0-4A16-BFD8-A375E9228F54}" type="slidenum">
              <a:rPr lang="en-IN" smtClean="0"/>
              <a:t>‹#›</a:t>
            </a:fld>
            <a:endParaRPr lang="en-IN"/>
          </a:p>
        </p:txBody>
      </p:sp>
    </p:spTree>
    <p:extLst>
      <p:ext uri="{BB962C8B-B14F-4D97-AF65-F5344CB8AC3E}">
        <p14:creationId xmlns:p14="http://schemas.microsoft.com/office/powerpoint/2010/main" val="405896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C8846-2E3A-EE1E-C3E5-FB0B88D2E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9F475-5EC9-7F8C-F356-B97DC8106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3CE74-308A-3D31-5B95-B06B37D4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0DBE8-5879-4D63-8B83-7C87143D349B}" type="datetime1">
              <a:rPr lang="en-IN" smtClean="0"/>
              <a:t>26-03-2025</a:t>
            </a:fld>
            <a:endParaRPr lang="en-IN"/>
          </a:p>
        </p:txBody>
      </p:sp>
      <p:sp>
        <p:nvSpPr>
          <p:cNvPr id="5" name="Footer Placeholder 4">
            <a:extLst>
              <a:ext uri="{FF2B5EF4-FFF2-40B4-BE49-F238E27FC236}">
                <a16:creationId xmlns:a16="http://schemas.microsoft.com/office/drawing/2014/main" id="{76763BEC-61E1-D88B-C1A3-4F2020B61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ANISHA.C.D|AP|CSE</a:t>
            </a:r>
          </a:p>
        </p:txBody>
      </p:sp>
      <p:sp>
        <p:nvSpPr>
          <p:cNvPr id="6" name="Slide Number Placeholder 5">
            <a:extLst>
              <a:ext uri="{FF2B5EF4-FFF2-40B4-BE49-F238E27FC236}">
                <a16:creationId xmlns:a16="http://schemas.microsoft.com/office/drawing/2014/main" id="{55E949E7-0B9E-298D-BA28-1BA00FA2C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B66F7-50D0-4A16-BFD8-A375E9228F54}" type="slidenum">
              <a:rPr lang="en-IN" smtClean="0"/>
              <a:t>‹#›</a:t>
            </a:fld>
            <a:endParaRPr lang="en-IN"/>
          </a:p>
        </p:txBody>
      </p:sp>
    </p:spTree>
    <p:extLst>
      <p:ext uri="{BB962C8B-B14F-4D97-AF65-F5344CB8AC3E}">
        <p14:creationId xmlns:p14="http://schemas.microsoft.com/office/powerpoint/2010/main" val="335312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B5DA-FC35-E06E-7CB3-F2B26B54F921}"/>
              </a:ext>
            </a:extLst>
          </p:cNvPr>
          <p:cNvSpPr>
            <a:spLocks noGrp="1"/>
          </p:cNvSpPr>
          <p:nvPr>
            <p:ph type="ctrTitle"/>
          </p:nvPr>
        </p:nvSpPr>
        <p:spPr/>
        <p:txBody>
          <a:bodyPr/>
          <a:lstStyle/>
          <a:p>
            <a:r>
              <a:rPr lang="en-US" b="1" dirty="0"/>
              <a:t>19Z601- Machine Learning</a:t>
            </a:r>
            <a:endParaRPr lang="en-IN" b="1" dirty="0"/>
          </a:p>
        </p:txBody>
      </p:sp>
      <p:sp>
        <p:nvSpPr>
          <p:cNvPr id="3" name="Subtitle 2">
            <a:extLst>
              <a:ext uri="{FF2B5EF4-FFF2-40B4-BE49-F238E27FC236}">
                <a16:creationId xmlns:a16="http://schemas.microsoft.com/office/drawing/2014/main" id="{67F14D73-BE06-6728-02FE-744C0C01867B}"/>
              </a:ext>
            </a:extLst>
          </p:cNvPr>
          <p:cNvSpPr>
            <a:spLocks noGrp="1"/>
          </p:cNvSpPr>
          <p:nvPr>
            <p:ph type="subTitle" idx="1"/>
          </p:nvPr>
        </p:nvSpPr>
        <p:spPr>
          <a:xfrm>
            <a:off x="6590523" y="4404050"/>
            <a:ext cx="5601477" cy="1665513"/>
          </a:xfrm>
        </p:spPr>
        <p:txBody>
          <a:bodyPr>
            <a:normAutofit fontScale="92500" lnSpcReduction="10000"/>
          </a:bodyPr>
          <a:lstStyle/>
          <a:p>
            <a:r>
              <a:rPr lang="en-US" b="1" dirty="0"/>
              <a:t>Presented by</a:t>
            </a:r>
          </a:p>
          <a:p>
            <a:r>
              <a:rPr lang="en-US" dirty="0" err="1"/>
              <a:t>Ms.Anisha.C.D</a:t>
            </a:r>
            <a:endParaRPr lang="en-US" dirty="0"/>
          </a:p>
          <a:p>
            <a:r>
              <a:rPr lang="en-US" dirty="0"/>
              <a:t>Assistant Professor</a:t>
            </a:r>
          </a:p>
          <a:p>
            <a:r>
              <a:rPr lang="en-US" dirty="0"/>
              <a:t>CSE</a:t>
            </a:r>
            <a:endParaRPr lang="en-IN" dirty="0"/>
          </a:p>
        </p:txBody>
      </p:sp>
      <p:sp>
        <p:nvSpPr>
          <p:cNvPr id="4" name="Date Placeholder 3">
            <a:extLst>
              <a:ext uri="{FF2B5EF4-FFF2-40B4-BE49-F238E27FC236}">
                <a16:creationId xmlns:a16="http://schemas.microsoft.com/office/drawing/2014/main" id="{849F56FD-2480-50A9-40FD-F1F378798FA2}"/>
              </a:ext>
            </a:extLst>
          </p:cNvPr>
          <p:cNvSpPr>
            <a:spLocks noGrp="1"/>
          </p:cNvSpPr>
          <p:nvPr>
            <p:ph type="dt" sz="half" idx="10"/>
          </p:nvPr>
        </p:nvSpPr>
        <p:spPr/>
        <p:txBody>
          <a:bodyPr/>
          <a:lstStyle/>
          <a:p>
            <a:fld id="{B40774D6-2A9D-4454-B6D6-D6FB6520B54E}" type="datetime1">
              <a:rPr lang="en-IN" smtClean="0"/>
              <a:t>26-03-2025</a:t>
            </a:fld>
            <a:endParaRPr lang="en-IN"/>
          </a:p>
        </p:txBody>
      </p:sp>
      <p:sp>
        <p:nvSpPr>
          <p:cNvPr id="5" name="Footer Placeholder 4">
            <a:extLst>
              <a:ext uri="{FF2B5EF4-FFF2-40B4-BE49-F238E27FC236}">
                <a16:creationId xmlns:a16="http://schemas.microsoft.com/office/drawing/2014/main" id="{5B0F55E2-F0C0-82D5-5A34-1E6480A0E70D}"/>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1BDECEBD-68E3-64A0-A8E9-ABDE624A923E}"/>
              </a:ext>
            </a:extLst>
          </p:cNvPr>
          <p:cNvSpPr>
            <a:spLocks noGrp="1"/>
          </p:cNvSpPr>
          <p:nvPr>
            <p:ph type="sldNum" sz="quarter" idx="12"/>
          </p:nvPr>
        </p:nvSpPr>
        <p:spPr/>
        <p:txBody>
          <a:bodyPr/>
          <a:lstStyle/>
          <a:p>
            <a:fld id="{41F24E84-95A6-45A7-A102-D29F5C77ECCD}" type="slidenum">
              <a:rPr lang="en-IN" smtClean="0"/>
              <a:t>1</a:t>
            </a:fld>
            <a:endParaRPr lang="en-IN"/>
          </a:p>
        </p:txBody>
      </p:sp>
    </p:spTree>
    <p:extLst>
      <p:ext uri="{BB962C8B-B14F-4D97-AF65-F5344CB8AC3E}">
        <p14:creationId xmlns:p14="http://schemas.microsoft.com/office/powerpoint/2010/main" val="205460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FD0E-0D0F-13B2-6D39-7DF62B16D84F}"/>
              </a:ext>
            </a:extLst>
          </p:cNvPr>
          <p:cNvSpPr>
            <a:spLocks noGrp="1"/>
          </p:cNvSpPr>
          <p:nvPr>
            <p:ph type="title"/>
          </p:nvPr>
        </p:nvSpPr>
        <p:spPr/>
        <p:txBody>
          <a:bodyPr/>
          <a:lstStyle/>
          <a:p>
            <a:pPr algn="ctr"/>
            <a:r>
              <a:rPr lang="en-US" b="1" dirty="0">
                <a:solidFill>
                  <a:srgbClr val="242424"/>
                </a:solidFill>
                <a:latin typeface="+mn-lt"/>
              </a:rPr>
              <a:t>T</a:t>
            </a:r>
            <a:r>
              <a:rPr lang="en-US" b="1" i="0" dirty="0">
                <a:solidFill>
                  <a:srgbClr val="242424"/>
                </a:solidFill>
                <a:effectLst/>
                <a:latin typeface="+mn-lt"/>
              </a:rPr>
              <a:t>he Levenshtein distance Formula</a:t>
            </a:r>
            <a:endParaRPr lang="en-IN" dirty="0"/>
          </a:p>
        </p:txBody>
      </p:sp>
      <p:sp>
        <p:nvSpPr>
          <p:cNvPr id="4" name="Date Placeholder 3">
            <a:extLst>
              <a:ext uri="{FF2B5EF4-FFF2-40B4-BE49-F238E27FC236}">
                <a16:creationId xmlns:a16="http://schemas.microsoft.com/office/drawing/2014/main" id="{461DB3E1-3712-5409-D7BC-145C7F34FFB7}"/>
              </a:ext>
            </a:extLst>
          </p:cNvPr>
          <p:cNvSpPr>
            <a:spLocks noGrp="1"/>
          </p:cNvSpPr>
          <p:nvPr>
            <p:ph type="dt" sz="half" idx="10"/>
          </p:nvPr>
        </p:nvSpPr>
        <p:spPr/>
        <p:txBody>
          <a:bodyPr/>
          <a:lstStyle/>
          <a:p>
            <a:fld id="{9F8B7866-CDC2-42DE-8173-4952085106C3}" type="datetime1">
              <a:rPr lang="en-IN" smtClean="0"/>
              <a:t>26-03-2025</a:t>
            </a:fld>
            <a:endParaRPr lang="en-IN"/>
          </a:p>
        </p:txBody>
      </p:sp>
      <p:sp>
        <p:nvSpPr>
          <p:cNvPr id="5" name="Footer Placeholder 4">
            <a:extLst>
              <a:ext uri="{FF2B5EF4-FFF2-40B4-BE49-F238E27FC236}">
                <a16:creationId xmlns:a16="http://schemas.microsoft.com/office/drawing/2014/main" id="{59B56216-E050-3E2C-7436-F1091819CB75}"/>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5F3A8F0E-0091-A7AA-4822-2436D6118277}"/>
              </a:ext>
            </a:extLst>
          </p:cNvPr>
          <p:cNvSpPr>
            <a:spLocks noGrp="1"/>
          </p:cNvSpPr>
          <p:nvPr>
            <p:ph type="sldNum" sz="quarter" idx="12"/>
          </p:nvPr>
        </p:nvSpPr>
        <p:spPr/>
        <p:txBody>
          <a:bodyPr/>
          <a:lstStyle/>
          <a:p>
            <a:fld id="{C2EB66F7-50D0-4A16-BFD8-A375E9228F54}" type="slidenum">
              <a:rPr lang="en-IN" smtClean="0"/>
              <a:t>10</a:t>
            </a:fld>
            <a:endParaRPr lang="en-IN"/>
          </a:p>
        </p:txBody>
      </p:sp>
      <p:pic>
        <p:nvPicPr>
          <p:cNvPr id="9218" name="Picture 2" descr="Levenshtein formula">
            <a:extLst>
              <a:ext uri="{FF2B5EF4-FFF2-40B4-BE49-F238E27FC236}">
                <a16:creationId xmlns:a16="http://schemas.microsoft.com/office/drawing/2014/main" id="{2AE78E14-9619-AC66-5D8F-FAACC649A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2" y="2280266"/>
            <a:ext cx="8334375" cy="3305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623062-66DE-7EFF-BA78-6D11293B5485}"/>
              </a:ext>
            </a:extLst>
          </p:cNvPr>
          <p:cNvSpPr txBox="1"/>
          <p:nvPr/>
        </p:nvSpPr>
        <p:spPr>
          <a:xfrm>
            <a:off x="429986" y="5863937"/>
            <a:ext cx="6097554" cy="246221"/>
          </a:xfrm>
          <a:prstGeom prst="rect">
            <a:avLst/>
          </a:prstGeom>
          <a:noFill/>
        </p:spPr>
        <p:txBody>
          <a:bodyPr wrap="square">
            <a:spAutoFit/>
          </a:bodyPr>
          <a:lstStyle/>
          <a:p>
            <a:r>
              <a:rPr lang="en-IN" sz="1000" dirty="0"/>
              <a:t>https://medium.com/@art3330/levenshtein-distance-fundamentals-817b6f7f1718</a:t>
            </a:r>
          </a:p>
        </p:txBody>
      </p:sp>
    </p:spTree>
    <p:extLst>
      <p:ext uri="{BB962C8B-B14F-4D97-AF65-F5344CB8AC3E}">
        <p14:creationId xmlns:p14="http://schemas.microsoft.com/office/powerpoint/2010/main" val="47366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9DFA-A74C-A086-749C-EC45B742ED96}"/>
              </a:ext>
            </a:extLst>
          </p:cNvPr>
          <p:cNvSpPr>
            <a:spLocks noGrp="1"/>
          </p:cNvSpPr>
          <p:nvPr>
            <p:ph type="title"/>
          </p:nvPr>
        </p:nvSpPr>
        <p:spPr/>
        <p:txBody>
          <a:bodyPr/>
          <a:lstStyle/>
          <a:p>
            <a:pPr algn="ctr"/>
            <a:r>
              <a:rPr lang="en-US" b="1" dirty="0">
                <a:latin typeface="+mn-lt"/>
              </a:rPr>
              <a:t>Illustration : </a:t>
            </a:r>
            <a:r>
              <a:rPr lang="en-US" b="1" dirty="0">
                <a:solidFill>
                  <a:srgbClr val="242424"/>
                </a:solidFill>
                <a:latin typeface="+mn-lt"/>
              </a:rPr>
              <a:t>T</a:t>
            </a:r>
            <a:r>
              <a:rPr lang="en-US" b="1" i="0" dirty="0">
                <a:solidFill>
                  <a:srgbClr val="242424"/>
                </a:solidFill>
                <a:effectLst/>
                <a:latin typeface="+mn-lt"/>
              </a:rPr>
              <a:t>he Levenshtein distance between the strings APPLE and APRLE.</a:t>
            </a:r>
            <a:endParaRPr lang="en-IN" b="1" dirty="0">
              <a:latin typeface="+mn-lt"/>
            </a:endParaRPr>
          </a:p>
        </p:txBody>
      </p:sp>
      <p:sp>
        <p:nvSpPr>
          <p:cNvPr id="4" name="Date Placeholder 3">
            <a:extLst>
              <a:ext uri="{FF2B5EF4-FFF2-40B4-BE49-F238E27FC236}">
                <a16:creationId xmlns:a16="http://schemas.microsoft.com/office/drawing/2014/main" id="{034E9D83-1BD7-53E1-020A-13FE2E63CA29}"/>
              </a:ext>
            </a:extLst>
          </p:cNvPr>
          <p:cNvSpPr>
            <a:spLocks noGrp="1"/>
          </p:cNvSpPr>
          <p:nvPr>
            <p:ph type="dt" sz="half" idx="10"/>
          </p:nvPr>
        </p:nvSpPr>
        <p:spPr/>
        <p:txBody>
          <a:bodyPr/>
          <a:lstStyle/>
          <a:p>
            <a:fld id="{B4623C0C-6E61-4A48-804A-8F589D38182B}" type="datetime1">
              <a:rPr lang="en-IN" smtClean="0"/>
              <a:t>26-03-2025</a:t>
            </a:fld>
            <a:endParaRPr lang="en-IN"/>
          </a:p>
        </p:txBody>
      </p:sp>
      <p:sp>
        <p:nvSpPr>
          <p:cNvPr id="5" name="Footer Placeholder 4">
            <a:extLst>
              <a:ext uri="{FF2B5EF4-FFF2-40B4-BE49-F238E27FC236}">
                <a16:creationId xmlns:a16="http://schemas.microsoft.com/office/drawing/2014/main" id="{D2B3D5B1-4A56-2DC3-6149-56C7EC537DA1}"/>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1A761E2C-76D3-D401-0E6D-4CAC29CE813E}"/>
              </a:ext>
            </a:extLst>
          </p:cNvPr>
          <p:cNvSpPr>
            <a:spLocks noGrp="1"/>
          </p:cNvSpPr>
          <p:nvPr>
            <p:ph type="sldNum" sz="quarter" idx="12"/>
          </p:nvPr>
        </p:nvSpPr>
        <p:spPr/>
        <p:txBody>
          <a:bodyPr/>
          <a:lstStyle/>
          <a:p>
            <a:fld id="{C2EB66F7-50D0-4A16-BFD8-A375E9228F54}" type="slidenum">
              <a:rPr lang="en-IN" smtClean="0"/>
              <a:t>11</a:t>
            </a:fld>
            <a:endParaRPr lang="en-IN"/>
          </a:p>
        </p:txBody>
      </p:sp>
      <p:pic>
        <p:nvPicPr>
          <p:cNvPr id="6146" name="Picture 2" descr="Matrix Initialization">
            <a:extLst>
              <a:ext uri="{FF2B5EF4-FFF2-40B4-BE49-F238E27FC236}">
                <a16:creationId xmlns:a16="http://schemas.microsoft.com/office/drawing/2014/main" id="{9EBE250F-6BFB-CD44-ABB9-70E83A674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116" y="1597155"/>
            <a:ext cx="8334375" cy="4600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5FEEAE-3E92-A7E5-A9D3-B096A4F01D8F}"/>
              </a:ext>
            </a:extLst>
          </p:cNvPr>
          <p:cNvSpPr txBox="1"/>
          <p:nvPr/>
        </p:nvSpPr>
        <p:spPr>
          <a:xfrm>
            <a:off x="202942" y="3028890"/>
            <a:ext cx="2976174" cy="400110"/>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Matrix Initialization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3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2BC008-7681-32F9-7A30-274E7A6B70BB}"/>
              </a:ext>
            </a:extLst>
          </p:cNvPr>
          <p:cNvSpPr>
            <a:spLocks noGrp="1"/>
          </p:cNvSpPr>
          <p:nvPr>
            <p:ph type="dt" sz="half" idx="10"/>
          </p:nvPr>
        </p:nvSpPr>
        <p:spPr/>
        <p:txBody>
          <a:bodyPr/>
          <a:lstStyle/>
          <a:p>
            <a:fld id="{9F8B7866-CDC2-42DE-8173-4952085106C3}" type="datetime1">
              <a:rPr lang="en-IN" smtClean="0"/>
              <a:t>26-03-2025</a:t>
            </a:fld>
            <a:endParaRPr lang="en-IN"/>
          </a:p>
        </p:txBody>
      </p:sp>
      <p:sp>
        <p:nvSpPr>
          <p:cNvPr id="5" name="Footer Placeholder 4">
            <a:extLst>
              <a:ext uri="{FF2B5EF4-FFF2-40B4-BE49-F238E27FC236}">
                <a16:creationId xmlns:a16="http://schemas.microsoft.com/office/drawing/2014/main" id="{B1B15C41-0FA4-B2F3-87EE-E6845675D38F}"/>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306DA0BD-8F48-C1A4-ACA9-97CD8AA55EAB}"/>
              </a:ext>
            </a:extLst>
          </p:cNvPr>
          <p:cNvSpPr>
            <a:spLocks noGrp="1"/>
          </p:cNvSpPr>
          <p:nvPr>
            <p:ph type="sldNum" sz="quarter" idx="12"/>
          </p:nvPr>
        </p:nvSpPr>
        <p:spPr/>
        <p:txBody>
          <a:bodyPr/>
          <a:lstStyle/>
          <a:p>
            <a:fld id="{C2EB66F7-50D0-4A16-BFD8-A375E9228F54}" type="slidenum">
              <a:rPr lang="en-IN" smtClean="0"/>
              <a:t>12</a:t>
            </a:fld>
            <a:endParaRPr lang="en-IN"/>
          </a:p>
        </p:txBody>
      </p:sp>
      <p:pic>
        <p:nvPicPr>
          <p:cNvPr id="7170" name="Picture 2">
            <a:extLst>
              <a:ext uri="{FF2B5EF4-FFF2-40B4-BE49-F238E27FC236}">
                <a16:creationId xmlns:a16="http://schemas.microsoft.com/office/drawing/2014/main" id="{91BC5FFF-5C0E-213C-E40C-654591EBB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2" y="1690688"/>
            <a:ext cx="8334375" cy="4600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148733B-E9DB-030A-B0BC-B5DF7C1AB41E}"/>
              </a:ext>
            </a:extLst>
          </p:cNvPr>
          <p:cNvSpPr txBox="1"/>
          <p:nvPr/>
        </p:nvSpPr>
        <p:spPr>
          <a:xfrm>
            <a:off x="838200" y="812378"/>
            <a:ext cx="10309548" cy="646331"/>
          </a:xfrm>
          <a:prstGeom prst="rect">
            <a:avLst/>
          </a:prstGeom>
          <a:noFill/>
        </p:spPr>
        <p:txBody>
          <a:bodyPr wrap="square">
            <a:spAutoFit/>
          </a:bodyPr>
          <a:lstStyle/>
          <a:p>
            <a:pPr algn="just"/>
            <a:r>
              <a:rPr lang="en-US" b="1" i="0" dirty="0">
                <a:solidFill>
                  <a:srgbClr val="7030A0"/>
                </a:solidFill>
                <a:effectLst/>
                <a:latin typeface="Times New Roman" panose="02020603050405020304" pitchFamily="18" charset="0"/>
                <a:cs typeface="Times New Roman" panose="02020603050405020304" pitchFamily="18" charset="0"/>
              </a:rPr>
              <a:t>When comparing an empty string with another empty string, it’s evident that the number of operations to turn an empty string into another empty string is zero. Thus, the first value in the matrix will be 0.</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9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DE7701-44E3-AB09-03A3-7FCA152892F5}"/>
              </a:ext>
            </a:extLst>
          </p:cNvPr>
          <p:cNvSpPr>
            <a:spLocks noGrp="1"/>
          </p:cNvSpPr>
          <p:nvPr>
            <p:ph type="dt" sz="half" idx="10"/>
          </p:nvPr>
        </p:nvSpPr>
        <p:spPr/>
        <p:txBody>
          <a:bodyPr/>
          <a:lstStyle/>
          <a:p>
            <a:fld id="{9F8B7866-CDC2-42DE-8173-4952085106C3}" type="datetime1">
              <a:rPr lang="en-IN" smtClean="0"/>
              <a:t>26-03-2025</a:t>
            </a:fld>
            <a:endParaRPr lang="en-IN" dirty="0"/>
          </a:p>
        </p:txBody>
      </p:sp>
      <p:sp>
        <p:nvSpPr>
          <p:cNvPr id="5" name="Footer Placeholder 4">
            <a:extLst>
              <a:ext uri="{FF2B5EF4-FFF2-40B4-BE49-F238E27FC236}">
                <a16:creationId xmlns:a16="http://schemas.microsoft.com/office/drawing/2014/main" id="{24916ADE-05B9-EF4F-BF0F-B255D2A1EB77}"/>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4F118CE4-233A-D61A-6D66-BB1BE4E991A2}"/>
              </a:ext>
            </a:extLst>
          </p:cNvPr>
          <p:cNvSpPr>
            <a:spLocks noGrp="1"/>
          </p:cNvSpPr>
          <p:nvPr>
            <p:ph type="sldNum" sz="quarter" idx="12"/>
          </p:nvPr>
        </p:nvSpPr>
        <p:spPr/>
        <p:txBody>
          <a:bodyPr/>
          <a:lstStyle/>
          <a:p>
            <a:fld id="{C2EB66F7-50D0-4A16-BFD8-A375E9228F54}" type="slidenum">
              <a:rPr lang="en-IN" smtClean="0"/>
              <a:t>13</a:t>
            </a:fld>
            <a:endParaRPr lang="en-IN"/>
          </a:p>
        </p:txBody>
      </p:sp>
      <p:pic>
        <p:nvPicPr>
          <p:cNvPr id="8194" name="Picture 2">
            <a:extLst>
              <a:ext uri="{FF2B5EF4-FFF2-40B4-BE49-F238E27FC236}">
                <a16:creationId xmlns:a16="http://schemas.microsoft.com/office/drawing/2014/main" id="{D72CB558-497A-9973-1E72-765CA1A5D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576" y="2227876"/>
            <a:ext cx="8130248" cy="43856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BB30DB-C6D8-77B8-D196-1399BBE2105C}"/>
              </a:ext>
            </a:extLst>
          </p:cNvPr>
          <p:cNvSpPr txBox="1"/>
          <p:nvPr/>
        </p:nvSpPr>
        <p:spPr>
          <a:xfrm>
            <a:off x="0" y="3092549"/>
            <a:ext cx="3741576" cy="2862322"/>
          </a:xfrm>
          <a:prstGeom prst="rect">
            <a:avLst/>
          </a:prstGeom>
          <a:noFill/>
        </p:spPr>
        <p:txBody>
          <a:bodyPr wrap="square">
            <a:spAutoFit/>
          </a:bodyPr>
          <a:lstStyle/>
          <a:p>
            <a:pPr algn="just">
              <a:lnSpc>
                <a:spcPts val="2400"/>
              </a:lnSpc>
              <a:buNone/>
            </a:pPr>
            <a:r>
              <a:rPr lang="en-US" sz="2000" b="1" i="0" dirty="0">
                <a:solidFill>
                  <a:schemeClr val="accent2"/>
                </a:solidFill>
                <a:effectLst/>
                <a:latin typeface="source-serif-pro"/>
              </a:rPr>
              <a:t>The only difference is that in the case of the column,   considering the number of insertion operations. how many insertion operations are needed to turn an empty string into the substring APR.</a:t>
            </a:r>
          </a:p>
          <a:p>
            <a:pPr algn="just">
              <a:buNone/>
            </a:pPr>
            <a:br>
              <a:rPr lang="en-US" sz="2000" b="1" dirty="0">
                <a:solidFill>
                  <a:schemeClr val="accent2"/>
                </a:solidFill>
                <a:effectLst/>
              </a:rPr>
            </a:br>
            <a:endParaRPr lang="en-IN" sz="2000" b="1" dirty="0">
              <a:solidFill>
                <a:schemeClr val="accent2"/>
              </a:solidFill>
            </a:endParaRPr>
          </a:p>
        </p:txBody>
      </p:sp>
      <p:sp>
        <p:nvSpPr>
          <p:cNvPr id="3" name="TextBox 2">
            <a:extLst>
              <a:ext uri="{FF2B5EF4-FFF2-40B4-BE49-F238E27FC236}">
                <a16:creationId xmlns:a16="http://schemas.microsoft.com/office/drawing/2014/main" id="{37FD9C5B-5C8B-E9E6-8EFB-05977197C906}"/>
              </a:ext>
            </a:extLst>
          </p:cNvPr>
          <p:cNvSpPr txBox="1"/>
          <p:nvPr/>
        </p:nvSpPr>
        <p:spPr>
          <a:xfrm>
            <a:off x="0" y="136525"/>
            <a:ext cx="12083143" cy="2554545"/>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solidFill>
                  <a:srgbClr val="7030A0"/>
                </a:solidFill>
              </a:rPr>
              <a:t>F</a:t>
            </a:r>
            <a:r>
              <a:rPr lang="en-US" sz="2000" b="1" i="0" dirty="0">
                <a:solidFill>
                  <a:srgbClr val="7030A0"/>
                </a:solidFill>
                <a:effectLst/>
              </a:rPr>
              <a:t>ill in the first row and the first column. </a:t>
            </a:r>
          </a:p>
          <a:p>
            <a:pPr marL="285750" indent="-285750" algn="just">
              <a:buFont typeface="Wingdings" panose="05000000000000000000" pitchFamily="2" charset="2"/>
              <a:buChar char="Ø"/>
            </a:pPr>
            <a:r>
              <a:rPr lang="en-US" sz="2000" b="1" i="0" dirty="0">
                <a:solidFill>
                  <a:srgbClr val="7030A0"/>
                </a:solidFill>
                <a:effectLst/>
              </a:rPr>
              <a:t>To calculate all the other cells, use the value of the cell to the left, above, and diagonally above to the left. </a:t>
            </a:r>
          </a:p>
          <a:p>
            <a:pPr marL="285750" indent="-285750" algn="just">
              <a:buFont typeface="Wingdings" panose="05000000000000000000" pitchFamily="2" charset="2"/>
              <a:buChar char="Ø"/>
            </a:pPr>
            <a:r>
              <a:rPr lang="en-US" sz="2000" b="1" i="0" dirty="0">
                <a:solidFill>
                  <a:srgbClr val="7030A0"/>
                </a:solidFill>
                <a:effectLst/>
              </a:rPr>
              <a:t>But in the case of the first row, </a:t>
            </a:r>
            <a:r>
              <a:rPr lang="en-US" sz="2000" b="1" dirty="0">
                <a:solidFill>
                  <a:srgbClr val="7030A0"/>
                </a:solidFill>
              </a:rPr>
              <a:t>there is</a:t>
            </a:r>
            <a:r>
              <a:rPr lang="en-US" sz="2000" b="1" i="0" dirty="0">
                <a:solidFill>
                  <a:srgbClr val="7030A0"/>
                </a:solidFill>
                <a:effectLst/>
              </a:rPr>
              <a:t> only the cell to the left. </a:t>
            </a:r>
            <a:endParaRPr lang="en-US" sz="2000" b="1" dirty="0">
              <a:solidFill>
                <a:srgbClr val="7030A0"/>
              </a:solidFill>
            </a:endParaRPr>
          </a:p>
          <a:p>
            <a:pPr marL="285750" indent="-285750" algn="just">
              <a:buFont typeface="Wingdings" panose="05000000000000000000" pitchFamily="2" charset="2"/>
              <a:buChar char="Ø"/>
            </a:pPr>
            <a:r>
              <a:rPr lang="en-US" sz="2000" b="1" i="0" dirty="0">
                <a:solidFill>
                  <a:srgbClr val="7030A0"/>
                </a:solidFill>
                <a:effectLst/>
              </a:rPr>
              <a:t>The cell to the left accounts for deletion operations. Thus, using the formula D(</a:t>
            </a:r>
            <a:r>
              <a:rPr lang="en-US" sz="2000" b="1" i="0" dirty="0" err="1">
                <a:solidFill>
                  <a:srgbClr val="7030A0"/>
                </a:solidFill>
                <a:effectLst/>
              </a:rPr>
              <a:t>i</a:t>
            </a:r>
            <a:r>
              <a:rPr lang="en-US" sz="2000" b="1" i="0" dirty="0">
                <a:solidFill>
                  <a:srgbClr val="7030A0"/>
                </a:solidFill>
                <a:effectLst/>
              </a:rPr>
              <a:t>, j-1) + 1, where </a:t>
            </a:r>
            <a:r>
              <a:rPr lang="en-US" sz="2000" b="1" i="0" dirty="0" err="1">
                <a:solidFill>
                  <a:srgbClr val="7030A0"/>
                </a:solidFill>
                <a:effectLst/>
              </a:rPr>
              <a:t>i</a:t>
            </a:r>
            <a:r>
              <a:rPr lang="en-US" sz="2000" b="1" i="0" dirty="0">
                <a:solidFill>
                  <a:srgbClr val="7030A0"/>
                </a:solidFill>
                <a:effectLst/>
              </a:rPr>
              <a:t> always be 0 since it’s the first row, need to find that each subsequent cell should have a value one greater than the previous one. </a:t>
            </a:r>
          </a:p>
          <a:p>
            <a:pPr marL="285750" indent="-285750" algn="just">
              <a:buFont typeface="Wingdings" panose="05000000000000000000" pitchFamily="2" charset="2"/>
              <a:buChar char="Ø"/>
            </a:pPr>
            <a:r>
              <a:rPr lang="en-US" sz="2000" b="1" i="0" dirty="0">
                <a:solidFill>
                  <a:srgbClr val="7030A0"/>
                </a:solidFill>
                <a:effectLst/>
              </a:rPr>
              <a:t>This tells that, for example, to make the substring APP into an empty string,  need to carry out three deletion operations.</a:t>
            </a:r>
            <a:endParaRPr lang="en-IN" sz="2000" b="1" dirty="0">
              <a:solidFill>
                <a:srgbClr val="7030A0"/>
              </a:solidFill>
            </a:endParaRPr>
          </a:p>
        </p:txBody>
      </p:sp>
    </p:spTree>
    <p:extLst>
      <p:ext uri="{BB962C8B-B14F-4D97-AF65-F5344CB8AC3E}">
        <p14:creationId xmlns:p14="http://schemas.microsoft.com/office/powerpoint/2010/main" val="123012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C752EB-60AC-47B2-A247-BCC78643A590}"/>
              </a:ext>
            </a:extLst>
          </p:cNvPr>
          <p:cNvSpPr>
            <a:spLocks noGrp="1"/>
          </p:cNvSpPr>
          <p:nvPr>
            <p:ph type="dt" sz="half" idx="10"/>
          </p:nvPr>
        </p:nvSpPr>
        <p:spPr/>
        <p:txBody>
          <a:bodyPr/>
          <a:lstStyle/>
          <a:p>
            <a:fld id="{9F8B7866-CDC2-42DE-8173-4952085106C3}" type="datetime1">
              <a:rPr lang="en-IN" smtClean="0"/>
              <a:t>26-03-2025</a:t>
            </a:fld>
            <a:endParaRPr lang="en-IN"/>
          </a:p>
        </p:txBody>
      </p:sp>
      <p:sp>
        <p:nvSpPr>
          <p:cNvPr id="5" name="Footer Placeholder 4">
            <a:extLst>
              <a:ext uri="{FF2B5EF4-FFF2-40B4-BE49-F238E27FC236}">
                <a16:creationId xmlns:a16="http://schemas.microsoft.com/office/drawing/2014/main" id="{4438B3C6-41AE-9F7D-3F66-68FFE9000456}"/>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1AFF7EFE-98F9-7980-DF73-6668C4CF6EAF}"/>
              </a:ext>
            </a:extLst>
          </p:cNvPr>
          <p:cNvSpPr>
            <a:spLocks noGrp="1"/>
          </p:cNvSpPr>
          <p:nvPr>
            <p:ph type="sldNum" sz="quarter" idx="12"/>
          </p:nvPr>
        </p:nvSpPr>
        <p:spPr/>
        <p:txBody>
          <a:bodyPr/>
          <a:lstStyle/>
          <a:p>
            <a:fld id="{C2EB66F7-50D0-4A16-BFD8-A375E9228F54}" type="slidenum">
              <a:rPr lang="en-IN" smtClean="0"/>
              <a:t>14</a:t>
            </a:fld>
            <a:endParaRPr lang="en-IN"/>
          </a:p>
        </p:txBody>
      </p:sp>
      <p:pic>
        <p:nvPicPr>
          <p:cNvPr id="10242" name="Picture 2">
            <a:extLst>
              <a:ext uri="{FF2B5EF4-FFF2-40B4-BE49-F238E27FC236}">
                <a16:creationId xmlns:a16="http://schemas.microsoft.com/office/drawing/2014/main" id="{9B543E10-94F9-7CA6-04E1-E7D2ED0AC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246" y="1410770"/>
            <a:ext cx="6737285" cy="36650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E20DD5-549A-9537-827D-31885EC95336}"/>
              </a:ext>
            </a:extLst>
          </p:cNvPr>
          <p:cNvSpPr txBox="1"/>
          <p:nvPr/>
        </p:nvSpPr>
        <p:spPr>
          <a:xfrm>
            <a:off x="203913" y="215836"/>
            <a:ext cx="4899932" cy="6225037"/>
          </a:xfrm>
          <a:prstGeom prst="rect">
            <a:avLst/>
          </a:prstGeom>
          <a:noFill/>
        </p:spPr>
        <p:txBody>
          <a:bodyPr wrap="square">
            <a:spAutoFit/>
          </a:bodyPr>
          <a:lstStyle/>
          <a:p>
            <a:pPr algn="just">
              <a:lnSpc>
                <a:spcPts val="2400"/>
              </a:lnSpc>
              <a:buNone/>
            </a:pPr>
            <a:r>
              <a:rPr lang="en-US" b="1" i="0" dirty="0">
                <a:solidFill>
                  <a:srgbClr val="7030A0"/>
                </a:solidFill>
                <a:effectLst/>
                <a:latin typeface="Times New Roman" panose="02020603050405020304" pitchFamily="18" charset="0"/>
                <a:cs typeface="Times New Roman" panose="02020603050405020304" pitchFamily="18" charset="0"/>
              </a:rPr>
              <a:t>For the cell [1,1], which represents the intersection of the characters A and A,</a:t>
            </a:r>
          </a:p>
          <a:p>
            <a:pPr algn="just">
              <a:lnSpc>
                <a:spcPts val="2400"/>
              </a:lnSpc>
              <a:buNone/>
            </a:pPr>
            <a:endParaRPr lang="en-US" b="1" dirty="0">
              <a:solidFill>
                <a:srgbClr val="7030A0"/>
              </a:solidFill>
              <a:latin typeface="Times New Roman" panose="02020603050405020304" pitchFamily="18" charset="0"/>
              <a:cs typeface="Times New Roman" panose="02020603050405020304" pitchFamily="18" charset="0"/>
            </a:endParaRPr>
          </a:p>
          <a:p>
            <a:pPr algn="just">
              <a:lnSpc>
                <a:spcPts val="2400"/>
              </a:lnSpc>
              <a:buNone/>
            </a:pPr>
            <a:r>
              <a:rPr lang="en-US" b="1" dirty="0">
                <a:solidFill>
                  <a:srgbClr val="7030A0"/>
                </a:solidFill>
                <a:latin typeface="Times New Roman" panose="02020603050405020304" pitchFamily="18" charset="0"/>
                <a:cs typeface="Times New Roman" panose="02020603050405020304" pitchFamily="18" charset="0"/>
              </a:rPr>
              <a:t>N</a:t>
            </a:r>
            <a:r>
              <a:rPr lang="en-US" b="1" i="0" dirty="0">
                <a:solidFill>
                  <a:srgbClr val="7030A0"/>
                </a:solidFill>
                <a:effectLst/>
                <a:latin typeface="Times New Roman" panose="02020603050405020304" pitchFamily="18" charset="0"/>
                <a:cs typeface="Times New Roman" panose="02020603050405020304" pitchFamily="18" charset="0"/>
              </a:rPr>
              <a:t>eed to check the cost of deletion, the cost of insertion, and the cost of substitution. </a:t>
            </a:r>
          </a:p>
          <a:p>
            <a:pPr algn="just">
              <a:lnSpc>
                <a:spcPts val="2400"/>
              </a:lnSpc>
              <a:buNone/>
            </a:pPr>
            <a:endParaRPr lang="en-US" b="1" dirty="0">
              <a:solidFill>
                <a:srgbClr val="7030A0"/>
              </a:solidFill>
              <a:latin typeface="Times New Roman" panose="02020603050405020304" pitchFamily="18" charset="0"/>
              <a:cs typeface="Times New Roman" panose="02020603050405020304" pitchFamily="18" charset="0"/>
            </a:endParaRPr>
          </a:p>
          <a:p>
            <a:pPr algn="just">
              <a:lnSpc>
                <a:spcPts val="2400"/>
              </a:lnSpc>
              <a:buNone/>
            </a:pPr>
            <a:r>
              <a:rPr lang="en-US" b="1" i="0" dirty="0">
                <a:solidFill>
                  <a:srgbClr val="7030A0"/>
                </a:solidFill>
                <a:effectLst/>
                <a:latin typeface="Times New Roman" panose="02020603050405020304" pitchFamily="18" charset="0"/>
                <a:cs typeface="Times New Roman" panose="02020603050405020304" pitchFamily="18" charset="0"/>
              </a:rPr>
              <a:t>The given cell has the following values: </a:t>
            </a:r>
            <a:r>
              <a:rPr lang="en-US" b="1" i="0" dirty="0" err="1">
                <a:solidFill>
                  <a:srgbClr val="7030A0"/>
                </a:solidFill>
                <a:effectLst/>
                <a:latin typeface="Times New Roman" panose="02020603050405020304" pitchFamily="18" charset="0"/>
                <a:cs typeface="Times New Roman" panose="02020603050405020304" pitchFamily="18" charset="0"/>
              </a:rPr>
              <a:t>i</a:t>
            </a:r>
            <a:r>
              <a:rPr lang="en-US" b="1" i="0" dirty="0">
                <a:solidFill>
                  <a:srgbClr val="7030A0"/>
                </a:solidFill>
                <a:effectLst/>
                <a:latin typeface="Times New Roman" panose="02020603050405020304" pitchFamily="18" charset="0"/>
                <a:cs typeface="Times New Roman" panose="02020603050405020304" pitchFamily="18" charset="0"/>
              </a:rPr>
              <a:t> = 1, j = 1.</a:t>
            </a:r>
          </a:p>
          <a:p>
            <a:pPr algn="just">
              <a:lnSpc>
                <a:spcPts val="2400"/>
              </a:lnSpc>
              <a:buNone/>
            </a:pPr>
            <a:endParaRPr lang="en-US" b="1" i="0" dirty="0">
              <a:solidFill>
                <a:srgbClr val="7030A0"/>
              </a:solidFill>
              <a:effectLst/>
              <a:latin typeface="Times New Roman" panose="02020603050405020304" pitchFamily="18" charset="0"/>
              <a:cs typeface="Times New Roman" panose="02020603050405020304" pitchFamily="18" charset="0"/>
            </a:endParaRPr>
          </a:p>
          <a:p>
            <a:pPr marL="285750" indent="-285750" algn="just">
              <a:lnSpc>
                <a:spcPts val="24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The cost of deletion is [</a:t>
            </a:r>
            <a:r>
              <a:rPr lang="en-US" b="1" i="0" dirty="0" err="1">
                <a:solidFill>
                  <a:srgbClr val="FF0000"/>
                </a:solidFill>
                <a:effectLst/>
                <a:latin typeface="Times New Roman" panose="02020603050405020304" pitchFamily="18" charset="0"/>
                <a:cs typeface="Times New Roman" panose="02020603050405020304" pitchFamily="18" charset="0"/>
              </a:rPr>
              <a:t>i</a:t>
            </a:r>
            <a:r>
              <a:rPr lang="en-US" b="1" i="0" dirty="0">
                <a:solidFill>
                  <a:srgbClr val="FF0000"/>
                </a:solidFill>
                <a:effectLst/>
                <a:latin typeface="Times New Roman" panose="02020603050405020304" pitchFamily="18" charset="0"/>
                <a:cs typeface="Times New Roman" panose="02020603050405020304" pitchFamily="18" charset="0"/>
              </a:rPr>
              <a:t>, j-1] + 1 = [1, 0] + 1 = 1 + 1 = 2.</a:t>
            </a:r>
          </a:p>
          <a:p>
            <a:pPr marL="285750" indent="-285750" algn="just">
              <a:lnSpc>
                <a:spcPts val="24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The cost of insertion is [i-1, j] + 1 = [0, 1] + 1 = 1 + 1 = 2.</a:t>
            </a:r>
          </a:p>
          <a:p>
            <a:pPr marL="285750" indent="-285750" algn="just">
              <a:lnSpc>
                <a:spcPts val="24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The cost of substitution is [i-1, j-1] + m(a, b) = [0, 0] + m(a, b) = 0 + 0 = 0.</a:t>
            </a:r>
          </a:p>
          <a:p>
            <a:pPr algn="just">
              <a:lnSpc>
                <a:spcPts val="2400"/>
              </a:lnSpc>
            </a:pPr>
            <a:r>
              <a:rPr lang="en-US" b="1" i="0" dirty="0">
                <a:solidFill>
                  <a:srgbClr val="7030A0"/>
                </a:solidFill>
                <a:effectLst/>
                <a:latin typeface="Times New Roman" panose="02020603050405020304" pitchFamily="18" charset="0"/>
                <a:cs typeface="Times New Roman" panose="02020603050405020304" pitchFamily="18" charset="0"/>
              </a:rPr>
              <a:t>Here, m(a, b) is a function that compares two characters, returning 0 if the characters are identical and 1 if they are different. Therefore, min(2, 2, 0) is equal to 0, and hence the value of the cell D(1, 1) is 0.</a:t>
            </a:r>
          </a:p>
        </p:txBody>
      </p:sp>
    </p:spTree>
    <p:extLst>
      <p:ext uri="{BB962C8B-B14F-4D97-AF65-F5344CB8AC3E}">
        <p14:creationId xmlns:p14="http://schemas.microsoft.com/office/powerpoint/2010/main" val="236392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4139-EC9A-660D-DB59-325998EB23BD}"/>
              </a:ext>
            </a:extLst>
          </p:cNvPr>
          <p:cNvSpPr>
            <a:spLocks noGrp="1"/>
          </p:cNvSpPr>
          <p:nvPr>
            <p:ph type="title"/>
          </p:nvPr>
        </p:nvSpPr>
        <p:spPr/>
        <p:txBody>
          <a:bodyPr/>
          <a:lstStyle/>
          <a:p>
            <a:pPr algn="ctr"/>
            <a:r>
              <a:rPr lang="en-US" b="1" dirty="0"/>
              <a:t>Final Matrix</a:t>
            </a:r>
            <a:endParaRPr lang="en-IN" b="1" dirty="0"/>
          </a:p>
        </p:txBody>
      </p:sp>
      <p:sp>
        <p:nvSpPr>
          <p:cNvPr id="4" name="Date Placeholder 3">
            <a:extLst>
              <a:ext uri="{FF2B5EF4-FFF2-40B4-BE49-F238E27FC236}">
                <a16:creationId xmlns:a16="http://schemas.microsoft.com/office/drawing/2014/main" id="{FD2ED80C-AEFC-C925-F259-D1810A931BA4}"/>
              </a:ext>
            </a:extLst>
          </p:cNvPr>
          <p:cNvSpPr>
            <a:spLocks noGrp="1"/>
          </p:cNvSpPr>
          <p:nvPr>
            <p:ph type="dt" sz="half" idx="10"/>
          </p:nvPr>
        </p:nvSpPr>
        <p:spPr/>
        <p:txBody>
          <a:bodyPr/>
          <a:lstStyle/>
          <a:p>
            <a:fld id="{9F8B7866-CDC2-42DE-8173-4952085106C3}" type="datetime1">
              <a:rPr lang="en-IN" smtClean="0"/>
              <a:t>26-03-2025</a:t>
            </a:fld>
            <a:endParaRPr lang="en-IN"/>
          </a:p>
        </p:txBody>
      </p:sp>
      <p:sp>
        <p:nvSpPr>
          <p:cNvPr id="5" name="Footer Placeholder 4">
            <a:extLst>
              <a:ext uri="{FF2B5EF4-FFF2-40B4-BE49-F238E27FC236}">
                <a16:creationId xmlns:a16="http://schemas.microsoft.com/office/drawing/2014/main" id="{882F8C71-ADE8-B24B-FF1A-EC84B93DBBD4}"/>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D1C7B1F4-44EA-7EA9-2CAF-051E038C1CA6}"/>
              </a:ext>
            </a:extLst>
          </p:cNvPr>
          <p:cNvSpPr>
            <a:spLocks noGrp="1"/>
          </p:cNvSpPr>
          <p:nvPr>
            <p:ph type="sldNum" sz="quarter" idx="12"/>
          </p:nvPr>
        </p:nvSpPr>
        <p:spPr/>
        <p:txBody>
          <a:bodyPr/>
          <a:lstStyle/>
          <a:p>
            <a:fld id="{C2EB66F7-50D0-4A16-BFD8-A375E9228F54}" type="slidenum">
              <a:rPr lang="en-IN" smtClean="0"/>
              <a:t>15</a:t>
            </a:fld>
            <a:endParaRPr lang="en-IN"/>
          </a:p>
        </p:txBody>
      </p:sp>
      <p:pic>
        <p:nvPicPr>
          <p:cNvPr id="11266" name="Picture 2">
            <a:extLst>
              <a:ext uri="{FF2B5EF4-FFF2-40B4-BE49-F238E27FC236}">
                <a16:creationId xmlns:a16="http://schemas.microsoft.com/office/drawing/2014/main" id="{F92EC600-0F6B-6B42-EFF4-83DC3C08D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689100"/>
            <a:ext cx="833437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13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DF23-AFDB-0F1F-30D0-2A3306EE1212}"/>
              </a:ext>
            </a:extLst>
          </p:cNvPr>
          <p:cNvSpPr>
            <a:spLocks noGrp="1"/>
          </p:cNvSpPr>
          <p:nvPr>
            <p:ph type="title"/>
          </p:nvPr>
        </p:nvSpPr>
        <p:spPr/>
        <p:txBody>
          <a:bodyPr/>
          <a:lstStyle/>
          <a:p>
            <a:pPr algn="ctr"/>
            <a:r>
              <a:rPr lang="en-US" b="1" dirty="0"/>
              <a:t>Syllabus</a:t>
            </a:r>
            <a:endParaRPr lang="en-IN" b="1" dirty="0"/>
          </a:p>
        </p:txBody>
      </p:sp>
      <p:sp>
        <p:nvSpPr>
          <p:cNvPr id="3" name="Content Placeholder 2">
            <a:extLst>
              <a:ext uri="{FF2B5EF4-FFF2-40B4-BE49-F238E27FC236}">
                <a16:creationId xmlns:a16="http://schemas.microsoft.com/office/drawing/2014/main" id="{A9861E29-98F0-6A07-063C-1DB42BC5B2DE}"/>
              </a:ext>
            </a:extLst>
          </p:cNvPr>
          <p:cNvSpPr>
            <a:spLocks noGrp="1"/>
          </p:cNvSpPr>
          <p:nvPr>
            <p:ph idx="1"/>
          </p:nvPr>
        </p:nvSpPr>
        <p:spPr>
          <a:xfrm>
            <a:off x="494522" y="1502229"/>
            <a:ext cx="10859278" cy="4674734"/>
          </a:xfrm>
        </p:spPr>
        <p:txBody>
          <a:bodyPr>
            <a:normAutofit lnSpcReduction="10000"/>
          </a:bodyPr>
          <a:lstStyle/>
          <a:p>
            <a:pPr marL="0" indent="0" algn="just">
              <a:buNone/>
            </a:pPr>
            <a:r>
              <a:rPr lang="en-US" b="1" dirty="0">
                <a:solidFill>
                  <a:srgbClr val="FF0000"/>
                </a:solidFill>
              </a:rPr>
              <a:t>INTRODUCTION :</a:t>
            </a:r>
            <a:r>
              <a:rPr lang="en-US" b="1" dirty="0"/>
              <a:t> </a:t>
            </a:r>
            <a:r>
              <a:rPr lang="en-US" dirty="0"/>
              <a:t>Types of Learning - Designing a learning system - concept learning - </a:t>
            </a:r>
            <a:r>
              <a:rPr lang="en-US" b="1" dirty="0">
                <a:solidFill>
                  <a:srgbClr val="7030A0"/>
                </a:solidFill>
              </a:rPr>
              <a:t>Find-s Algorithm - Candidate Elimination </a:t>
            </a:r>
            <a:r>
              <a:rPr lang="en-US" dirty="0"/>
              <a:t>- Data Preprocessing - Cleaning - Data Scales - Transformation - </a:t>
            </a:r>
            <a:r>
              <a:rPr lang="en-US" b="1" dirty="0">
                <a:solidFill>
                  <a:srgbClr val="7030A0"/>
                </a:solidFill>
              </a:rPr>
              <a:t>Dimensionality Reduction</a:t>
            </a:r>
            <a:r>
              <a:rPr lang="en-US" b="1" dirty="0"/>
              <a:t>. 								</a:t>
            </a:r>
            <a:r>
              <a:rPr lang="en-US" dirty="0"/>
              <a:t>	      (9)</a:t>
            </a:r>
          </a:p>
          <a:p>
            <a:pPr marL="0" indent="0" algn="just">
              <a:buNone/>
            </a:pPr>
            <a:endParaRPr lang="en-US" dirty="0"/>
          </a:p>
          <a:p>
            <a:pPr marL="0" indent="0" algn="just">
              <a:buNone/>
            </a:pPr>
            <a:endParaRPr lang="en-US" dirty="0"/>
          </a:p>
          <a:p>
            <a:pPr marL="0" indent="0" algn="just">
              <a:buNone/>
            </a:pPr>
            <a:r>
              <a:rPr lang="en-IN" b="1" dirty="0">
                <a:solidFill>
                  <a:srgbClr val="FF0000"/>
                </a:solidFill>
              </a:rPr>
              <a:t>LINEAR MODELS : </a:t>
            </a:r>
            <a:r>
              <a:rPr lang="en-IN" b="1" dirty="0">
                <a:solidFill>
                  <a:srgbClr val="7030A0"/>
                </a:solidFill>
              </a:rPr>
              <a:t>Linear Regression Models</a:t>
            </a:r>
            <a:r>
              <a:rPr lang="en-IN" dirty="0"/>
              <a:t> ,Maximum Likelihood Estimation - Least Squares - Bias-Variance Decomposition - Bayesian Linear Regression - </a:t>
            </a:r>
            <a:r>
              <a:rPr lang="en-IN" b="1" dirty="0">
                <a:solidFill>
                  <a:srgbClr val="7030A0"/>
                </a:solidFill>
              </a:rPr>
              <a:t>Linear Models for Classification</a:t>
            </a:r>
            <a:r>
              <a:rPr lang="en-IN" dirty="0"/>
              <a:t>, </a:t>
            </a:r>
            <a:r>
              <a:rPr lang="en-IN" b="1" dirty="0">
                <a:solidFill>
                  <a:srgbClr val="7030A0"/>
                </a:solidFill>
              </a:rPr>
              <a:t>Probabilistic Generative Models - Probabilistic Discriminative Models </a:t>
            </a:r>
            <a:r>
              <a:rPr lang="en-IN" dirty="0"/>
              <a:t>- </a:t>
            </a:r>
            <a:r>
              <a:rPr lang="en-IN" b="1" dirty="0">
                <a:solidFill>
                  <a:srgbClr val="7030A0"/>
                </a:solidFill>
              </a:rPr>
              <a:t>Linear Discriminant Analysis</a:t>
            </a:r>
            <a:r>
              <a:rPr lang="en-IN" dirty="0"/>
              <a:t> 	                                                                           (9)</a:t>
            </a:r>
          </a:p>
        </p:txBody>
      </p:sp>
      <p:sp>
        <p:nvSpPr>
          <p:cNvPr id="4" name="Date Placeholder 3">
            <a:extLst>
              <a:ext uri="{FF2B5EF4-FFF2-40B4-BE49-F238E27FC236}">
                <a16:creationId xmlns:a16="http://schemas.microsoft.com/office/drawing/2014/main" id="{833DB068-7EDB-CD41-CC35-254431E3F0EF}"/>
              </a:ext>
            </a:extLst>
          </p:cNvPr>
          <p:cNvSpPr>
            <a:spLocks noGrp="1"/>
          </p:cNvSpPr>
          <p:nvPr>
            <p:ph type="dt" sz="half" idx="10"/>
          </p:nvPr>
        </p:nvSpPr>
        <p:spPr/>
        <p:txBody>
          <a:bodyPr/>
          <a:lstStyle/>
          <a:p>
            <a:fld id="{3CB649A5-5EA3-4A96-9439-2A54DE2A147E}" type="datetime1">
              <a:rPr lang="en-IN" smtClean="0"/>
              <a:t>26-03-2025</a:t>
            </a:fld>
            <a:endParaRPr lang="en-IN"/>
          </a:p>
        </p:txBody>
      </p:sp>
      <p:sp>
        <p:nvSpPr>
          <p:cNvPr id="5" name="Footer Placeholder 4">
            <a:extLst>
              <a:ext uri="{FF2B5EF4-FFF2-40B4-BE49-F238E27FC236}">
                <a16:creationId xmlns:a16="http://schemas.microsoft.com/office/drawing/2014/main" id="{0542632A-4F28-DB43-D04C-99351BCC947C}"/>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76D892F9-1FDB-B6A0-4B47-13BC1C5F07C7}"/>
              </a:ext>
            </a:extLst>
          </p:cNvPr>
          <p:cNvSpPr>
            <a:spLocks noGrp="1"/>
          </p:cNvSpPr>
          <p:nvPr>
            <p:ph type="sldNum" sz="quarter" idx="12"/>
          </p:nvPr>
        </p:nvSpPr>
        <p:spPr/>
        <p:txBody>
          <a:bodyPr/>
          <a:lstStyle/>
          <a:p>
            <a:fld id="{41F24E84-95A6-45A7-A102-D29F5C77ECCD}" type="slidenum">
              <a:rPr lang="en-IN" smtClean="0"/>
              <a:t>2</a:t>
            </a:fld>
            <a:endParaRPr lang="en-IN"/>
          </a:p>
        </p:txBody>
      </p:sp>
    </p:spTree>
    <p:extLst>
      <p:ext uri="{BB962C8B-B14F-4D97-AF65-F5344CB8AC3E}">
        <p14:creationId xmlns:p14="http://schemas.microsoft.com/office/powerpoint/2010/main" val="93656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C747-C4CA-A588-6E1C-70341EA55BBE}"/>
              </a:ext>
            </a:extLst>
          </p:cNvPr>
          <p:cNvSpPr>
            <a:spLocks noGrp="1"/>
          </p:cNvSpPr>
          <p:nvPr>
            <p:ph type="title"/>
          </p:nvPr>
        </p:nvSpPr>
        <p:spPr/>
        <p:txBody>
          <a:bodyPr/>
          <a:lstStyle/>
          <a:p>
            <a:pPr algn="ctr"/>
            <a:r>
              <a:rPr lang="en-US" b="1" dirty="0"/>
              <a:t>Syllabus</a:t>
            </a:r>
            <a:endParaRPr lang="en-IN" dirty="0"/>
          </a:p>
        </p:txBody>
      </p:sp>
      <p:sp>
        <p:nvSpPr>
          <p:cNvPr id="3" name="Content Placeholder 2">
            <a:extLst>
              <a:ext uri="{FF2B5EF4-FFF2-40B4-BE49-F238E27FC236}">
                <a16:creationId xmlns:a16="http://schemas.microsoft.com/office/drawing/2014/main" id="{77742DCB-3FAD-974A-1523-104CBF25CEBE}"/>
              </a:ext>
            </a:extLst>
          </p:cNvPr>
          <p:cNvSpPr>
            <a:spLocks noGrp="1"/>
          </p:cNvSpPr>
          <p:nvPr>
            <p:ph idx="1"/>
          </p:nvPr>
        </p:nvSpPr>
        <p:spPr/>
        <p:txBody>
          <a:bodyPr/>
          <a:lstStyle/>
          <a:p>
            <a:pPr marL="0" indent="0" algn="just">
              <a:buNone/>
            </a:pPr>
            <a:r>
              <a:rPr lang="en-IN" b="1" dirty="0">
                <a:solidFill>
                  <a:srgbClr val="FF0000"/>
                </a:solidFill>
              </a:rPr>
              <a:t>NEURAL NETWORKS AND DECISION TREES </a:t>
            </a:r>
            <a:r>
              <a:rPr lang="en-IN" dirty="0"/>
              <a:t>: </a:t>
            </a:r>
            <a:r>
              <a:rPr lang="en-IN" b="1" dirty="0">
                <a:solidFill>
                  <a:srgbClr val="7030A0"/>
                </a:solidFill>
              </a:rPr>
              <a:t>Feed-forward Networks - Network Training - Delta Rule- Gradient Descent – Error Backpropagation - Regularization in Neural Networks - Generalisation - Decision Tree Learning- Representation - Inductive Bias- Issues     </a:t>
            </a:r>
            <a:r>
              <a:rPr lang="en-IN" dirty="0"/>
              <a:t>(9)</a:t>
            </a:r>
          </a:p>
          <a:p>
            <a:pPr marL="0" indent="0" algn="just">
              <a:buNone/>
            </a:pPr>
            <a:endParaRPr lang="en-IN" dirty="0"/>
          </a:p>
          <a:p>
            <a:pPr marL="0" indent="0" algn="just">
              <a:buNone/>
            </a:pPr>
            <a:r>
              <a:rPr lang="en-IN" b="1" dirty="0">
                <a:solidFill>
                  <a:srgbClr val="FF0000"/>
                </a:solidFill>
              </a:rPr>
              <a:t>KERNEL AND GRAPHICAL METHODS : </a:t>
            </a:r>
            <a:r>
              <a:rPr lang="en-IN" b="1" dirty="0">
                <a:solidFill>
                  <a:srgbClr val="7030A0"/>
                </a:solidFill>
              </a:rPr>
              <a:t>Constructing Kernels - Radial Basis Function Networks – Gaussian Processes - Maximum Margin Classifiers - SVM - Bayes Theorem - Naive Bayes - Bayesian Networks 										       </a:t>
            </a:r>
            <a:r>
              <a:rPr lang="en-IN" dirty="0"/>
              <a:t>(9) </a:t>
            </a:r>
          </a:p>
        </p:txBody>
      </p:sp>
      <p:sp>
        <p:nvSpPr>
          <p:cNvPr id="4" name="Date Placeholder 3">
            <a:extLst>
              <a:ext uri="{FF2B5EF4-FFF2-40B4-BE49-F238E27FC236}">
                <a16:creationId xmlns:a16="http://schemas.microsoft.com/office/drawing/2014/main" id="{CB346B76-B3D0-AE16-8E6D-8AD475F7655D}"/>
              </a:ext>
            </a:extLst>
          </p:cNvPr>
          <p:cNvSpPr>
            <a:spLocks noGrp="1"/>
          </p:cNvSpPr>
          <p:nvPr>
            <p:ph type="dt" sz="half" idx="10"/>
          </p:nvPr>
        </p:nvSpPr>
        <p:spPr/>
        <p:txBody>
          <a:bodyPr/>
          <a:lstStyle/>
          <a:p>
            <a:fld id="{02DE8023-138F-444E-855A-ABE0949FF4F5}" type="datetime1">
              <a:rPr lang="en-IN" smtClean="0"/>
              <a:t>26-03-2025</a:t>
            </a:fld>
            <a:endParaRPr lang="en-IN"/>
          </a:p>
        </p:txBody>
      </p:sp>
      <p:sp>
        <p:nvSpPr>
          <p:cNvPr id="5" name="Footer Placeholder 4">
            <a:extLst>
              <a:ext uri="{FF2B5EF4-FFF2-40B4-BE49-F238E27FC236}">
                <a16:creationId xmlns:a16="http://schemas.microsoft.com/office/drawing/2014/main" id="{F63A822E-4FF1-E457-C457-137DABD14974}"/>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8AAF1CDB-FEF5-1CCC-99D9-4BD7472C20AF}"/>
              </a:ext>
            </a:extLst>
          </p:cNvPr>
          <p:cNvSpPr>
            <a:spLocks noGrp="1"/>
          </p:cNvSpPr>
          <p:nvPr>
            <p:ph type="sldNum" sz="quarter" idx="12"/>
          </p:nvPr>
        </p:nvSpPr>
        <p:spPr/>
        <p:txBody>
          <a:bodyPr/>
          <a:lstStyle/>
          <a:p>
            <a:fld id="{41F24E84-95A6-45A7-A102-D29F5C77ECCD}" type="slidenum">
              <a:rPr lang="en-IN" smtClean="0"/>
              <a:t>3</a:t>
            </a:fld>
            <a:endParaRPr lang="en-IN"/>
          </a:p>
        </p:txBody>
      </p:sp>
    </p:spTree>
    <p:extLst>
      <p:ext uri="{BB962C8B-B14F-4D97-AF65-F5344CB8AC3E}">
        <p14:creationId xmlns:p14="http://schemas.microsoft.com/office/powerpoint/2010/main" val="1371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A5B0-C699-C2E4-4176-52B74A2360AE}"/>
              </a:ext>
            </a:extLst>
          </p:cNvPr>
          <p:cNvSpPr>
            <a:spLocks noGrp="1"/>
          </p:cNvSpPr>
          <p:nvPr>
            <p:ph type="title"/>
          </p:nvPr>
        </p:nvSpPr>
        <p:spPr/>
        <p:txBody>
          <a:bodyPr/>
          <a:lstStyle/>
          <a:p>
            <a:pPr algn="ctr"/>
            <a:r>
              <a:rPr lang="en-US" b="1" dirty="0"/>
              <a:t>Syllabus</a:t>
            </a:r>
            <a:endParaRPr lang="en-IN" dirty="0"/>
          </a:p>
        </p:txBody>
      </p:sp>
      <p:sp>
        <p:nvSpPr>
          <p:cNvPr id="3" name="Content Placeholder 2">
            <a:extLst>
              <a:ext uri="{FF2B5EF4-FFF2-40B4-BE49-F238E27FC236}">
                <a16:creationId xmlns:a16="http://schemas.microsoft.com/office/drawing/2014/main" id="{5396E0BE-2B29-C1F1-5ABE-33DA982CC90D}"/>
              </a:ext>
            </a:extLst>
          </p:cNvPr>
          <p:cNvSpPr>
            <a:spLocks noGrp="1"/>
          </p:cNvSpPr>
          <p:nvPr>
            <p:ph idx="1"/>
          </p:nvPr>
        </p:nvSpPr>
        <p:spPr/>
        <p:txBody>
          <a:bodyPr/>
          <a:lstStyle/>
          <a:p>
            <a:pPr marL="0" indent="0" algn="just">
              <a:buNone/>
            </a:pPr>
            <a:r>
              <a:rPr lang="en-US" b="1" dirty="0">
                <a:solidFill>
                  <a:srgbClr val="FF0000"/>
                </a:solidFill>
              </a:rPr>
              <a:t>UNSUPERVISED AND REINFORCEMENT LEARNING : </a:t>
            </a:r>
            <a:r>
              <a:rPr lang="en-US" b="1" dirty="0">
                <a:solidFill>
                  <a:srgbClr val="7030A0"/>
                </a:solidFill>
              </a:rPr>
              <a:t>Measures of Similarity and Dissimilarity - Clustering - Partitioning methods - KMeans - Hierarchical Methods</a:t>
            </a:r>
            <a:r>
              <a:rPr lang="en-US" dirty="0"/>
              <a:t> - Outliers - Reinforcement Learning - Reinforcement Learning Tasks - </a:t>
            </a:r>
            <a:r>
              <a:rPr lang="en-US" b="1" dirty="0">
                <a:solidFill>
                  <a:srgbClr val="7030A0"/>
                </a:solidFill>
              </a:rPr>
              <a:t>Q-learning 	</a:t>
            </a:r>
            <a:r>
              <a:rPr lang="en-US" dirty="0"/>
              <a:t>			(9)</a:t>
            </a:r>
            <a:endParaRPr lang="en-IN" dirty="0"/>
          </a:p>
        </p:txBody>
      </p:sp>
      <p:sp>
        <p:nvSpPr>
          <p:cNvPr id="4" name="Date Placeholder 3">
            <a:extLst>
              <a:ext uri="{FF2B5EF4-FFF2-40B4-BE49-F238E27FC236}">
                <a16:creationId xmlns:a16="http://schemas.microsoft.com/office/drawing/2014/main" id="{08431CAA-A518-2D3E-1F70-62029E08F858}"/>
              </a:ext>
            </a:extLst>
          </p:cNvPr>
          <p:cNvSpPr>
            <a:spLocks noGrp="1"/>
          </p:cNvSpPr>
          <p:nvPr>
            <p:ph type="dt" sz="half" idx="10"/>
          </p:nvPr>
        </p:nvSpPr>
        <p:spPr/>
        <p:txBody>
          <a:bodyPr/>
          <a:lstStyle/>
          <a:p>
            <a:fld id="{2857F90B-1731-4323-AF18-C15CC96BF784}" type="datetime1">
              <a:rPr lang="en-IN" smtClean="0"/>
              <a:t>26-03-2025</a:t>
            </a:fld>
            <a:endParaRPr lang="en-IN"/>
          </a:p>
        </p:txBody>
      </p:sp>
      <p:sp>
        <p:nvSpPr>
          <p:cNvPr id="5" name="Footer Placeholder 4">
            <a:extLst>
              <a:ext uri="{FF2B5EF4-FFF2-40B4-BE49-F238E27FC236}">
                <a16:creationId xmlns:a16="http://schemas.microsoft.com/office/drawing/2014/main" id="{B94FFFF2-50A7-3A34-35A6-F87756C6569B}"/>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785FC308-6699-DFB7-1387-122C03DEF418}"/>
              </a:ext>
            </a:extLst>
          </p:cNvPr>
          <p:cNvSpPr>
            <a:spLocks noGrp="1"/>
          </p:cNvSpPr>
          <p:nvPr>
            <p:ph type="sldNum" sz="quarter" idx="12"/>
          </p:nvPr>
        </p:nvSpPr>
        <p:spPr/>
        <p:txBody>
          <a:bodyPr/>
          <a:lstStyle/>
          <a:p>
            <a:fld id="{41F24E84-95A6-45A7-A102-D29F5C77ECCD}" type="slidenum">
              <a:rPr lang="en-IN" smtClean="0"/>
              <a:t>4</a:t>
            </a:fld>
            <a:endParaRPr lang="en-IN"/>
          </a:p>
        </p:txBody>
      </p:sp>
    </p:spTree>
    <p:extLst>
      <p:ext uri="{BB962C8B-B14F-4D97-AF65-F5344CB8AC3E}">
        <p14:creationId xmlns:p14="http://schemas.microsoft.com/office/powerpoint/2010/main" val="349645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55B0-B4FF-656C-EF3A-8014DCA22045}"/>
              </a:ext>
            </a:extLst>
          </p:cNvPr>
          <p:cNvSpPr>
            <a:spLocks noGrp="1"/>
          </p:cNvSpPr>
          <p:nvPr>
            <p:ph type="title"/>
          </p:nvPr>
        </p:nvSpPr>
        <p:spPr/>
        <p:txBody>
          <a:bodyPr/>
          <a:lstStyle/>
          <a:p>
            <a:pPr algn="ctr"/>
            <a:r>
              <a:rPr lang="en-US" b="1" dirty="0"/>
              <a:t>Text Books and Reference Books</a:t>
            </a:r>
            <a:endParaRPr lang="en-IN" b="1" dirty="0"/>
          </a:p>
        </p:txBody>
      </p:sp>
      <p:sp>
        <p:nvSpPr>
          <p:cNvPr id="3" name="Content Placeholder 2">
            <a:extLst>
              <a:ext uri="{FF2B5EF4-FFF2-40B4-BE49-F238E27FC236}">
                <a16:creationId xmlns:a16="http://schemas.microsoft.com/office/drawing/2014/main" id="{32E31202-B80D-92F8-8988-B0B7DC09254F}"/>
              </a:ext>
            </a:extLst>
          </p:cNvPr>
          <p:cNvSpPr>
            <a:spLocks noGrp="1"/>
          </p:cNvSpPr>
          <p:nvPr>
            <p:ph idx="1"/>
          </p:nvPr>
        </p:nvSpPr>
        <p:spPr/>
        <p:txBody>
          <a:bodyPr>
            <a:normAutofit lnSpcReduction="10000"/>
          </a:bodyPr>
          <a:lstStyle/>
          <a:p>
            <a:pPr marL="0" indent="0">
              <a:buNone/>
            </a:pPr>
            <a:r>
              <a:rPr lang="en-IN" b="1" dirty="0"/>
              <a:t>TEXT BOOKS: </a:t>
            </a:r>
          </a:p>
          <a:p>
            <a:pPr marL="457200" lvl="1" indent="0" algn="just">
              <a:buNone/>
            </a:pPr>
            <a:r>
              <a:rPr lang="en-IN" b="1" dirty="0">
                <a:solidFill>
                  <a:srgbClr val="FF0000"/>
                </a:solidFill>
              </a:rPr>
              <a:t>1.  Tom Mitchell , "Machine Learning", McGraw Hill, 2017. </a:t>
            </a:r>
          </a:p>
          <a:p>
            <a:pPr marL="457200" lvl="1" indent="0" algn="just">
              <a:buNone/>
            </a:pPr>
            <a:r>
              <a:rPr lang="en-IN" b="1" dirty="0">
                <a:solidFill>
                  <a:srgbClr val="FF0000"/>
                </a:solidFill>
              </a:rPr>
              <a:t>2. Christopher M Bishop , "Pattern Recognition and Machine Learning </a:t>
            </a:r>
            <a:r>
              <a:rPr lang="en-IN" b="1" dirty="0" err="1">
                <a:solidFill>
                  <a:srgbClr val="FF0000"/>
                </a:solidFill>
              </a:rPr>
              <a:t>Learning</a:t>
            </a:r>
            <a:r>
              <a:rPr lang="en-IN" b="1" dirty="0">
                <a:solidFill>
                  <a:srgbClr val="FF0000"/>
                </a:solidFill>
              </a:rPr>
              <a:t>", Springer, 2011. </a:t>
            </a:r>
          </a:p>
          <a:p>
            <a:pPr marL="0" indent="0">
              <a:buNone/>
            </a:pPr>
            <a:r>
              <a:rPr lang="en-IN" b="1" dirty="0"/>
              <a:t>REFERENCES: </a:t>
            </a:r>
          </a:p>
          <a:p>
            <a:pPr marL="457200" lvl="1" indent="0" algn="just">
              <a:buNone/>
            </a:pPr>
            <a:r>
              <a:rPr lang="en-IN" dirty="0"/>
              <a:t>1. Ethem </a:t>
            </a:r>
            <a:r>
              <a:rPr lang="en-IN" dirty="0" err="1"/>
              <a:t>Alpaydin</a:t>
            </a:r>
            <a:r>
              <a:rPr lang="en-IN" dirty="0"/>
              <a:t> , "Introduction to Machine Learning", 3rd Edition, PHI Learning, 2015. </a:t>
            </a:r>
          </a:p>
          <a:p>
            <a:pPr marL="457200" lvl="1" indent="0" algn="just">
              <a:buNone/>
            </a:pPr>
            <a:r>
              <a:rPr lang="en-IN" dirty="0"/>
              <a:t>2. Trevor Hastie, Robert </a:t>
            </a:r>
            <a:r>
              <a:rPr lang="en-IN" dirty="0" err="1"/>
              <a:t>Tibshirani</a:t>
            </a:r>
            <a:r>
              <a:rPr lang="en-IN" dirty="0"/>
              <a:t>, Jerome </a:t>
            </a:r>
            <a:r>
              <a:rPr lang="en-IN" dirty="0" err="1"/>
              <a:t>friedman</a:t>
            </a:r>
            <a:r>
              <a:rPr lang="en-IN" dirty="0"/>
              <a:t> , "The Elements of Statistical learning", 2nd Edition, Springer, 2017. </a:t>
            </a:r>
          </a:p>
          <a:p>
            <a:pPr marL="457200" lvl="1" indent="0" algn="just">
              <a:buNone/>
            </a:pPr>
            <a:r>
              <a:rPr lang="en-IN" dirty="0"/>
              <a:t>3. Kevin Murphy , "Machine Learning - A Probabilistic Perspective", MIT Press, 2012. </a:t>
            </a:r>
          </a:p>
          <a:p>
            <a:pPr marL="457200" lvl="1" indent="0" algn="just">
              <a:buNone/>
            </a:pPr>
            <a:r>
              <a:rPr lang="en-IN" dirty="0"/>
              <a:t>4. Yaser S. Abu-Mostafa , "Learning from Data", AML, 2017.</a:t>
            </a:r>
          </a:p>
        </p:txBody>
      </p:sp>
      <p:sp>
        <p:nvSpPr>
          <p:cNvPr id="4" name="Date Placeholder 3">
            <a:extLst>
              <a:ext uri="{FF2B5EF4-FFF2-40B4-BE49-F238E27FC236}">
                <a16:creationId xmlns:a16="http://schemas.microsoft.com/office/drawing/2014/main" id="{44993F27-F4A6-B371-A2E4-94690F0D4512}"/>
              </a:ext>
            </a:extLst>
          </p:cNvPr>
          <p:cNvSpPr>
            <a:spLocks noGrp="1"/>
          </p:cNvSpPr>
          <p:nvPr>
            <p:ph type="dt" sz="half" idx="10"/>
          </p:nvPr>
        </p:nvSpPr>
        <p:spPr/>
        <p:txBody>
          <a:bodyPr/>
          <a:lstStyle/>
          <a:p>
            <a:fld id="{EA96F822-C7E9-462A-9651-3A37D218C875}" type="datetime1">
              <a:rPr lang="en-IN" smtClean="0"/>
              <a:t>26-03-2025</a:t>
            </a:fld>
            <a:endParaRPr lang="en-IN"/>
          </a:p>
        </p:txBody>
      </p:sp>
      <p:sp>
        <p:nvSpPr>
          <p:cNvPr id="5" name="Footer Placeholder 4">
            <a:extLst>
              <a:ext uri="{FF2B5EF4-FFF2-40B4-BE49-F238E27FC236}">
                <a16:creationId xmlns:a16="http://schemas.microsoft.com/office/drawing/2014/main" id="{A16781FD-85B9-9D99-FC97-3C451708DD9B}"/>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823757F7-F894-AFFA-EFA6-8E78F8E4E3EA}"/>
              </a:ext>
            </a:extLst>
          </p:cNvPr>
          <p:cNvSpPr>
            <a:spLocks noGrp="1"/>
          </p:cNvSpPr>
          <p:nvPr>
            <p:ph type="sldNum" sz="quarter" idx="12"/>
          </p:nvPr>
        </p:nvSpPr>
        <p:spPr/>
        <p:txBody>
          <a:bodyPr/>
          <a:lstStyle/>
          <a:p>
            <a:fld id="{41F24E84-95A6-45A7-A102-D29F5C77ECCD}" type="slidenum">
              <a:rPr lang="en-IN" smtClean="0"/>
              <a:t>5</a:t>
            </a:fld>
            <a:endParaRPr lang="en-IN"/>
          </a:p>
        </p:txBody>
      </p:sp>
    </p:spTree>
    <p:extLst>
      <p:ext uri="{BB962C8B-B14F-4D97-AF65-F5344CB8AC3E}">
        <p14:creationId xmlns:p14="http://schemas.microsoft.com/office/powerpoint/2010/main" val="315446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383D-395F-CDEA-1335-E434D4BBF13C}"/>
              </a:ext>
            </a:extLst>
          </p:cNvPr>
          <p:cNvSpPr>
            <a:spLocks noGrp="1"/>
          </p:cNvSpPr>
          <p:nvPr>
            <p:ph type="title"/>
          </p:nvPr>
        </p:nvSpPr>
        <p:spPr/>
        <p:txBody>
          <a:bodyPr/>
          <a:lstStyle/>
          <a:p>
            <a:pPr algn="ctr"/>
            <a:r>
              <a:rPr lang="en-US" b="1" dirty="0">
                <a:solidFill>
                  <a:srgbClr val="7030A0"/>
                </a:solidFill>
              </a:rPr>
              <a:t>Measures of Similarity and Dissimilarity</a:t>
            </a:r>
            <a:endParaRPr lang="en-IN" dirty="0"/>
          </a:p>
        </p:txBody>
      </p:sp>
      <p:sp>
        <p:nvSpPr>
          <p:cNvPr id="3" name="Content Placeholder 2">
            <a:extLst>
              <a:ext uri="{FF2B5EF4-FFF2-40B4-BE49-F238E27FC236}">
                <a16:creationId xmlns:a16="http://schemas.microsoft.com/office/drawing/2014/main" id="{E488E58A-84FE-2CCD-F9DE-001124191EB9}"/>
              </a:ext>
            </a:extLst>
          </p:cNvPr>
          <p:cNvSpPr>
            <a:spLocks noGrp="1"/>
          </p:cNvSpPr>
          <p:nvPr>
            <p:ph idx="1"/>
          </p:nvPr>
        </p:nvSpPr>
        <p:spPr>
          <a:xfrm>
            <a:off x="154636" y="1884784"/>
            <a:ext cx="5575041" cy="2855167"/>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Levenshtein Distance</a:t>
            </a:r>
          </a:p>
          <a:p>
            <a:pPr marL="0" indent="0">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string metric for measuring the difference between two sequences</a:t>
            </a:r>
            <a:r>
              <a:rPr 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Informally, the </a:t>
            </a:r>
            <a:r>
              <a:rPr lang="en-US" sz="2000" b="1" dirty="0">
                <a:latin typeface="Times New Roman" panose="02020603050405020304" pitchFamily="18" charset="0"/>
                <a:cs typeface="Times New Roman" panose="02020603050405020304" pitchFamily="18" charset="0"/>
              </a:rPr>
              <a:t>Levenshtein distance between two words is the minimum number of single-character edits (insertions, deletions or substitutions) required to change one word into the other</a:t>
            </a:r>
          </a:p>
        </p:txBody>
      </p:sp>
      <p:pic>
        <p:nvPicPr>
          <p:cNvPr id="2050" name="Picture 2" descr="Levenshtein Distance for Dummies. When I read about NLP. I found terms… |  by Dea Venditama | Analytics Vidhya | Medium">
            <a:extLst>
              <a:ext uri="{FF2B5EF4-FFF2-40B4-BE49-F238E27FC236}">
                <a16:creationId xmlns:a16="http://schemas.microsoft.com/office/drawing/2014/main" id="{FA8E7604-CDC6-A5CE-454E-6227277E0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677" y="1334182"/>
            <a:ext cx="6181725"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7B3871-9CD4-1925-8CF7-03EEA5DAAF1A}"/>
              </a:ext>
            </a:extLst>
          </p:cNvPr>
          <p:cNvSpPr txBox="1"/>
          <p:nvPr/>
        </p:nvSpPr>
        <p:spPr>
          <a:xfrm>
            <a:off x="154636" y="5857253"/>
            <a:ext cx="6097554" cy="584775"/>
          </a:xfrm>
          <a:prstGeom prst="rect">
            <a:avLst/>
          </a:prstGeom>
          <a:noFill/>
        </p:spPr>
        <p:txBody>
          <a:bodyPr wrap="square">
            <a:spAutoFit/>
          </a:bodyPr>
          <a:lstStyle/>
          <a:p>
            <a:r>
              <a:rPr lang="en-IN" sz="1600" dirty="0"/>
              <a:t>https://medium.com/analytics-vidhya/levenshtein-distance-for-dummies-dd9eb83d3e09</a:t>
            </a:r>
          </a:p>
        </p:txBody>
      </p:sp>
      <p:sp>
        <p:nvSpPr>
          <p:cNvPr id="7" name="Date Placeholder 6">
            <a:extLst>
              <a:ext uri="{FF2B5EF4-FFF2-40B4-BE49-F238E27FC236}">
                <a16:creationId xmlns:a16="http://schemas.microsoft.com/office/drawing/2014/main" id="{2CE5F72A-C939-9536-4E3A-7E731D54175A}"/>
              </a:ext>
            </a:extLst>
          </p:cNvPr>
          <p:cNvSpPr>
            <a:spLocks noGrp="1"/>
          </p:cNvSpPr>
          <p:nvPr>
            <p:ph type="dt" sz="half" idx="10"/>
          </p:nvPr>
        </p:nvSpPr>
        <p:spPr/>
        <p:txBody>
          <a:bodyPr/>
          <a:lstStyle/>
          <a:p>
            <a:fld id="{C5309EFD-F78B-491C-A220-526D48EFCCD2}" type="datetime1">
              <a:rPr lang="en-IN" smtClean="0"/>
              <a:t>26-03-2025</a:t>
            </a:fld>
            <a:endParaRPr lang="en-IN"/>
          </a:p>
        </p:txBody>
      </p:sp>
      <p:sp>
        <p:nvSpPr>
          <p:cNvPr id="8" name="Footer Placeholder 7">
            <a:extLst>
              <a:ext uri="{FF2B5EF4-FFF2-40B4-BE49-F238E27FC236}">
                <a16:creationId xmlns:a16="http://schemas.microsoft.com/office/drawing/2014/main" id="{D4E3E84B-61E7-6559-2D13-F58C659B02D6}"/>
              </a:ext>
            </a:extLst>
          </p:cNvPr>
          <p:cNvSpPr>
            <a:spLocks noGrp="1"/>
          </p:cNvSpPr>
          <p:nvPr>
            <p:ph type="ftr" sz="quarter" idx="11"/>
          </p:nvPr>
        </p:nvSpPr>
        <p:spPr/>
        <p:txBody>
          <a:bodyPr/>
          <a:lstStyle/>
          <a:p>
            <a:r>
              <a:rPr lang="en-IN"/>
              <a:t>ANISHA.C.D|AP|CSE</a:t>
            </a:r>
          </a:p>
        </p:txBody>
      </p:sp>
      <p:sp>
        <p:nvSpPr>
          <p:cNvPr id="9" name="Slide Number Placeholder 8">
            <a:extLst>
              <a:ext uri="{FF2B5EF4-FFF2-40B4-BE49-F238E27FC236}">
                <a16:creationId xmlns:a16="http://schemas.microsoft.com/office/drawing/2014/main" id="{CDEDD4DC-3B2F-9F67-D74E-579F485F90B8}"/>
              </a:ext>
            </a:extLst>
          </p:cNvPr>
          <p:cNvSpPr>
            <a:spLocks noGrp="1"/>
          </p:cNvSpPr>
          <p:nvPr>
            <p:ph type="sldNum" sz="quarter" idx="12"/>
          </p:nvPr>
        </p:nvSpPr>
        <p:spPr/>
        <p:txBody>
          <a:bodyPr/>
          <a:lstStyle/>
          <a:p>
            <a:fld id="{C2EB66F7-50D0-4A16-BFD8-A375E9228F54}" type="slidenum">
              <a:rPr lang="en-IN" smtClean="0"/>
              <a:t>6</a:t>
            </a:fld>
            <a:endParaRPr lang="en-IN"/>
          </a:p>
        </p:txBody>
      </p:sp>
    </p:spTree>
    <p:extLst>
      <p:ext uri="{BB962C8B-B14F-4D97-AF65-F5344CB8AC3E}">
        <p14:creationId xmlns:p14="http://schemas.microsoft.com/office/powerpoint/2010/main" val="182347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57CF-D37B-DAA5-2C65-B7184BAA3DEE}"/>
              </a:ext>
            </a:extLst>
          </p:cNvPr>
          <p:cNvSpPr>
            <a:spLocks noGrp="1"/>
          </p:cNvSpPr>
          <p:nvPr>
            <p:ph type="title"/>
          </p:nvPr>
        </p:nvSpPr>
        <p:spPr/>
        <p:txBody>
          <a:bodyPr/>
          <a:lstStyle/>
          <a:p>
            <a:pPr algn="ctr"/>
            <a:r>
              <a:rPr lang="en-US" b="1" dirty="0">
                <a:solidFill>
                  <a:srgbClr val="242424"/>
                </a:solidFill>
                <a:effectLst/>
                <a:latin typeface="Times New Roman" panose="02020603050405020304" pitchFamily="18" charset="0"/>
                <a:cs typeface="Times New Roman" panose="02020603050405020304" pitchFamily="18" charset="0"/>
              </a:rPr>
              <a:t>Levenshtein distance algorithm – Uses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CCB2D-15E3-3D65-3509-AEB046F6F9AD}"/>
              </a:ext>
            </a:extLst>
          </p:cNvPr>
          <p:cNvSpPr>
            <a:spLocks noGrp="1"/>
          </p:cNvSpPr>
          <p:nvPr>
            <p:ph idx="1"/>
          </p:nvPr>
        </p:nvSpPr>
        <p:spPr/>
        <p:txBody>
          <a:bodyPr/>
          <a:lstStyle/>
          <a:p>
            <a:pPr>
              <a:lnSpc>
                <a:spcPct val="150000"/>
              </a:lnSpc>
            </a:pPr>
            <a:r>
              <a:rPr lang="en-US" dirty="0">
                <a:solidFill>
                  <a:srgbClr val="242424"/>
                </a:solidFill>
                <a:effectLst/>
                <a:latin typeface="Times New Roman" panose="02020603050405020304" pitchFamily="18" charset="0"/>
                <a:cs typeface="Times New Roman" panose="02020603050405020304" pitchFamily="18" charset="0"/>
              </a:rPr>
              <a:t>Spell checking</a:t>
            </a:r>
          </a:p>
          <a:p>
            <a:pPr algn="l">
              <a:lnSpc>
                <a:spcPct val="150000"/>
              </a:lnSpc>
            </a:pPr>
            <a:r>
              <a:rPr lang="en-US" dirty="0">
                <a:solidFill>
                  <a:srgbClr val="242424"/>
                </a:solidFill>
                <a:effectLst/>
                <a:latin typeface="Times New Roman" panose="02020603050405020304" pitchFamily="18" charset="0"/>
                <a:cs typeface="Times New Roman" panose="02020603050405020304" pitchFamily="18" charset="0"/>
              </a:rPr>
              <a:t>Speech recognition</a:t>
            </a:r>
          </a:p>
          <a:p>
            <a:pPr algn="l">
              <a:lnSpc>
                <a:spcPct val="150000"/>
              </a:lnSpc>
            </a:pPr>
            <a:r>
              <a:rPr lang="en-US" dirty="0">
                <a:solidFill>
                  <a:srgbClr val="242424"/>
                </a:solidFill>
                <a:effectLst/>
                <a:latin typeface="Times New Roman" panose="02020603050405020304" pitchFamily="18" charset="0"/>
                <a:cs typeface="Times New Roman" panose="02020603050405020304" pitchFamily="18" charset="0"/>
              </a:rPr>
              <a:t>DNA analysis</a:t>
            </a:r>
          </a:p>
          <a:p>
            <a:pPr algn="l">
              <a:lnSpc>
                <a:spcPct val="150000"/>
              </a:lnSpc>
            </a:pPr>
            <a:r>
              <a:rPr lang="en-US" dirty="0">
                <a:solidFill>
                  <a:srgbClr val="242424"/>
                </a:solidFill>
                <a:effectLst/>
                <a:latin typeface="Times New Roman" panose="02020603050405020304" pitchFamily="18" charset="0"/>
                <a:cs typeface="Times New Roman" panose="02020603050405020304" pitchFamily="18" charset="0"/>
              </a:rPr>
              <a:t>Plagiarism detection</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17287E9-BAE0-753A-929A-D72633DC3612}"/>
              </a:ext>
            </a:extLst>
          </p:cNvPr>
          <p:cNvSpPr>
            <a:spLocks noGrp="1"/>
          </p:cNvSpPr>
          <p:nvPr>
            <p:ph type="dt" sz="half" idx="10"/>
          </p:nvPr>
        </p:nvSpPr>
        <p:spPr/>
        <p:txBody>
          <a:bodyPr/>
          <a:lstStyle/>
          <a:p>
            <a:fld id="{9E7BA03C-08B8-4F67-AD41-8F36BB1E54E6}" type="datetime1">
              <a:rPr lang="en-IN" smtClean="0"/>
              <a:t>26-03-2025</a:t>
            </a:fld>
            <a:endParaRPr lang="en-IN"/>
          </a:p>
        </p:txBody>
      </p:sp>
      <p:sp>
        <p:nvSpPr>
          <p:cNvPr id="5" name="Footer Placeholder 4">
            <a:extLst>
              <a:ext uri="{FF2B5EF4-FFF2-40B4-BE49-F238E27FC236}">
                <a16:creationId xmlns:a16="http://schemas.microsoft.com/office/drawing/2014/main" id="{9EEFD2BE-89E2-136D-14F5-3EC9A9A9B8A4}"/>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DE71DA7A-D5FA-8126-2B34-F217E36B1FAE}"/>
              </a:ext>
            </a:extLst>
          </p:cNvPr>
          <p:cNvSpPr>
            <a:spLocks noGrp="1"/>
          </p:cNvSpPr>
          <p:nvPr>
            <p:ph type="sldNum" sz="quarter" idx="12"/>
          </p:nvPr>
        </p:nvSpPr>
        <p:spPr/>
        <p:txBody>
          <a:bodyPr/>
          <a:lstStyle/>
          <a:p>
            <a:fld id="{C2EB66F7-50D0-4A16-BFD8-A375E9228F54}" type="slidenum">
              <a:rPr lang="en-IN" smtClean="0"/>
              <a:t>7</a:t>
            </a:fld>
            <a:endParaRPr lang="en-IN"/>
          </a:p>
        </p:txBody>
      </p:sp>
    </p:spTree>
    <p:extLst>
      <p:ext uri="{BB962C8B-B14F-4D97-AF65-F5344CB8AC3E}">
        <p14:creationId xmlns:p14="http://schemas.microsoft.com/office/powerpoint/2010/main" val="17827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B601-73EF-4D76-6AF8-AA4EBAFD64B9}"/>
              </a:ext>
            </a:extLst>
          </p:cNvPr>
          <p:cNvSpPr>
            <a:spLocks noGrp="1"/>
          </p:cNvSpPr>
          <p:nvPr>
            <p:ph type="title"/>
          </p:nvPr>
        </p:nvSpPr>
        <p:spPr/>
        <p:txBody>
          <a:bodyPr/>
          <a:lstStyle/>
          <a:p>
            <a:r>
              <a:rPr lang="en-US" b="1" dirty="0">
                <a:solidFill>
                  <a:srgbClr val="242424"/>
                </a:solidFill>
                <a:effectLst/>
                <a:latin typeface="Times New Roman" panose="02020603050405020304" pitchFamily="18" charset="0"/>
                <a:cs typeface="Times New Roman" panose="02020603050405020304" pitchFamily="18" charset="0"/>
              </a:rPr>
              <a:t>Levenshtein distance algorithm - Example</a:t>
            </a:r>
            <a:endParaRPr lang="en-IN" dirty="0"/>
          </a:p>
        </p:txBody>
      </p:sp>
      <p:sp>
        <p:nvSpPr>
          <p:cNvPr id="3" name="Content Placeholder 2">
            <a:extLst>
              <a:ext uri="{FF2B5EF4-FFF2-40B4-BE49-F238E27FC236}">
                <a16:creationId xmlns:a16="http://schemas.microsoft.com/office/drawing/2014/main" id="{19CF2B3A-EAFD-67CE-6A9B-E8603882B40C}"/>
              </a:ext>
            </a:extLst>
          </p:cNvPr>
          <p:cNvSpPr>
            <a:spLocks noGrp="1"/>
          </p:cNvSpPr>
          <p:nvPr>
            <p:ph idx="1"/>
          </p:nvPr>
        </p:nvSpPr>
        <p:spPr>
          <a:xfrm>
            <a:off x="838200" y="1690688"/>
            <a:ext cx="10515600" cy="4351338"/>
          </a:xfrm>
        </p:spPr>
        <p:txBody>
          <a:bodyPr/>
          <a:lstStyle/>
          <a:p>
            <a:pPr algn="just"/>
            <a:r>
              <a:rPr lang="en-US" b="0" i="0" dirty="0">
                <a:solidFill>
                  <a:srgbClr val="242424"/>
                </a:solidFill>
                <a:effectLst/>
                <a:latin typeface="source-serif-pro"/>
              </a:rPr>
              <a:t>Levenshtein Distance between </a:t>
            </a:r>
            <a:r>
              <a:rPr lang="en-US" b="1" i="0" dirty="0">
                <a:solidFill>
                  <a:srgbClr val="242424"/>
                </a:solidFill>
                <a:effectLst/>
                <a:latin typeface="source-serif-pro"/>
              </a:rPr>
              <a:t>FORM and FORK is 1</a:t>
            </a:r>
            <a:r>
              <a:rPr lang="en-US" b="0" i="0" dirty="0">
                <a:solidFill>
                  <a:srgbClr val="242424"/>
                </a:solidFill>
                <a:effectLst/>
                <a:latin typeface="source-serif-pro"/>
              </a:rPr>
              <a:t>. There is one substitution from M to K.</a:t>
            </a:r>
          </a:p>
          <a:p>
            <a:pPr marL="0" indent="0" algn="just">
              <a:buNone/>
            </a:pPr>
            <a:endParaRPr lang="en-IN" dirty="0"/>
          </a:p>
        </p:txBody>
      </p:sp>
      <p:pic>
        <p:nvPicPr>
          <p:cNvPr id="3074" name="Picture 2">
            <a:extLst>
              <a:ext uri="{FF2B5EF4-FFF2-40B4-BE49-F238E27FC236}">
                <a16:creationId xmlns:a16="http://schemas.microsoft.com/office/drawing/2014/main" id="{E748AA00-8831-4374-2884-A4ED4A071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415" y="3016251"/>
            <a:ext cx="8531349" cy="180767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30060C2-03AF-1E2D-F040-2672B79D64AA}"/>
              </a:ext>
            </a:extLst>
          </p:cNvPr>
          <p:cNvSpPr>
            <a:spLocks noGrp="1"/>
          </p:cNvSpPr>
          <p:nvPr>
            <p:ph type="dt" sz="half" idx="10"/>
          </p:nvPr>
        </p:nvSpPr>
        <p:spPr/>
        <p:txBody>
          <a:bodyPr/>
          <a:lstStyle/>
          <a:p>
            <a:fld id="{6D2F4B69-E2A3-4EA4-BDDB-7B3E48A77758}" type="datetime1">
              <a:rPr lang="en-IN" smtClean="0"/>
              <a:t>26-03-2025</a:t>
            </a:fld>
            <a:endParaRPr lang="en-IN"/>
          </a:p>
        </p:txBody>
      </p:sp>
      <p:sp>
        <p:nvSpPr>
          <p:cNvPr id="5" name="Footer Placeholder 4">
            <a:extLst>
              <a:ext uri="{FF2B5EF4-FFF2-40B4-BE49-F238E27FC236}">
                <a16:creationId xmlns:a16="http://schemas.microsoft.com/office/drawing/2014/main" id="{78BE0B64-18F0-8961-D07B-171519B6240D}"/>
              </a:ext>
            </a:extLst>
          </p:cNvPr>
          <p:cNvSpPr>
            <a:spLocks noGrp="1"/>
          </p:cNvSpPr>
          <p:nvPr>
            <p:ph type="ftr" sz="quarter" idx="11"/>
          </p:nvPr>
        </p:nvSpPr>
        <p:spPr/>
        <p:txBody>
          <a:bodyPr/>
          <a:lstStyle/>
          <a:p>
            <a:r>
              <a:rPr lang="en-IN"/>
              <a:t>ANISHA.C.D|AP|CSE</a:t>
            </a:r>
          </a:p>
        </p:txBody>
      </p:sp>
      <p:sp>
        <p:nvSpPr>
          <p:cNvPr id="6" name="Slide Number Placeholder 5">
            <a:extLst>
              <a:ext uri="{FF2B5EF4-FFF2-40B4-BE49-F238E27FC236}">
                <a16:creationId xmlns:a16="http://schemas.microsoft.com/office/drawing/2014/main" id="{7B42EBE0-9E2E-D9DF-DA56-A615A04D5C4D}"/>
              </a:ext>
            </a:extLst>
          </p:cNvPr>
          <p:cNvSpPr>
            <a:spLocks noGrp="1"/>
          </p:cNvSpPr>
          <p:nvPr>
            <p:ph type="sldNum" sz="quarter" idx="12"/>
          </p:nvPr>
        </p:nvSpPr>
        <p:spPr/>
        <p:txBody>
          <a:bodyPr/>
          <a:lstStyle/>
          <a:p>
            <a:fld id="{C2EB66F7-50D0-4A16-BFD8-A375E9228F54}" type="slidenum">
              <a:rPr lang="en-IN" smtClean="0"/>
              <a:t>8</a:t>
            </a:fld>
            <a:endParaRPr lang="en-IN"/>
          </a:p>
        </p:txBody>
      </p:sp>
    </p:spTree>
    <p:extLst>
      <p:ext uri="{BB962C8B-B14F-4D97-AF65-F5344CB8AC3E}">
        <p14:creationId xmlns:p14="http://schemas.microsoft.com/office/powerpoint/2010/main" val="264299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A6A7-749F-C4BF-C832-26DFDD8C6D88}"/>
              </a:ext>
            </a:extLst>
          </p:cNvPr>
          <p:cNvSpPr>
            <a:spLocks noGrp="1"/>
          </p:cNvSpPr>
          <p:nvPr>
            <p:ph type="title"/>
          </p:nvPr>
        </p:nvSpPr>
        <p:spPr/>
        <p:txBody>
          <a:bodyPr/>
          <a:lstStyle/>
          <a:p>
            <a:r>
              <a:rPr lang="en-US" b="1" dirty="0">
                <a:solidFill>
                  <a:srgbClr val="242424"/>
                </a:solidFill>
                <a:effectLst/>
                <a:latin typeface="Times New Roman" panose="02020603050405020304" pitchFamily="18" charset="0"/>
                <a:cs typeface="Times New Roman" panose="02020603050405020304" pitchFamily="18" charset="0"/>
              </a:rPr>
              <a:t>Levenshtein distance algorithm - Example</a:t>
            </a:r>
            <a:endParaRPr lang="en-IN" dirty="0"/>
          </a:p>
        </p:txBody>
      </p:sp>
      <p:pic>
        <p:nvPicPr>
          <p:cNvPr id="4098" name="Picture 2">
            <a:extLst>
              <a:ext uri="{FF2B5EF4-FFF2-40B4-BE49-F238E27FC236}">
                <a16:creationId xmlns:a16="http://schemas.microsoft.com/office/drawing/2014/main" id="{0494FE3A-3635-A639-92C0-D0B1A4A45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550" y="1810042"/>
            <a:ext cx="618172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1A0FCA-CAD1-E582-68F8-5ECD93A4E0DC}"/>
              </a:ext>
            </a:extLst>
          </p:cNvPr>
          <p:cNvSpPr txBox="1"/>
          <p:nvPr/>
        </p:nvSpPr>
        <p:spPr>
          <a:xfrm>
            <a:off x="202942" y="2723280"/>
            <a:ext cx="4732952"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Levenstein Distance between </a:t>
            </a:r>
            <a:r>
              <a:rPr lang="en-US" sz="2000" b="1" i="0" dirty="0">
                <a:effectLst/>
                <a:latin typeface="Times New Roman" panose="02020603050405020304" pitchFamily="18" charset="0"/>
                <a:cs typeface="Times New Roman" panose="02020603050405020304" pitchFamily="18" charset="0"/>
              </a:rPr>
              <a:t>KITTEN and SITTING is 3</a:t>
            </a:r>
            <a:r>
              <a:rPr lang="en-US" sz="2000" b="0" i="0" dirty="0">
                <a:effectLst/>
                <a:latin typeface="Times New Roman" panose="02020603050405020304" pitchFamily="18" charset="0"/>
                <a:cs typeface="Times New Roman" panose="02020603050405020304" pitchFamily="18" charset="0"/>
              </a:rPr>
              <a:t> because there are 3 characters edits.</a:t>
            </a:r>
            <a:endParaRPr lang="en-IN" sz="20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6178DFC-6EF9-00A6-2D37-791B2B187F72}"/>
              </a:ext>
            </a:extLst>
          </p:cNvPr>
          <p:cNvSpPr>
            <a:spLocks noGrp="1"/>
          </p:cNvSpPr>
          <p:nvPr>
            <p:ph type="dt" sz="half" idx="10"/>
          </p:nvPr>
        </p:nvSpPr>
        <p:spPr/>
        <p:txBody>
          <a:bodyPr/>
          <a:lstStyle/>
          <a:p>
            <a:fld id="{44696458-815E-42F1-9DED-01A2AE41436C}" type="datetime1">
              <a:rPr lang="en-IN" smtClean="0"/>
              <a:t>26-03-2025</a:t>
            </a:fld>
            <a:endParaRPr lang="en-IN"/>
          </a:p>
        </p:txBody>
      </p:sp>
      <p:sp>
        <p:nvSpPr>
          <p:cNvPr id="7" name="Footer Placeholder 6">
            <a:extLst>
              <a:ext uri="{FF2B5EF4-FFF2-40B4-BE49-F238E27FC236}">
                <a16:creationId xmlns:a16="http://schemas.microsoft.com/office/drawing/2014/main" id="{3048E71E-4EF3-DCBE-5BEC-AB12E77D69BE}"/>
              </a:ext>
            </a:extLst>
          </p:cNvPr>
          <p:cNvSpPr>
            <a:spLocks noGrp="1"/>
          </p:cNvSpPr>
          <p:nvPr>
            <p:ph type="ftr" sz="quarter" idx="11"/>
          </p:nvPr>
        </p:nvSpPr>
        <p:spPr/>
        <p:txBody>
          <a:bodyPr/>
          <a:lstStyle/>
          <a:p>
            <a:r>
              <a:rPr lang="en-IN"/>
              <a:t>ANISHA.C.D|AP|CSE</a:t>
            </a:r>
          </a:p>
        </p:txBody>
      </p:sp>
      <p:sp>
        <p:nvSpPr>
          <p:cNvPr id="8" name="Slide Number Placeholder 7">
            <a:extLst>
              <a:ext uri="{FF2B5EF4-FFF2-40B4-BE49-F238E27FC236}">
                <a16:creationId xmlns:a16="http://schemas.microsoft.com/office/drawing/2014/main" id="{2EA804F9-EFAC-E6A5-2F93-CE657F4D2D99}"/>
              </a:ext>
            </a:extLst>
          </p:cNvPr>
          <p:cNvSpPr>
            <a:spLocks noGrp="1"/>
          </p:cNvSpPr>
          <p:nvPr>
            <p:ph type="sldNum" sz="quarter" idx="12"/>
          </p:nvPr>
        </p:nvSpPr>
        <p:spPr/>
        <p:txBody>
          <a:bodyPr/>
          <a:lstStyle/>
          <a:p>
            <a:fld id="{C2EB66F7-50D0-4A16-BFD8-A375E9228F54}" type="slidenum">
              <a:rPr lang="en-IN" smtClean="0"/>
              <a:t>9</a:t>
            </a:fld>
            <a:endParaRPr lang="en-IN"/>
          </a:p>
        </p:txBody>
      </p:sp>
    </p:spTree>
    <p:extLst>
      <p:ext uri="{BB962C8B-B14F-4D97-AF65-F5344CB8AC3E}">
        <p14:creationId xmlns:p14="http://schemas.microsoft.com/office/powerpoint/2010/main" val="1807325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1068</Words>
  <Application>Microsoft Office PowerPoint</Application>
  <PresentationFormat>Widescreen</PresentationFormat>
  <Paragraphs>110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source-serif-pro</vt:lpstr>
      <vt:lpstr>Times New Roman</vt:lpstr>
      <vt:lpstr>Wingdings</vt:lpstr>
      <vt:lpstr>Office Theme</vt:lpstr>
      <vt:lpstr>19Z601- Machine Learning</vt:lpstr>
      <vt:lpstr>Syllabus</vt:lpstr>
      <vt:lpstr>Syllabus</vt:lpstr>
      <vt:lpstr>Syllabus</vt:lpstr>
      <vt:lpstr>Text Books and Reference Books</vt:lpstr>
      <vt:lpstr>Measures of Similarity and Dissimilarity</vt:lpstr>
      <vt:lpstr>Levenshtein distance algorithm – Uses </vt:lpstr>
      <vt:lpstr>Levenshtein distance algorithm - Example</vt:lpstr>
      <vt:lpstr>Levenshtein distance algorithm - Example</vt:lpstr>
      <vt:lpstr>The Levenshtein distance Formula</vt:lpstr>
      <vt:lpstr>Illustration : The Levenshtein distance between the strings APPLE and APRLE.</vt:lpstr>
      <vt:lpstr>PowerPoint Presentation</vt:lpstr>
      <vt:lpstr>PowerPoint Presentation</vt:lpstr>
      <vt:lpstr>PowerPoint Presentation</vt:lpstr>
      <vt:lpstr>Final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ANISHA DASS</dc:creator>
  <cp:lastModifiedBy>ANISHA DASS</cp:lastModifiedBy>
  <cp:revision>14</cp:revision>
  <dcterms:created xsi:type="dcterms:W3CDTF">2025-03-26T17:47:05Z</dcterms:created>
  <dcterms:modified xsi:type="dcterms:W3CDTF">2025-03-26T18:56:38Z</dcterms:modified>
</cp:coreProperties>
</file>