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5305D1-F8D0-4D33-9A9C-923736EB2D70}" type="datetimeFigureOut">
              <a:rPr lang="en-IN" smtClean="0"/>
              <a:t>26-03-2025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B2AC90F-FB62-4D5F-8135-26F8DF5CACA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4720039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5BF5F60-B31A-423A-B1A4-0E5863DC391F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8803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B2AC90F-FB62-4D5F-8135-26F8DF5CACA9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0104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2F3042-3262-58D7-DF25-E1075D13F1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28B28B-E88E-5224-81D0-78E108871F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67FF67-7CA8-1F16-CFE0-29F2B6A67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21C77-1E2E-48FD-8989-38DD7A799AE9}" type="datetime1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61FE42-6EF0-6088-3E5B-4ECA430CC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ANISHA.C.D|AP|CSE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2F1854-25D9-A3D6-4208-E5FF8A5AB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FBC9-75E5-4AB9-AABA-9B0E10730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7883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D7B7B-1935-3547-61D4-22B2057ADB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42DEB2-AABC-81BB-FB1D-AA69FC2821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ECE8BA-825D-0B65-E0B9-3872D64316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52A4B4-BA99-4AB7-AC5A-D11F3E64F53C}" type="datetime1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6E9EB-6A8C-658E-0BA0-777151082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ANISHA.C.D|AP|CSE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14F9DE-AC72-6915-E1FC-64ABA787E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FBC9-75E5-4AB9-AABA-9B0E10730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710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3B6E7F9-E08E-456A-90EF-E9F842AD9E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097396-BEFD-48BE-2BA2-EEC286B17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390CEB-7C42-3724-604A-A2A278AB8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936E74-FF1D-4B03-B78A-15E6F5632FD5}" type="datetime1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853DEC-1458-0636-414F-89403EF48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ANISHA.C.D|AP|CSE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C2ACE5-A606-AAAC-003A-FAE8F7D46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FBC9-75E5-4AB9-AABA-9B0E10730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21458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E4477-6586-8477-2CA0-87466C9AD3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938725-EA16-1151-9AE7-07369A3F49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15442D-AD31-0F8D-3C92-949FD9256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732B-1B0B-4F2F-8472-0EE149D4AEF6}" type="datetime1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F08792-2F4D-95CD-6D43-FEBF18332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ANISHA.C.D|AP|CSE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DA69C4-030B-8689-BBCF-C14E7F4F3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FBC9-75E5-4AB9-AABA-9B0E10730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525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FE467-8316-2958-5203-403632DF0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8CBA11-EAB7-968F-C825-29B43B62BC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7E3977-C5C7-15F8-EE7C-FADCC62FC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155EFD-981C-4583-998B-1D73D99BBC37}" type="datetime1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2A177-8841-2602-83F6-D08DA4769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ANISHA.C.D|AP|CSE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421492-5718-5BDA-EE51-D6A816D8C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FBC9-75E5-4AB9-AABA-9B0E10730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5869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53800-C4E0-93C9-7C7E-87ED2FF76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636AA7-B58E-9681-B9A5-63AEF85682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337260-8D38-52BA-A37E-1E9C4299D6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91CFDF-2336-A5F8-7E5E-158BB2FA2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9D0208-3458-4A0C-95A8-615C8F620195}" type="datetime1">
              <a:rPr lang="en-IN" smtClean="0"/>
              <a:t>27-03-2025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05D22E-3C9D-2C91-01B5-8FF158935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ANISHA.C.D|AP|CSE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67D58-6FE8-3C07-CFF4-61F36B4EF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FBC9-75E5-4AB9-AABA-9B0E10730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171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6E193-F757-E75B-7489-38290CC346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CDB09A-C194-4F98-FC71-5F80A89F1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C9872-601A-56DB-F578-15172D1B968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7C2B13A-0549-3DFD-5470-3E6B4B20FE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80E754B-F626-3804-9A91-9827EDB5D8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2062EDB-4A5C-853E-91CC-37EEC0E41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96CFC3-3341-42DE-AEB5-38482E69863C}" type="datetime1">
              <a:rPr lang="en-IN" smtClean="0"/>
              <a:t>27-03-2025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71E022-61F8-AB87-6428-07E7D44E8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ANISHA.C.D|AP|CSE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E31033A-CA62-6DC9-97F7-19595B293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FBC9-75E5-4AB9-AABA-9B0E10730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401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55D7D9-A1D0-AC5E-1C7C-AA29B084E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90CA999-1C0F-BEBE-DFBE-EAE57A0B8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11F9C-A537-4BA5-809A-BABA442CAC0D}" type="datetime1">
              <a:rPr lang="en-IN" smtClean="0"/>
              <a:t>27-03-2025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4DA38B-7838-2E02-7579-135B90B35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ANISHA.C.D|AP|CSE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64C908-4E44-0266-6284-94E0A50AA6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FBC9-75E5-4AB9-AABA-9B0E10730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57251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B412398-912A-AA6A-2A97-44D7C27573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88654F-1FEA-4705-A6C7-BF4F3025AD64}" type="datetime1">
              <a:rPr lang="en-IN" smtClean="0"/>
              <a:t>27-03-2025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A1E937-8ABE-517D-557C-2F73CB883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ANISHA.C.D|AP|CSE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5F4C29-E2AA-4091-C351-A208C85AC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FBC9-75E5-4AB9-AABA-9B0E10730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83695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311E1-0D3F-7CCC-9512-A0830EA65A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13E415-3C13-98F5-C265-7ED0A785D9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41259A-C487-62D5-48FA-B8948BF601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3A369F-AED8-1263-9035-C93E606B7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049FD-6595-4252-9A8E-A46FDA4FB10E}" type="datetime1">
              <a:rPr lang="en-IN" smtClean="0"/>
              <a:t>27-03-2025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45A8F0-9772-372E-4983-6BBED8B4E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ANISHA.C.D|AP|CSE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CF5A0-DA96-3397-80EC-8A21E84FB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FBC9-75E5-4AB9-AABA-9B0E10730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4035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C1E68-3A2A-AFB8-F682-849132CBFA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8C1A12-7DBF-E5EE-2980-111F0E3247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F64A1A1-EFB1-2D59-DCD4-3142A14FF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93A717-FCD8-131F-CC98-EE9E23D9E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FEB0B-9E03-44B9-8045-06D4659026DD}" type="datetime1">
              <a:rPr lang="en-IN" smtClean="0"/>
              <a:t>27-03-2025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579322-9E65-4B54-E82F-2ADA24A02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ANISHA.C.D|AP|CSE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F2F084-7E46-7E20-32FA-BC29664605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FBC9-75E5-4AB9-AABA-9B0E10730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56542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EDB2CC-0653-2E7B-8AAE-CB9D40E67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76B011-4419-ECB4-9777-DDCA37962B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8FF060-6086-795E-340F-7913A39545D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0DF809-307D-4AE0-9A61-7B08BE49DE3E}" type="datetime1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9DA28B-9A8F-901E-DB21-3D2FC5C397A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N"/>
              <a:t>ANISHA.C.D|AP|CSE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64EFC7-C982-212B-14A3-03A2A0A26F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86FBC9-75E5-4AB9-AABA-9B0E10730CC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000044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5B5DA-FC35-E06E-7CB3-F2B26B54F9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19Z601- Machine Learning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7F14D73-BE06-6728-02FE-744C0C0186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590523" y="4404050"/>
            <a:ext cx="5601477" cy="1665513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Presented by</a:t>
            </a:r>
          </a:p>
          <a:p>
            <a:r>
              <a:rPr lang="en-US" dirty="0" err="1"/>
              <a:t>Ms.Anisha.C.D</a:t>
            </a:r>
            <a:endParaRPr lang="en-US" dirty="0"/>
          </a:p>
          <a:p>
            <a:r>
              <a:rPr lang="en-US" dirty="0"/>
              <a:t>Assistant Professor</a:t>
            </a:r>
          </a:p>
          <a:p>
            <a:r>
              <a:rPr lang="en-US" dirty="0"/>
              <a:t>CSE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9F56FD-2480-50A9-40FD-F1F378798F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4CCC2-30BA-4119-AE89-89CFDB82096B}" type="datetime1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F55E2-F0C0-82D5-5A34-1E6480A0E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ANISHA.C.D|AP|CSE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DECEBD-68E3-64A0-A8E9-ABDE624A9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4E84-95A6-45A7-A102-D29F5C77ECCD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601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DF23-AFDB-0F1F-30D0-2A3306EE1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Syllabus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861E29-98F0-6A07-063C-1DB42BC5B2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522" y="1502229"/>
            <a:ext cx="10859278" cy="4674734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</a:pPr>
            <a:r>
              <a:rPr lang="en-US" b="1" dirty="0">
                <a:solidFill>
                  <a:srgbClr val="FF0000"/>
                </a:solidFill>
              </a:rPr>
              <a:t>INTRODUCTION :</a:t>
            </a:r>
            <a:r>
              <a:rPr lang="en-US" b="1" dirty="0"/>
              <a:t> </a:t>
            </a:r>
            <a:r>
              <a:rPr lang="en-US" dirty="0"/>
              <a:t>Types of Learning - Designing a learning system - concept learning - </a:t>
            </a:r>
            <a:r>
              <a:rPr lang="en-US" b="1" dirty="0">
                <a:solidFill>
                  <a:srgbClr val="7030A0"/>
                </a:solidFill>
              </a:rPr>
              <a:t>Find-s Algorithm - Candidate Elimination </a:t>
            </a:r>
            <a:r>
              <a:rPr lang="en-US" dirty="0"/>
              <a:t>- Data Preprocessing - Cleaning - Data Scales - Transformation - </a:t>
            </a:r>
            <a:r>
              <a:rPr lang="en-US" b="1" dirty="0">
                <a:solidFill>
                  <a:srgbClr val="7030A0"/>
                </a:solidFill>
              </a:rPr>
              <a:t>Dimensionality Reduction</a:t>
            </a:r>
            <a:r>
              <a:rPr lang="en-US" b="1" dirty="0"/>
              <a:t>. 								</a:t>
            </a:r>
            <a:r>
              <a:rPr lang="en-US" dirty="0"/>
              <a:t>	      (9)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IN" b="1" dirty="0">
                <a:solidFill>
                  <a:srgbClr val="FF0000"/>
                </a:solidFill>
              </a:rPr>
              <a:t>LINEAR MODELS : </a:t>
            </a:r>
            <a:r>
              <a:rPr lang="en-IN" b="1" dirty="0">
                <a:solidFill>
                  <a:srgbClr val="7030A0"/>
                </a:solidFill>
              </a:rPr>
              <a:t>Linear Regression Models</a:t>
            </a:r>
            <a:r>
              <a:rPr lang="en-IN" dirty="0"/>
              <a:t> ,Maximum Likelihood Estimation - Least Squares - Bias-Variance Decomposition - Bayesian Linear Regression - </a:t>
            </a:r>
            <a:r>
              <a:rPr lang="en-IN" b="1" dirty="0">
                <a:solidFill>
                  <a:srgbClr val="7030A0"/>
                </a:solidFill>
              </a:rPr>
              <a:t>Linear Models for Classification</a:t>
            </a:r>
            <a:r>
              <a:rPr lang="en-IN" dirty="0"/>
              <a:t>, </a:t>
            </a:r>
            <a:r>
              <a:rPr lang="en-IN" b="1" dirty="0">
                <a:solidFill>
                  <a:srgbClr val="7030A0"/>
                </a:solidFill>
              </a:rPr>
              <a:t>Probabilistic Generative Models - Probabilistic Discriminative Models </a:t>
            </a:r>
            <a:r>
              <a:rPr lang="en-IN" dirty="0"/>
              <a:t>- </a:t>
            </a:r>
            <a:r>
              <a:rPr lang="en-IN" b="1" dirty="0">
                <a:solidFill>
                  <a:srgbClr val="7030A0"/>
                </a:solidFill>
              </a:rPr>
              <a:t>Linear Discriminant Analysis</a:t>
            </a:r>
            <a:r>
              <a:rPr lang="en-IN" dirty="0"/>
              <a:t> 	                                                                           (9)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3DB068-7EDB-CD41-CC35-254431E3F0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856E9-2C1A-4384-A7C6-C1B65405B471}" type="datetime1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42632A-4F28-DB43-D04C-99351BCC9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ANISHA.C.D|AP|CSE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D892F9-1FDB-B6A0-4B47-13BC1C5F07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4E84-95A6-45A7-A102-D29F5C77ECCD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65612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0C747-C4CA-A588-6E1C-70341EA55B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Syllabus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42DCB-3FAD-974A-1523-104CBF25C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b="1" dirty="0">
                <a:solidFill>
                  <a:srgbClr val="FF0000"/>
                </a:solidFill>
              </a:rPr>
              <a:t>NEURAL NETWORKS AND DECISION TREES </a:t>
            </a:r>
            <a:r>
              <a:rPr lang="en-IN" dirty="0"/>
              <a:t>: </a:t>
            </a:r>
            <a:r>
              <a:rPr lang="en-IN" b="1" dirty="0">
                <a:solidFill>
                  <a:srgbClr val="7030A0"/>
                </a:solidFill>
              </a:rPr>
              <a:t>Feed-forward Networks - Network Training - Delta Rule- Gradient Descent – Error Backpropagation - Regularization in Neural Networks - Generalisation - Decision Tree Learning- Representation - Inductive Bias- Issues     </a:t>
            </a:r>
            <a:r>
              <a:rPr lang="en-IN" dirty="0"/>
              <a:t>(9)</a:t>
            </a:r>
          </a:p>
          <a:p>
            <a:pPr marL="0" indent="0" algn="just">
              <a:buNone/>
            </a:pPr>
            <a:endParaRPr lang="en-IN" dirty="0"/>
          </a:p>
          <a:p>
            <a:pPr marL="0" indent="0" algn="just">
              <a:buNone/>
            </a:pPr>
            <a:r>
              <a:rPr lang="en-IN" b="1" dirty="0">
                <a:solidFill>
                  <a:srgbClr val="FF0000"/>
                </a:solidFill>
              </a:rPr>
              <a:t>KERNEL AND GRAPHICAL METHODS : </a:t>
            </a:r>
            <a:r>
              <a:rPr lang="en-IN" b="1" dirty="0">
                <a:solidFill>
                  <a:srgbClr val="7030A0"/>
                </a:solidFill>
              </a:rPr>
              <a:t>Constructing Kernels - Radial Basis Function Networks – Gaussian Processes - Maximum Margin Classifiers - SVM - Bayes Theorem - Naive Bayes - Bayesian Networks 										       </a:t>
            </a:r>
            <a:r>
              <a:rPr lang="en-IN" dirty="0"/>
              <a:t>(9)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346B76-B3D0-AE16-8E6D-8AD475F765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9224E-82A1-48A9-9691-E003A1C11248}" type="datetime1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3A822E-4FF1-E457-C457-137DABD149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ANISHA.C.D|AP|CSE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AF1CDB-FEF5-1CCC-99D9-4BD7472C2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4E84-95A6-45A7-A102-D29F5C77ECCD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199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6A5B0-C699-C2E4-4176-52B74A236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Syllabus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6E0BE-2B29-C1F1-5ABE-33DA982CC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US" b="1" dirty="0">
                <a:solidFill>
                  <a:srgbClr val="FF0000"/>
                </a:solidFill>
              </a:rPr>
              <a:t>UNSUPERVISED AND REINFORCEMENT LEARNING : </a:t>
            </a:r>
            <a:r>
              <a:rPr lang="en-US" b="1" dirty="0">
                <a:solidFill>
                  <a:srgbClr val="7030A0"/>
                </a:solidFill>
              </a:rPr>
              <a:t>Measures of Similarity and Dissimilarity - Clustering - Partitioning methods - KMeans - Hierarchical Methods</a:t>
            </a:r>
            <a:r>
              <a:rPr lang="en-US" dirty="0"/>
              <a:t> - Outliers - Reinforcement Learning - Reinforcement Learning Tasks - </a:t>
            </a:r>
            <a:r>
              <a:rPr lang="en-US" b="1" dirty="0">
                <a:solidFill>
                  <a:srgbClr val="7030A0"/>
                </a:solidFill>
              </a:rPr>
              <a:t>Q-learning 	</a:t>
            </a:r>
            <a:r>
              <a:rPr lang="en-US" dirty="0"/>
              <a:t>			(9)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431CAA-A518-2D3E-1F70-62029E08F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4A0A1-41A6-4C44-BC1E-6212E8BC09C6}" type="datetime1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FFFF2-50A7-3A34-35A6-F87756C656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ANISHA.C.D|AP|CSE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5FC308-6699-DFB7-1387-122C03DEF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4E84-95A6-45A7-A102-D29F5C77ECCD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964588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EB55B0-B4FF-656C-EF3A-8014DCA220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Text Books and Reference Books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E31202-B80D-92F8-8988-B0B7DC0925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IN" b="1" dirty="0"/>
              <a:t>TEXT BOOKS: </a:t>
            </a:r>
          </a:p>
          <a:p>
            <a:pPr marL="457200" lvl="1" indent="0" algn="just">
              <a:buNone/>
            </a:pPr>
            <a:r>
              <a:rPr lang="en-IN" b="1" dirty="0">
                <a:solidFill>
                  <a:srgbClr val="FF0000"/>
                </a:solidFill>
              </a:rPr>
              <a:t>1.  Tom Mitchell , "Machine Learning", McGraw Hill, 2017. </a:t>
            </a:r>
          </a:p>
          <a:p>
            <a:pPr marL="457200" lvl="1" indent="0" algn="just">
              <a:buNone/>
            </a:pPr>
            <a:r>
              <a:rPr lang="en-IN" b="1" dirty="0">
                <a:solidFill>
                  <a:srgbClr val="FF0000"/>
                </a:solidFill>
              </a:rPr>
              <a:t>2. Christopher M Bishop , "Pattern Recognition and Machine Learning </a:t>
            </a:r>
            <a:r>
              <a:rPr lang="en-IN" b="1" dirty="0" err="1">
                <a:solidFill>
                  <a:srgbClr val="FF0000"/>
                </a:solidFill>
              </a:rPr>
              <a:t>Learning</a:t>
            </a:r>
            <a:r>
              <a:rPr lang="en-IN" b="1" dirty="0">
                <a:solidFill>
                  <a:srgbClr val="FF0000"/>
                </a:solidFill>
              </a:rPr>
              <a:t>", Springer, 2011. </a:t>
            </a:r>
          </a:p>
          <a:p>
            <a:pPr marL="0" indent="0">
              <a:buNone/>
            </a:pPr>
            <a:r>
              <a:rPr lang="en-IN" b="1" dirty="0"/>
              <a:t>REFERENCES: </a:t>
            </a:r>
          </a:p>
          <a:p>
            <a:pPr marL="457200" lvl="1" indent="0" algn="just">
              <a:buNone/>
            </a:pPr>
            <a:r>
              <a:rPr lang="en-IN" dirty="0"/>
              <a:t>1. Ethem </a:t>
            </a:r>
            <a:r>
              <a:rPr lang="en-IN" dirty="0" err="1"/>
              <a:t>Alpaydin</a:t>
            </a:r>
            <a:r>
              <a:rPr lang="en-IN" dirty="0"/>
              <a:t> , "Introduction to Machine Learning", 3rd Edition, PHI Learning, 2015. </a:t>
            </a:r>
          </a:p>
          <a:p>
            <a:pPr marL="457200" lvl="1" indent="0" algn="just">
              <a:buNone/>
            </a:pPr>
            <a:r>
              <a:rPr lang="en-IN" dirty="0"/>
              <a:t>2. Trevor Hastie, Robert </a:t>
            </a:r>
            <a:r>
              <a:rPr lang="en-IN" dirty="0" err="1"/>
              <a:t>Tibshirani</a:t>
            </a:r>
            <a:r>
              <a:rPr lang="en-IN" dirty="0"/>
              <a:t>, Jerome </a:t>
            </a:r>
            <a:r>
              <a:rPr lang="en-IN" dirty="0" err="1"/>
              <a:t>friedman</a:t>
            </a:r>
            <a:r>
              <a:rPr lang="en-IN" dirty="0"/>
              <a:t> , "The Elements of Statistical learning", 2nd Edition, Springer, 2017. </a:t>
            </a:r>
          </a:p>
          <a:p>
            <a:pPr marL="457200" lvl="1" indent="0" algn="just">
              <a:buNone/>
            </a:pPr>
            <a:r>
              <a:rPr lang="en-IN" dirty="0"/>
              <a:t>3. Kevin Murphy , "Machine Learning - A Probabilistic Perspective", MIT Press, 2012. </a:t>
            </a:r>
          </a:p>
          <a:p>
            <a:pPr marL="457200" lvl="1" indent="0" algn="just">
              <a:buNone/>
            </a:pPr>
            <a:r>
              <a:rPr lang="en-IN" dirty="0"/>
              <a:t>4. Yaser S. Abu-Mostafa , "Learning from Data", AML, 2017.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93F27-F4A6-B371-A2E4-94690F0D45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E8B163-133B-406A-8936-D2DDE25E199F}" type="datetime1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6781FD-85B9-9D99-FC97-3C451708D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ANISHA.C.D|AP|CSE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3757F7-F894-AFFA-EFA6-8E78F8E4E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F24E84-95A6-45A7-A102-D29F5C77ECCD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4656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713D2-8290-CF66-26F8-4AFB975EB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7223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US" sz="4800" b="1" baseline="-25000" dirty="0">
                <a:solidFill>
                  <a:srgbClr val="7030A0"/>
                </a:solidFill>
                <a:latin typeface="+mn-lt"/>
              </a:rPr>
              <a:t>Reinforcement Learning</a:t>
            </a:r>
            <a:endParaRPr lang="en-IN" sz="4800" b="1" baseline="-25000" dirty="0">
              <a:solidFill>
                <a:srgbClr val="7030A0"/>
              </a:solidFill>
              <a:latin typeface="+mn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BA2E1E-6037-E78F-27C8-189675FD2A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8823" y="956777"/>
            <a:ext cx="5087710" cy="2147921"/>
          </a:xfrm>
        </p:spPr>
        <p:txBody>
          <a:bodyPr>
            <a:normAutofit fontScale="92500" lnSpcReduction="10000"/>
          </a:bodyPr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Reinforcement learning addresses the question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how an autonomous agent that senses and acts in its environment can learn to choose optimal actions to achieve its goals.</a:t>
            </a:r>
          </a:p>
          <a:p>
            <a:pPr algn="just"/>
            <a:endParaRPr lang="en-IN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19F2C5-F905-4FD6-3136-B614C22006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23" y="3152433"/>
            <a:ext cx="4743450" cy="2705100"/>
          </a:xfrm>
          <a:prstGeom prst="rect">
            <a:avLst/>
          </a:prstGeom>
        </p:spPr>
      </p:pic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023E3A0A-AFC0-3A24-CF76-70A4ABF7D5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8D254E-F8E8-4CB5-B50D-F4A91A3F37E6}" type="datetime1">
              <a:rPr lang="en-IN" smtClean="0"/>
              <a:t>27-03-2025</a:t>
            </a:fld>
            <a:endParaRPr lang="en-IN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FDF0A84-54E3-A24E-8C4F-1F1098F47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ANISHA.C.D|AP|CSE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4483CD0F-29D2-F2C2-518B-06C0B2051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FBC9-75E5-4AB9-AABA-9B0E10730CC0}" type="slidenum">
              <a:rPr lang="en-IN" smtClean="0"/>
              <a:t>6</a:t>
            </a:fld>
            <a:endParaRPr lang="en-IN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2FD229-9124-14E9-A950-E7B79FA66F23}"/>
                  </a:ext>
                </a:extLst>
              </p:cNvPr>
              <p:cNvSpPr txBox="1"/>
              <p:nvPr/>
            </p:nvSpPr>
            <p:spPr>
              <a:xfrm>
                <a:off x="5809473" y="912296"/>
                <a:ext cx="6097554" cy="54440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I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An agent interacting with its environment.</a:t>
                </a:r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I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agent exists in an environment described by some set of possible states S. </a:t>
                </a:r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I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It can perform any of a set of possible actions A. </a:t>
                </a:r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I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Each time it performs an action a, in some state </a:t>
                </a:r>
                <a:r>
                  <a:rPr lang="en-IN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</a:t>
                </a:r>
                <a:r>
                  <a:rPr lang="en-I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the agent receives a real-valued reward r, that indicates the immediate value of this state-action transition. </a:t>
                </a:r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I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 produces a sequence of states </a:t>
                </a:r>
                <a:r>
                  <a:rPr lang="en-IN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</a:t>
                </a:r>
                <a:r>
                  <a:rPr lang="en-IN" b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I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actions a</a:t>
                </a:r>
                <a:r>
                  <a:rPr lang="en-IN" b="1" baseline="-25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I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, and immediate rewards </a:t>
                </a:r>
                <a:r>
                  <a:rPr lang="en-IN" b="1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</a:t>
                </a:r>
                <a:r>
                  <a:rPr lang="en-IN" b="1" baseline="-25000" dirty="0" err="1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</a:t>
                </a:r>
                <a:r>
                  <a:rPr lang="en-I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as shown in the figure.</a:t>
                </a:r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I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agent's task is to learn a control policy, </a:t>
                </a:r>
                <a14:m>
                  <m:oMath xmlns:m="http://schemas.openxmlformats.org/officeDocument/2006/math">
                    <m:r>
                      <a:rPr lang="en-IN" b="1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𝝅</m:t>
                    </m:r>
                  </m:oMath>
                </a14:m>
                <a:r>
                  <a:rPr lang="en-IN" b="1" dirty="0">
                    <a:solidFill>
                      <a:srgbClr val="FF000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S + A, </a:t>
                </a:r>
                <a:r>
                  <a:rPr lang="en-I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that maximizes the expected</a:t>
                </a:r>
              </a:p>
              <a:p>
                <a:pPr marL="285750" indent="-285750"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IN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sum of these rewards, with future rewards discounted exponentially by their delay.</a:t>
                </a: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2D2FD229-9124-14E9-A950-E7B79FA66F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09473" y="912296"/>
                <a:ext cx="6097554" cy="5444054"/>
              </a:xfrm>
              <a:prstGeom prst="rect">
                <a:avLst/>
              </a:prstGeom>
              <a:blipFill>
                <a:blip r:embed="rId4"/>
                <a:stretch>
                  <a:fillRect l="-700" r="-800" b="-896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20888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2D6814-4587-7D41-11FA-34720312FF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>
                <a:solidFill>
                  <a:srgbClr val="7030A0"/>
                </a:solidFill>
              </a:rPr>
              <a:t>Q Learning</a:t>
            </a:r>
            <a:endParaRPr lang="en-IN" b="1" dirty="0">
              <a:solidFill>
                <a:srgbClr val="7030A0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9B590-C2BF-4825-58E6-5BAECFA9C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B3732B-1B0B-4F2F-8472-0EE149D4AEF6}" type="datetime1">
              <a:rPr lang="en-IN" smtClean="0"/>
              <a:t>27-03-2025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BF1D32-272A-99D0-5D93-97B02C592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ANISHA.C.D|AP|CSE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78E43-E095-2540-3BF9-CD1183BC0E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86FBC9-75E5-4AB9-AABA-9B0E10730CC0}" type="slidenum">
              <a:rPr lang="en-IN" smtClean="0"/>
              <a:t>7</a:t>
            </a:fld>
            <a:endParaRPr lang="en-IN"/>
          </a:p>
        </p:txBody>
      </p:sp>
      <p:pic>
        <p:nvPicPr>
          <p:cNvPr id="1026" name="Picture 2" descr="Q-Learning in Machine Learning">
            <a:extLst>
              <a:ext uri="{FF2B5EF4-FFF2-40B4-BE49-F238E27FC236}">
                <a16:creationId xmlns:a16="http://schemas.microsoft.com/office/drawing/2014/main" id="{1B85FE1B-FE9A-330B-F9DE-D0129FBF8FF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54629"/>
            <a:ext cx="6224514" cy="44521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D15C843-A792-D849-4734-FB937ED84B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9850" y="1908207"/>
            <a:ext cx="3467100" cy="4476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EFFB44D-985F-EC7F-BAB0-7C92E313A4C4}"/>
              </a:ext>
            </a:extLst>
          </p:cNvPr>
          <p:cNvSpPr txBox="1"/>
          <p:nvPr/>
        </p:nvSpPr>
        <p:spPr>
          <a:xfrm>
            <a:off x="5256246" y="2547715"/>
            <a:ext cx="6097554" cy="37820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50000"/>
              </a:lnSpc>
              <a:buNone/>
            </a:pP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Where,</a:t>
            </a:r>
          </a:p>
          <a:p>
            <a:pPr algn="l">
              <a:lnSpc>
                <a:spcPct val="150000"/>
              </a:lnSpc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Q(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s,a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represents the expected reward for an action 'a' in state 's'.</a:t>
            </a:r>
          </a:p>
          <a:p>
            <a:pPr algn="l">
              <a:lnSpc>
                <a:spcPct val="150000"/>
              </a:lnSpc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 (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s,a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represents the reward earned when action a is carried out in state 's'.</a:t>
            </a:r>
          </a:p>
          <a:p>
            <a:pPr algn="l">
              <a:lnSpc>
                <a:spcPct val="150000"/>
              </a:lnSpc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ɑ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is the discount factor, which denotes the significance of future rewards.</a:t>
            </a:r>
          </a:p>
          <a:p>
            <a:pPr algn="l">
              <a:lnSpc>
                <a:spcPct val="150000"/>
              </a:lnSpc>
            </a:pPr>
            <a:r>
              <a:rPr lang="en-US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max</a:t>
            </a:r>
            <a:r>
              <a:rPr lang="en-US" b="1" i="0" baseline="-2500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Q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b="1" i="0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s',a</a:t>
            </a:r>
            <a:r>
              <a:rPr lang="en-US" b="1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en-US" b="0" i="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 represents the maximum Q-value for the next state s' and every possible action.</a:t>
            </a:r>
          </a:p>
        </p:txBody>
      </p:sp>
    </p:spTree>
    <p:extLst>
      <p:ext uri="{BB962C8B-B14F-4D97-AF65-F5344CB8AC3E}">
        <p14:creationId xmlns:p14="http://schemas.microsoft.com/office/powerpoint/2010/main" val="41900710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652</Words>
  <Application>Microsoft Office PowerPoint</Application>
  <PresentationFormat>Widescreen</PresentationFormat>
  <Paragraphs>63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Cambria Math</vt:lpstr>
      <vt:lpstr>Times New Roman</vt:lpstr>
      <vt:lpstr>Wingdings</vt:lpstr>
      <vt:lpstr>Office Theme</vt:lpstr>
      <vt:lpstr>19Z601- Machine Learning</vt:lpstr>
      <vt:lpstr>Syllabus</vt:lpstr>
      <vt:lpstr>Syllabus</vt:lpstr>
      <vt:lpstr>Syllabus</vt:lpstr>
      <vt:lpstr>Text Books and Reference Books</vt:lpstr>
      <vt:lpstr>Reinforcement Learning</vt:lpstr>
      <vt:lpstr>Q Learning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ANISHA DASS</dc:creator>
  <cp:lastModifiedBy>ANISHA DASS</cp:lastModifiedBy>
  <cp:revision>5</cp:revision>
  <dcterms:created xsi:type="dcterms:W3CDTF">2025-03-26T18:27:26Z</dcterms:created>
  <dcterms:modified xsi:type="dcterms:W3CDTF">2025-03-26T18:50:20Z</dcterms:modified>
</cp:coreProperties>
</file>