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Default Extension="pdf" ContentType="application/pdf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diagrams/layout7.xml" ContentType="application/vnd.openxmlformats-officedocument.drawingml.diagram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drawing5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Default Extension="png" ContentType="image/png"/>
  <Override PartName="/ppt/diagrams/quickStyle5.xml" ContentType="application/vnd.openxmlformats-officedocument.drawingml.diagramStyle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notesSlides/notesSlide19.xml" ContentType="application/vnd.openxmlformats-officedocument.presentationml.notesSlid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notesSlides/notesSlide13.xml" ContentType="application/vnd.openxmlformats-officedocument.presentationml.notesSlide+xml"/>
  <Override PartName="/ppt/diagrams/data7.xml" ContentType="application/vnd.openxmlformats-officedocument.drawingml.diagramData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notesSlides/notesSlide20.xml" ContentType="application/vnd.openxmlformats-officedocument.presentationml.notesSlide+xml"/>
  <Override PartName="/ppt/diagrams/colors7.xml" ContentType="application/vnd.openxmlformats-officedocument.drawingml.diagramColors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diagrams/drawing4.xml" ContentType="application/vnd.ms-office.drawingml.diagramDrawing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1"/>
  </p:sldMasterIdLst>
  <p:notesMasterIdLst>
    <p:notesMasterId r:id="rId24"/>
  </p:notesMasterIdLst>
  <p:sldIdLst>
    <p:sldId id="326" r:id="rId2"/>
    <p:sldId id="315" r:id="rId3"/>
    <p:sldId id="329" r:id="rId4"/>
    <p:sldId id="330" r:id="rId5"/>
    <p:sldId id="316" r:id="rId6"/>
    <p:sldId id="331" r:id="rId7"/>
    <p:sldId id="324" r:id="rId8"/>
    <p:sldId id="323" r:id="rId9"/>
    <p:sldId id="332" r:id="rId10"/>
    <p:sldId id="333" r:id="rId11"/>
    <p:sldId id="334" r:id="rId12"/>
    <p:sldId id="335" r:id="rId13"/>
    <p:sldId id="336" r:id="rId14"/>
    <p:sldId id="337" r:id="rId15"/>
    <p:sldId id="338" r:id="rId16"/>
    <p:sldId id="317" r:id="rId17"/>
    <p:sldId id="318" r:id="rId18"/>
    <p:sldId id="289" r:id="rId19"/>
    <p:sldId id="290" r:id="rId20"/>
    <p:sldId id="348" r:id="rId21"/>
    <p:sldId id="349" r:id="rId22"/>
    <p:sldId id="35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6558" autoAdjust="0"/>
  </p:normalViewPr>
  <p:slideViewPr>
    <p:cSldViewPr>
      <p:cViewPr varScale="1">
        <p:scale>
          <a:sx n="63" d="100"/>
          <a:sy n="63" d="100"/>
        </p:scale>
        <p:origin x="-69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4" d="100"/>
          <a:sy n="124" d="100"/>
        </p:scale>
        <p:origin x="-1592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179B55-D89E-AA4A-8AEA-3A1012FDA6C4}" type="doc">
      <dgm:prSet loTypeId="urn:microsoft.com/office/officeart/2005/8/layout/hierarchy2" loCatId="hierarchy" qsTypeId="urn:microsoft.com/office/officeart/2005/8/quickstyle/simple4" qsCatId="simple" csTypeId="urn:microsoft.com/office/officeart/2005/8/colors/accent1_2" csCatId="accent1" phldr="1"/>
      <dgm:spPr/>
    </dgm:pt>
    <dgm:pt modelId="{C45142B6-9386-0E45-9A78-F6784D13BAE6}">
      <dgm:prSet phldrT="[Text]"/>
      <dgm:spPr/>
      <dgm:t>
        <a:bodyPr/>
        <a:lstStyle/>
        <a:p>
          <a:r>
            <a:rPr lang="en-AU" b="1" i="0" dirty="0"/>
            <a:t>There are two distinct requirements for a sequence of random numbers:</a:t>
          </a:r>
          <a:endParaRPr lang="en-US" b="1" i="0" dirty="0"/>
        </a:p>
      </dgm:t>
    </dgm:pt>
    <dgm:pt modelId="{DA55B218-B0AB-ED46-9A2C-A72594C1E280}" type="parTrans" cxnId="{1D6DFD70-C9FA-7D42-863A-F36685D1BD7A}">
      <dgm:prSet/>
      <dgm:spPr/>
      <dgm:t>
        <a:bodyPr/>
        <a:lstStyle/>
        <a:p>
          <a:endParaRPr lang="en-US"/>
        </a:p>
      </dgm:t>
    </dgm:pt>
    <dgm:pt modelId="{B17C4B1F-0742-3D44-A35D-00DB893A4F2E}" type="sibTrans" cxnId="{1D6DFD70-C9FA-7D42-863A-F36685D1BD7A}">
      <dgm:prSet/>
      <dgm:spPr/>
      <dgm:t>
        <a:bodyPr/>
        <a:lstStyle/>
        <a:p>
          <a:endParaRPr lang="en-US"/>
        </a:p>
      </dgm:t>
    </dgm:pt>
    <dgm:pt modelId="{A37D92F6-2BD7-494C-98A9-70E0D4D55942}">
      <dgm:prSet/>
      <dgm:spPr/>
      <dgm:t>
        <a:bodyPr/>
        <a:lstStyle/>
        <a:p>
          <a:r>
            <a:rPr lang="en-AU" b="1" i="0" dirty="0"/>
            <a:t>Randomness</a:t>
          </a:r>
        </a:p>
      </dgm:t>
    </dgm:pt>
    <dgm:pt modelId="{B29DACFC-2BDC-DB43-8B86-DCDC6CCF7CEC}" type="parTrans" cxnId="{2CDE1357-A321-874D-9858-0F2B1E2906E7}">
      <dgm:prSet/>
      <dgm:spPr/>
      <dgm:t>
        <a:bodyPr/>
        <a:lstStyle/>
        <a:p>
          <a:endParaRPr lang="en-US"/>
        </a:p>
      </dgm:t>
    </dgm:pt>
    <dgm:pt modelId="{BD9A5390-DA55-B94C-BD4E-EA7968D192FC}" type="sibTrans" cxnId="{2CDE1357-A321-874D-9858-0F2B1E2906E7}">
      <dgm:prSet/>
      <dgm:spPr/>
      <dgm:t>
        <a:bodyPr/>
        <a:lstStyle/>
        <a:p>
          <a:endParaRPr lang="en-US"/>
        </a:p>
      </dgm:t>
    </dgm:pt>
    <dgm:pt modelId="{DF00F966-1688-8448-9384-24EE7BF2C544}">
      <dgm:prSet/>
      <dgm:spPr/>
      <dgm:t>
        <a:bodyPr/>
        <a:lstStyle/>
        <a:p>
          <a:r>
            <a:rPr lang="en-AU" b="1" i="0" dirty="0"/>
            <a:t>Unpredictability </a:t>
          </a:r>
        </a:p>
      </dgm:t>
    </dgm:pt>
    <dgm:pt modelId="{19536EE3-7471-D84A-BBCC-CBEEF112392E}" type="parTrans" cxnId="{ED14C9C3-1735-394C-A95C-2D4CE0B0FEBE}">
      <dgm:prSet/>
      <dgm:spPr/>
      <dgm:t>
        <a:bodyPr/>
        <a:lstStyle/>
        <a:p>
          <a:endParaRPr lang="en-US"/>
        </a:p>
      </dgm:t>
    </dgm:pt>
    <dgm:pt modelId="{A527BAD3-7E53-734B-85B1-27594380445F}" type="sibTrans" cxnId="{ED14C9C3-1735-394C-A95C-2D4CE0B0FEBE}">
      <dgm:prSet/>
      <dgm:spPr/>
      <dgm:t>
        <a:bodyPr/>
        <a:lstStyle/>
        <a:p>
          <a:endParaRPr lang="en-US"/>
        </a:p>
      </dgm:t>
    </dgm:pt>
    <dgm:pt modelId="{97EAF9DD-5438-A346-BC85-5A2BE82930B4}" type="pres">
      <dgm:prSet presAssocID="{F1179B55-D89E-AA4A-8AEA-3A1012FDA6C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551C3A0-A390-7245-BC6F-950A78F1E6A3}" type="pres">
      <dgm:prSet presAssocID="{C45142B6-9386-0E45-9A78-F6784D13BAE6}" presName="root1" presStyleCnt="0"/>
      <dgm:spPr/>
    </dgm:pt>
    <dgm:pt modelId="{6C38144C-E0E7-DF44-A75A-6D79F43B0A57}" type="pres">
      <dgm:prSet presAssocID="{C45142B6-9386-0E45-9A78-F6784D13BAE6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616F3C-A580-1E4E-B880-F3024C5F741B}" type="pres">
      <dgm:prSet presAssocID="{C45142B6-9386-0E45-9A78-F6784D13BAE6}" presName="level2hierChild" presStyleCnt="0"/>
      <dgm:spPr/>
    </dgm:pt>
    <dgm:pt modelId="{AB9AE1B4-5E5A-CE4D-B264-9C1E1501248F}" type="pres">
      <dgm:prSet presAssocID="{B29DACFC-2BDC-DB43-8B86-DCDC6CCF7CEC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5330D150-8A53-C54C-A8D2-52C8D62B1EE2}" type="pres">
      <dgm:prSet presAssocID="{B29DACFC-2BDC-DB43-8B86-DCDC6CCF7CEC}" presName="connTx" presStyleLbl="parChTrans1D2" presStyleIdx="0" presStyleCnt="2"/>
      <dgm:spPr/>
      <dgm:t>
        <a:bodyPr/>
        <a:lstStyle/>
        <a:p>
          <a:endParaRPr lang="en-US"/>
        </a:p>
      </dgm:t>
    </dgm:pt>
    <dgm:pt modelId="{FF470FFA-E361-8E4E-911D-8D2E191359FA}" type="pres">
      <dgm:prSet presAssocID="{A37D92F6-2BD7-494C-98A9-70E0D4D55942}" presName="root2" presStyleCnt="0"/>
      <dgm:spPr/>
    </dgm:pt>
    <dgm:pt modelId="{B263507D-1E7A-5149-A781-2A4F350A5A27}" type="pres">
      <dgm:prSet presAssocID="{A37D92F6-2BD7-494C-98A9-70E0D4D55942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1A3355-80D6-4A48-A1CE-C443B3C2CE13}" type="pres">
      <dgm:prSet presAssocID="{A37D92F6-2BD7-494C-98A9-70E0D4D55942}" presName="level3hierChild" presStyleCnt="0"/>
      <dgm:spPr/>
    </dgm:pt>
    <dgm:pt modelId="{BA0BDC50-440E-5945-95B3-A9E109F3DF69}" type="pres">
      <dgm:prSet presAssocID="{19536EE3-7471-D84A-BBCC-CBEEF112392E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BCC815CE-9E6A-9B43-92AA-198BA1F32758}" type="pres">
      <dgm:prSet presAssocID="{19536EE3-7471-D84A-BBCC-CBEEF112392E}" presName="connTx" presStyleLbl="parChTrans1D2" presStyleIdx="1" presStyleCnt="2"/>
      <dgm:spPr/>
      <dgm:t>
        <a:bodyPr/>
        <a:lstStyle/>
        <a:p>
          <a:endParaRPr lang="en-US"/>
        </a:p>
      </dgm:t>
    </dgm:pt>
    <dgm:pt modelId="{3A76543B-F2B9-464D-9DF1-8B5B2BDA05A1}" type="pres">
      <dgm:prSet presAssocID="{DF00F966-1688-8448-9384-24EE7BF2C544}" presName="root2" presStyleCnt="0"/>
      <dgm:spPr/>
    </dgm:pt>
    <dgm:pt modelId="{903B1CDD-14EF-844D-B987-4E8D5F77335F}" type="pres">
      <dgm:prSet presAssocID="{DF00F966-1688-8448-9384-24EE7BF2C544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825E021-B097-AE4F-9635-2A6B38BBB2EC}" type="pres">
      <dgm:prSet presAssocID="{DF00F966-1688-8448-9384-24EE7BF2C544}" presName="level3hierChild" presStyleCnt="0"/>
      <dgm:spPr/>
    </dgm:pt>
  </dgm:ptLst>
  <dgm:cxnLst>
    <dgm:cxn modelId="{64A18819-49B9-664B-AF86-AC7230604C7E}" type="presOf" srcId="{B29DACFC-2BDC-DB43-8B86-DCDC6CCF7CEC}" destId="{AB9AE1B4-5E5A-CE4D-B264-9C1E1501248F}" srcOrd="0" destOrd="0" presId="urn:microsoft.com/office/officeart/2005/8/layout/hierarchy2"/>
    <dgm:cxn modelId="{7DEAC54A-B584-9E47-94FB-0E8255700FE8}" type="presOf" srcId="{19536EE3-7471-D84A-BBCC-CBEEF112392E}" destId="{BA0BDC50-440E-5945-95B3-A9E109F3DF69}" srcOrd="0" destOrd="0" presId="urn:microsoft.com/office/officeart/2005/8/layout/hierarchy2"/>
    <dgm:cxn modelId="{6B9FCF97-5046-DD4B-AF6E-1D034DB79039}" type="presOf" srcId="{DF00F966-1688-8448-9384-24EE7BF2C544}" destId="{903B1CDD-14EF-844D-B987-4E8D5F77335F}" srcOrd="0" destOrd="0" presId="urn:microsoft.com/office/officeart/2005/8/layout/hierarchy2"/>
    <dgm:cxn modelId="{01F8E214-EA24-DC4B-9CE0-5A8684028B88}" type="presOf" srcId="{B29DACFC-2BDC-DB43-8B86-DCDC6CCF7CEC}" destId="{5330D150-8A53-C54C-A8D2-52C8D62B1EE2}" srcOrd="1" destOrd="0" presId="urn:microsoft.com/office/officeart/2005/8/layout/hierarchy2"/>
    <dgm:cxn modelId="{1D6DFD70-C9FA-7D42-863A-F36685D1BD7A}" srcId="{F1179B55-D89E-AA4A-8AEA-3A1012FDA6C4}" destId="{C45142B6-9386-0E45-9A78-F6784D13BAE6}" srcOrd="0" destOrd="0" parTransId="{DA55B218-B0AB-ED46-9A2C-A72594C1E280}" sibTransId="{B17C4B1F-0742-3D44-A35D-00DB893A4F2E}"/>
    <dgm:cxn modelId="{89037FE7-3025-FA47-9C6A-75FBD9E0CD9C}" type="presOf" srcId="{A37D92F6-2BD7-494C-98A9-70E0D4D55942}" destId="{B263507D-1E7A-5149-A781-2A4F350A5A27}" srcOrd="0" destOrd="0" presId="urn:microsoft.com/office/officeart/2005/8/layout/hierarchy2"/>
    <dgm:cxn modelId="{3912A30B-0E6B-2B4B-B940-AA3D51DB9FD1}" type="presOf" srcId="{F1179B55-D89E-AA4A-8AEA-3A1012FDA6C4}" destId="{97EAF9DD-5438-A346-BC85-5A2BE82930B4}" srcOrd="0" destOrd="0" presId="urn:microsoft.com/office/officeart/2005/8/layout/hierarchy2"/>
    <dgm:cxn modelId="{ED14C9C3-1735-394C-A95C-2D4CE0B0FEBE}" srcId="{C45142B6-9386-0E45-9A78-F6784D13BAE6}" destId="{DF00F966-1688-8448-9384-24EE7BF2C544}" srcOrd="1" destOrd="0" parTransId="{19536EE3-7471-D84A-BBCC-CBEEF112392E}" sibTransId="{A527BAD3-7E53-734B-85B1-27594380445F}"/>
    <dgm:cxn modelId="{2CDE1357-A321-874D-9858-0F2B1E2906E7}" srcId="{C45142B6-9386-0E45-9A78-F6784D13BAE6}" destId="{A37D92F6-2BD7-494C-98A9-70E0D4D55942}" srcOrd="0" destOrd="0" parTransId="{B29DACFC-2BDC-DB43-8B86-DCDC6CCF7CEC}" sibTransId="{BD9A5390-DA55-B94C-BD4E-EA7968D192FC}"/>
    <dgm:cxn modelId="{78BB3F82-0072-E541-AF8D-1179B5A688E1}" type="presOf" srcId="{C45142B6-9386-0E45-9A78-F6784D13BAE6}" destId="{6C38144C-E0E7-DF44-A75A-6D79F43B0A57}" srcOrd="0" destOrd="0" presId="urn:microsoft.com/office/officeart/2005/8/layout/hierarchy2"/>
    <dgm:cxn modelId="{496C0186-85EF-1A4A-B7D8-694EDD1244F0}" type="presOf" srcId="{19536EE3-7471-D84A-BBCC-CBEEF112392E}" destId="{BCC815CE-9E6A-9B43-92AA-198BA1F32758}" srcOrd="1" destOrd="0" presId="urn:microsoft.com/office/officeart/2005/8/layout/hierarchy2"/>
    <dgm:cxn modelId="{F8FF4740-C119-A943-A077-5BE792A050DB}" type="presParOf" srcId="{97EAF9DD-5438-A346-BC85-5A2BE82930B4}" destId="{0551C3A0-A390-7245-BC6F-950A78F1E6A3}" srcOrd="0" destOrd="0" presId="urn:microsoft.com/office/officeart/2005/8/layout/hierarchy2"/>
    <dgm:cxn modelId="{385A30C0-041D-FE41-81E7-1383CDEBFC57}" type="presParOf" srcId="{0551C3A0-A390-7245-BC6F-950A78F1E6A3}" destId="{6C38144C-E0E7-DF44-A75A-6D79F43B0A57}" srcOrd="0" destOrd="0" presId="urn:microsoft.com/office/officeart/2005/8/layout/hierarchy2"/>
    <dgm:cxn modelId="{947F2D44-ABD7-594D-84CA-9EFEE162124F}" type="presParOf" srcId="{0551C3A0-A390-7245-BC6F-950A78F1E6A3}" destId="{15616F3C-A580-1E4E-B880-F3024C5F741B}" srcOrd="1" destOrd="0" presId="urn:microsoft.com/office/officeart/2005/8/layout/hierarchy2"/>
    <dgm:cxn modelId="{37AED303-28DA-8744-BB83-23FCB58A25C4}" type="presParOf" srcId="{15616F3C-A580-1E4E-B880-F3024C5F741B}" destId="{AB9AE1B4-5E5A-CE4D-B264-9C1E1501248F}" srcOrd="0" destOrd="0" presId="urn:microsoft.com/office/officeart/2005/8/layout/hierarchy2"/>
    <dgm:cxn modelId="{463AF3F5-93AD-DB42-89BC-F69334AF890D}" type="presParOf" srcId="{AB9AE1B4-5E5A-CE4D-B264-9C1E1501248F}" destId="{5330D150-8A53-C54C-A8D2-52C8D62B1EE2}" srcOrd="0" destOrd="0" presId="urn:microsoft.com/office/officeart/2005/8/layout/hierarchy2"/>
    <dgm:cxn modelId="{204214C1-A77C-5144-B4A0-F4CAAA89996C}" type="presParOf" srcId="{15616F3C-A580-1E4E-B880-F3024C5F741B}" destId="{FF470FFA-E361-8E4E-911D-8D2E191359FA}" srcOrd="1" destOrd="0" presId="urn:microsoft.com/office/officeart/2005/8/layout/hierarchy2"/>
    <dgm:cxn modelId="{5ED921AB-9F5A-7144-BFC9-FFB230E4B5B6}" type="presParOf" srcId="{FF470FFA-E361-8E4E-911D-8D2E191359FA}" destId="{B263507D-1E7A-5149-A781-2A4F350A5A27}" srcOrd="0" destOrd="0" presId="urn:microsoft.com/office/officeart/2005/8/layout/hierarchy2"/>
    <dgm:cxn modelId="{5B51E8D6-8C8A-6846-96C4-8B61B45B9E6A}" type="presParOf" srcId="{FF470FFA-E361-8E4E-911D-8D2E191359FA}" destId="{981A3355-80D6-4A48-A1CE-C443B3C2CE13}" srcOrd="1" destOrd="0" presId="urn:microsoft.com/office/officeart/2005/8/layout/hierarchy2"/>
    <dgm:cxn modelId="{1BA21455-2C75-8040-8A1E-F1009E3F04B3}" type="presParOf" srcId="{15616F3C-A580-1E4E-B880-F3024C5F741B}" destId="{BA0BDC50-440E-5945-95B3-A9E109F3DF69}" srcOrd="2" destOrd="0" presId="urn:microsoft.com/office/officeart/2005/8/layout/hierarchy2"/>
    <dgm:cxn modelId="{2E3D9070-78C9-E44B-BAEF-508B00759940}" type="presParOf" srcId="{BA0BDC50-440E-5945-95B3-A9E109F3DF69}" destId="{BCC815CE-9E6A-9B43-92AA-198BA1F32758}" srcOrd="0" destOrd="0" presId="urn:microsoft.com/office/officeart/2005/8/layout/hierarchy2"/>
    <dgm:cxn modelId="{63061125-93BE-4047-8203-FD933C3F1D88}" type="presParOf" srcId="{15616F3C-A580-1E4E-B880-F3024C5F741B}" destId="{3A76543B-F2B9-464D-9DF1-8B5B2BDA05A1}" srcOrd="3" destOrd="0" presId="urn:microsoft.com/office/officeart/2005/8/layout/hierarchy2"/>
    <dgm:cxn modelId="{7AB7008A-9815-5543-8511-A0C58AFF482A}" type="presParOf" srcId="{3A76543B-F2B9-464D-9DF1-8B5B2BDA05A1}" destId="{903B1CDD-14EF-844D-B987-4E8D5F77335F}" srcOrd="0" destOrd="0" presId="urn:microsoft.com/office/officeart/2005/8/layout/hierarchy2"/>
    <dgm:cxn modelId="{557C2B2F-BF2F-3641-AAC2-1C432F05A6BC}" type="presParOf" srcId="{3A76543B-F2B9-464D-9DF1-8B5B2BDA05A1}" destId="{3825E021-B097-AE4F-9635-2A6B38BBB2E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0CABDC-18D3-6742-9D41-7554DD90BF05}" type="doc">
      <dgm:prSet loTypeId="urn:microsoft.com/office/officeart/2005/8/layout/lProcess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1783EF-3287-B74B-8307-4554EEE909DD}">
      <dgm:prSet phldrT="[Text]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Two criteria are used to validate that a sequence of numbers is random:</a:t>
          </a:r>
        </a:p>
      </dgm:t>
    </dgm:pt>
    <dgm:pt modelId="{64B546B7-479E-8448-B89E-628AABA1E011}" type="parTrans" cxnId="{82C6425E-7872-EE43-B889-E6AE387CFFF0}">
      <dgm:prSet/>
      <dgm:spPr/>
      <dgm:t>
        <a:bodyPr/>
        <a:lstStyle/>
        <a:p>
          <a:endParaRPr lang="en-US"/>
        </a:p>
      </dgm:t>
    </dgm:pt>
    <dgm:pt modelId="{C2C095DA-C32E-AC45-803F-4D3ED42E2451}" type="sibTrans" cxnId="{82C6425E-7872-EE43-B889-E6AE387CFFF0}">
      <dgm:prSet/>
      <dgm:spPr/>
      <dgm:t>
        <a:bodyPr/>
        <a:lstStyle/>
        <a:p>
          <a:endParaRPr lang="en-US"/>
        </a:p>
      </dgm:t>
    </dgm:pt>
    <dgm:pt modelId="{73026147-E2EC-B843-B41D-0F749D9F5193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 b="1" i="0" dirty="0"/>
            <a:t>Uniform distribution</a:t>
          </a:r>
        </a:p>
      </dgm:t>
    </dgm:pt>
    <dgm:pt modelId="{DA6825E2-7EC6-734E-BCB8-50DB25E38383}" type="parTrans" cxnId="{A5608F25-1EC2-2E4F-BC1A-597943F08E1E}">
      <dgm:prSet/>
      <dgm:spPr/>
      <dgm:t>
        <a:bodyPr/>
        <a:lstStyle/>
        <a:p>
          <a:endParaRPr lang="en-US"/>
        </a:p>
      </dgm:t>
    </dgm:pt>
    <dgm:pt modelId="{896B5EF3-2411-2B41-948F-4AD5105B9075}" type="sibTrans" cxnId="{A5608F25-1EC2-2E4F-BC1A-597943F08E1E}">
      <dgm:prSet/>
      <dgm:spPr/>
      <dgm:t>
        <a:bodyPr/>
        <a:lstStyle/>
        <a:p>
          <a:endParaRPr lang="en-US"/>
        </a:p>
      </dgm:t>
    </dgm:pt>
    <dgm:pt modelId="{9629A499-686F-D441-8042-F6CF5DA0FB42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 b="1" i="0" dirty="0"/>
            <a:t>The frequency of occurrence of ones and zeros should be approximately equal</a:t>
          </a:r>
        </a:p>
      </dgm:t>
    </dgm:pt>
    <dgm:pt modelId="{CFBAD56C-D56B-7D45-A682-95E962E65A81}" type="parTrans" cxnId="{1194EF9A-7FF9-1249-8BCE-87F896A59AED}">
      <dgm:prSet/>
      <dgm:spPr/>
      <dgm:t>
        <a:bodyPr/>
        <a:lstStyle/>
        <a:p>
          <a:endParaRPr lang="en-US"/>
        </a:p>
      </dgm:t>
    </dgm:pt>
    <dgm:pt modelId="{7FA4DB43-1734-4C44-AC00-794425F71C8D}" type="sibTrans" cxnId="{1194EF9A-7FF9-1249-8BCE-87F896A59AED}">
      <dgm:prSet/>
      <dgm:spPr/>
      <dgm:t>
        <a:bodyPr/>
        <a:lstStyle/>
        <a:p>
          <a:endParaRPr lang="en-US"/>
        </a:p>
      </dgm:t>
    </dgm:pt>
    <dgm:pt modelId="{88C10996-33E1-8B4A-9153-84AEF719BF6C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 b="1" i="0" dirty="0"/>
            <a:t>Independence</a:t>
          </a:r>
        </a:p>
      </dgm:t>
    </dgm:pt>
    <dgm:pt modelId="{209CE791-6980-6545-B281-65413027D829}" type="parTrans" cxnId="{05918A42-2B98-A241-BFBE-D750702380FA}">
      <dgm:prSet/>
      <dgm:spPr/>
      <dgm:t>
        <a:bodyPr/>
        <a:lstStyle/>
        <a:p>
          <a:endParaRPr lang="en-US"/>
        </a:p>
      </dgm:t>
    </dgm:pt>
    <dgm:pt modelId="{31666733-10DE-C748-B69B-BF489F64A6C6}" type="sibTrans" cxnId="{05918A42-2B98-A241-BFBE-D750702380FA}">
      <dgm:prSet/>
      <dgm:spPr/>
      <dgm:t>
        <a:bodyPr/>
        <a:lstStyle/>
        <a:p>
          <a:endParaRPr lang="en-US"/>
        </a:p>
      </dgm:t>
    </dgm:pt>
    <dgm:pt modelId="{E64C7A51-88F0-4347-9F1F-CFAE8E869CBC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 b="1" i="0" dirty="0"/>
            <a:t>No one subsequence in the sequence can be inferred from the others</a:t>
          </a:r>
        </a:p>
      </dgm:t>
    </dgm:pt>
    <dgm:pt modelId="{EBD93B69-4110-7B4F-BCB6-19A6D3130B30}" type="parTrans" cxnId="{B1735CAC-77BC-A240-9E7F-309B1D591A11}">
      <dgm:prSet/>
      <dgm:spPr/>
      <dgm:t>
        <a:bodyPr/>
        <a:lstStyle/>
        <a:p>
          <a:endParaRPr lang="en-US"/>
        </a:p>
      </dgm:t>
    </dgm:pt>
    <dgm:pt modelId="{E3945E4A-09F3-914D-9653-E556DDA6526E}" type="sibTrans" cxnId="{B1735CAC-77BC-A240-9E7F-309B1D591A11}">
      <dgm:prSet/>
      <dgm:spPr/>
      <dgm:t>
        <a:bodyPr/>
        <a:lstStyle/>
        <a:p>
          <a:endParaRPr lang="en-US"/>
        </a:p>
      </dgm:t>
    </dgm:pt>
    <dgm:pt modelId="{945645CA-3FB5-CA46-9AA6-6F4CACA03AB4}" type="pres">
      <dgm:prSet presAssocID="{6C0CABDC-18D3-6742-9D41-7554DD90BF05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02FC6B5-4CDF-3844-9A30-CBE6E52CCEC5}" type="pres">
      <dgm:prSet presAssocID="{151783EF-3287-B74B-8307-4554EEE909DD}" presName="compNode" presStyleCnt="0"/>
      <dgm:spPr/>
    </dgm:pt>
    <dgm:pt modelId="{9BF75880-D8F3-C441-8887-72FB85A8F952}" type="pres">
      <dgm:prSet presAssocID="{151783EF-3287-B74B-8307-4554EEE909DD}" presName="aNode" presStyleLbl="bgShp" presStyleIdx="0" presStyleCnt="1" custLinFactNeighborX="-4054" custLinFactNeighborY="-13274"/>
      <dgm:spPr/>
      <dgm:t>
        <a:bodyPr/>
        <a:lstStyle/>
        <a:p>
          <a:endParaRPr lang="en-US"/>
        </a:p>
      </dgm:t>
    </dgm:pt>
    <dgm:pt modelId="{670AE361-5D16-A642-87E9-63F07239C467}" type="pres">
      <dgm:prSet presAssocID="{151783EF-3287-B74B-8307-4554EEE909DD}" presName="textNode" presStyleLbl="bgShp" presStyleIdx="0" presStyleCnt="1"/>
      <dgm:spPr/>
      <dgm:t>
        <a:bodyPr/>
        <a:lstStyle/>
        <a:p>
          <a:endParaRPr lang="en-US"/>
        </a:p>
      </dgm:t>
    </dgm:pt>
    <dgm:pt modelId="{334AAE5A-D07B-DE43-B7A9-49E7C9234A58}" type="pres">
      <dgm:prSet presAssocID="{151783EF-3287-B74B-8307-4554EEE909DD}" presName="compChildNode" presStyleCnt="0"/>
      <dgm:spPr/>
    </dgm:pt>
    <dgm:pt modelId="{D1A67D7E-8E35-934E-80CE-0341A132466F}" type="pres">
      <dgm:prSet presAssocID="{151783EF-3287-B74B-8307-4554EEE909DD}" presName="theInnerList" presStyleCnt="0"/>
      <dgm:spPr/>
    </dgm:pt>
    <dgm:pt modelId="{DA385708-885B-9A4A-AF9E-D8E49D65F369}" type="pres">
      <dgm:prSet presAssocID="{73026147-E2EC-B843-B41D-0F749D9F5193}" presName="child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F2FC3D-7317-E247-BEC9-FE5D6638F20F}" type="pres">
      <dgm:prSet presAssocID="{73026147-E2EC-B843-B41D-0F749D9F5193}" presName="aSpace2" presStyleCnt="0"/>
      <dgm:spPr/>
    </dgm:pt>
    <dgm:pt modelId="{15FE3627-301D-5E44-803D-42FA482F7C28}" type="pres">
      <dgm:prSet presAssocID="{88C10996-33E1-8B4A-9153-84AEF719BF6C}" presName="child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735CAC-77BC-A240-9E7F-309B1D591A11}" srcId="{88C10996-33E1-8B4A-9153-84AEF719BF6C}" destId="{E64C7A51-88F0-4347-9F1F-CFAE8E869CBC}" srcOrd="0" destOrd="0" parTransId="{EBD93B69-4110-7B4F-BCB6-19A6D3130B30}" sibTransId="{E3945E4A-09F3-914D-9653-E556DDA6526E}"/>
    <dgm:cxn modelId="{3EB6443B-2704-744A-8E5A-55AF5CAB7FC4}" type="presOf" srcId="{9629A499-686F-D441-8042-F6CF5DA0FB42}" destId="{DA385708-885B-9A4A-AF9E-D8E49D65F369}" srcOrd="0" destOrd="1" presId="urn:microsoft.com/office/officeart/2005/8/layout/lProcess2"/>
    <dgm:cxn modelId="{05918A42-2B98-A241-BFBE-D750702380FA}" srcId="{151783EF-3287-B74B-8307-4554EEE909DD}" destId="{88C10996-33E1-8B4A-9153-84AEF719BF6C}" srcOrd="1" destOrd="0" parTransId="{209CE791-6980-6545-B281-65413027D829}" sibTransId="{31666733-10DE-C748-B69B-BF489F64A6C6}"/>
    <dgm:cxn modelId="{A5608F25-1EC2-2E4F-BC1A-597943F08E1E}" srcId="{151783EF-3287-B74B-8307-4554EEE909DD}" destId="{73026147-E2EC-B843-B41D-0F749D9F5193}" srcOrd="0" destOrd="0" parTransId="{DA6825E2-7EC6-734E-BCB8-50DB25E38383}" sibTransId="{896B5EF3-2411-2B41-948F-4AD5105B9075}"/>
    <dgm:cxn modelId="{AB14D788-BC22-DD42-9103-1669BC0A3B75}" type="presOf" srcId="{151783EF-3287-B74B-8307-4554EEE909DD}" destId="{9BF75880-D8F3-C441-8887-72FB85A8F952}" srcOrd="0" destOrd="0" presId="urn:microsoft.com/office/officeart/2005/8/layout/lProcess2"/>
    <dgm:cxn modelId="{8370151B-DDD5-874F-BEC1-9679B8EDE91D}" type="presOf" srcId="{73026147-E2EC-B843-B41D-0F749D9F5193}" destId="{DA385708-885B-9A4A-AF9E-D8E49D65F369}" srcOrd="0" destOrd="0" presId="urn:microsoft.com/office/officeart/2005/8/layout/lProcess2"/>
    <dgm:cxn modelId="{2600462C-9B97-044D-86E2-AB92A78D6336}" type="presOf" srcId="{88C10996-33E1-8B4A-9153-84AEF719BF6C}" destId="{15FE3627-301D-5E44-803D-42FA482F7C28}" srcOrd="0" destOrd="0" presId="urn:microsoft.com/office/officeart/2005/8/layout/lProcess2"/>
    <dgm:cxn modelId="{B94ED465-FEC8-A94F-A715-84C44B099716}" type="presOf" srcId="{151783EF-3287-B74B-8307-4554EEE909DD}" destId="{670AE361-5D16-A642-87E9-63F07239C467}" srcOrd="1" destOrd="0" presId="urn:microsoft.com/office/officeart/2005/8/layout/lProcess2"/>
    <dgm:cxn modelId="{1194EF9A-7FF9-1249-8BCE-87F896A59AED}" srcId="{73026147-E2EC-B843-B41D-0F749D9F5193}" destId="{9629A499-686F-D441-8042-F6CF5DA0FB42}" srcOrd="0" destOrd="0" parTransId="{CFBAD56C-D56B-7D45-A682-95E962E65A81}" sibTransId="{7FA4DB43-1734-4C44-AC00-794425F71C8D}"/>
    <dgm:cxn modelId="{40240A33-D16E-2645-9F19-A006DE5BEBC3}" type="presOf" srcId="{E64C7A51-88F0-4347-9F1F-CFAE8E869CBC}" destId="{15FE3627-301D-5E44-803D-42FA482F7C28}" srcOrd="0" destOrd="1" presId="urn:microsoft.com/office/officeart/2005/8/layout/lProcess2"/>
    <dgm:cxn modelId="{82C6425E-7872-EE43-B889-E6AE387CFFF0}" srcId="{6C0CABDC-18D3-6742-9D41-7554DD90BF05}" destId="{151783EF-3287-B74B-8307-4554EEE909DD}" srcOrd="0" destOrd="0" parTransId="{64B546B7-479E-8448-B89E-628AABA1E011}" sibTransId="{C2C095DA-C32E-AC45-803F-4D3ED42E2451}"/>
    <dgm:cxn modelId="{6F8A5760-F230-6848-891B-A1B1DAF10E54}" type="presOf" srcId="{6C0CABDC-18D3-6742-9D41-7554DD90BF05}" destId="{945645CA-3FB5-CA46-9AA6-6F4CACA03AB4}" srcOrd="0" destOrd="0" presId="urn:microsoft.com/office/officeart/2005/8/layout/lProcess2"/>
    <dgm:cxn modelId="{C322FA9E-96FB-6A49-8A74-91163B54C33C}" type="presParOf" srcId="{945645CA-3FB5-CA46-9AA6-6F4CACA03AB4}" destId="{602FC6B5-4CDF-3844-9A30-CBE6E52CCEC5}" srcOrd="0" destOrd="0" presId="urn:microsoft.com/office/officeart/2005/8/layout/lProcess2"/>
    <dgm:cxn modelId="{0569B194-E809-5146-B19A-5534A0F3D489}" type="presParOf" srcId="{602FC6B5-4CDF-3844-9A30-CBE6E52CCEC5}" destId="{9BF75880-D8F3-C441-8887-72FB85A8F952}" srcOrd="0" destOrd="0" presId="urn:microsoft.com/office/officeart/2005/8/layout/lProcess2"/>
    <dgm:cxn modelId="{3BD07415-A837-1F42-B1DA-63A5CBD1B799}" type="presParOf" srcId="{602FC6B5-4CDF-3844-9A30-CBE6E52CCEC5}" destId="{670AE361-5D16-A642-87E9-63F07239C467}" srcOrd="1" destOrd="0" presId="urn:microsoft.com/office/officeart/2005/8/layout/lProcess2"/>
    <dgm:cxn modelId="{E2DC1376-D115-C04A-98BA-9254362BB6C3}" type="presParOf" srcId="{602FC6B5-4CDF-3844-9A30-CBE6E52CCEC5}" destId="{334AAE5A-D07B-DE43-B7A9-49E7C9234A58}" srcOrd="2" destOrd="0" presId="urn:microsoft.com/office/officeart/2005/8/layout/lProcess2"/>
    <dgm:cxn modelId="{84340AC9-D0BA-3E45-92C1-F797B2766AD8}" type="presParOf" srcId="{334AAE5A-D07B-DE43-B7A9-49E7C9234A58}" destId="{D1A67D7E-8E35-934E-80CE-0341A132466F}" srcOrd="0" destOrd="0" presId="urn:microsoft.com/office/officeart/2005/8/layout/lProcess2"/>
    <dgm:cxn modelId="{9E9C8DC0-578B-DF46-AB95-9CE27E07C69E}" type="presParOf" srcId="{D1A67D7E-8E35-934E-80CE-0341A132466F}" destId="{DA385708-885B-9A4A-AF9E-D8E49D65F369}" srcOrd="0" destOrd="0" presId="urn:microsoft.com/office/officeart/2005/8/layout/lProcess2"/>
    <dgm:cxn modelId="{D029EAA7-204F-9E4B-9CA4-6C05D3A68798}" type="presParOf" srcId="{D1A67D7E-8E35-934E-80CE-0341A132466F}" destId="{BEF2FC3D-7317-E247-BEC9-FE5D6638F20F}" srcOrd="1" destOrd="0" presId="urn:microsoft.com/office/officeart/2005/8/layout/lProcess2"/>
    <dgm:cxn modelId="{961C682A-E82A-584E-A697-4823FDBEA5A1}" type="presParOf" srcId="{D1A67D7E-8E35-934E-80CE-0341A132466F}" destId="{15FE3627-301D-5E44-803D-42FA482F7C28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F690AC-4AC8-1E46-B042-C54C574FC5B4}" type="doc">
      <dgm:prSet loTypeId="urn:microsoft.com/office/officeart/2005/8/layout/hList6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61E9F7-003D-C142-9BA2-EA769B7B553C}">
      <dgm:prSet phldrT="[Text]"/>
      <dgm:spPr/>
      <dgm:t>
        <a:bodyPr/>
        <a:lstStyle/>
        <a:p>
          <a:r>
            <a:rPr lang="en-US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Pseudorandom number generator</a:t>
          </a:r>
        </a:p>
      </dgm:t>
    </dgm:pt>
    <dgm:pt modelId="{1A005344-DA0B-EE4E-921B-24E2F30AF104}" type="parTrans" cxnId="{B1CBACC1-F152-8A4B-A5D7-669CD8F62859}">
      <dgm:prSet/>
      <dgm:spPr/>
      <dgm:t>
        <a:bodyPr/>
        <a:lstStyle/>
        <a:p>
          <a:endParaRPr lang="en-US"/>
        </a:p>
      </dgm:t>
    </dgm:pt>
    <dgm:pt modelId="{FF3E3260-4AB6-0D4D-9F87-B6B3822CABBB}" type="sibTrans" cxnId="{B1CBACC1-F152-8A4B-A5D7-669CD8F62859}">
      <dgm:prSet/>
      <dgm:spPr/>
      <dgm:t>
        <a:bodyPr/>
        <a:lstStyle/>
        <a:p>
          <a:endParaRPr lang="en-US"/>
        </a:p>
      </dgm:t>
    </dgm:pt>
    <dgm:pt modelId="{7EC9AE6A-0177-1749-AAC3-F7538FACB750}">
      <dgm:prSet/>
      <dgm:spPr/>
      <dgm:t>
        <a:bodyPr/>
        <a:lstStyle/>
        <a:p>
          <a:r>
            <a:rPr lang="en-US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 algorithm that is used to produce an open-ended sequence of bits</a:t>
          </a:r>
        </a:p>
      </dgm:t>
    </dgm:pt>
    <dgm:pt modelId="{B8E78A37-322C-8748-9D2B-59D32145FAE2}" type="parTrans" cxnId="{FF7D27C0-F093-0A42-A9E2-77562AFD44EA}">
      <dgm:prSet/>
      <dgm:spPr/>
      <dgm:t>
        <a:bodyPr/>
        <a:lstStyle/>
        <a:p>
          <a:endParaRPr lang="en-US"/>
        </a:p>
      </dgm:t>
    </dgm:pt>
    <dgm:pt modelId="{07E4A36F-C8FB-F842-96E2-4837EA34A33E}" type="sibTrans" cxnId="{FF7D27C0-F093-0A42-A9E2-77562AFD44EA}">
      <dgm:prSet/>
      <dgm:spPr/>
      <dgm:t>
        <a:bodyPr/>
        <a:lstStyle/>
        <a:p>
          <a:endParaRPr lang="en-US"/>
        </a:p>
      </dgm:t>
    </dgm:pt>
    <dgm:pt modelId="{340AE848-91AC-E848-8A1F-ABE668D14F26}">
      <dgm:prSet/>
      <dgm:spPr/>
      <dgm:t>
        <a:bodyPr/>
        <a:lstStyle/>
        <a:p>
          <a:r>
            <a:rPr lang="en-US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Input to a symmetric stream cipher is a common application for an open-ended sequence of bits </a:t>
          </a:r>
        </a:p>
      </dgm:t>
    </dgm:pt>
    <dgm:pt modelId="{18FDDEE6-F9D6-2D42-8394-CDC4721FA4B7}" type="parTrans" cxnId="{5A9E4DD3-B45C-5D4F-964B-A4BAE209F9B2}">
      <dgm:prSet/>
      <dgm:spPr/>
      <dgm:t>
        <a:bodyPr/>
        <a:lstStyle/>
        <a:p>
          <a:endParaRPr lang="en-US"/>
        </a:p>
      </dgm:t>
    </dgm:pt>
    <dgm:pt modelId="{104F904F-54FE-6B4D-A072-8E0D4D6EE613}" type="sibTrans" cxnId="{5A9E4DD3-B45C-5D4F-964B-A4BAE209F9B2}">
      <dgm:prSet/>
      <dgm:spPr/>
      <dgm:t>
        <a:bodyPr/>
        <a:lstStyle/>
        <a:p>
          <a:endParaRPr lang="en-US"/>
        </a:p>
      </dgm:t>
    </dgm:pt>
    <dgm:pt modelId="{F2D21732-E37A-E14F-8218-F3C13E1EFF30}">
      <dgm:prSet/>
      <dgm:spPr/>
      <dgm:t>
        <a:bodyPr/>
        <a:lstStyle/>
        <a:p>
          <a:r>
            <a:rPr lang="en-US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Pseudorandom function (PRF)</a:t>
          </a:r>
        </a:p>
      </dgm:t>
    </dgm:pt>
    <dgm:pt modelId="{36403584-7DC4-A844-B13E-5284BC5B5856}" type="parTrans" cxnId="{0265CAD6-C0AA-3946-8F43-EE98B43A2B10}">
      <dgm:prSet/>
      <dgm:spPr/>
      <dgm:t>
        <a:bodyPr/>
        <a:lstStyle/>
        <a:p>
          <a:endParaRPr lang="en-US"/>
        </a:p>
      </dgm:t>
    </dgm:pt>
    <dgm:pt modelId="{1714E585-91A7-9E4D-A90B-213D1C5089CC}" type="sibTrans" cxnId="{0265CAD6-C0AA-3946-8F43-EE98B43A2B10}">
      <dgm:prSet/>
      <dgm:spPr/>
      <dgm:t>
        <a:bodyPr/>
        <a:lstStyle/>
        <a:p>
          <a:endParaRPr lang="en-US"/>
        </a:p>
      </dgm:t>
    </dgm:pt>
    <dgm:pt modelId="{960315DB-FF20-7645-8EE1-B787B69F30D1}">
      <dgm:prSet/>
      <dgm:spPr/>
      <dgm:t>
        <a:bodyPr/>
        <a:lstStyle/>
        <a:p>
          <a:r>
            <a:rPr lang="en-US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Used to produce a pseudorandom string of bits of some fixed length</a:t>
          </a:r>
        </a:p>
      </dgm:t>
    </dgm:pt>
    <dgm:pt modelId="{3521EEC9-40C5-8B4E-BF5B-63FA19608695}" type="parTrans" cxnId="{F188CBDC-8B4E-6C47-8312-5302C653870B}">
      <dgm:prSet/>
      <dgm:spPr/>
      <dgm:t>
        <a:bodyPr/>
        <a:lstStyle/>
        <a:p>
          <a:endParaRPr lang="en-US"/>
        </a:p>
      </dgm:t>
    </dgm:pt>
    <dgm:pt modelId="{7CCD285C-4E12-534D-937D-8B3C81F95697}" type="sibTrans" cxnId="{F188CBDC-8B4E-6C47-8312-5302C653870B}">
      <dgm:prSet/>
      <dgm:spPr/>
      <dgm:t>
        <a:bodyPr/>
        <a:lstStyle/>
        <a:p>
          <a:endParaRPr lang="en-US"/>
        </a:p>
      </dgm:t>
    </dgm:pt>
    <dgm:pt modelId="{8A34EE7C-F7F8-2D49-B7AD-AA472D069A0D}">
      <dgm:prSet/>
      <dgm:spPr/>
      <dgm:t>
        <a:bodyPr/>
        <a:lstStyle/>
        <a:p>
          <a:r>
            <a:rPr lang="en-US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Examples are symmetric encryption keys and </a:t>
          </a:r>
          <a:r>
            <a:rPr lang="en-US" b="1" i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nonces</a:t>
          </a:r>
          <a:endParaRPr lang="en-US" b="1" i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2E4CDD8-1248-7F4D-A348-3C71F5342CAB}" type="parTrans" cxnId="{100E064E-B921-EE48-84E9-3A4C3FD9D670}">
      <dgm:prSet/>
      <dgm:spPr/>
      <dgm:t>
        <a:bodyPr/>
        <a:lstStyle/>
        <a:p>
          <a:endParaRPr lang="en-US"/>
        </a:p>
      </dgm:t>
    </dgm:pt>
    <dgm:pt modelId="{5DEB0BA6-88BA-3C4D-8E2E-AA0448B55B11}" type="sibTrans" cxnId="{100E064E-B921-EE48-84E9-3A4C3FD9D670}">
      <dgm:prSet/>
      <dgm:spPr/>
      <dgm:t>
        <a:bodyPr/>
        <a:lstStyle/>
        <a:p>
          <a:endParaRPr lang="en-US"/>
        </a:p>
      </dgm:t>
    </dgm:pt>
    <dgm:pt modelId="{F12D0FB5-A1B4-3F4F-B7D9-2524F29D5221}" type="pres">
      <dgm:prSet presAssocID="{93F690AC-4AC8-1E46-B042-C54C574FC5B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547DE0A-35D9-A94E-A41C-63488A6987C1}" type="pres">
      <dgm:prSet presAssocID="{2E61E9F7-003D-C142-9BA2-EA769B7B553C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E05280-E737-2E47-B74F-A15B0043B043}" type="pres">
      <dgm:prSet presAssocID="{FF3E3260-4AB6-0D4D-9F87-B6B3822CABBB}" presName="sibTrans" presStyleCnt="0"/>
      <dgm:spPr/>
    </dgm:pt>
    <dgm:pt modelId="{4DC11B8D-90D6-0849-A4A4-A9312E6E1D3D}" type="pres">
      <dgm:prSet presAssocID="{F2D21732-E37A-E14F-8218-F3C13E1EFF30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CBACC1-F152-8A4B-A5D7-669CD8F62859}" srcId="{93F690AC-4AC8-1E46-B042-C54C574FC5B4}" destId="{2E61E9F7-003D-C142-9BA2-EA769B7B553C}" srcOrd="0" destOrd="0" parTransId="{1A005344-DA0B-EE4E-921B-24E2F30AF104}" sibTransId="{FF3E3260-4AB6-0D4D-9F87-B6B3822CABBB}"/>
    <dgm:cxn modelId="{F188CBDC-8B4E-6C47-8312-5302C653870B}" srcId="{F2D21732-E37A-E14F-8218-F3C13E1EFF30}" destId="{960315DB-FF20-7645-8EE1-B787B69F30D1}" srcOrd="0" destOrd="0" parTransId="{3521EEC9-40C5-8B4E-BF5B-63FA19608695}" sibTransId="{7CCD285C-4E12-534D-937D-8B3C81F95697}"/>
    <dgm:cxn modelId="{9C3B73EA-0C31-5940-BAD7-45360DAC19ED}" type="presOf" srcId="{8A34EE7C-F7F8-2D49-B7AD-AA472D069A0D}" destId="{4DC11B8D-90D6-0849-A4A4-A9312E6E1D3D}" srcOrd="0" destOrd="2" presId="urn:microsoft.com/office/officeart/2005/8/layout/hList6"/>
    <dgm:cxn modelId="{100E064E-B921-EE48-84E9-3A4C3FD9D670}" srcId="{F2D21732-E37A-E14F-8218-F3C13E1EFF30}" destId="{8A34EE7C-F7F8-2D49-B7AD-AA472D069A0D}" srcOrd="1" destOrd="0" parTransId="{92E4CDD8-1248-7F4D-A348-3C71F5342CAB}" sibTransId="{5DEB0BA6-88BA-3C4D-8E2E-AA0448B55B11}"/>
    <dgm:cxn modelId="{0265CAD6-C0AA-3946-8F43-EE98B43A2B10}" srcId="{93F690AC-4AC8-1E46-B042-C54C574FC5B4}" destId="{F2D21732-E37A-E14F-8218-F3C13E1EFF30}" srcOrd="1" destOrd="0" parTransId="{36403584-7DC4-A844-B13E-5284BC5B5856}" sibTransId="{1714E585-91A7-9E4D-A90B-213D1C5089CC}"/>
    <dgm:cxn modelId="{049A5A15-4492-9D41-B368-FE10CA8E89F7}" type="presOf" srcId="{960315DB-FF20-7645-8EE1-B787B69F30D1}" destId="{4DC11B8D-90D6-0849-A4A4-A9312E6E1D3D}" srcOrd="0" destOrd="1" presId="urn:microsoft.com/office/officeart/2005/8/layout/hList6"/>
    <dgm:cxn modelId="{DED79C98-E39C-4B43-B8FC-E001F9D14141}" type="presOf" srcId="{2E61E9F7-003D-C142-9BA2-EA769B7B553C}" destId="{B547DE0A-35D9-A94E-A41C-63488A6987C1}" srcOrd="0" destOrd="0" presId="urn:microsoft.com/office/officeart/2005/8/layout/hList6"/>
    <dgm:cxn modelId="{FF7D27C0-F093-0A42-A9E2-77562AFD44EA}" srcId="{2E61E9F7-003D-C142-9BA2-EA769B7B553C}" destId="{7EC9AE6A-0177-1749-AAC3-F7538FACB750}" srcOrd="0" destOrd="0" parTransId="{B8E78A37-322C-8748-9D2B-59D32145FAE2}" sibTransId="{07E4A36F-C8FB-F842-96E2-4837EA34A33E}"/>
    <dgm:cxn modelId="{5A9E4DD3-B45C-5D4F-964B-A4BAE209F9B2}" srcId="{2E61E9F7-003D-C142-9BA2-EA769B7B553C}" destId="{340AE848-91AC-E848-8A1F-ABE668D14F26}" srcOrd="1" destOrd="0" parTransId="{18FDDEE6-F9D6-2D42-8394-CDC4721FA4B7}" sibTransId="{104F904F-54FE-6B4D-A072-8E0D4D6EE613}"/>
    <dgm:cxn modelId="{3F94C646-BFDE-EE48-B07A-73D58F4BBBEB}" type="presOf" srcId="{7EC9AE6A-0177-1749-AAC3-F7538FACB750}" destId="{B547DE0A-35D9-A94E-A41C-63488A6987C1}" srcOrd="0" destOrd="1" presId="urn:microsoft.com/office/officeart/2005/8/layout/hList6"/>
    <dgm:cxn modelId="{D68819FE-9EF0-2743-A736-559760255CF0}" type="presOf" srcId="{F2D21732-E37A-E14F-8218-F3C13E1EFF30}" destId="{4DC11B8D-90D6-0849-A4A4-A9312E6E1D3D}" srcOrd="0" destOrd="0" presId="urn:microsoft.com/office/officeart/2005/8/layout/hList6"/>
    <dgm:cxn modelId="{1C577BCC-3F58-CA4D-8E08-CBC2E03F2E58}" type="presOf" srcId="{340AE848-91AC-E848-8A1F-ABE668D14F26}" destId="{B547DE0A-35D9-A94E-A41C-63488A6987C1}" srcOrd="0" destOrd="2" presId="urn:microsoft.com/office/officeart/2005/8/layout/hList6"/>
    <dgm:cxn modelId="{7C3AF342-3954-9042-A799-1CEA427CD4F9}" type="presOf" srcId="{93F690AC-4AC8-1E46-B042-C54C574FC5B4}" destId="{F12D0FB5-A1B4-3F4F-B7D9-2524F29D5221}" srcOrd="0" destOrd="0" presId="urn:microsoft.com/office/officeart/2005/8/layout/hList6"/>
    <dgm:cxn modelId="{DE04E180-AD73-7F47-82F6-3195D0BCD656}" type="presParOf" srcId="{F12D0FB5-A1B4-3F4F-B7D9-2524F29D5221}" destId="{B547DE0A-35D9-A94E-A41C-63488A6987C1}" srcOrd="0" destOrd="0" presId="urn:microsoft.com/office/officeart/2005/8/layout/hList6"/>
    <dgm:cxn modelId="{D52BFF92-D6FC-6949-B0C9-B02C879F0B6B}" type="presParOf" srcId="{F12D0FB5-A1B4-3F4F-B7D9-2524F29D5221}" destId="{48E05280-E737-2E47-B74F-A15B0043B043}" srcOrd="1" destOrd="0" presId="urn:microsoft.com/office/officeart/2005/8/layout/hList6"/>
    <dgm:cxn modelId="{9A7CF7A3-B8C4-8C40-BCA8-A44282A679D6}" type="presParOf" srcId="{F12D0FB5-A1B4-3F4F-B7D9-2524F29D5221}" destId="{4DC11B8D-90D6-0849-A4A4-A9312E6E1D3D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0398700-417B-2141-BFFF-3526F229FC16}" type="doc">
      <dgm:prSet loTypeId="urn:microsoft.com/office/officeart/2005/8/layout/radial4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51AE82-1E87-D24A-A2A3-16B0CD9AEC28}">
      <dgm:prSet phldrT="[Text]" custT="1"/>
      <dgm:spPr>
        <a:solidFill>
          <a:schemeClr val="accent3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Three tests</a:t>
          </a:r>
        </a:p>
      </dgm:t>
    </dgm:pt>
    <dgm:pt modelId="{A6907DA8-E6CD-0F48-AC88-A376DAC261AE}" type="parTrans" cxnId="{CF481419-9597-B645-8B41-AD16B6783121}">
      <dgm:prSet/>
      <dgm:spPr/>
      <dgm:t>
        <a:bodyPr/>
        <a:lstStyle/>
        <a:p>
          <a:endParaRPr lang="en-US"/>
        </a:p>
      </dgm:t>
    </dgm:pt>
    <dgm:pt modelId="{543A5519-C82E-3249-A4DF-8F404BBCCE68}" type="sibTrans" cxnId="{CF481419-9597-B645-8B41-AD16B6783121}">
      <dgm:prSet/>
      <dgm:spPr/>
      <dgm:t>
        <a:bodyPr/>
        <a:lstStyle/>
        <a:p>
          <a:endParaRPr lang="en-US"/>
        </a:p>
      </dgm:t>
    </dgm:pt>
    <dgm:pt modelId="{D4389AC4-147F-EF45-9659-945814DF5AD6}">
      <dgm:prSet custT="1"/>
      <dgm:spPr>
        <a:solidFill>
          <a:schemeClr val="accent4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Frequency test</a:t>
          </a:r>
        </a:p>
      </dgm:t>
    </dgm:pt>
    <dgm:pt modelId="{85EF3B60-C85E-6940-A934-742E868B7DED}" type="parTrans" cxnId="{64C3A88F-790B-7543-92D3-C093C49164AF}">
      <dgm:prSet/>
      <dgm:spPr>
        <a:solidFill>
          <a:schemeClr val="bg1"/>
        </a:solidFill>
        <a:ln>
          <a:solidFill>
            <a:schemeClr val="tx1"/>
          </a:solidFill>
        </a:ln>
        <a:scene3d>
          <a:camera prst="orthographicFront">
            <a:rot lat="0" lon="11999999" rev="0"/>
          </a:camera>
          <a:lightRig rig="threePt" dir="t"/>
        </a:scene3d>
      </dgm:spPr>
      <dgm:t>
        <a:bodyPr/>
        <a:lstStyle/>
        <a:p>
          <a:endParaRPr lang="en-US"/>
        </a:p>
      </dgm:t>
    </dgm:pt>
    <dgm:pt modelId="{245007D3-8296-5549-B759-C7B89833C4B1}" type="sibTrans" cxnId="{64C3A88F-790B-7543-92D3-C093C49164AF}">
      <dgm:prSet/>
      <dgm:spPr/>
      <dgm:t>
        <a:bodyPr/>
        <a:lstStyle/>
        <a:p>
          <a:endParaRPr lang="en-US"/>
        </a:p>
      </dgm:t>
    </dgm:pt>
    <dgm:pt modelId="{C3A7160F-008B-024F-ADB5-BFCD38E7F185}">
      <dgm:prSet custT="1"/>
      <dgm:spPr>
        <a:solidFill>
          <a:schemeClr val="accent4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most basic test and must be included in any test suite</a:t>
          </a:r>
        </a:p>
      </dgm:t>
    </dgm:pt>
    <dgm:pt modelId="{27EB9682-A1E6-DC44-9890-46A795A01786}" type="parTrans" cxnId="{D5168E0A-2595-C54D-8C5A-4714A0BE8689}">
      <dgm:prSet/>
      <dgm:spPr/>
      <dgm:t>
        <a:bodyPr/>
        <a:lstStyle/>
        <a:p>
          <a:endParaRPr lang="en-US"/>
        </a:p>
      </dgm:t>
    </dgm:pt>
    <dgm:pt modelId="{89FACB29-A5D3-5648-A61F-1CB11623491B}" type="sibTrans" cxnId="{D5168E0A-2595-C54D-8C5A-4714A0BE8689}">
      <dgm:prSet/>
      <dgm:spPr/>
      <dgm:t>
        <a:bodyPr/>
        <a:lstStyle/>
        <a:p>
          <a:endParaRPr lang="en-US"/>
        </a:p>
      </dgm:t>
    </dgm:pt>
    <dgm:pt modelId="{20BC5C97-BC12-A44A-A1F0-9808B82EB433}">
      <dgm:prSet custT="1"/>
      <dgm:spPr>
        <a:solidFill>
          <a:schemeClr val="accent4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Purpose is to determine whether the number of ones and zeros in a sequence is approximately the same as would be expected for a truly random sequence</a:t>
          </a:r>
        </a:p>
      </dgm:t>
    </dgm:pt>
    <dgm:pt modelId="{648824C5-4981-4B4C-B899-2D6A5DF616D9}" type="parTrans" cxnId="{434B82E6-1B27-F649-8CB9-3334DD792F1D}">
      <dgm:prSet/>
      <dgm:spPr/>
      <dgm:t>
        <a:bodyPr/>
        <a:lstStyle/>
        <a:p>
          <a:endParaRPr lang="en-US"/>
        </a:p>
      </dgm:t>
    </dgm:pt>
    <dgm:pt modelId="{84E7F774-B65D-8349-BFE6-DD55225C475F}" type="sibTrans" cxnId="{434B82E6-1B27-F649-8CB9-3334DD792F1D}">
      <dgm:prSet/>
      <dgm:spPr/>
      <dgm:t>
        <a:bodyPr/>
        <a:lstStyle/>
        <a:p>
          <a:endParaRPr lang="en-US"/>
        </a:p>
      </dgm:t>
    </dgm:pt>
    <dgm:pt modelId="{F302B261-417A-464F-B34E-DF89F74F4147}">
      <dgm:prSet custT="1"/>
      <dgm:spPr>
        <a:solidFill>
          <a:schemeClr val="accent1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Runs test</a:t>
          </a:r>
        </a:p>
      </dgm:t>
    </dgm:pt>
    <dgm:pt modelId="{95DF85FD-1A44-774C-9F71-B3AA3065A8E4}" type="parTrans" cxnId="{422F1189-4476-9D49-A707-2422ADF6A602}">
      <dgm:prSet/>
      <dgm:spPr>
        <a:solidFill>
          <a:schemeClr val="bg1"/>
        </a:solidFill>
        <a:ln>
          <a:solidFill>
            <a:schemeClr val="tx1"/>
          </a:solidFill>
        </a:ln>
        <a:scene3d>
          <a:camera prst="orthographicFront">
            <a:rot lat="0" lon="11699999" rev="0"/>
          </a:camera>
          <a:lightRig rig="threePt" dir="t"/>
        </a:scene3d>
      </dgm:spPr>
      <dgm:t>
        <a:bodyPr/>
        <a:lstStyle/>
        <a:p>
          <a:endParaRPr lang="en-US"/>
        </a:p>
      </dgm:t>
    </dgm:pt>
    <dgm:pt modelId="{D334E87F-F167-434B-80FC-F6A0725B26C3}" type="sibTrans" cxnId="{422F1189-4476-9D49-A707-2422ADF6A602}">
      <dgm:prSet/>
      <dgm:spPr/>
      <dgm:t>
        <a:bodyPr/>
        <a:lstStyle/>
        <a:p>
          <a:endParaRPr lang="en-US"/>
        </a:p>
      </dgm:t>
    </dgm:pt>
    <dgm:pt modelId="{44F1BF06-5B5A-494F-9A19-34196CAED9FC}">
      <dgm:prSet custT="1"/>
      <dgm:spPr>
        <a:solidFill>
          <a:schemeClr val="accent1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Focus of this test is the total number of runs in the sequence, where a run is an uninterrupted sequence of identical bits bounded before and after with a bit of the opposite value</a:t>
          </a:r>
        </a:p>
      </dgm:t>
    </dgm:pt>
    <dgm:pt modelId="{AEED730F-F6F6-5341-AAD8-76282DD4E40C}" type="parTrans" cxnId="{1DCF0CC4-0D47-3C4E-9B64-901B0FB53A91}">
      <dgm:prSet/>
      <dgm:spPr/>
      <dgm:t>
        <a:bodyPr/>
        <a:lstStyle/>
        <a:p>
          <a:endParaRPr lang="en-US"/>
        </a:p>
      </dgm:t>
    </dgm:pt>
    <dgm:pt modelId="{98BB1545-63FB-7645-B66C-7FE092DFC3F3}" type="sibTrans" cxnId="{1DCF0CC4-0D47-3C4E-9B64-901B0FB53A91}">
      <dgm:prSet/>
      <dgm:spPr/>
      <dgm:t>
        <a:bodyPr/>
        <a:lstStyle/>
        <a:p>
          <a:endParaRPr lang="en-US"/>
        </a:p>
      </dgm:t>
    </dgm:pt>
    <dgm:pt modelId="{6996DC63-43BD-4442-B873-BE8331128744}">
      <dgm:prSet custT="1"/>
      <dgm:spPr>
        <a:solidFill>
          <a:schemeClr val="accent1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Purpose is to determine whether the number of runs of ones and zeros of various lengths is as expected for a random sequence</a:t>
          </a:r>
        </a:p>
      </dgm:t>
    </dgm:pt>
    <dgm:pt modelId="{F89AEF70-79BE-9242-B156-CEA22FA1470D}" type="parTrans" cxnId="{C83EB562-6800-9746-9F9B-888284EBA158}">
      <dgm:prSet/>
      <dgm:spPr/>
      <dgm:t>
        <a:bodyPr/>
        <a:lstStyle/>
        <a:p>
          <a:endParaRPr lang="en-US"/>
        </a:p>
      </dgm:t>
    </dgm:pt>
    <dgm:pt modelId="{3148ADF6-FE10-5744-9D4B-2B776A47C66A}" type="sibTrans" cxnId="{C83EB562-6800-9746-9F9B-888284EBA158}">
      <dgm:prSet/>
      <dgm:spPr/>
      <dgm:t>
        <a:bodyPr/>
        <a:lstStyle/>
        <a:p>
          <a:endParaRPr lang="en-US"/>
        </a:p>
      </dgm:t>
    </dgm:pt>
    <dgm:pt modelId="{F2D8EB1C-6364-4742-ADBC-E6EE4CF7E930}">
      <dgm:prSet custT="1"/>
      <dgm:spPr>
        <a:solidFill>
          <a:schemeClr val="accent3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Maurer’s universal statistical test</a:t>
          </a:r>
        </a:p>
      </dgm:t>
    </dgm:pt>
    <dgm:pt modelId="{AF32F520-6C1C-A240-8ABA-8C2B55354B2E}" type="parTrans" cxnId="{0A8F6849-529F-5544-B14B-E6C46604EAC7}">
      <dgm:prSet/>
      <dgm:spPr>
        <a:solidFill>
          <a:schemeClr val="bg1"/>
        </a:solidFill>
        <a:ln>
          <a:solidFill>
            <a:schemeClr val="tx1"/>
          </a:solidFill>
        </a:ln>
        <a:scene3d>
          <a:camera prst="orthographicFront">
            <a:rot lat="0" lon="10799999" rev="0"/>
          </a:camera>
          <a:lightRig rig="threePt" dir="t"/>
        </a:scene3d>
      </dgm:spPr>
      <dgm:t>
        <a:bodyPr/>
        <a:lstStyle/>
        <a:p>
          <a:endParaRPr lang="en-US"/>
        </a:p>
      </dgm:t>
    </dgm:pt>
    <dgm:pt modelId="{C5A9C7AC-9CC3-0B47-8AC1-5663995DF2ED}" type="sibTrans" cxnId="{0A8F6849-529F-5544-B14B-E6C46604EAC7}">
      <dgm:prSet/>
      <dgm:spPr/>
      <dgm:t>
        <a:bodyPr/>
        <a:lstStyle/>
        <a:p>
          <a:endParaRPr lang="en-US"/>
        </a:p>
      </dgm:t>
    </dgm:pt>
    <dgm:pt modelId="{32612D27-7C61-5D45-8797-A229D0757C08}">
      <dgm:prSet custT="1"/>
      <dgm:spPr>
        <a:solidFill>
          <a:schemeClr val="accent3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Focus is the number of bits between matching patterns</a:t>
          </a:r>
        </a:p>
      </dgm:t>
    </dgm:pt>
    <dgm:pt modelId="{349B561E-032D-A74A-B277-714CBB130817}" type="parTrans" cxnId="{CA9A74E7-6308-E246-8540-8CAA07315657}">
      <dgm:prSet/>
      <dgm:spPr/>
      <dgm:t>
        <a:bodyPr/>
        <a:lstStyle/>
        <a:p>
          <a:endParaRPr lang="en-US"/>
        </a:p>
      </dgm:t>
    </dgm:pt>
    <dgm:pt modelId="{111AF923-49D0-D148-ACE6-EB9A2F92958B}" type="sibTrans" cxnId="{CA9A74E7-6308-E246-8540-8CAA07315657}">
      <dgm:prSet/>
      <dgm:spPr/>
      <dgm:t>
        <a:bodyPr/>
        <a:lstStyle/>
        <a:p>
          <a:endParaRPr lang="en-US"/>
        </a:p>
      </dgm:t>
    </dgm:pt>
    <dgm:pt modelId="{66B4EE0F-9F11-6344-8D7C-A27B68DC63FF}">
      <dgm:prSet custT="1"/>
      <dgm:spPr>
        <a:solidFill>
          <a:schemeClr val="accent3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Purpose is to detect whether or not the sequence can be significantly compressed without loss of information.  A significantly compressible sequence is considered to be non-random</a:t>
          </a:r>
        </a:p>
      </dgm:t>
    </dgm:pt>
    <dgm:pt modelId="{54B4132C-44D5-EA4A-B720-625AA621F91F}" type="parTrans" cxnId="{598A7754-C645-134B-95AF-BBEBB64420D1}">
      <dgm:prSet/>
      <dgm:spPr/>
      <dgm:t>
        <a:bodyPr/>
        <a:lstStyle/>
        <a:p>
          <a:endParaRPr lang="en-US"/>
        </a:p>
      </dgm:t>
    </dgm:pt>
    <dgm:pt modelId="{CB0B696D-13B4-9140-BE70-CA2CB38DBC95}" type="sibTrans" cxnId="{598A7754-C645-134B-95AF-BBEBB64420D1}">
      <dgm:prSet/>
      <dgm:spPr/>
      <dgm:t>
        <a:bodyPr/>
        <a:lstStyle/>
        <a:p>
          <a:endParaRPr lang="en-US"/>
        </a:p>
      </dgm:t>
    </dgm:pt>
    <dgm:pt modelId="{A3DFCC93-D7E4-1E48-8F7E-2D7119A876CE}" type="pres">
      <dgm:prSet presAssocID="{10398700-417B-2141-BFFF-3526F229FC16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34F974F-999E-C64C-A7AC-D1911D36A5AE}" type="pres">
      <dgm:prSet presAssocID="{7651AE82-1E87-D24A-A2A3-16B0CD9AEC28}" presName="centerShape" presStyleLbl="node0" presStyleIdx="0" presStyleCnt="1" custLinFactNeighborX="-347" custLinFactNeighborY="3095"/>
      <dgm:spPr/>
      <dgm:t>
        <a:bodyPr/>
        <a:lstStyle/>
        <a:p>
          <a:endParaRPr lang="en-US"/>
        </a:p>
      </dgm:t>
    </dgm:pt>
    <dgm:pt modelId="{EC816666-D007-9744-B654-0F381FA367E7}" type="pres">
      <dgm:prSet presAssocID="{85EF3B60-C85E-6940-A934-742E868B7DED}" presName="parTrans" presStyleLbl="bgSibTrans2D1" presStyleIdx="0" presStyleCnt="3" custScaleX="34048" custScaleY="66422" custLinFactNeighborX="33082" custLinFactNeighborY="67752"/>
      <dgm:spPr/>
      <dgm:t>
        <a:bodyPr/>
        <a:lstStyle/>
        <a:p>
          <a:endParaRPr lang="en-US"/>
        </a:p>
      </dgm:t>
    </dgm:pt>
    <dgm:pt modelId="{73695E3A-BB74-AE4B-A8C5-D9253E7FDBB3}" type="pres">
      <dgm:prSet presAssocID="{D4389AC4-147F-EF45-9659-945814DF5AD6}" presName="node" presStyleLbl="node1" presStyleIdx="0" presStyleCnt="3" custScaleX="106140" custScaleY="196712" custRadScaleRad="110690" custRadScaleInc="-53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835BB5-6694-E646-92BA-0B693BBD92E3}" type="pres">
      <dgm:prSet presAssocID="{95DF85FD-1A44-774C-9F71-B3AA3065A8E4}" presName="parTrans" presStyleLbl="bgSibTrans2D1" presStyleIdx="1" presStyleCnt="3" custScaleX="28242" custScaleY="59137" custLinFactY="17851" custLinFactNeighborX="1775" custLinFactNeighborY="100000"/>
      <dgm:spPr/>
      <dgm:t>
        <a:bodyPr/>
        <a:lstStyle/>
        <a:p>
          <a:endParaRPr lang="en-US"/>
        </a:p>
      </dgm:t>
    </dgm:pt>
    <dgm:pt modelId="{70769229-F332-FD40-8E55-0BB5EDD7F938}" type="pres">
      <dgm:prSet presAssocID="{F302B261-417A-464F-B34E-DF89F74F4147}" presName="node" presStyleLbl="node1" presStyleIdx="1" presStyleCnt="3" custScaleX="157126" custScaleY="168537" custRadScaleRad="107197" custRadScaleInc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33EB83-07EC-EE41-B777-E6D006E71A17}" type="pres">
      <dgm:prSet presAssocID="{AF32F520-6C1C-A240-8ABA-8C2B55354B2E}" presName="parTrans" presStyleLbl="bgSibTrans2D1" presStyleIdx="2" presStyleCnt="3" custScaleX="30378" custScaleY="91433" custLinFactNeighborX="-33202" custLinFactNeighborY="82076"/>
      <dgm:spPr/>
      <dgm:t>
        <a:bodyPr/>
        <a:lstStyle/>
        <a:p>
          <a:endParaRPr lang="en-US"/>
        </a:p>
      </dgm:t>
    </dgm:pt>
    <dgm:pt modelId="{4227CD39-4A83-5B4E-A0FE-57CD62BEB35B}" type="pres">
      <dgm:prSet presAssocID="{F2D8EB1C-6364-4742-ADBC-E6EE4CF7E930}" presName="node" presStyleLbl="node1" presStyleIdx="2" presStyleCnt="3" custScaleX="100293" custScaleY="266537" custRadScaleRad="107021" custRadScaleInc="54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C1A91FB-69DB-6645-8546-B6E358C3AE0A}" type="presOf" srcId="{AF32F520-6C1C-A240-8ABA-8C2B55354B2E}" destId="{5C33EB83-07EC-EE41-B777-E6D006E71A17}" srcOrd="0" destOrd="0" presId="urn:microsoft.com/office/officeart/2005/8/layout/radial4"/>
    <dgm:cxn modelId="{64C3A88F-790B-7543-92D3-C093C49164AF}" srcId="{7651AE82-1E87-D24A-A2A3-16B0CD9AEC28}" destId="{D4389AC4-147F-EF45-9659-945814DF5AD6}" srcOrd="0" destOrd="0" parTransId="{85EF3B60-C85E-6940-A934-742E868B7DED}" sibTransId="{245007D3-8296-5549-B759-C7B89833C4B1}"/>
    <dgm:cxn modelId="{8AF7D762-5356-3641-BEB9-14C92A0C57F2}" type="presOf" srcId="{6996DC63-43BD-4442-B873-BE8331128744}" destId="{70769229-F332-FD40-8E55-0BB5EDD7F938}" srcOrd="0" destOrd="2" presId="urn:microsoft.com/office/officeart/2005/8/layout/radial4"/>
    <dgm:cxn modelId="{645231D6-25E8-8D45-8D62-146009381443}" type="presOf" srcId="{10398700-417B-2141-BFFF-3526F229FC16}" destId="{A3DFCC93-D7E4-1E48-8F7E-2D7119A876CE}" srcOrd="0" destOrd="0" presId="urn:microsoft.com/office/officeart/2005/8/layout/radial4"/>
    <dgm:cxn modelId="{8BCC5D6F-05BB-BD4D-83DD-933E90872577}" type="presOf" srcId="{66B4EE0F-9F11-6344-8D7C-A27B68DC63FF}" destId="{4227CD39-4A83-5B4E-A0FE-57CD62BEB35B}" srcOrd="0" destOrd="2" presId="urn:microsoft.com/office/officeart/2005/8/layout/radial4"/>
    <dgm:cxn modelId="{AFFAA1F3-16D5-6647-AA1D-AA246482426B}" type="presOf" srcId="{F2D8EB1C-6364-4742-ADBC-E6EE4CF7E930}" destId="{4227CD39-4A83-5B4E-A0FE-57CD62BEB35B}" srcOrd="0" destOrd="0" presId="urn:microsoft.com/office/officeart/2005/8/layout/radial4"/>
    <dgm:cxn modelId="{C3676603-4E6B-8742-8D21-C6C24A3E6A99}" type="presOf" srcId="{20BC5C97-BC12-A44A-A1F0-9808B82EB433}" destId="{73695E3A-BB74-AE4B-A8C5-D9253E7FDBB3}" srcOrd="0" destOrd="2" presId="urn:microsoft.com/office/officeart/2005/8/layout/radial4"/>
    <dgm:cxn modelId="{05135720-67E1-2046-BDDC-DBEDFB112CB9}" type="presOf" srcId="{44F1BF06-5B5A-494F-9A19-34196CAED9FC}" destId="{70769229-F332-FD40-8E55-0BB5EDD7F938}" srcOrd="0" destOrd="1" presId="urn:microsoft.com/office/officeart/2005/8/layout/radial4"/>
    <dgm:cxn modelId="{CA9A74E7-6308-E246-8540-8CAA07315657}" srcId="{F2D8EB1C-6364-4742-ADBC-E6EE4CF7E930}" destId="{32612D27-7C61-5D45-8797-A229D0757C08}" srcOrd="0" destOrd="0" parTransId="{349B561E-032D-A74A-B277-714CBB130817}" sibTransId="{111AF923-49D0-D148-ACE6-EB9A2F92958B}"/>
    <dgm:cxn modelId="{598A7754-C645-134B-95AF-BBEBB64420D1}" srcId="{F2D8EB1C-6364-4742-ADBC-E6EE4CF7E930}" destId="{66B4EE0F-9F11-6344-8D7C-A27B68DC63FF}" srcOrd="1" destOrd="0" parTransId="{54B4132C-44D5-EA4A-B720-625AA621F91F}" sibTransId="{CB0B696D-13B4-9140-BE70-CA2CB38DBC95}"/>
    <dgm:cxn modelId="{434B82E6-1B27-F649-8CB9-3334DD792F1D}" srcId="{D4389AC4-147F-EF45-9659-945814DF5AD6}" destId="{20BC5C97-BC12-A44A-A1F0-9808B82EB433}" srcOrd="1" destOrd="0" parTransId="{648824C5-4981-4B4C-B899-2D6A5DF616D9}" sibTransId="{84E7F774-B65D-8349-BFE6-DD55225C475F}"/>
    <dgm:cxn modelId="{25F74A19-6F6C-7F46-940B-021CDF004AB5}" type="presOf" srcId="{95DF85FD-1A44-774C-9F71-B3AA3065A8E4}" destId="{05835BB5-6694-E646-92BA-0B693BBD92E3}" srcOrd="0" destOrd="0" presId="urn:microsoft.com/office/officeart/2005/8/layout/radial4"/>
    <dgm:cxn modelId="{A651EAAD-854C-514B-AEFF-6FAC3F4D3F62}" type="presOf" srcId="{C3A7160F-008B-024F-ADB5-BFCD38E7F185}" destId="{73695E3A-BB74-AE4B-A8C5-D9253E7FDBB3}" srcOrd="0" destOrd="1" presId="urn:microsoft.com/office/officeart/2005/8/layout/radial4"/>
    <dgm:cxn modelId="{D5168E0A-2595-C54D-8C5A-4714A0BE8689}" srcId="{D4389AC4-147F-EF45-9659-945814DF5AD6}" destId="{C3A7160F-008B-024F-ADB5-BFCD38E7F185}" srcOrd="0" destOrd="0" parTransId="{27EB9682-A1E6-DC44-9890-46A795A01786}" sibTransId="{89FACB29-A5D3-5648-A61F-1CB11623491B}"/>
    <dgm:cxn modelId="{02F29B9F-ACFB-E141-95C2-19C0FCDDDC35}" type="presOf" srcId="{85EF3B60-C85E-6940-A934-742E868B7DED}" destId="{EC816666-D007-9744-B654-0F381FA367E7}" srcOrd="0" destOrd="0" presId="urn:microsoft.com/office/officeart/2005/8/layout/radial4"/>
    <dgm:cxn modelId="{D5D16132-0678-4C43-A0DD-D3988FAB1081}" type="presOf" srcId="{7651AE82-1E87-D24A-A2A3-16B0CD9AEC28}" destId="{D34F974F-999E-C64C-A7AC-D1911D36A5AE}" srcOrd="0" destOrd="0" presId="urn:microsoft.com/office/officeart/2005/8/layout/radial4"/>
    <dgm:cxn modelId="{C83EB562-6800-9746-9F9B-888284EBA158}" srcId="{F302B261-417A-464F-B34E-DF89F74F4147}" destId="{6996DC63-43BD-4442-B873-BE8331128744}" srcOrd="1" destOrd="0" parTransId="{F89AEF70-79BE-9242-B156-CEA22FA1470D}" sibTransId="{3148ADF6-FE10-5744-9D4B-2B776A47C66A}"/>
    <dgm:cxn modelId="{0A8F6849-529F-5544-B14B-E6C46604EAC7}" srcId="{7651AE82-1E87-D24A-A2A3-16B0CD9AEC28}" destId="{F2D8EB1C-6364-4742-ADBC-E6EE4CF7E930}" srcOrd="2" destOrd="0" parTransId="{AF32F520-6C1C-A240-8ABA-8C2B55354B2E}" sibTransId="{C5A9C7AC-9CC3-0B47-8AC1-5663995DF2ED}"/>
    <dgm:cxn modelId="{422F1189-4476-9D49-A707-2422ADF6A602}" srcId="{7651AE82-1E87-D24A-A2A3-16B0CD9AEC28}" destId="{F302B261-417A-464F-B34E-DF89F74F4147}" srcOrd="1" destOrd="0" parTransId="{95DF85FD-1A44-774C-9F71-B3AA3065A8E4}" sibTransId="{D334E87F-F167-434B-80FC-F6A0725B26C3}"/>
    <dgm:cxn modelId="{CF481419-9597-B645-8B41-AD16B6783121}" srcId="{10398700-417B-2141-BFFF-3526F229FC16}" destId="{7651AE82-1E87-D24A-A2A3-16B0CD9AEC28}" srcOrd="0" destOrd="0" parTransId="{A6907DA8-E6CD-0F48-AC88-A376DAC261AE}" sibTransId="{543A5519-C82E-3249-A4DF-8F404BBCCE68}"/>
    <dgm:cxn modelId="{1DCF0CC4-0D47-3C4E-9B64-901B0FB53A91}" srcId="{F302B261-417A-464F-B34E-DF89F74F4147}" destId="{44F1BF06-5B5A-494F-9A19-34196CAED9FC}" srcOrd="0" destOrd="0" parTransId="{AEED730F-F6F6-5341-AAD8-76282DD4E40C}" sibTransId="{98BB1545-63FB-7645-B66C-7FE092DFC3F3}"/>
    <dgm:cxn modelId="{96617E02-9816-7440-9036-A99543021CD4}" type="presOf" srcId="{F302B261-417A-464F-B34E-DF89F74F4147}" destId="{70769229-F332-FD40-8E55-0BB5EDD7F938}" srcOrd="0" destOrd="0" presId="urn:microsoft.com/office/officeart/2005/8/layout/radial4"/>
    <dgm:cxn modelId="{59E218FB-E4E9-2A41-A486-2FAB653FAD9C}" type="presOf" srcId="{D4389AC4-147F-EF45-9659-945814DF5AD6}" destId="{73695E3A-BB74-AE4B-A8C5-D9253E7FDBB3}" srcOrd="0" destOrd="0" presId="urn:microsoft.com/office/officeart/2005/8/layout/radial4"/>
    <dgm:cxn modelId="{64699DBB-A98F-1D4A-AD7A-727714E169EF}" type="presOf" srcId="{32612D27-7C61-5D45-8797-A229D0757C08}" destId="{4227CD39-4A83-5B4E-A0FE-57CD62BEB35B}" srcOrd="0" destOrd="1" presId="urn:microsoft.com/office/officeart/2005/8/layout/radial4"/>
    <dgm:cxn modelId="{4F5B3607-0FF6-0B44-830B-F4CD03030DCE}" type="presParOf" srcId="{A3DFCC93-D7E4-1E48-8F7E-2D7119A876CE}" destId="{D34F974F-999E-C64C-A7AC-D1911D36A5AE}" srcOrd="0" destOrd="0" presId="urn:microsoft.com/office/officeart/2005/8/layout/radial4"/>
    <dgm:cxn modelId="{ACCF19B6-4C64-884B-92C9-A2EA913EA1C4}" type="presParOf" srcId="{A3DFCC93-D7E4-1E48-8F7E-2D7119A876CE}" destId="{EC816666-D007-9744-B654-0F381FA367E7}" srcOrd="1" destOrd="0" presId="urn:microsoft.com/office/officeart/2005/8/layout/radial4"/>
    <dgm:cxn modelId="{2CDC8B6F-AD1F-F04F-9C5D-0FB6831F4D1B}" type="presParOf" srcId="{A3DFCC93-D7E4-1E48-8F7E-2D7119A876CE}" destId="{73695E3A-BB74-AE4B-A8C5-D9253E7FDBB3}" srcOrd="2" destOrd="0" presId="urn:microsoft.com/office/officeart/2005/8/layout/radial4"/>
    <dgm:cxn modelId="{614E1AF6-D33B-214B-A0ED-42377EDAF986}" type="presParOf" srcId="{A3DFCC93-D7E4-1E48-8F7E-2D7119A876CE}" destId="{05835BB5-6694-E646-92BA-0B693BBD92E3}" srcOrd="3" destOrd="0" presId="urn:microsoft.com/office/officeart/2005/8/layout/radial4"/>
    <dgm:cxn modelId="{438E5A0A-370B-B648-A4E6-2D2799C10B72}" type="presParOf" srcId="{A3DFCC93-D7E4-1E48-8F7E-2D7119A876CE}" destId="{70769229-F332-FD40-8E55-0BB5EDD7F938}" srcOrd="4" destOrd="0" presId="urn:microsoft.com/office/officeart/2005/8/layout/radial4"/>
    <dgm:cxn modelId="{C9223245-0C65-CB44-A6FE-8CABF05DC222}" type="presParOf" srcId="{A3DFCC93-D7E4-1E48-8F7E-2D7119A876CE}" destId="{5C33EB83-07EC-EE41-B777-E6D006E71A17}" srcOrd="5" destOrd="0" presId="urn:microsoft.com/office/officeart/2005/8/layout/radial4"/>
    <dgm:cxn modelId="{1A369A32-704D-AA40-BB5B-BB54DE80C57F}" type="presParOf" srcId="{A3DFCC93-D7E4-1E48-8F7E-2D7119A876CE}" destId="{4227CD39-4A83-5B4E-A0FE-57CD62BEB35B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A22A1A-F6E0-6B4C-8FAD-514F73C23B5A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7C695A-A56F-E84C-BB40-E4D2165FBBD8}">
      <dgm:prSet phldrT="[Text]"/>
      <dgm:spPr>
        <a:solidFill>
          <a:schemeClr val="accent1">
            <a:lumMod val="75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Three broad categories of cryptographic algorithms are commonly used to create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PRNGs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:</a:t>
          </a:r>
        </a:p>
      </dgm:t>
    </dgm:pt>
    <dgm:pt modelId="{A12AE749-0130-944B-ACCE-03B10C1CCA01}" type="parTrans" cxnId="{EB82B1B8-8B3C-2A44-BFBC-A287E06A759C}">
      <dgm:prSet/>
      <dgm:spPr/>
      <dgm:t>
        <a:bodyPr/>
        <a:lstStyle/>
        <a:p>
          <a:endParaRPr lang="en-US"/>
        </a:p>
      </dgm:t>
    </dgm:pt>
    <dgm:pt modelId="{82A56808-0D56-0A43-9683-3A94B3DD589B}" type="sibTrans" cxnId="{EB82B1B8-8B3C-2A44-BFBC-A287E06A759C}">
      <dgm:prSet/>
      <dgm:spPr/>
      <dgm:t>
        <a:bodyPr/>
        <a:lstStyle/>
        <a:p>
          <a:endParaRPr lang="en-US"/>
        </a:p>
      </dgm:t>
    </dgm:pt>
    <dgm:pt modelId="{632E4FAE-BF30-8B40-BE2F-B889663E1FE4}">
      <dgm:prSet/>
      <dgm:spPr>
        <a:solidFill>
          <a:schemeClr val="bg1"/>
        </a:solidFill>
        <a:ln w="41275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/>
            <a:t>Symmetric block ciphers</a:t>
          </a:r>
          <a:endParaRPr lang="en-US" dirty="0"/>
        </a:p>
      </dgm:t>
    </dgm:pt>
    <dgm:pt modelId="{F2D292CB-429B-4340-B281-735492988D6C}" type="parTrans" cxnId="{904487DC-AEC9-A64C-85E2-48CD8DE0FBA2}">
      <dgm:prSet/>
      <dgm:spPr/>
      <dgm:t>
        <a:bodyPr/>
        <a:lstStyle/>
        <a:p>
          <a:endParaRPr lang="en-US"/>
        </a:p>
      </dgm:t>
    </dgm:pt>
    <dgm:pt modelId="{FAF37F8E-0CB7-0848-A298-5A652C5F226A}" type="sibTrans" cxnId="{904487DC-AEC9-A64C-85E2-48CD8DE0FBA2}">
      <dgm:prSet/>
      <dgm:spPr/>
      <dgm:t>
        <a:bodyPr/>
        <a:lstStyle/>
        <a:p>
          <a:endParaRPr lang="en-US"/>
        </a:p>
      </dgm:t>
    </dgm:pt>
    <dgm:pt modelId="{0BEC1EE3-1E1F-714B-948D-37D9529684B2}">
      <dgm:prSet/>
      <dgm:spPr>
        <a:solidFill>
          <a:schemeClr val="bg1"/>
        </a:solidFill>
        <a:ln w="41275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dirty="0"/>
            <a:t>Asymmetric ciphers</a:t>
          </a:r>
        </a:p>
      </dgm:t>
    </dgm:pt>
    <dgm:pt modelId="{D2701C57-CAA3-9E4A-9C3A-4A42F5279E4F}" type="parTrans" cxnId="{0D834ED2-01A5-1447-8149-526980A4DFAF}">
      <dgm:prSet/>
      <dgm:spPr/>
      <dgm:t>
        <a:bodyPr/>
        <a:lstStyle/>
        <a:p>
          <a:endParaRPr lang="en-US"/>
        </a:p>
      </dgm:t>
    </dgm:pt>
    <dgm:pt modelId="{F4A17777-BE37-5B40-80D8-408AF8EDC1AB}" type="sibTrans" cxnId="{0D834ED2-01A5-1447-8149-526980A4DFAF}">
      <dgm:prSet/>
      <dgm:spPr/>
      <dgm:t>
        <a:bodyPr/>
        <a:lstStyle/>
        <a:p>
          <a:endParaRPr lang="en-US"/>
        </a:p>
      </dgm:t>
    </dgm:pt>
    <dgm:pt modelId="{C2ECFB37-480B-E546-9D00-8540C6B05524}">
      <dgm:prSet/>
      <dgm:spPr>
        <a:solidFill>
          <a:schemeClr val="bg1"/>
        </a:solidFill>
        <a:ln w="41275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dirty="0"/>
            <a:t>Hash functions and message authentication codes</a:t>
          </a:r>
        </a:p>
      </dgm:t>
    </dgm:pt>
    <dgm:pt modelId="{D6186C35-E3E9-9B43-A2D7-954D3780CB91}" type="parTrans" cxnId="{ED8006B2-78DE-0245-8E33-94F2A7201D9D}">
      <dgm:prSet/>
      <dgm:spPr/>
      <dgm:t>
        <a:bodyPr/>
        <a:lstStyle/>
        <a:p>
          <a:endParaRPr lang="en-US"/>
        </a:p>
      </dgm:t>
    </dgm:pt>
    <dgm:pt modelId="{A633C9F2-14C4-A849-8C49-91CE910C173D}" type="sibTrans" cxnId="{ED8006B2-78DE-0245-8E33-94F2A7201D9D}">
      <dgm:prSet/>
      <dgm:spPr/>
      <dgm:t>
        <a:bodyPr/>
        <a:lstStyle/>
        <a:p>
          <a:endParaRPr lang="en-US"/>
        </a:p>
      </dgm:t>
    </dgm:pt>
    <dgm:pt modelId="{1C6FC90A-780B-5948-9C0D-516476B2074F}" type="pres">
      <dgm:prSet presAssocID="{66A22A1A-F6E0-6B4C-8FAD-514F73C23B5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456865-5BBB-C849-89AE-DEDF7838FB35}" type="pres">
      <dgm:prSet presAssocID="{017C695A-A56F-E84C-BB40-E4D2165FBBD8}" presName="composite" presStyleCnt="0"/>
      <dgm:spPr/>
    </dgm:pt>
    <dgm:pt modelId="{D62329B7-67B5-1B42-8A0F-233B3F56D7B7}" type="pres">
      <dgm:prSet presAssocID="{017C695A-A56F-E84C-BB40-E4D2165FBBD8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C2A5B0-C2A6-674A-9001-8537AD5AD575}" type="pres">
      <dgm:prSet presAssocID="{017C695A-A56F-E84C-BB40-E4D2165FBBD8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D2748E3-0271-1C46-B1EE-BD3069FABFE1}" type="presOf" srcId="{017C695A-A56F-E84C-BB40-E4D2165FBBD8}" destId="{D62329B7-67B5-1B42-8A0F-233B3F56D7B7}" srcOrd="0" destOrd="0" presId="urn:microsoft.com/office/officeart/2005/8/layout/hList1"/>
    <dgm:cxn modelId="{E6CA4465-D648-2B4B-B78B-D3EB7C54F4CC}" type="presOf" srcId="{C2ECFB37-480B-E546-9D00-8540C6B05524}" destId="{97C2A5B0-C2A6-674A-9001-8537AD5AD575}" srcOrd="0" destOrd="2" presId="urn:microsoft.com/office/officeart/2005/8/layout/hList1"/>
    <dgm:cxn modelId="{55BCFD5C-D0D0-E842-87C1-8F684302ACC7}" type="presOf" srcId="{632E4FAE-BF30-8B40-BE2F-B889663E1FE4}" destId="{97C2A5B0-C2A6-674A-9001-8537AD5AD575}" srcOrd="0" destOrd="0" presId="urn:microsoft.com/office/officeart/2005/8/layout/hList1"/>
    <dgm:cxn modelId="{66CC3E2B-D4DB-604D-B96E-F6B186861ABC}" type="presOf" srcId="{0BEC1EE3-1E1F-714B-948D-37D9529684B2}" destId="{97C2A5B0-C2A6-674A-9001-8537AD5AD575}" srcOrd="0" destOrd="1" presId="urn:microsoft.com/office/officeart/2005/8/layout/hList1"/>
    <dgm:cxn modelId="{EB82B1B8-8B3C-2A44-BFBC-A287E06A759C}" srcId="{66A22A1A-F6E0-6B4C-8FAD-514F73C23B5A}" destId="{017C695A-A56F-E84C-BB40-E4D2165FBBD8}" srcOrd="0" destOrd="0" parTransId="{A12AE749-0130-944B-ACCE-03B10C1CCA01}" sibTransId="{82A56808-0D56-0A43-9683-3A94B3DD589B}"/>
    <dgm:cxn modelId="{0D834ED2-01A5-1447-8149-526980A4DFAF}" srcId="{017C695A-A56F-E84C-BB40-E4D2165FBBD8}" destId="{0BEC1EE3-1E1F-714B-948D-37D9529684B2}" srcOrd="1" destOrd="0" parTransId="{D2701C57-CAA3-9E4A-9C3A-4A42F5279E4F}" sibTransId="{F4A17777-BE37-5B40-80D8-408AF8EDC1AB}"/>
    <dgm:cxn modelId="{904487DC-AEC9-A64C-85E2-48CD8DE0FBA2}" srcId="{017C695A-A56F-E84C-BB40-E4D2165FBBD8}" destId="{632E4FAE-BF30-8B40-BE2F-B889663E1FE4}" srcOrd="0" destOrd="0" parTransId="{F2D292CB-429B-4340-B281-735492988D6C}" sibTransId="{FAF37F8E-0CB7-0848-A298-5A652C5F226A}"/>
    <dgm:cxn modelId="{ED8006B2-78DE-0245-8E33-94F2A7201D9D}" srcId="{017C695A-A56F-E84C-BB40-E4D2165FBBD8}" destId="{C2ECFB37-480B-E546-9D00-8540C6B05524}" srcOrd="2" destOrd="0" parTransId="{D6186C35-E3E9-9B43-A2D7-954D3780CB91}" sibTransId="{A633C9F2-14C4-A849-8C49-91CE910C173D}"/>
    <dgm:cxn modelId="{44AF8C36-4BD5-6046-8A47-D1BA96EC01E8}" type="presOf" srcId="{66A22A1A-F6E0-6B4C-8FAD-514F73C23B5A}" destId="{1C6FC90A-780B-5948-9C0D-516476B2074F}" srcOrd="0" destOrd="0" presId="urn:microsoft.com/office/officeart/2005/8/layout/hList1"/>
    <dgm:cxn modelId="{39B72F76-4704-044A-8CBB-9BBB69B552A6}" type="presParOf" srcId="{1C6FC90A-780B-5948-9C0D-516476B2074F}" destId="{A4456865-5BBB-C849-89AE-DEDF7838FB35}" srcOrd="0" destOrd="0" presId="urn:microsoft.com/office/officeart/2005/8/layout/hList1"/>
    <dgm:cxn modelId="{346F691C-53A4-1F40-A10B-812CB9523D2A}" type="presParOf" srcId="{A4456865-5BBB-C849-89AE-DEDF7838FB35}" destId="{D62329B7-67B5-1B42-8A0F-233B3F56D7B7}" srcOrd="0" destOrd="0" presId="urn:microsoft.com/office/officeart/2005/8/layout/hList1"/>
    <dgm:cxn modelId="{407587C3-2D2C-1F46-A795-C66BD4486D42}" type="presParOf" srcId="{A4456865-5BBB-C849-89AE-DEDF7838FB35}" destId="{97C2A5B0-C2A6-674A-9001-8537AD5AD57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B7C226B-1D9E-284E-ABFB-E2FCB67F1E95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E6009B-0BCA-B044-8AAF-6A3F1A073FDB}">
      <dgm:prSet/>
      <dgm:spPr/>
      <dgm:t>
        <a:bodyPr/>
        <a:lstStyle/>
        <a:p>
          <a:pPr rtl="0"/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encryption sequence should have a large period</a:t>
          </a:r>
        </a:p>
      </dgm:t>
    </dgm:pt>
    <dgm:pt modelId="{4CA73CED-AE7A-E74D-B0D8-DB0B8D8F9094}" type="parTrans" cxnId="{A1C57CAA-4B6F-0240-AD7D-F94207A9A609}">
      <dgm:prSet/>
      <dgm:spPr/>
      <dgm:t>
        <a:bodyPr/>
        <a:lstStyle/>
        <a:p>
          <a:endParaRPr lang="en-US"/>
        </a:p>
      </dgm:t>
    </dgm:pt>
    <dgm:pt modelId="{96921BB6-F564-A946-BB1C-5ECBB7C32FE7}" type="sibTrans" cxnId="{A1C57CAA-4B6F-0240-AD7D-F94207A9A609}">
      <dgm:prSet/>
      <dgm:spPr/>
      <dgm:t>
        <a:bodyPr/>
        <a:lstStyle/>
        <a:p>
          <a:endParaRPr lang="en-US"/>
        </a:p>
      </dgm:t>
    </dgm:pt>
    <dgm:pt modelId="{5CAB22FB-9851-3C4F-A038-20CA627548AA}">
      <dgm:prSet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rtl="0"/>
          <a:r>
            <a:rPr lang="en-US" dirty="0"/>
            <a:t>A pseudorandom number generator uses a function that produces a deterministic stream of bits that eventually repeats;  the longer the period of repeat the more difficult it will be to do cryptanalysis</a:t>
          </a:r>
        </a:p>
      </dgm:t>
    </dgm:pt>
    <dgm:pt modelId="{C77EC44B-C743-7441-8826-4F2FD46C77BB}" type="parTrans" cxnId="{66505DE4-011D-4945-BF82-8C0B58BF0602}">
      <dgm:prSet/>
      <dgm:spPr/>
      <dgm:t>
        <a:bodyPr/>
        <a:lstStyle/>
        <a:p>
          <a:endParaRPr lang="en-US"/>
        </a:p>
      </dgm:t>
    </dgm:pt>
    <dgm:pt modelId="{A6C4B935-EA6D-9B4D-9C5F-8D0ED0882F93}" type="sibTrans" cxnId="{66505DE4-011D-4945-BF82-8C0B58BF0602}">
      <dgm:prSet/>
      <dgm:spPr/>
      <dgm:t>
        <a:bodyPr/>
        <a:lstStyle/>
        <a:p>
          <a:endParaRPr lang="en-US"/>
        </a:p>
      </dgm:t>
    </dgm:pt>
    <dgm:pt modelId="{FF83F01D-A9F6-3643-AB48-CC295FA77287}">
      <dgm:prSet/>
      <dgm:spPr/>
      <dgm:t>
        <a:bodyPr/>
        <a:lstStyle/>
        <a:p>
          <a:pPr rtl="0"/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</a:t>
          </a:r>
          <a:r>
            <a:rPr lang="en-US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keystream</a:t>
          </a:r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should approximate the properties of a true random number stream as close as possible</a:t>
          </a:r>
        </a:p>
      </dgm:t>
    </dgm:pt>
    <dgm:pt modelId="{2DCC986A-F851-1543-BA4F-7272A0D4EBE9}" type="parTrans" cxnId="{C35F3613-513F-2748-A327-F6DBFA01CC4E}">
      <dgm:prSet/>
      <dgm:spPr/>
      <dgm:t>
        <a:bodyPr/>
        <a:lstStyle/>
        <a:p>
          <a:endParaRPr lang="en-US"/>
        </a:p>
      </dgm:t>
    </dgm:pt>
    <dgm:pt modelId="{E3F4A284-D537-8845-8E5C-94442DAB92BA}" type="sibTrans" cxnId="{C35F3613-513F-2748-A327-F6DBFA01CC4E}">
      <dgm:prSet/>
      <dgm:spPr/>
      <dgm:t>
        <a:bodyPr/>
        <a:lstStyle/>
        <a:p>
          <a:endParaRPr lang="en-US"/>
        </a:p>
      </dgm:t>
    </dgm:pt>
    <dgm:pt modelId="{12860769-CBB5-6C42-9930-B0FE3D445E2C}">
      <dgm:prSet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rtl="0"/>
          <a:r>
            <a:rPr lang="en-US" dirty="0"/>
            <a:t>There should be an approximately equal number of 1s and 0s</a:t>
          </a:r>
        </a:p>
      </dgm:t>
    </dgm:pt>
    <dgm:pt modelId="{00019D7B-7AE6-3242-943D-09860589527C}" type="parTrans" cxnId="{E101E2C3-9F93-5745-B591-27BE8E0F5D04}">
      <dgm:prSet/>
      <dgm:spPr/>
      <dgm:t>
        <a:bodyPr/>
        <a:lstStyle/>
        <a:p>
          <a:endParaRPr lang="en-US"/>
        </a:p>
      </dgm:t>
    </dgm:pt>
    <dgm:pt modelId="{60C87F0B-F30A-5749-BB59-E6278A1D1ABB}" type="sibTrans" cxnId="{E101E2C3-9F93-5745-B591-27BE8E0F5D04}">
      <dgm:prSet/>
      <dgm:spPr/>
      <dgm:t>
        <a:bodyPr/>
        <a:lstStyle/>
        <a:p>
          <a:endParaRPr lang="en-US"/>
        </a:p>
      </dgm:t>
    </dgm:pt>
    <dgm:pt modelId="{CFDCEF11-EADE-8945-876F-DA0E223FC7DA}">
      <dgm:prSet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rtl="0"/>
          <a:r>
            <a:rPr lang="en-US" dirty="0"/>
            <a:t>If the </a:t>
          </a:r>
          <a:r>
            <a:rPr lang="en-US" dirty="0" err="1"/>
            <a:t>keystream</a:t>
          </a:r>
          <a:r>
            <a:rPr lang="en-US" dirty="0"/>
            <a:t> is treated as a stream of bytes, then all of the 256 possible byte values should appear approximately equally often</a:t>
          </a:r>
        </a:p>
      </dgm:t>
    </dgm:pt>
    <dgm:pt modelId="{B908A7B6-BCB7-6E40-9BBC-43554892AEC8}" type="parTrans" cxnId="{50670E59-0762-664B-8550-CD2BD08A57F9}">
      <dgm:prSet/>
      <dgm:spPr/>
      <dgm:t>
        <a:bodyPr/>
        <a:lstStyle/>
        <a:p>
          <a:endParaRPr lang="en-US"/>
        </a:p>
      </dgm:t>
    </dgm:pt>
    <dgm:pt modelId="{E3CF9A06-5904-5643-A249-92F316AF3179}" type="sibTrans" cxnId="{50670E59-0762-664B-8550-CD2BD08A57F9}">
      <dgm:prSet/>
      <dgm:spPr/>
      <dgm:t>
        <a:bodyPr/>
        <a:lstStyle/>
        <a:p>
          <a:endParaRPr lang="en-US"/>
        </a:p>
      </dgm:t>
    </dgm:pt>
    <dgm:pt modelId="{E785F470-007E-834B-A97E-A312F7594748}">
      <dgm:prSet/>
      <dgm:spPr/>
      <dgm:t>
        <a:bodyPr/>
        <a:lstStyle/>
        <a:p>
          <a:pPr rtl="0"/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 key length of at least 128 bits is desirable</a:t>
          </a:r>
        </a:p>
      </dgm:t>
    </dgm:pt>
    <dgm:pt modelId="{C415A13E-8CDC-DA47-8255-C50A6A2B4F0A}" type="parTrans" cxnId="{0F457521-C1DA-1548-98EB-E0E1CEAD543D}">
      <dgm:prSet/>
      <dgm:spPr/>
      <dgm:t>
        <a:bodyPr/>
        <a:lstStyle/>
        <a:p>
          <a:endParaRPr lang="en-US"/>
        </a:p>
      </dgm:t>
    </dgm:pt>
    <dgm:pt modelId="{5A21B085-B5EA-FE4E-89FC-8A2699988F2D}" type="sibTrans" cxnId="{0F457521-C1DA-1548-98EB-E0E1CEAD543D}">
      <dgm:prSet/>
      <dgm:spPr/>
      <dgm:t>
        <a:bodyPr/>
        <a:lstStyle/>
        <a:p>
          <a:endParaRPr lang="en-US"/>
        </a:p>
      </dgm:t>
    </dgm:pt>
    <dgm:pt modelId="{D6691194-F350-4846-8856-9895BC15645E}">
      <dgm:prSet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rtl="0"/>
          <a:r>
            <a:rPr lang="en-US" dirty="0"/>
            <a:t>The output of the pseudorandom number generator is conditioned on the value of the input key</a:t>
          </a:r>
        </a:p>
      </dgm:t>
    </dgm:pt>
    <dgm:pt modelId="{D16307BC-809D-F54F-ADAC-D7399A84E7AF}" type="parTrans" cxnId="{E4882E99-70AB-A345-A709-F9F420577C2E}">
      <dgm:prSet/>
      <dgm:spPr/>
      <dgm:t>
        <a:bodyPr/>
        <a:lstStyle/>
        <a:p>
          <a:endParaRPr lang="en-US"/>
        </a:p>
      </dgm:t>
    </dgm:pt>
    <dgm:pt modelId="{B0D232E9-CCE7-8640-9F99-AF0A519FF3CB}" type="sibTrans" cxnId="{E4882E99-70AB-A345-A709-F9F420577C2E}">
      <dgm:prSet/>
      <dgm:spPr/>
      <dgm:t>
        <a:bodyPr/>
        <a:lstStyle/>
        <a:p>
          <a:endParaRPr lang="en-US"/>
        </a:p>
      </dgm:t>
    </dgm:pt>
    <dgm:pt modelId="{48F218B3-1B17-EE49-A611-0E9761B3E204}">
      <dgm:prSet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rtl="0"/>
          <a:r>
            <a:rPr lang="en-US" dirty="0"/>
            <a:t>The same considerations that apply to block ciphers are valid</a:t>
          </a:r>
        </a:p>
      </dgm:t>
    </dgm:pt>
    <dgm:pt modelId="{C648821A-4C85-6A44-B621-B0C782F2DA57}" type="parTrans" cxnId="{C6E30B14-0072-3F40-ACC2-7116F2E83AEC}">
      <dgm:prSet/>
      <dgm:spPr/>
      <dgm:t>
        <a:bodyPr/>
        <a:lstStyle/>
        <a:p>
          <a:endParaRPr lang="en-US"/>
        </a:p>
      </dgm:t>
    </dgm:pt>
    <dgm:pt modelId="{C6257022-0CDE-B84B-ADF5-B6090575930C}" type="sibTrans" cxnId="{C6E30B14-0072-3F40-ACC2-7116F2E83AEC}">
      <dgm:prSet/>
      <dgm:spPr/>
      <dgm:t>
        <a:bodyPr/>
        <a:lstStyle/>
        <a:p>
          <a:endParaRPr lang="en-US"/>
        </a:p>
      </dgm:t>
    </dgm:pt>
    <dgm:pt modelId="{CC969CCA-2815-6240-98A2-21DE6D8FBE4A}">
      <dgm:prSet/>
      <dgm:spPr/>
      <dgm:t>
        <a:bodyPr/>
        <a:lstStyle/>
        <a:p>
          <a:pPr rtl="0"/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With a properly designed pseudorandom number generator a stream cipher can be as secure as a block cipher of comparable key length</a:t>
          </a:r>
        </a:p>
      </dgm:t>
    </dgm:pt>
    <dgm:pt modelId="{B5F5A781-FA30-1546-BFAA-8B243277B826}" type="parTrans" cxnId="{BC21047C-F731-A342-BD5A-D07182EFC5A1}">
      <dgm:prSet/>
      <dgm:spPr/>
      <dgm:t>
        <a:bodyPr/>
        <a:lstStyle/>
        <a:p>
          <a:endParaRPr lang="en-US"/>
        </a:p>
      </dgm:t>
    </dgm:pt>
    <dgm:pt modelId="{4925DBD4-83C4-C14C-A299-07F6BA4BF8E7}" type="sibTrans" cxnId="{BC21047C-F731-A342-BD5A-D07182EFC5A1}">
      <dgm:prSet/>
      <dgm:spPr/>
      <dgm:t>
        <a:bodyPr/>
        <a:lstStyle/>
        <a:p>
          <a:endParaRPr lang="en-US"/>
        </a:p>
      </dgm:t>
    </dgm:pt>
    <dgm:pt modelId="{7CE2E1C5-373F-3940-AEF3-7D3B3572E9AF}">
      <dgm:prSet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rtl="0"/>
          <a:r>
            <a:rPr lang="en-AU" dirty="0"/>
            <a:t>A potential advantage is that stream ciphers that do not use block ciphers as a building block are typically faster and use far less code than block ciphers</a:t>
          </a:r>
        </a:p>
      </dgm:t>
    </dgm:pt>
    <dgm:pt modelId="{B1B20878-674A-714F-B13F-9E593484C31E}" type="parTrans" cxnId="{5ABD712D-7854-B74C-BC9A-F5AB882C05E5}">
      <dgm:prSet/>
      <dgm:spPr/>
      <dgm:t>
        <a:bodyPr/>
        <a:lstStyle/>
        <a:p>
          <a:endParaRPr lang="en-US"/>
        </a:p>
      </dgm:t>
    </dgm:pt>
    <dgm:pt modelId="{8427CDE1-5DD7-1E40-B77F-8AE4B7F22D2B}" type="sibTrans" cxnId="{5ABD712D-7854-B74C-BC9A-F5AB882C05E5}">
      <dgm:prSet/>
      <dgm:spPr/>
      <dgm:t>
        <a:bodyPr/>
        <a:lstStyle/>
        <a:p>
          <a:endParaRPr lang="en-US"/>
        </a:p>
      </dgm:t>
    </dgm:pt>
    <dgm:pt modelId="{53D77C70-2298-CF43-82AD-7BAED5A08B37}" type="pres">
      <dgm:prSet presAssocID="{3B7C226B-1D9E-284E-ABFB-E2FCB67F1E9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A47D600-01CB-CA41-AB50-C040FFDA7F94}" type="pres">
      <dgm:prSet presAssocID="{4FE6009B-0BCA-B044-8AAF-6A3F1A073FDB}" presName="linNode" presStyleCnt="0"/>
      <dgm:spPr/>
    </dgm:pt>
    <dgm:pt modelId="{DF8243A5-C0B6-FE4F-A1A4-CBEFD28A1F47}" type="pres">
      <dgm:prSet presAssocID="{4FE6009B-0BCA-B044-8AAF-6A3F1A073FDB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C3FB94-56E6-4343-815A-4C88DE8E4629}" type="pres">
      <dgm:prSet presAssocID="{4FE6009B-0BCA-B044-8AAF-6A3F1A073FDB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739046-BC2B-0742-8108-739E25EE09DF}" type="pres">
      <dgm:prSet presAssocID="{96921BB6-F564-A946-BB1C-5ECBB7C32FE7}" presName="sp" presStyleCnt="0"/>
      <dgm:spPr/>
    </dgm:pt>
    <dgm:pt modelId="{A59A3CBD-9545-F344-B04E-A6370A344E4B}" type="pres">
      <dgm:prSet presAssocID="{FF83F01D-A9F6-3643-AB48-CC295FA77287}" presName="linNode" presStyleCnt="0"/>
      <dgm:spPr/>
    </dgm:pt>
    <dgm:pt modelId="{92B1AF1B-DF41-0A49-BDA3-2FD01C54A696}" type="pres">
      <dgm:prSet presAssocID="{FF83F01D-A9F6-3643-AB48-CC295FA77287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DB7628-7D36-B74C-9F78-063350B6C244}" type="pres">
      <dgm:prSet presAssocID="{FF83F01D-A9F6-3643-AB48-CC295FA77287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783702-C7AE-164F-B2B8-76693071F884}" type="pres">
      <dgm:prSet presAssocID="{E3F4A284-D537-8845-8E5C-94442DAB92BA}" presName="sp" presStyleCnt="0"/>
      <dgm:spPr/>
    </dgm:pt>
    <dgm:pt modelId="{72E6CE48-A16F-3443-96CD-67CEEC82D930}" type="pres">
      <dgm:prSet presAssocID="{E785F470-007E-834B-A97E-A312F7594748}" presName="linNode" presStyleCnt="0"/>
      <dgm:spPr/>
    </dgm:pt>
    <dgm:pt modelId="{C4F89D33-03C4-0649-AC4F-4D7DAC421B0B}" type="pres">
      <dgm:prSet presAssocID="{E785F470-007E-834B-A97E-A312F7594748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B08EE9-CD81-E344-AF3D-8514986ABB33}" type="pres">
      <dgm:prSet presAssocID="{E785F470-007E-834B-A97E-A312F7594748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305F2C-AB9F-D145-B7F7-B082FB6BFD6D}" type="pres">
      <dgm:prSet presAssocID="{5A21B085-B5EA-FE4E-89FC-8A2699988F2D}" presName="sp" presStyleCnt="0"/>
      <dgm:spPr/>
    </dgm:pt>
    <dgm:pt modelId="{1989FDFE-CBB8-7448-AB70-02E3D1A88949}" type="pres">
      <dgm:prSet presAssocID="{CC969CCA-2815-6240-98A2-21DE6D8FBE4A}" presName="linNode" presStyleCnt="0"/>
      <dgm:spPr/>
    </dgm:pt>
    <dgm:pt modelId="{130DEB4F-07F2-074F-9A55-A205477665FB}" type="pres">
      <dgm:prSet presAssocID="{CC969CCA-2815-6240-98A2-21DE6D8FBE4A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4A4BEF-EB38-4E4C-9C67-7A7D0104F848}" type="pres">
      <dgm:prSet presAssocID="{CC969CCA-2815-6240-98A2-21DE6D8FBE4A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670E59-0762-664B-8550-CD2BD08A57F9}" srcId="{FF83F01D-A9F6-3643-AB48-CC295FA77287}" destId="{CFDCEF11-EADE-8945-876F-DA0E223FC7DA}" srcOrd="1" destOrd="0" parTransId="{B908A7B6-BCB7-6E40-9BBC-43554892AEC8}" sibTransId="{E3CF9A06-5904-5643-A249-92F316AF3179}"/>
    <dgm:cxn modelId="{C6E30B14-0072-3F40-ACC2-7116F2E83AEC}" srcId="{E785F470-007E-834B-A97E-A312F7594748}" destId="{48F218B3-1B17-EE49-A611-0E9761B3E204}" srcOrd="1" destOrd="0" parTransId="{C648821A-4C85-6A44-B621-B0C782F2DA57}" sibTransId="{C6257022-0CDE-B84B-ADF5-B6090575930C}"/>
    <dgm:cxn modelId="{E101E2C3-9F93-5745-B591-27BE8E0F5D04}" srcId="{FF83F01D-A9F6-3643-AB48-CC295FA77287}" destId="{12860769-CBB5-6C42-9930-B0FE3D445E2C}" srcOrd="0" destOrd="0" parTransId="{00019D7B-7AE6-3242-943D-09860589527C}" sibTransId="{60C87F0B-F30A-5749-BB59-E6278A1D1ABB}"/>
    <dgm:cxn modelId="{4A48ACC1-421F-024C-ACAB-7EE658B893D5}" type="presOf" srcId="{CFDCEF11-EADE-8945-876F-DA0E223FC7DA}" destId="{F5DB7628-7D36-B74C-9F78-063350B6C244}" srcOrd="0" destOrd="1" presId="urn:microsoft.com/office/officeart/2005/8/layout/vList5"/>
    <dgm:cxn modelId="{2A748510-2463-A54D-8BDB-6CC20B4A282F}" type="presOf" srcId="{12860769-CBB5-6C42-9930-B0FE3D445E2C}" destId="{F5DB7628-7D36-B74C-9F78-063350B6C244}" srcOrd="0" destOrd="0" presId="urn:microsoft.com/office/officeart/2005/8/layout/vList5"/>
    <dgm:cxn modelId="{66505DE4-011D-4945-BF82-8C0B58BF0602}" srcId="{4FE6009B-0BCA-B044-8AAF-6A3F1A073FDB}" destId="{5CAB22FB-9851-3C4F-A038-20CA627548AA}" srcOrd="0" destOrd="0" parTransId="{C77EC44B-C743-7441-8826-4F2FD46C77BB}" sibTransId="{A6C4B935-EA6D-9B4D-9C5F-8D0ED0882F93}"/>
    <dgm:cxn modelId="{06A9D383-6517-8E45-B88E-4A1A97281421}" type="presOf" srcId="{E785F470-007E-834B-A97E-A312F7594748}" destId="{C4F89D33-03C4-0649-AC4F-4D7DAC421B0B}" srcOrd="0" destOrd="0" presId="urn:microsoft.com/office/officeart/2005/8/layout/vList5"/>
    <dgm:cxn modelId="{665E1E4D-D74D-5E46-86CC-2C82540E2DB1}" type="presOf" srcId="{7CE2E1C5-373F-3940-AEF3-7D3B3572E9AF}" destId="{424A4BEF-EB38-4E4C-9C67-7A7D0104F848}" srcOrd="0" destOrd="0" presId="urn:microsoft.com/office/officeart/2005/8/layout/vList5"/>
    <dgm:cxn modelId="{C35F3613-513F-2748-A327-F6DBFA01CC4E}" srcId="{3B7C226B-1D9E-284E-ABFB-E2FCB67F1E95}" destId="{FF83F01D-A9F6-3643-AB48-CC295FA77287}" srcOrd="1" destOrd="0" parTransId="{2DCC986A-F851-1543-BA4F-7272A0D4EBE9}" sibTransId="{E3F4A284-D537-8845-8E5C-94442DAB92BA}"/>
    <dgm:cxn modelId="{0F457521-C1DA-1548-98EB-E0E1CEAD543D}" srcId="{3B7C226B-1D9E-284E-ABFB-E2FCB67F1E95}" destId="{E785F470-007E-834B-A97E-A312F7594748}" srcOrd="2" destOrd="0" parTransId="{C415A13E-8CDC-DA47-8255-C50A6A2B4F0A}" sibTransId="{5A21B085-B5EA-FE4E-89FC-8A2699988F2D}"/>
    <dgm:cxn modelId="{E4882E99-70AB-A345-A709-F9F420577C2E}" srcId="{E785F470-007E-834B-A97E-A312F7594748}" destId="{D6691194-F350-4846-8856-9895BC15645E}" srcOrd="0" destOrd="0" parTransId="{D16307BC-809D-F54F-ADAC-D7399A84E7AF}" sibTransId="{B0D232E9-CCE7-8640-9F99-AF0A519FF3CB}"/>
    <dgm:cxn modelId="{424B7ED6-AD36-2245-AD8D-27BE9F5267BA}" type="presOf" srcId="{FF83F01D-A9F6-3643-AB48-CC295FA77287}" destId="{92B1AF1B-DF41-0A49-BDA3-2FD01C54A696}" srcOrd="0" destOrd="0" presId="urn:microsoft.com/office/officeart/2005/8/layout/vList5"/>
    <dgm:cxn modelId="{B3089DCD-33E0-A64A-AEDC-D9D34CA12AB3}" type="presOf" srcId="{5CAB22FB-9851-3C4F-A038-20CA627548AA}" destId="{EAC3FB94-56E6-4343-815A-4C88DE8E4629}" srcOrd="0" destOrd="0" presId="urn:microsoft.com/office/officeart/2005/8/layout/vList5"/>
    <dgm:cxn modelId="{A1C57CAA-4B6F-0240-AD7D-F94207A9A609}" srcId="{3B7C226B-1D9E-284E-ABFB-E2FCB67F1E95}" destId="{4FE6009B-0BCA-B044-8AAF-6A3F1A073FDB}" srcOrd="0" destOrd="0" parTransId="{4CA73CED-AE7A-E74D-B0D8-DB0B8D8F9094}" sibTransId="{96921BB6-F564-A946-BB1C-5ECBB7C32FE7}"/>
    <dgm:cxn modelId="{2B02A47E-8200-9F4A-B1A3-E85E12F94C11}" type="presOf" srcId="{48F218B3-1B17-EE49-A611-0E9761B3E204}" destId="{8FB08EE9-CD81-E344-AF3D-8514986ABB33}" srcOrd="0" destOrd="1" presId="urn:microsoft.com/office/officeart/2005/8/layout/vList5"/>
    <dgm:cxn modelId="{5ABD712D-7854-B74C-BC9A-F5AB882C05E5}" srcId="{CC969CCA-2815-6240-98A2-21DE6D8FBE4A}" destId="{7CE2E1C5-373F-3940-AEF3-7D3B3572E9AF}" srcOrd="0" destOrd="0" parTransId="{B1B20878-674A-714F-B13F-9E593484C31E}" sibTransId="{8427CDE1-5DD7-1E40-B77F-8AE4B7F22D2B}"/>
    <dgm:cxn modelId="{6AF66ABA-4B02-0B45-B7C3-DCB778015553}" type="presOf" srcId="{4FE6009B-0BCA-B044-8AAF-6A3F1A073FDB}" destId="{DF8243A5-C0B6-FE4F-A1A4-CBEFD28A1F47}" srcOrd="0" destOrd="0" presId="urn:microsoft.com/office/officeart/2005/8/layout/vList5"/>
    <dgm:cxn modelId="{F770BF1C-1984-AD40-A66A-4DE084B991FC}" type="presOf" srcId="{CC969CCA-2815-6240-98A2-21DE6D8FBE4A}" destId="{130DEB4F-07F2-074F-9A55-A205477665FB}" srcOrd="0" destOrd="0" presId="urn:microsoft.com/office/officeart/2005/8/layout/vList5"/>
    <dgm:cxn modelId="{BC21047C-F731-A342-BD5A-D07182EFC5A1}" srcId="{3B7C226B-1D9E-284E-ABFB-E2FCB67F1E95}" destId="{CC969CCA-2815-6240-98A2-21DE6D8FBE4A}" srcOrd="3" destOrd="0" parTransId="{B5F5A781-FA30-1546-BFAA-8B243277B826}" sibTransId="{4925DBD4-83C4-C14C-A299-07F6BA4BF8E7}"/>
    <dgm:cxn modelId="{F48B7F95-58F5-1448-871B-57FB6D0B95AA}" type="presOf" srcId="{3B7C226B-1D9E-284E-ABFB-E2FCB67F1E95}" destId="{53D77C70-2298-CF43-82AD-7BAED5A08B37}" srcOrd="0" destOrd="0" presId="urn:microsoft.com/office/officeart/2005/8/layout/vList5"/>
    <dgm:cxn modelId="{08B7E96E-AB33-FC42-82AE-609890BD7ECA}" type="presOf" srcId="{D6691194-F350-4846-8856-9895BC15645E}" destId="{8FB08EE9-CD81-E344-AF3D-8514986ABB33}" srcOrd="0" destOrd="0" presId="urn:microsoft.com/office/officeart/2005/8/layout/vList5"/>
    <dgm:cxn modelId="{6FA5D378-07C4-2343-966B-9D96110B22E8}" type="presParOf" srcId="{53D77C70-2298-CF43-82AD-7BAED5A08B37}" destId="{CA47D600-01CB-CA41-AB50-C040FFDA7F94}" srcOrd="0" destOrd="0" presId="urn:microsoft.com/office/officeart/2005/8/layout/vList5"/>
    <dgm:cxn modelId="{D42AFAE9-9362-8745-900B-009431DC21C4}" type="presParOf" srcId="{CA47D600-01CB-CA41-AB50-C040FFDA7F94}" destId="{DF8243A5-C0B6-FE4F-A1A4-CBEFD28A1F47}" srcOrd="0" destOrd="0" presId="urn:microsoft.com/office/officeart/2005/8/layout/vList5"/>
    <dgm:cxn modelId="{42E7522C-5326-1046-B8CD-14728BD6B0A8}" type="presParOf" srcId="{CA47D600-01CB-CA41-AB50-C040FFDA7F94}" destId="{EAC3FB94-56E6-4343-815A-4C88DE8E4629}" srcOrd="1" destOrd="0" presId="urn:microsoft.com/office/officeart/2005/8/layout/vList5"/>
    <dgm:cxn modelId="{08D388BD-A847-F342-AEA7-A9C3A5A70600}" type="presParOf" srcId="{53D77C70-2298-CF43-82AD-7BAED5A08B37}" destId="{20739046-BC2B-0742-8108-739E25EE09DF}" srcOrd="1" destOrd="0" presId="urn:microsoft.com/office/officeart/2005/8/layout/vList5"/>
    <dgm:cxn modelId="{703123C3-E981-394E-A99E-398EE6515693}" type="presParOf" srcId="{53D77C70-2298-CF43-82AD-7BAED5A08B37}" destId="{A59A3CBD-9545-F344-B04E-A6370A344E4B}" srcOrd="2" destOrd="0" presId="urn:microsoft.com/office/officeart/2005/8/layout/vList5"/>
    <dgm:cxn modelId="{7D080D8C-1348-464A-B23A-8B1E73CC5269}" type="presParOf" srcId="{A59A3CBD-9545-F344-B04E-A6370A344E4B}" destId="{92B1AF1B-DF41-0A49-BDA3-2FD01C54A696}" srcOrd="0" destOrd="0" presId="urn:microsoft.com/office/officeart/2005/8/layout/vList5"/>
    <dgm:cxn modelId="{55A121DB-FEAB-464B-8BDF-30D13A80AFE2}" type="presParOf" srcId="{A59A3CBD-9545-F344-B04E-A6370A344E4B}" destId="{F5DB7628-7D36-B74C-9F78-063350B6C244}" srcOrd="1" destOrd="0" presId="urn:microsoft.com/office/officeart/2005/8/layout/vList5"/>
    <dgm:cxn modelId="{04498526-5534-7F43-BC19-6AFBDB0B08FA}" type="presParOf" srcId="{53D77C70-2298-CF43-82AD-7BAED5A08B37}" destId="{E1783702-C7AE-164F-B2B8-76693071F884}" srcOrd="3" destOrd="0" presId="urn:microsoft.com/office/officeart/2005/8/layout/vList5"/>
    <dgm:cxn modelId="{0A3AC6D1-4B99-7F41-9A08-4EB1E6B9595B}" type="presParOf" srcId="{53D77C70-2298-CF43-82AD-7BAED5A08B37}" destId="{72E6CE48-A16F-3443-96CD-67CEEC82D930}" srcOrd="4" destOrd="0" presId="urn:microsoft.com/office/officeart/2005/8/layout/vList5"/>
    <dgm:cxn modelId="{E2C347BE-19DE-0F44-989F-429A8A19B936}" type="presParOf" srcId="{72E6CE48-A16F-3443-96CD-67CEEC82D930}" destId="{C4F89D33-03C4-0649-AC4F-4D7DAC421B0B}" srcOrd="0" destOrd="0" presId="urn:microsoft.com/office/officeart/2005/8/layout/vList5"/>
    <dgm:cxn modelId="{14837F5D-C66E-9E46-9C67-2B3866F367A8}" type="presParOf" srcId="{72E6CE48-A16F-3443-96CD-67CEEC82D930}" destId="{8FB08EE9-CD81-E344-AF3D-8514986ABB33}" srcOrd="1" destOrd="0" presId="urn:microsoft.com/office/officeart/2005/8/layout/vList5"/>
    <dgm:cxn modelId="{DBDE0050-D084-134C-8A50-A593BB2E4626}" type="presParOf" srcId="{53D77C70-2298-CF43-82AD-7BAED5A08B37}" destId="{B9305F2C-AB9F-D145-B7F7-B082FB6BFD6D}" srcOrd="5" destOrd="0" presId="urn:microsoft.com/office/officeart/2005/8/layout/vList5"/>
    <dgm:cxn modelId="{7AEC189A-0A41-2D47-9F7D-2FA4230119A4}" type="presParOf" srcId="{53D77C70-2298-CF43-82AD-7BAED5A08B37}" destId="{1989FDFE-CBB8-7448-AB70-02E3D1A88949}" srcOrd="6" destOrd="0" presId="urn:microsoft.com/office/officeart/2005/8/layout/vList5"/>
    <dgm:cxn modelId="{3B36D68A-921E-9B41-A2FA-314B23C6353E}" type="presParOf" srcId="{1989FDFE-CBB8-7448-AB70-02E3D1A88949}" destId="{130DEB4F-07F2-074F-9A55-A205477665FB}" srcOrd="0" destOrd="0" presId="urn:microsoft.com/office/officeart/2005/8/layout/vList5"/>
    <dgm:cxn modelId="{B8083757-26B3-114B-87D8-20A11A7DAD43}" type="presParOf" srcId="{1989FDFE-CBB8-7448-AB70-02E3D1A88949}" destId="{424A4BEF-EB38-4E4C-9C67-7A7D0104F84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466B9E7-D807-B447-9C44-E37A5BEF245C}" type="doc">
      <dgm:prSet loTypeId="urn:microsoft.com/office/officeart/2005/8/layout/lProcess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E48DBD-073D-C846-9979-DEFB919FFC4F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sz="1600" b="1" dirty="0"/>
            <a:t>Sound/video input</a:t>
          </a:r>
        </a:p>
      </dgm:t>
    </dgm:pt>
    <dgm:pt modelId="{0A6B4B41-9CD2-DA4C-A3C5-C9AF496B3534}" type="parTrans" cxnId="{8F135AE3-87CF-954F-908A-4C2523DB6D11}">
      <dgm:prSet/>
      <dgm:spPr/>
      <dgm:t>
        <a:bodyPr/>
        <a:lstStyle/>
        <a:p>
          <a:endParaRPr lang="en-US"/>
        </a:p>
      </dgm:t>
    </dgm:pt>
    <dgm:pt modelId="{C161864A-0312-404E-8963-26FBA48BA6FC}" type="sibTrans" cxnId="{8F135AE3-87CF-954F-908A-4C2523DB6D11}">
      <dgm:prSet/>
      <dgm:spPr/>
      <dgm:t>
        <a:bodyPr/>
        <a:lstStyle/>
        <a:p>
          <a:endParaRPr lang="en-US"/>
        </a:p>
      </dgm:t>
    </dgm:pt>
    <dgm:pt modelId="{22436AC2-4462-E545-B157-F4EA280420DA}">
      <dgm:prSet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400" b="1" dirty="0"/>
            <a:t>The input from a sound digitizer with no source plugged in or from a camera with the lens cap on is essentially thermal noise</a:t>
          </a:r>
        </a:p>
      </dgm:t>
    </dgm:pt>
    <dgm:pt modelId="{9797F238-2D34-4D4A-8460-9AB1EE5768F5}" type="parTrans" cxnId="{6ADCFFBA-8B5A-114F-84D8-E865E029F1D6}">
      <dgm:prSet/>
      <dgm:spPr/>
      <dgm:t>
        <a:bodyPr/>
        <a:lstStyle/>
        <a:p>
          <a:endParaRPr lang="en-US"/>
        </a:p>
      </dgm:t>
    </dgm:pt>
    <dgm:pt modelId="{303C654D-F271-614A-87AA-C7093BAF9D2B}" type="sibTrans" cxnId="{6ADCFFBA-8B5A-114F-84D8-E865E029F1D6}">
      <dgm:prSet/>
      <dgm:spPr/>
      <dgm:t>
        <a:bodyPr/>
        <a:lstStyle/>
        <a:p>
          <a:endParaRPr lang="en-US"/>
        </a:p>
      </dgm:t>
    </dgm:pt>
    <dgm:pt modelId="{31E05760-0675-7B4D-A394-165AC597ABF2}">
      <dgm:prSet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400" b="1" dirty="0"/>
            <a:t>If the system has enough gain to detect anything, such input can provide reasonable high quality random bits</a:t>
          </a:r>
        </a:p>
      </dgm:t>
    </dgm:pt>
    <dgm:pt modelId="{31B8A6E1-5C4F-DA44-BC56-685CDB03A401}" type="parTrans" cxnId="{E9C6D842-295A-3244-8F76-460C4103ACFD}">
      <dgm:prSet/>
      <dgm:spPr/>
      <dgm:t>
        <a:bodyPr/>
        <a:lstStyle/>
        <a:p>
          <a:endParaRPr lang="en-US"/>
        </a:p>
      </dgm:t>
    </dgm:pt>
    <dgm:pt modelId="{E7006342-DD26-5B45-8CEF-481CF5FA9A2B}" type="sibTrans" cxnId="{E9C6D842-295A-3244-8F76-460C4103ACFD}">
      <dgm:prSet/>
      <dgm:spPr/>
      <dgm:t>
        <a:bodyPr/>
        <a:lstStyle/>
        <a:p>
          <a:endParaRPr lang="en-US"/>
        </a:p>
      </dgm:t>
    </dgm:pt>
    <dgm:pt modelId="{B01EE417-5435-444E-91E0-C31EC73B0CED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 sz="1600" b="1" dirty="0"/>
            <a:t>Disk drives</a:t>
          </a:r>
        </a:p>
      </dgm:t>
    </dgm:pt>
    <dgm:pt modelId="{9CAAC1EC-3075-7F4F-9732-FA0BED4EEB63}" type="parTrans" cxnId="{0764EBED-8D9D-3843-9B94-9EA8AAF24A52}">
      <dgm:prSet/>
      <dgm:spPr/>
      <dgm:t>
        <a:bodyPr/>
        <a:lstStyle/>
        <a:p>
          <a:endParaRPr lang="en-US"/>
        </a:p>
      </dgm:t>
    </dgm:pt>
    <dgm:pt modelId="{DF33B6D4-7DBC-D542-94B9-1E4211298007}" type="sibTrans" cxnId="{0764EBED-8D9D-3843-9B94-9EA8AAF24A52}">
      <dgm:prSet/>
      <dgm:spPr/>
      <dgm:t>
        <a:bodyPr/>
        <a:lstStyle/>
        <a:p>
          <a:endParaRPr lang="en-US"/>
        </a:p>
      </dgm:t>
    </dgm:pt>
    <dgm:pt modelId="{F06B65E5-C31D-734D-95F5-179F586DAF5E}">
      <dgm:prSet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400" b="1" dirty="0"/>
            <a:t>Have small random fluctuations in their rotational speed due to chaotic air turbulence</a:t>
          </a:r>
        </a:p>
      </dgm:t>
    </dgm:pt>
    <dgm:pt modelId="{81DEC58F-1222-8A4C-A60C-E3CDF45A4E59}" type="parTrans" cxnId="{411807AC-EA35-3D40-BAF1-605AFD24662E}">
      <dgm:prSet/>
      <dgm:spPr/>
      <dgm:t>
        <a:bodyPr/>
        <a:lstStyle/>
        <a:p>
          <a:endParaRPr lang="en-US"/>
        </a:p>
      </dgm:t>
    </dgm:pt>
    <dgm:pt modelId="{BACAE7E6-0B84-D647-AF3E-49BBEB48B660}" type="sibTrans" cxnId="{411807AC-EA35-3D40-BAF1-605AFD24662E}">
      <dgm:prSet/>
      <dgm:spPr/>
      <dgm:t>
        <a:bodyPr/>
        <a:lstStyle/>
        <a:p>
          <a:endParaRPr lang="en-US"/>
        </a:p>
      </dgm:t>
    </dgm:pt>
    <dgm:pt modelId="{84BEBE7E-AB53-DC46-94CA-5CD028A46310}">
      <dgm:prSet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400" b="1" dirty="0"/>
            <a:t>The addition of low-level disk seek-time instrumentation produces a series of measurements that contain this randomness</a:t>
          </a:r>
        </a:p>
      </dgm:t>
    </dgm:pt>
    <dgm:pt modelId="{5C759E9C-2DD4-6349-90D6-4EE19518286B}" type="parTrans" cxnId="{1DBF4DCE-2B0E-8548-B874-8E16D182B538}">
      <dgm:prSet/>
      <dgm:spPr/>
      <dgm:t>
        <a:bodyPr/>
        <a:lstStyle/>
        <a:p>
          <a:endParaRPr lang="en-US"/>
        </a:p>
      </dgm:t>
    </dgm:pt>
    <dgm:pt modelId="{F3073DBD-3CBE-7743-A8FA-1AB135F26B04}" type="sibTrans" cxnId="{1DBF4DCE-2B0E-8548-B874-8E16D182B538}">
      <dgm:prSet/>
      <dgm:spPr/>
      <dgm:t>
        <a:bodyPr/>
        <a:lstStyle/>
        <a:p>
          <a:endParaRPr lang="en-US"/>
        </a:p>
      </dgm:t>
    </dgm:pt>
    <dgm:pt modelId="{60A44B51-A046-FC49-B689-9A1ADBE3081A}" type="pres">
      <dgm:prSet presAssocID="{3466B9E7-D807-B447-9C44-E37A5BEF245C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27071F5-8F93-2F48-91A0-39D315C2F446}" type="pres">
      <dgm:prSet presAssocID="{A9E48DBD-073D-C846-9979-DEFB919FFC4F}" presName="compNode" presStyleCnt="0"/>
      <dgm:spPr/>
    </dgm:pt>
    <dgm:pt modelId="{3647BACD-1F98-A247-9FFB-85F148D93206}" type="pres">
      <dgm:prSet presAssocID="{A9E48DBD-073D-C846-9979-DEFB919FFC4F}" presName="aNode" presStyleLbl="bgShp" presStyleIdx="0" presStyleCnt="2"/>
      <dgm:spPr/>
      <dgm:t>
        <a:bodyPr/>
        <a:lstStyle/>
        <a:p>
          <a:endParaRPr lang="en-US"/>
        </a:p>
      </dgm:t>
    </dgm:pt>
    <dgm:pt modelId="{7AA24A03-AC03-3840-BF8F-BA64927AF1FE}" type="pres">
      <dgm:prSet presAssocID="{A9E48DBD-073D-C846-9979-DEFB919FFC4F}" presName="textNode" presStyleLbl="bgShp" presStyleIdx="0" presStyleCnt="2"/>
      <dgm:spPr/>
      <dgm:t>
        <a:bodyPr/>
        <a:lstStyle/>
        <a:p>
          <a:endParaRPr lang="en-US"/>
        </a:p>
      </dgm:t>
    </dgm:pt>
    <dgm:pt modelId="{9B0950EB-8D1A-1A4E-9E51-4E4700CA65AF}" type="pres">
      <dgm:prSet presAssocID="{A9E48DBD-073D-C846-9979-DEFB919FFC4F}" presName="compChildNode" presStyleCnt="0"/>
      <dgm:spPr/>
    </dgm:pt>
    <dgm:pt modelId="{2409B444-D6D7-1044-A3D0-C577FC864A8D}" type="pres">
      <dgm:prSet presAssocID="{A9E48DBD-073D-C846-9979-DEFB919FFC4F}" presName="theInnerList" presStyleCnt="0"/>
      <dgm:spPr/>
    </dgm:pt>
    <dgm:pt modelId="{A6E376E8-25CE-0043-97C5-EB861FB57237}" type="pres">
      <dgm:prSet presAssocID="{22436AC2-4462-E545-B157-F4EA280420DA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BD3F7E-482B-1F46-B0DA-6FFE9C252EEA}" type="pres">
      <dgm:prSet presAssocID="{22436AC2-4462-E545-B157-F4EA280420DA}" presName="aSpace2" presStyleCnt="0"/>
      <dgm:spPr/>
    </dgm:pt>
    <dgm:pt modelId="{AF796BFB-3925-0C47-A6CE-13A1100DB9DD}" type="pres">
      <dgm:prSet presAssocID="{31E05760-0675-7B4D-A394-165AC597ABF2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B787C6-AAFB-EE44-B9A6-1FB000398DA3}" type="pres">
      <dgm:prSet presAssocID="{A9E48DBD-073D-C846-9979-DEFB919FFC4F}" presName="aSpace" presStyleCnt="0"/>
      <dgm:spPr/>
    </dgm:pt>
    <dgm:pt modelId="{30B22191-0B64-554C-856F-1B9AB9D15C31}" type="pres">
      <dgm:prSet presAssocID="{B01EE417-5435-444E-91E0-C31EC73B0CED}" presName="compNode" presStyleCnt="0"/>
      <dgm:spPr/>
    </dgm:pt>
    <dgm:pt modelId="{0D2A5CB5-1755-D24A-84F3-543A1BE3078E}" type="pres">
      <dgm:prSet presAssocID="{B01EE417-5435-444E-91E0-C31EC73B0CED}" presName="aNode" presStyleLbl="bgShp" presStyleIdx="1" presStyleCnt="2"/>
      <dgm:spPr/>
      <dgm:t>
        <a:bodyPr/>
        <a:lstStyle/>
        <a:p>
          <a:endParaRPr lang="en-US"/>
        </a:p>
      </dgm:t>
    </dgm:pt>
    <dgm:pt modelId="{7DCF60C1-C547-FE42-8E47-BAD151D0549C}" type="pres">
      <dgm:prSet presAssocID="{B01EE417-5435-444E-91E0-C31EC73B0CED}" presName="textNode" presStyleLbl="bgShp" presStyleIdx="1" presStyleCnt="2"/>
      <dgm:spPr/>
      <dgm:t>
        <a:bodyPr/>
        <a:lstStyle/>
        <a:p>
          <a:endParaRPr lang="en-US"/>
        </a:p>
      </dgm:t>
    </dgm:pt>
    <dgm:pt modelId="{59A16DF5-C535-E34A-AE72-037AFBF0596B}" type="pres">
      <dgm:prSet presAssocID="{B01EE417-5435-444E-91E0-C31EC73B0CED}" presName="compChildNode" presStyleCnt="0"/>
      <dgm:spPr/>
    </dgm:pt>
    <dgm:pt modelId="{21E28DA6-36AE-BD4E-BF08-6B68655D00A1}" type="pres">
      <dgm:prSet presAssocID="{B01EE417-5435-444E-91E0-C31EC73B0CED}" presName="theInnerList" presStyleCnt="0"/>
      <dgm:spPr/>
    </dgm:pt>
    <dgm:pt modelId="{6D884ED3-FD7F-454A-8509-2A46F0170E2E}" type="pres">
      <dgm:prSet presAssocID="{F06B65E5-C31D-734D-95F5-179F586DAF5E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7EE503-5B01-FA41-80F5-1912595547DB}" type="pres">
      <dgm:prSet presAssocID="{F06B65E5-C31D-734D-95F5-179F586DAF5E}" presName="aSpace2" presStyleCnt="0"/>
      <dgm:spPr/>
    </dgm:pt>
    <dgm:pt modelId="{7C552FF8-E85B-AB41-A161-770BD96CE149}" type="pres">
      <dgm:prSet presAssocID="{84BEBE7E-AB53-DC46-94CA-5CD028A46310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F69EC4C-3128-AD4A-8E20-F4CA694BDF38}" type="presOf" srcId="{22436AC2-4462-E545-B157-F4EA280420DA}" destId="{A6E376E8-25CE-0043-97C5-EB861FB57237}" srcOrd="0" destOrd="0" presId="urn:microsoft.com/office/officeart/2005/8/layout/lProcess2"/>
    <dgm:cxn modelId="{E9C6D842-295A-3244-8F76-460C4103ACFD}" srcId="{A9E48DBD-073D-C846-9979-DEFB919FFC4F}" destId="{31E05760-0675-7B4D-A394-165AC597ABF2}" srcOrd="1" destOrd="0" parTransId="{31B8A6E1-5C4F-DA44-BC56-685CDB03A401}" sibTransId="{E7006342-DD26-5B45-8CEF-481CF5FA9A2B}"/>
    <dgm:cxn modelId="{B6F694A7-7DBF-CA4E-AABE-56E2DB06DD6A}" type="presOf" srcId="{B01EE417-5435-444E-91E0-C31EC73B0CED}" destId="{0D2A5CB5-1755-D24A-84F3-543A1BE3078E}" srcOrd="0" destOrd="0" presId="urn:microsoft.com/office/officeart/2005/8/layout/lProcess2"/>
    <dgm:cxn modelId="{BA2072ED-BC08-A64E-B5A3-EE36B4E27326}" type="presOf" srcId="{A9E48DBD-073D-C846-9979-DEFB919FFC4F}" destId="{3647BACD-1F98-A247-9FFB-85F148D93206}" srcOrd="0" destOrd="0" presId="urn:microsoft.com/office/officeart/2005/8/layout/lProcess2"/>
    <dgm:cxn modelId="{C957D599-08A6-CF43-A404-7C1174B53C02}" type="presOf" srcId="{B01EE417-5435-444E-91E0-C31EC73B0CED}" destId="{7DCF60C1-C547-FE42-8E47-BAD151D0549C}" srcOrd="1" destOrd="0" presId="urn:microsoft.com/office/officeart/2005/8/layout/lProcess2"/>
    <dgm:cxn modelId="{365345CC-9A86-2448-8D53-81B92F219B50}" type="presOf" srcId="{3466B9E7-D807-B447-9C44-E37A5BEF245C}" destId="{60A44B51-A046-FC49-B689-9A1ADBE3081A}" srcOrd="0" destOrd="0" presId="urn:microsoft.com/office/officeart/2005/8/layout/lProcess2"/>
    <dgm:cxn modelId="{16AF9FD3-62AE-A64E-9E30-B40131B3808B}" type="presOf" srcId="{84BEBE7E-AB53-DC46-94CA-5CD028A46310}" destId="{7C552FF8-E85B-AB41-A161-770BD96CE149}" srcOrd="0" destOrd="0" presId="urn:microsoft.com/office/officeart/2005/8/layout/lProcess2"/>
    <dgm:cxn modelId="{EA4DA507-504A-AE48-B5A1-C4C0D0C65A82}" type="presOf" srcId="{A9E48DBD-073D-C846-9979-DEFB919FFC4F}" destId="{7AA24A03-AC03-3840-BF8F-BA64927AF1FE}" srcOrd="1" destOrd="0" presId="urn:microsoft.com/office/officeart/2005/8/layout/lProcess2"/>
    <dgm:cxn modelId="{8D51EA76-A94C-4C45-9DD7-C26B54EDDA17}" type="presOf" srcId="{F06B65E5-C31D-734D-95F5-179F586DAF5E}" destId="{6D884ED3-FD7F-454A-8509-2A46F0170E2E}" srcOrd="0" destOrd="0" presId="urn:microsoft.com/office/officeart/2005/8/layout/lProcess2"/>
    <dgm:cxn modelId="{8F135AE3-87CF-954F-908A-4C2523DB6D11}" srcId="{3466B9E7-D807-B447-9C44-E37A5BEF245C}" destId="{A9E48DBD-073D-C846-9979-DEFB919FFC4F}" srcOrd="0" destOrd="0" parTransId="{0A6B4B41-9CD2-DA4C-A3C5-C9AF496B3534}" sibTransId="{C161864A-0312-404E-8963-26FBA48BA6FC}"/>
    <dgm:cxn modelId="{6ADCFFBA-8B5A-114F-84D8-E865E029F1D6}" srcId="{A9E48DBD-073D-C846-9979-DEFB919FFC4F}" destId="{22436AC2-4462-E545-B157-F4EA280420DA}" srcOrd="0" destOrd="0" parTransId="{9797F238-2D34-4D4A-8460-9AB1EE5768F5}" sibTransId="{303C654D-F271-614A-87AA-C7093BAF9D2B}"/>
    <dgm:cxn modelId="{0764EBED-8D9D-3843-9B94-9EA8AAF24A52}" srcId="{3466B9E7-D807-B447-9C44-E37A5BEF245C}" destId="{B01EE417-5435-444E-91E0-C31EC73B0CED}" srcOrd="1" destOrd="0" parTransId="{9CAAC1EC-3075-7F4F-9732-FA0BED4EEB63}" sibTransId="{DF33B6D4-7DBC-D542-94B9-1E4211298007}"/>
    <dgm:cxn modelId="{411807AC-EA35-3D40-BAF1-605AFD24662E}" srcId="{B01EE417-5435-444E-91E0-C31EC73B0CED}" destId="{F06B65E5-C31D-734D-95F5-179F586DAF5E}" srcOrd="0" destOrd="0" parTransId="{81DEC58F-1222-8A4C-A60C-E3CDF45A4E59}" sibTransId="{BACAE7E6-0B84-D647-AF3E-49BBEB48B660}"/>
    <dgm:cxn modelId="{01888E07-6BBA-6940-B708-75CAEA5923A0}" type="presOf" srcId="{31E05760-0675-7B4D-A394-165AC597ABF2}" destId="{AF796BFB-3925-0C47-A6CE-13A1100DB9DD}" srcOrd="0" destOrd="0" presId="urn:microsoft.com/office/officeart/2005/8/layout/lProcess2"/>
    <dgm:cxn modelId="{1DBF4DCE-2B0E-8548-B874-8E16D182B538}" srcId="{B01EE417-5435-444E-91E0-C31EC73B0CED}" destId="{84BEBE7E-AB53-DC46-94CA-5CD028A46310}" srcOrd="1" destOrd="0" parTransId="{5C759E9C-2DD4-6349-90D6-4EE19518286B}" sibTransId="{F3073DBD-3CBE-7743-A8FA-1AB135F26B04}"/>
    <dgm:cxn modelId="{33EB6006-0C06-BE48-949C-B8C56C56C78A}" type="presParOf" srcId="{60A44B51-A046-FC49-B689-9A1ADBE3081A}" destId="{927071F5-8F93-2F48-91A0-39D315C2F446}" srcOrd="0" destOrd="0" presId="urn:microsoft.com/office/officeart/2005/8/layout/lProcess2"/>
    <dgm:cxn modelId="{2EF6025E-CCCC-DB4E-BB44-F8971C7C5495}" type="presParOf" srcId="{927071F5-8F93-2F48-91A0-39D315C2F446}" destId="{3647BACD-1F98-A247-9FFB-85F148D93206}" srcOrd="0" destOrd="0" presId="urn:microsoft.com/office/officeart/2005/8/layout/lProcess2"/>
    <dgm:cxn modelId="{D88BF84B-70B2-134D-8784-EC4EEB2D3D5B}" type="presParOf" srcId="{927071F5-8F93-2F48-91A0-39D315C2F446}" destId="{7AA24A03-AC03-3840-BF8F-BA64927AF1FE}" srcOrd="1" destOrd="0" presId="urn:microsoft.com/office/officeart/2005/8/layout/lProcess2"/>
    <dgm:cxn modelId="{BEB2EB06-BA41-BF43-9F01-DC585F48CA04}" type="presParOf" srcId="{927071F5-8F93-2F48-91A0-39D315C2F446}" destId="{9B0950EB-8D1A-1A4E-9E51-4E4700CA65AF}" srcOrd="2" destOrd="0" presId="urn:microsoft.com/office/officeart/2005/8/layout/lProcess2"/>
    <dgm:cxn modelId="{EAFC98B3-FB3A-784E-A8BA-995DB3B5DEE8}" type="presParOf" srcId="{9B0950EB-8D1A-1A4E-9E51-4E4700CA65AF}" destId="{2409B444-D6D7-1044-A3D0-C577FC864A8D}" srcOrd="0" destOrd="0" presId="urn:microsoft.com/office/officeart/2005/8/layout/lProcess2"/>
    <dgm:cxn modelId="{229BED45-1CB5-8949-8ABA-8666234BBDEC}" type="presParOf" srcId="{2409B444-D6D7-1044-A3D0-C577FC864A8D}" destId="{A6E376E8-25CE-0043-97C5-EB861FB57237}" srcOrd="0" destOrd="0" presId="urn:microsoft.com/office/officeart/2005/8/layout/lProcess2"/>
    <dgm:cxn modelId="{37F6724A-F2C8-A34F-9FCC-CCC95CFD7BC1}" type="presParOf" srcId="{2409B444-D6D7-1044-A3D0-C577FC864A8D}" destId="{C0BD3F7E-482B-1F46-B0DA-6FFE9C252EEA}" srcOrd="1" destOrd="0" presId="urn:microsoft.com/office/officeart/2005/8/layout/lProcess2"/>
    <dgm:cxn modelId="{C7D0DFB4-2741-4940-8921-051846CD4264}" type="presParOf" srcId="{2409B444-D6D7-1044-A3D0-C577FC864A8D}" destId="{AF796BFB-3925-0C47-A6CE-13A1100DB9DD}" srcOrd="2" destOrd="0" presId="urn:microsoft.com/office/officeart/2005/8/layout/lProcess2"/>
    <dgm:cxn modelId="{E7EFA857-4F27-5840-A0D5-8283A33BCD04}" type="presParOf" srcId="{60A44B51-A046-FC49-B689-9A1ADBE3081A}" destId="{7FB787C6-AAFB-EE44-B9A6-1FB000398DA3}" srcOrd="1" destOrd="0" presId="urn:microsoft.com/office/officeart/2005/8/layout/lProcess2"/>
    <dgm:cxn modelId="{E0C5582E-B708-F64E-BBD5-B99B9A12810E}" type="presParOf" srcId="{60A44B51-A046-FC49-B689-9A1ADBE3081A}" destId="{30B22191-0B64-554C-856F-1B9AB9D15C31}" srcOrd="2" destOrd="0" presId="urn:microsoft.com/office/officeart/2005/8/layout/lProcess2"/>
    <dgm:cxn modelId="{12F8FD8A-D441-C44B-8EC7-4EBD89DCB6EE}" type="presParOf" srcId="{30B22191-0B64-554C-856F-1B9AB9D15C31}" destId="{0D2A5CB5-1755-D24A-84F3-543A1BE3078E}" srcOrd="0" destOrd="0" presId="urn:microsoft.com/office/officeart/2005/8/layout/lProcess2"/>
    <dgm:cxn modelId="{425D779F-38DF-684F-84FA-C0B9EEC2673B}" type="presParOf" srcId="{30B22191-0B64-554C-856F-1B9AB9D15C31}" destId="{7DCF60C1-C547-FE42-8E47-BAD151D0549C}" srcOrd="1" destOrd="0" presId="urn:microsoft.com/office/officeart/2005/8/layout/lProcess2"/>
    <dgm:cxn modelId="{1F4FDA03-793E-2643-92B1-DC929E672DD0}" type="presParOf" srcId="{30B22191-0B64-554C-856F-1B9AB9D15C31}" destId="{59A16DF5-C535-E34A-AE72-037AFBF0596B}" srcOrd="2" destOrd="0" presId="urn:microsoft.com/office/officeart/2005/8/layout/lProcess2"/>
    <dgm:cxn modelId="{3A29C394-E914-5542-A6CA-9B339FF7A0EA}" type="presParOf" srcId="{59A16DF5-C535-E34A-AE72-037AFBF0596B}" destId="{21E28DA6-36AE-BD4E-BF08-6B68655D00A1}" srcOrd="0" destOrd="0" presId="urn:microsoft.com/office/officeart/2005/8/layout/lProcess2"/>
    <dgm:cxn modelId="{B02E71D4-9371-1B4E-BE6D-257DAC2485E0}" type="presParOf" srcId="{21E28DA6-36AE-BD4E-BF08-6B68655D00A1}" destId="{6D884ED3-FD7F-454A-8509-2A46F0170E2E}" srcOrd="0" destOrd="0" presId="urn:microsoft.com/office/officeart/2005/8/layout/lProcess2"/>
    <dgm:cxn modelId="{C6B40FE3-6D70-BB4E-A85C-71C10042B46E}" type="presParOf" srcId="{21E28DA6-36AE-BD4E-BF08-6B68655D00A1}" destId="{347EE503-5B01-FA41-80F5-1912595547DB}" srcOrd="1" destOrd="0" presId="urn:microsoft.com/office/officeart/2005/8/layout/lProcess2"/>
    <dgm:cxn modelId="{3CD84B2D-A3BA-5741-B375-48C7D6BEBF1F}" type="presParOf" srcId="{21E28DA6-36AE-BD4E-BF08-6B68655D00A1}" destId="{7C552FF8-E85B-AB41-A161-770BD96CE149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38144C-E0E7-DF44-A75A-6D79F43B0A57}">
      <dsp:nvSpPr>
        <dsp:cNvPr id="0" name=""/>
        <dsp:cNvSpPr/>
      </dsp:nvSpPr>
      <dsp:spPr>
        <a:xfrm>
          <a:off x="1182528" y="584497"/>
          <a:ext cx="2030809" cy="10154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i="0" kern="1200" dirty="0"/>
            <a:t>There are two distinct requirements for a sequence of random numbers:</a:t>
          </a:r>
          <a:endParaRPr lang="en-US" sz="1600" b="1" i="0" kern="1200" dirty="0"/>
        </a:p>
      </dsp:txBody>
      <dsp:txXfrm>
        <a:off x="1212268" y="614237"/>
        <a:ext cx="1971329" cy="955924"/>
      </dsp:txXfrm>
    </dsp:sp>
    <dsp:sp modelId="{AB9AE1B4-5E5A-CE4D-B264-9C1E1501248F}">
      <dsp:nvSpPr>
        <dsp:cNvPr id="0" name=""/>
        <dsp:cNvSpPr/>
      </dsp:nvSpPr>
      <dsp:spPr>
        <a:xfrm rot="19457599">
          <a:off x="3119310" y="758435"/>
          <a:ext cx="1000379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1000379" y="41835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94490" y="775261"/>
        <a:ext cx="50018" cy="50018"/>
      </dsp:txXfrm>
    </dsp:sp>
    <dsp:sp modelId="{B263507D-1E7A-5149-A781-2A4F350A5A27}">
      <dsp:nvSpPr>
        <dsp:cNvPr id="0" name=""/>
        <dsp:cNvSpPr/>
      </dsp:nvSpPr>
      <dsp:spPr>
        <a:xfrm>
          <a:off x="4025661" y="639"/>
          <a:ext cx="2030809" cy="10154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i="0" kern="1200" dirty="0"/>
            <a:t>Randomness</a:t>
          </a:r>
        </a:p>
      </dsp:txBody>
      <dsp:txXfrm>
        <a:off x="4055401" y="30379"/>
        <a:ext cx="1971329" cy="955924"/>
      </dsp:txXfrm>
    </dsp:sp>
    <dsp:sp modelId="{BA0BDC50-440E-5945-95B3-A9E109F3DF69}">
      <dsp:nvSpPr>
        <dsp:cNvPr id="0" name=""/>
        <dsp:cNvSpPr/>
      </dsp:nvSpPr>
      <dsp:spPr>
        <a:xfrm rot="2142401">
          <a:off x="3119310" y="1342292"/>
          <a:ext cx="1000379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1000379" y="41835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94490" y="1359119"/>
        <a:ext cx="50018" cy="50018"/>
      </dsp:txXfrm>
    </dsp:sp>
    <dsp:sp modelId="{903B1CDD-14EF-844D-B987-4E8D5F77335F}">
      <dsp:nvSpPr>
        <dsp:cNvPr id="0" name=""/>
        <dsp:cNvSpPr/>
      </dsp:nvSpPr>
      <dsp:spPr>
        <a:xfrm>
          <a:off x="4025661" y="1168355"/>
          <a:ext cx="2030809" cy="10154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i="0" kern="1200" dirty="0"/>
            <a:t>Unpredictability </a:t>
          </a:r>
        </a:p>
      </dsp:txBody>
      <dsp:txXfrm>
        <a:off x="4055401" y="1198095"/>
        <a:ext cx="1971329" cy="9559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F75880-D8F3-C441-8887-72FB85A8F952}">
      <dsp:nvSpPr>
        <dsp:cNvPr id="0" name=""/>
        <dsp:cNvSpPr/>
      </dsp:nvSpPr>
      <dsp:spPr>
        <a:xfrm>
          <a:off x="0" y="0"/>
          <a:ext cx="5638800" cy="2870200"/>
        </a:xfrm>
        <a:prstGeom prst="roundRect">
          <a:avLst>
            <a:gd name="adj" fmla="val 10000"/>
          </a:avLst>
        </a:prstGeom>
        <a:solidFill>
          <a:schemeClr val="bg1"/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Two criteria are used to validate that a sequence of numbers is random:</a:t>
          </a:r>
        </a:p>
      </dsp:txBody>
      <dsp:txXfrm>
        <a:off x="0" y="0"/>
        <a:ext cx="5638800" cy="861060"/>
      </dsp:txXfrm>
    </dsp:sp>
    <dsp:sp modelId="{DA385708-885B-9A4A-AF9E-D8E49D65F369}">
      <dsp:nvSpPr>
        <dsp:cNvPr id="0" name=""/>
        <dsp:cNvSpPr/>
      </dsp:nvSpPr>
      <dsp:spPr>
        <a:xfrm>
          <a:off x="563879" y="861900"/>
          <a:ext cx="4511040" cy="8654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Uniform distribution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i="0" kern="1200" dirty="0"/>
            <a:t>The frequency of occurrence of ones and zeros should be approximately equal</a:t>
          </a:r>
        </a:p>
      </dsp:txBody>
      <dsp:txXfrm>
        <a:off x="589226" y="887247"/>
        <a:ext cx="4460346" cy="814710"/>
      </dsp:txXfrm>
    </dsp:sp>
    <dsp:sp modelId="{15FE3627-301D-5E44-803D-42FA482F7C28}">
      <dsp:nvSpPr>
        <dsp:cNvPr id="0" name=""/>
        <dsp:cNvSpPr/>
      </dsp:nvSpPr>
      <dsp:spPr>
        <a:xfrm>
          <a:off x="563879" y="1860444"/>
          <a:ext cx="4511040" cy="8654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Independence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i="0" kern="1200" dirty="0"/>
            <a:t>No one subsequence in the sequence can be inferred from the others</a:t>
          </a:r>
        </a:p>
      </dsp:txBody>
      <dsp:txXfrm>
        <a:off x="589226" y="1885791"/>
        <a:ext cx="4460346" cy="8147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47DE0A-35D9-A94E-A41C-63488A6987C1}">
      <dsp:nvSpPr>
        <dsp:cNvPr id="0" name=""/>
        <dsp:cNvSpPr/>
      </dsp:nvSpPr>
      <dsp:spPr>
        <a:xfrm rot="16200000">
          <a:off x="-1387223" y="1389223"/>
          <a:ext cx="4702174" cy="1923728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7326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Pseudorandom number generator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 algorithm that is used to produce an open-ended sequence of bits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Input to a symmetric stream cipher is a common application for an open-ended sequence of bits </a:t>
          </a:r>
        </a:p>
      </dsp:txBody>
      <dsp:txXfrm rot="5400000">
        <a:off x="2000" y="940435"/>
        <a:ext cx="1923728" cy="2821304"/>
      </dsp:txXfrm>
    </dsp:sp>
    <dsp:sp modelId="{4DC11B8D-90D6-0849-A4A4-A9312E6E1D3D}">
      <dsp:nvSpPr>
        <dsp:cNvPr id="0" name=""/>
        <dsp:cNvSpPr/>
      </dsp:nvSpPr>
      <dsp:spPr>
        <a:xfrm rot="16200000">
          <a:off x="680785" y="1389223"/>
          <a:ext cx="4702174" cy="1923728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7326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Pseudorandom function (PRF)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Used to produce a pseudorandom string of bits of some fixed length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Examples are symmetric encryption keys and </a:t>
          </a:r>
          <a:r>
            <a:rPr lang="en-US" sz="1400" b="1" i="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nonces</a:t>
          </a:r>
          <a:endParaRPr lang="en-US" sz="1400" b="1" i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5400000">
        <a:off x="2070008" y="940435"/>
        <a:ext cx="1923728" cy="28213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4F974F-999E-C64C-A7AC-D1911D36A5AE}">
      <dsp:nvSpPr>
        <dsp:cNvPr id="0" name=""/>
        <dsp:cNvSpPr/>
      </dsp:nvSpPr>
      <dsp:spPr>
        <a:xfrm>
          <a:off x="2650130" y="2794514"/>
          <a:ext cx="1954530" cy="1954530"/>
        </a:xfrm>
        <a:prstGeom prst="ellipse">
          <a:avLst/>
        </a:prstGeom>
        <a:solidFill>
          <a:schemeClr val="accent3">
            <a:lumMod val="75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Three tests</a:t>
          </a:r>
        </a:p>
      </dsp:txBody>
      <dsp:txXfrm>
        <a:off x="2936364" y="3080748"/>
        <a:ext cx="1382062" cy="1382062"/>
      </dsp:txXfrm>
    </dsp:sp>
    <dsp:sp modelId="{EC816666-D007-9744-B654-0F381FA367E7}">
      <dsp:nvSpPr>
        <dsp:cNvPr id="0" name=""/>
        <dsp:cNvSpPr/>
      </dsp:nvSpPr>
      <dsp:spPr>
        <a:xfrm rot="12719937">
          <a:off x="2184911" y="2866004"/>
          <a:ext cx="667999" cy="369997"/>
        </a:xfrm>
        <a:prstGeom prst="leftArrow">
          <a:avLst>
            <a:gd name="adj1" fmla="val 60000"/>
            <a:gd name="adj2" fmla="val 50000"/>
          </a:avLst>
        </a:prstGeom>
        <a:solidFill>
          <a:schemeClr val="bg1"/>
        </a:solidFill>
        <a:ln>
          <a:solidFill>
            <a:schemeClr val="tx1"/>
          </a:solidFill>
        </a:ln>
        <a:effectLst/>
        <a:scene3d>
          <a:camera prst="orthographicFront">
            <a:rot lat="0" lon="11999999" rev="0"/>
          </a:camera>
          <a:lightRig rig="threePt" dir="t"/>
        </a:scene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695E3A-BB74-AE4B-A8C5-D9253E7FDBB3}">
      <dsp:nvSpPr>
        <dsp:cNvPr id="0" name=""/>
        <dsp:cNvSpPr/>
      </dsp:nvSpPr>
      <dsp:spPr>
        <a:xfrm>
          <a:off x="52542" y="692756"/>
          <a:ext cx="1970811" cy="2922044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Frequency test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most basic test and must be included in any test suite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Purpose is to determine whether the number of ones and zeros in a sequence is approximately the same as would be expected for a truly random sequence</a:t>
          </a:r>
        </a:p>
      </dsp:txBody>
      <dsp:txXfrm>
        <a:off x="110265" y="750479"/>
        <a:ext cx="1855365" cy="2806598"/>
      </dsp:txXfrm>
    </dsp:sp>
    <dsp:sp modelId="{05835BB5-6694-E646-92BA-0B693BBD92E3}">
      <dsp:nvSpPr>
        <dsp:cNvPr id="0" name=""/>
        <dsp:cNvSpPr/>
      </dsp:nvSpPr>
      <dsp:spPr>
        <a:xfrm rot="16223858">
          <a:off x="3431206" y="2338906"/>
          <a:ext cx="479346" cy="329417"/>
        </a:xfrm>
        <a:prstGeom prst="leftArrow">
          <a:avLst>
            <a:gd name="adj1" fmla="val 60000"/>
            <a:gd name="adj2" fmla="val 50000"/>
          </a:avLst>
        </a:prstGeom>
        <a:solidFill>
          <a:schemeClr val="bg1"/>
        </a:solidFill>
        <a:ln>
          <a:solidFill>
            <a:schemeClr val="tx1"/>
          </a:solidFill>
        </a:ln>
        <a:effectLst/>
        <a:scene3d>
          <a:camera prst="orthographicFront">
            <a:rot lat="0" lon="11699999" rev="0"/>
          </a:camera>
          <a:lightRig rig="threePt" dir="t"/>
        </a:scene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0769229-F332-FD40-8E55-0BB5EDD7F938}">
      <dsp:nvSpPr>
        <dsp:cNvPr id="0" name=""/>
        <dsp:cNvSpPr/>
      </dsp:nvSpPr>
      <dsp:spPr>
        <a:xfrm>
          <a:off x="2187881" y="-253244"/>
          <a:ext cx="2917521" cy="2503520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Runs test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Focus of this test is the total number of runs in the sequence, where a run is an uninterrupted sequence of identical bits bounded before and after with a bit of the opposite value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Purpose is to determine whether the number of runs of ones and zeros of various lengths is as expected for a random sequence</a:t>
          </a:r>
        </a:p>
      </dsp:txBody>
      <dsp:txXfrm>
        <a:off x="2261207" y="-179918"/>
        <a:ext cx="2770869" cy="2356868"/>
      </dsp:txXfrm>
    </dsp:sp>
    <dsp:sp modelId="{5C33EB83-07EC-EE41-B777-E6D006E71A17}">
      <dsp:nvSpPr>
        <dsp:cNvPr id="0" name=""/>
        <dsp:cNvSpPr/>
      </dsp:nvSpPr>
      <dsp:spPr>
        <a:xfrm rot="19708540">
          <a:off x="4445090" y="2909767"/>
          <a:ext cx="576181" cy="509319"/>
        </a:xfrm>
        <a:prstGeom prst="leftArrow">
          <a:avLst>
            <a:gd name="adj1" fmla="val 60000"/>
            <a:gd name="adj2" fmla="val 50000"/>
          </a:avLst>
        </a:prstGeom>
        <a:solidFill>
          <a:schemeClr val="bg1"/>
        </a:solidFill>
        <a:ln>
          <a:solidFill>
            <a:schemeClr val="tx1"/>
          </a:solidFill>
        </a:ln>
        <a:effectLst/>
        <a:scene3d>
          <a:camera prst="orthographicFront">
            <a:rot lat="0" lon="10799999" rev="0"/>
          </a:camera>
          <a:lightRig rig="threePt" dir="t"/>
        </a:scene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27CD39-4A83-5B4E-A0FE-57CD62BEB35B}">
      <dsp:nvSpPr>
        <dsp:cNvPr id="0" name=""/>
        <dsp:cNvSpPr/>
      </dsp:nvSpPr>
      <dsp:spPr>
        <a:xfrm>
          <a:off x="5240198" y="231746"/>
          <a:ext cx="1862243" cy="3959254"/>
        </a:xfrm>
        <a:prstGeom prst="roundRect">
          <a:avLst>
            <a:gd name="adj" fmla="val 10000"/>
          </a:avLst>
        </a:prstGeom>
        <a:solidFill>
          <a:schemeClr val="accent3">
            <a:lumMod val="50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Maurer’s universal statistical test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Focus is the number of bits between matching patterns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Purpose is to detect whether or not the sequence can be significantly compressed without loss of information.  A significantly compressible sequence is considered to be non-random</a:t>
          </a:r>
        </a:p>
      </dsp:txBody>
      <dsp:txXfrm>
        <a:off x="5294741" y="286289"/>
        <a:ext cx="1753157" cy="38501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2329B7-67B5-1B42-8A0F-233B3F56D7B7}">
      <dsp:nvSpPr>
        <dsp:cNvPr id="0" name=""/>
        <dsp:cNvSpPr/>
      </dsp:nvSpPr>
      <dsp:spPr>
        <a:xfrm>
          <a:off x="0" y="15563"/>
          <a:ext cx="6019800" cy="669442"/>
        </a:xfrm>
        <a:prstGeom prst="rect">
          <a:avLst/>
        </a:prstGeom>
        <a:solidFill>
          <a:schemeClr val="accent1">
            <a:lumMod val="75000"/>
          </a:schemeClr>
        </a:solidFill>
        <a:ln w="635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Three broad categories of cryptographic algorithms are commonly used to create </a:t>
          </a:r>
          <a:r>
            <a:rPr lang="en-US" sz="17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PRNGs</a:t>
          </a:r>
          <a:r>
            <a:rPr lang="en-US" sz="17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:</a:t>
          </a:r>
        </a:p>
      </dsp:txBody>
      <dsp:txXfrm>
        <a:off x="0" y="15563"/>
        <a:ext cx="6019800" cy="669442"/>
      </dsp:txXfrm>
    </dsp:sp>
    <dsp:sp modelId="{97C2A5B0-C2A6-674A-9001-8537AD5AD575}">
      <dsp:nvSpPr>
        <dsp:cNvPr id="0" name=""/>
        <dsp:cNvSpPr/>
      </dsp:nvSpPr>
      <dsp:spPr>
        <a:xfrm>
          <a:off x="0" y="685006"/>
          <a:ext cx="6019800" cy="1026630"/>
        </a:xfrm>
        <a:prstGeom prst="rect">
          <a:avLst/>
        </a:prstGeom>
        <a:solidFill>
          <a:schemeClr val="bg1"/>
        </a:solidFill>
        <a:ln w="41275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Symmetric block ciphers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Asymmetric ciphers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Hash functions and message authentication codes</a:t>
          </a:r>
        </a:p>
      </dsp:txBody>
      <dsp:txXfrm>
        <a:off x="0" y="685006"/>
        <a:ext cx="6019800" cy="102663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C3FB94-56E6-4343-815A-4C88DE8E4629}">
      <dsp:nvSpPr>
        <dsp:cNvPr id="0" name=""/>
        <dsp:cNvSpPr/>
      </dsp:nvSpPr>
      <dsp:spPr>
        <a:xfrm rot="5400000">
          <a:off x="4679469" y="-1834384"/>
          <a:ext cx="937330" cy="484530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A pseudorandom number generator uses a function that produces a deterministic stream of bits that eventually repeats;  the longer the period of repeat the more difficult it will be to do cryptanalysis</a:t>
          </a:r>
        </a:p>
      </dsp:txBody>
      <dsp:txXfrm rot="-5400000">
        <a:off x="2725483" y="165359"/>
        <a:ext cx="4799546" cy="845816"/>
      </dsp:txXfrm>
    </dsp:sp>
    <dsp:sp modelId="{DF8243A5-C0B6-FE4F-A1A4-CBEFD28A1F47}">
      <dsp:nvSpPr>
        <dsp:cNvPr id="0" name=""/>
        <dsp:cNvSpPr/>
      </dsp:nvSpPr>
      <dsp:spPr>
        <a:xfrm>
          <a:off x="0" y="2436"/>
          <a:ext cx="2725483" cy="117166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encryption sequence should have a large period</a:t>
          </a:r>
        </a:p>
      </dsp:txBody>
      <dsp:txXfrm>
        <a:off x="57196" y="59632"/>
        <a:ext cx="2611091" cy="1057271"/>
      </dsp:txXfrm>
    </dsp:sp>
    <dsp:sp modelId="{F5DB7628-7D36-B74C-9F78-063350B6C244}">
      <dsp:nvSpPr>
        <dsp:cNvPr id="0" name=""/>
        <dsp:cNvSpPr/>
      </dsp:nvSpPr>
      <dsp:spPr>
        <a:xfrm rot="5400000">
          <a:off x="4679469" y="-604137"/>
          <a:ext cx="937330" cy="484530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There should be an approximately equal number of 1s and 0s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If the </a:t>
          </a:r>
          <a:r>
            <a:rPr lang="en-US" sz="1300" kern="1200" dirty="0" err="1"/>
            <a:t>keystream</a:t>
          </a:r>
          <a:r>
            <a:rPr lang="en-US" sz="1300" kern="1200" dirty="0"/>
            <a:t> is treated as a stream of bytes, then all of the 256 possible byte values should appear approximately equally often</a:t>
          </a:r>
        </a:p>
      </dsp:txBody>
      <dsp:txXfrm rot="-5400000">
        <a:off x="2725483" y="1395606"/>
        <a:ext cx="4799546" cy="845816"/>
      </dsp:txXfrm>
    </dsp:sp>
    <dsp:sp modelId="{92B1AF1B-DF41-0A49-BDA3-2FD01C54A696}">
      <dsp:nvSpPr>
        <dsp:cNvPr id="0" name=""/>
        <dsp:cNvSpPr/>
      </dsp:nvSpPr>
      <dsp:spPr>
        <a:xfrm>
          <a:off x="0" y="1232682"/>
          <a:ext cx="2725483" cy="117166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</a:t>
          </a:r>
          <a:r>
            <a:rPr lang="en-US" sz="1400" b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keystream</a:t>
          </a:r>
          <a:r>
            <a:rPr lang="en-U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should approximate the properties of a true random number stream as close as possible</a:t>
          </a:r>
        </a:p>
      </dsp:txBody>
      <dsp:txXfrm>
        <a:off x="57196" y="1289878"/>
        <a:ext cx="2611091" cy="1057271"/>
      </dsp:txXfrm>
    </dsp:sp>
    <dsp:sp modelId="{8FB08EE9-CD81-E344-AF3D-8514986ABB33}">
      <dsp:nvSpPr>
        <dsp:cNvPr id="0" name=""/>
        <dsp:cNvSpPr/>
      </dsp:nvSpPr>
      <dsp:spPr>
        <a:xfrm rot="5400000">
          <a:off x="4679469" y="626108"/>
          <a:ext cx="937330" cy="484530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The output of the pseudorandom number generator is conditioned on the value of the input key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The same considerations that apply to block ciphers are valid</a:t>
          </a:r>
        </a:p>
      </dsp:txBody>
      <dsp:txXfrm rot="-5400000">
        <a:off x="2725483" y="2625852"/>
        <a:ext cx="4799546" cy="845816"/>
      </dsp:txXfrm>
    </dsp:sp>
    <dsp:sp modelId="{C4F89D33-03C4-0649-AC4F-4D7DAC421B0B}">
      <dsp:nvSpPr>
        <dsp:cNvPr id="0" name=""/>
        <dsp:cNvSpPr/>
      </dsp:nvSpPr>
      <dsp:spPr>
        <a:xfrm>
          <a:off x="0" y="2462929"/>
          <a:ext cx="2725483" cy="117166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 key length of at least 128 bits is desirable</a:t>
          </a:r>
        </a:p>
      </dsp:txBody>
      <dsp:txXfrm>
        <a:off x="57196" y="2520125"/>
        <a:ext cx="2611091" cy="1057271"/>
      </dsp:txXfrm>
    </dsp:sp>
    <dsp:sp modelId="{424A4BEF-EB38-4E4C-9C67-7A7D0104F848}">
      <dsp:nvSpPr>
        <dsp:cNvPr id="0" name=""/>
        <dsp:cNvSpPr/>
      </dsp:nvSpPr>
      <dsp:spPr>
        <a:xfrm rot="5400000">
          <a:off x="4679469" y="1856355"/>
          <a:ext cx="937330" cy="484530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300" kern="1200" dirty="0"/>
            <a:t>A potential advantage is that stream ciphers that do not use block ciphers as a building block are typically faster and use far less code than block ciphers</a:t>
          </a:r>
        </a:p>
      </dsp:txBody>
      <dsp:txXfrm rot="-5400000">
        <a:off x="2725483" y="3856099"/>
        <a:ext cx="4799546" cy="845816"/>
      </dsp:txXfrm>
    </dsp:sp>
    <dsp:sp modelId="{130DEB4F-07F2-074F-9A55-A205477665FB}">
      <dsp:nvSpPr>
        <dsp:cNvPr id="0" name=""/>
        <dsp:cNvSpPr/>
      </dsp:nvSpPr>
      <dsp:spPr>
        <a:xfrm>
          <a:off x="0" y="3693175"/>
          <a:ext cx="2725483" cy="117166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With a properly designed pseudorandom number generator a stream cipher can be as secure as a block cipher of comparable key length</a:t>
          </a:r>
        </a:p>
      </dsp:txBody>
      <dsp:txXfrm>
        <a:off x="57196" y="3750371"/>
        <a:ext cx="2611091" cy="105727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47BACD-1F98-A247-9FFB-85F148D93206}">
      <dsp:nvSpPr>
        <dsp:cNvPr id="0" name=""/>
        <dsp:cNvSpPr/>
      </dsp:nvSpPr>
      <dsp:spPr>
        <a:xfrm>
          <a:off x="3699" y="0"/>
          <a:ext cx="3558554" cy="32004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Sound/video input</a:t>
          </a:r>
        </a:p>
      </dsp:txBody>
      <dsp:txXfrm>
        <a:off x="3699" y="0"/>
        <a:ext cx="3558554" cy="960120"/>
      </dsp:txXfrm>
    </dsp:sp>
    <dsp:sp modelId="{A6E376E8-25CE-0043-97C5-EB861FB57237}">
      <dsp:nvSpPr>
        <dsp:cNvPr id="0" name=""/>
        <dsp:cNvSpPr/>
      </dsp:nvSpPr>
      <dsp:spPr>
        <a:xfrm>
          <a:off x="359554" y="961057"/>
          <a:ext cx="2846843" cy="9649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The input from a sound digitizer with no source plugged in or from a camera with the lens cap on is essentially thermal noise</a:t>
          </a:r>
        </a:p>
      </dsp:txBody>
      <dsp:txXfrm>
        <a:off x="387817" y="989320"/>
        <a:ext cx="2790317" cy="908438"/>
      </dsp:txXfrm>
    </dsp:sp>
    <dsp:sp modelId="{AF796BFB-3925-0C47-A6CE-13A1100DB9DD}">
      <dsp:nvSpPr>
        <dsp:cNvPr id="0" name=""/>
        <dsp:cNvSpPr/>
      </dsp:nvSpPr>
      <dsp:spPr>
        <a:xfrm>
          <a:off x="359554" y="2074478"/>
          <a:ext cx="2846843" cy="9649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If the system has enough gain to detect anything, such input can provide reasonable high quality random bits</a:t>
          </a:r>
        </a:p>
      </dsp:txBody>
      <dsp:txXfrm>
        <a:off x="387817" y="2102741"/>
        <a:ext cx="2790317" cy="908438"/>
      </dsp:txXfrm>
    </dsp:sp>
    <dsp:sp modelId="{0D2A5CB5-1755-D24A-84F3-543A1BE3078E}">
      <dsp:nvSpPr>
        <dsp:cNvPr id="0" name=""/>
        <dsp:cNvSpPr/>
      </dsp:nvSpPr>
      <dsp:spPr>
        <a:xfrm>
          <a:off x="3829145" y="0"/>
          <a:ext cx="3558554" cy="32004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Disk drives</a:t>
          </a:r>
        </a:p>
      </dsp:txBody>
      <dsp:txXfrm>
        <a:off x="3829145" y="0"/>
        <a:ext cx="3558554" cy="960120"/>
      </dsp:txXfrm>
    </dsp:sp>
    <dsp:sp modelId="{6D884ED3-FD7F-454A-8509-2A46F0170E2E}">
      <dsp:nvSpPr>
        <dsp:cNvPr id="0" name=""/>
        <dsp:cNvSpPr/>
      </dsp:nvSpPr>
      <dsp:spPr>
        <a:xfrm>
          <a:off x="4185001" y="961057"/>
          <a:ext cx="2846843" cy="9649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Have small random fluctuations in their rotational speed due to chaotic air turbulence</a:t>
          </a:r>
        </a:p>
      </dsp:txBody>
      <dsp:txXfrm>
        <a:off x="4213264" y="989320"/>
        <a:ext cx="2790317" cy="908438"/>
      </dsp:txXfrm>
    </dsp:sp>
    <dsp:sp modelId="{7C552FF8-E85B-AB41-A161-770BD96CE149}">
      <dsp:nvSpPr>
        <dsp:cNvPr id="0" name=""/>
        <dsp:cNvSpPr/>
      </dsp:nvSpPr>
      <dsp:spPr>
        <a:xfrm>
          <a:off x="4185001" y="2074478"/>
          <a:ext cx="2846843" cy="9649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The addition of low-level disk seek-time instrumentation produces a series of measurements that contain this randomness</a:t>
          </a:r>
        </a:p>
      </dsp:txBody>
      <dsp:txXfrm>
        <a:off x="4213264" y="2102741"/>
        <a:ext cx="2790317" cy="9084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fld id="{DE16DA7F-D295-D64F-8BDF-D26BF0159656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7782397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An important cryptographic function is cryptographically strong pseudorandom number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generation. Pseudorandom number generators (PRNGs) are used in a variety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cryptographic and security applications. We begin the chapter with a look at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basic principles of PRNGs and contrast these with true random number generators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(TRNGs).  Next, we look at some common PRNGs, including PRNGs based on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use of a symmetric block cipher.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chapter then moves on to the topic of symmetric stream ciphers, which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based on the use of a PRNG. The chapter next examines the most important stream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cipher, RC4. Finally, we examine TRNGs.</a:t>
            </a:r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D2FC93-0B5F-CF43-A3BC-5631C10C9A3C}" type="slidenum">
              <a:rPr lang="en-AU" smtClean="0">
                <a:latin typeface="Arial" pitchFamily="-84" charset="0"/>
              </a:rPr>
              <a:pPr/>
              <a:t>1</a:t>
            </a:fld>
            <a:endParaRPr lang="en-AU" dirty="0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 terms of randomness, the requirement for a PRNG is that the generated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bit stream appear random even though it is deterministic. There is no single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test that can determine if a PRNG generates numbers that have the characteristic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randomness. The best that can be done is to apply a sequence of tests to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PRNG. If the PRNG exhibits randomness on the basis of multiple tests, then it can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be assumed to satisfy the randomness requirement. NIST SP 800-22 (A Statistical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Test Suite for Random and Pseudorandom Number Generators for Cryptographic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Applications ) specifies that the tests should seek to establish the following three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characteristics.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Uniformity:  At any point in the generation of a sequence of random or pseudorandom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bits, the occurrence of a zero or one is equally likely, i.e., the probability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each is exactly 1/2. The expected number of zeros (or ones) is n /2,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where n =  the sequence length.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Scalability:  Any test applicable to a sequence can also be applied to subsequences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extracted at random. If a sequence is random, then any such extracted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subsequence should also be random. Hence, any extracted subsequence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should pass any test for randomness.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Consistency:  The behavior of a generator must be consistent across starting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values (seeds). It is inadequate to test a PRNG based on the output from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single seed or an TRNG on the basis of an output produced from a single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physical output.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16DA7F-D295-D64F-8BDF-D26BF0159656}" type="slidenum">
              <a:rPr lang="en-AU" smtClean="0"/>
              <a:pPr>
                <a:defRPr/>
              </a:pPr>
              <a:t>10</a:t>
            </a:fld>
            <a:endParaRPr lang="en-AU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SP 800-22 lists 15 separate tests of randomness. An understanding of these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tests requires a basic knowledge of statistical analysis, so we don’t attempt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technical description here. Instead, to give some flavor for the tests, we list three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tests and the purpose of each test, as follows.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Frequency test:  This is the most basic test and must be included in any test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suite. The purpose of this test is to determine whether the number of ones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zeros in a sequence is approximately the same as would be expected for a truly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random sequence.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Runs test:  The focus of this test is the total number of runs in the sequence,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where a run is an uninterrupted sequence of identical bits bounded before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and after with a bit of the opposite value. The purpose of the runs test is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determine whether the number of runs of ones and zeros of various lengths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as expected for a random sequence.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Maurer’s universal statistical test:  The focus of this test is the number of bits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between matching patterns (a measure that is related to the length of a compressed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sequence). The purpose of the test is to detect whether or not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sequence can be significantly compressed without loss of information. A significantly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compressible sequence is considered to be non-random.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16DA7F-D295-D64F-8BDF-D26BF0159656}" type="slidenum">
              <a:rPr lang="en-AU" smtClean="0"/>
              <a:pPr>
                <a:defRPr/>
              </a:pPr>
              <a:t>11</a:t>
            </a:fld>
            <a:endParaRPr lang="en-AU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 stream of pseudorandom numbers should exhibit two forms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unpredictability: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Forward unpredictability : If the seed is unknown, the next output bit in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sequence should be unpredictable in spite of any knowledge of previous bits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sequence.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Backward unpredictability : It should also not be feasible to determine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seed from knowledge of any generated values. No correlation between a seed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and any value generated from that seed should be evident; each element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sequence should appear to be the outcome of an independent random event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whose probability is 1/2.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same set of tests for randomness also provide a test of unpredictability. If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generated bit stream appears random, then it is not possible to predict some bit or bit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sequence from knowledge of any previous bits. Similarly, if the bit sequence appears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random, then there is no feasible way to deduce the seed based on the bit sequence.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That is, a random sequence will have no correlation with a fixed value (the seed).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16DA7F-D295-D64F-8BDF-D26BF0159656}" type="slidenum">
              <a:rPr lang="en-AU" smtClean="0"/>
              <a:pPr>
                <a:defRPr/>
              </a:pPr>
              <a:t>12</a:t>
            </a:fld>
            <a:endParaRPr lang="en-AU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For cryptographic applications, the seed that serves as input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PRNG must be secure. Because the PRNG is a deterministic algorithm, if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adversary can deduce the seed, then the output can also be determined. Therefore,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seed must be unpredictable. In fact, the seed itself must be a random or pseudorandom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number.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16DA7F-D295-D64F-8BDF-D26BF0159656}" type="slidenum">
              <a:rPr lang="en-AU" smtClean="0"/>
              <a:pPr>
                <a:defRPr/>
              </a:pPr>
              <a:t>13</a:t>
            </a:fld>
            <a:endParaRPr lang="en-AU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Typically, the seed is generated by a TRNG, as shown in Figure 7.2. This is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scheme recommended by SP800-90. The reader may wonder, if a TRNG is available,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why it is necessary to use a PRNG. If the application is a stream cipher, then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 TRNG is not practical. The sender would need to generate a keystream of bits 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long as the plaintext and then transmit the keystream and the ciphertext securely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receiver. If a PRNG is used, the sender need only find a way to deliver the stream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cipher key, which is typically 54 or 128 bits, to the receiver in a secure fashion.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Even in the case of a PRF application, in which only a limited number of bits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is generated, it is generally desirable to use a TRNG to provide the seed to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PRF and use the PRF output rather than use the TRNG directly. As is explained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 Section 7.6, a TRNG may produce a binary string with some bias. The PRF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would have the effect of “randomizing” the output of the TRNG so as to eliminate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that bias.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Finally, the mechanism used to generate true random numbers may not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able to generate bits at a rate sufficient to keep up with the application requiring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random bits.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16DA7F-D295-D64F-8BDF-D26BF0159656}" type="slidenum">
              <a:rPr lang="en-AU" smtClean="0"/>
              <a:pPr>
                <a:defRPr/>
              </a:pPr>
              <a:t>14</a:t>
            </a:fld>
            <a:endParaRPr lang="en-AU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Cryptographic PRNGs have been the subject of much research over the years,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and a wide variety of algorithms have been developed. These fall roughly into two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categories.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Purpose-built algorithms:  These are algorithms designed specifically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solely for the purpose of generating pseudorandom bit streams. Some of these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algorithms are used for a variety of PRNG applications; several of these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described in the next section. Others are designed specifically for use in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stream cipher. The most important example of the latter is RC4, described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Section 7.5.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Algorithms based on existing cryptographic algorithms:  Cryptographic algorithms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have the effect of randomizing input data. Indeed, this is a requirement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such algorithms. For example, if a symmetric block cipher produced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ciphertext that had certain regular patterns in it, it would aid in the process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cryptanalysis. Thus, cryptographic algorithms can serve as the core of PRNGs.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Three broad categories of cryptographic algorithms are commonly used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create PRNGs: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—Symmetric block ciphers:  This approach is discussed in Section 7.3.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—Asymmetric ciphers:  The number theoretic concepts used for an asymmetric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cipher can also be adapted for a PRNG; this approach is examined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Chapter 10.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—Hash functions and message authentication codes:  This approach is examined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 Chapter 12.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Any of these approaches can yield a cryptographically strong PRNG.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 purpose-built algorithm may be provided by an operating system for general use.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For applications that already use certain cryptographic algorithms for encryption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or authentication, it makes sense to reuse the same code for the PRNG. Thus, all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these approaches are in common use.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16DA7F-D295-D64F-8BDF-D26BF0159656}" type="slidenum">
              <a:rPr lang="en-AU" smtClean="0"/>
              <a:pPr>
                <a:defRPr/>
              </a:pPr>
              <a:t>15</a:t>
            </a:fld>
            <a:endParaRPr lang="en-AU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9A2CE6-D78D-C04F-9E2F-E1C2CC77EAD3}" type="slidenum">
              <a:rPr lang="en-AU">
                <a:latin typeface="Arial" pitchFamily="-84" charset="0"/>
              </a:rPr>
              <a:pPr/>
              <a:t>16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A widely used technique for pseudorandom number generation is an algorithm first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proposed by Lehmer [LEHM51], which is known as the linear congruential method.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The algorithm is parameterized with four numbers, as follows: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i="1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m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	the modulus  	</a:t>
            </a:r>
            <a:r>
              <a:rPr lang="en-US" sz="1200" b="0" i="1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&gt; 0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</a:t>
            </a:r>
            <a:r>
              <a:rPr lang="en-US" sz="1200" b="0" i="1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	the multiplier 		0 &lt;</a:t>
            </a:r>
            <a:r>
              <a:rPr lang="en-US" sz="1200" b="0" i="1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a&lt; m</a:t>
            </a:r>
          </a:p>
          <a:p>
            <a:r>
              <a:rPr lang="en-US" sz="1200" b="0" i="1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 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	the increment 	0≤ c &lt; </a:t>
            </a:r>
            <a:r>
              <a:rPr lang="en-US" sz="1200" b="0" i="1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X</a:t>
            </a:r>
            <a:r>
              <a:rPr lang="en-US" sz="1200" b="0" kern="1200" baseline="-2500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0 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	the starting value, or seed 	0 ≤ X</a:t>
            </a:r>
            <a:r>
              <a:rPr lang="en-US" sz="1200" b="0" kern="1200" baseline="-2500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0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&lt; </a:t>
            </a:r>
            <a:r>
              <a:rPr lang="en-US" sz="1200" b="0" i="1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</a:t>
            </a:r>
          </a:p>
          <a:p>
            <a:endParaRPr lang="en-US" sz="1200" b="0" i="1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pPr>
              <a:spcBef>
                <a:spcPts val="600"/>
              </a:spcBef>
            </a:pPr>
            <a:r>
              <a:rPr lang="en-US" sz="2737" b="0" dirty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The sequence of random numbers {X</a:t>
            </a:r>
            <a:r>
              <a:rPr lang="en-US" sz="2737" b="0" baseline="-25000" dirty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n</a:t>
            </a:r>
            <a:r>
              <a:rPr lang="en-US" sz="2737" b="0" dirty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} is obtained via the following iterative equation:</a:t>
            </a:r>
          </a:p>
          <a:p>
            <a:pPr lvl="1">
              <a:buNone/>
            </a:pPr>
            <a:r>
              <a:rPr lang="en-AU" b="0" dirty="0"/>
              <a:t>			</a:t>
            </a:r>
            <a:r>
              <a:rPr lang="en-AU" sz="2750" b="0" dirty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X</a:t>
            </a:r>
            <a:r>
              <a:rPr lang="en-AU" sz="2750" b="0" baseline="-25000" dirty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n+1 </a:t>
            </a:r>
            <a:r>
              <a:rPr lang="en-AU" b="0" dirty="0"/>
              <a:t>= (</a:t>
            </a:r>
            <a:r>
              <a:rPr lang="en-AU" b="0" i="1" dirty="0"/>
              <a:t>a</a:t>
            </a:r>
            <a:r>
              <a:rPr lang="en-AU" b="0" dirty="0"/>
              <a:t>X</a:t>
            </a:r>
            <a:r>
              <a:rPr lang="en-AU" sz="2750" b="0" baseline="-25000" dirty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n</a:t>
            </a:r>
            <a:r>
              <a:rPr lang="en-AU" b="0" dirty="0"/>
              <a:t> + c) mod </a:t>
            </a:r>
            <a:r>
              <a:rPr lang="en-AU" b="0" i="1" dirty="0"/>
              <a:t>m</a:t>
            </a:r>
            <a:endParaRPr lang="en-US" b="0" i="0" dirty="0">
              <a:latin typeface="Arial" pitchFamily="-84" charset="0"/>
              <a:ea typeface="Arial" pitchFamily="-84" charset="0"/>
              <a:cs typeface="Arial" pitchFamily="-84" charset="0"/>
            </a:endParaRPr>
          </a:p>
          <a:p>
            <a:pPr lvl="1">
              <a:buNone/>
            </a:pPr>
            <a:endParaRPr lang="en-US" b="0" i="0" dirty="0">
              <a:latin typeface="Arial" pitchFamily="-84" charset="0"/>
              <a:ea typeface="Arial" pitchFamily="-84" charset="0"/>
              <a:cs typeface="Arial" pitchFamily="-84" charset="0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If </a:t>
            </a:r>
            <a:r>
              <a:rPr lang="en-US" sz="1200" b="0" i="1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 , a , c 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, and X</a:t>
            </a:r>
            <a:r>
              <a:rPr lang="en-US" sz="2600" kern="1200" baseline="-25000" dirty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0</a:t>
            </a:r>
            <a:r>
              <a:rPr lang="en-US" sz="8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are integers, then this technique will produce a sequence of integers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with each integer in the range 0 ≤ X</a:t>
            </a:r>
            <a:r>
              <a:rPr lang="en-US" sz="2500" kern="1200" baseline="-25000" dirty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n</a:t>
            </a:r>
            <a:r>
              <a:rPr lang="en-US" sz="8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&lt; m 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selection of values for </a:t>
            </a:r>
            <a:r>
              <a:rPr lang="en-US" sz="1200" b="0" i="1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 , c 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, and </a:t>
            </a:r>
            <a:r>
              <a:rPr lang="en-US" sz="1200" b="0" i="1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is critical in developing a good random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number generator.</a:t>
            </a:r>
          </a:p>
          <a:p>
            <a:endParaRPr lang="en-US" sz="1200" b="0" i="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We would like </a:t>
            </a:r>
            <a:r>
              <a:rPr lang="en-US" sz="1200" i="1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to be very large, so that there is the potential for producing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 long series of distinct random numbers. A common criterion is that </a:t>
            </a:r>
            <a:r>
              <a:rPr lang="en-US" sz="1200" i="1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be nearly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equal to the maximum representable nonnegative integer for a given computer.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Thus, a value of m  near to or equal to 231  is typically chosen.</a:t>
            </a:r>
            <a:endParaRPr lang="en-AU" b="0" i="0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DAD4C9-FAD0-E346-B4A7-A35DBF1A2EFF}" type="slidenum">
              <a:rPr lang="en-AU">
                <a:latin typeface="Arial" pitchFamily="-84" charset="0"/>
              </a:rPr>
              <a:pPr/>
              <a:t>17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Two approaches that use a block cipher to build a PNRG have gained widespread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acceptance: the CTR mode and the OFB mode. The CTR mode is recommended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NIST SP 800-90, in the ANSI standard X9.82 (Random Number Generation ), and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RFC 4086. The OFB mode is recommended in X9.82 and RFC 4086.</a:t>
            </a:r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2E2CE8-BDD8-AF46-BCFA-F424C32FD42B}" type="slidenum">
              <a:rPr lang="en-AU">
                <a:latin typeface="Arial" pitchFamily="-84" charset="0"/>
              </a:rPr>
              <a:pPr/>
              <a:t>18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A typical stream cipher encrypts plaintext one byte at a time, although a stream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cipher may be designed to operate on one bit at a time or on units larger than a byte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at a time. Figure 7.7 is a representative diagram of stream cipher structure. In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structure, a key is input to a pseudorandom bit generator that produces a stream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8-bit numbers that are apparently random. The output of the generator, called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 keystream , is combined one byte at a time with the plaintext stream using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bitwise exclusive-OR (XOR) operation.</a:t>
            </a:r>
            <a:endParaRPr lang="en-US" sz="1200" dirty="0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7DABF-6FCC-1647-961A-D1E91497B28E}" type="slidenum">
              <a:rPr lang="en-AU">
                <a:latin typeface="Arial" pitchFamily="-84" charset="0"/>
              </a:rPr>
              <a:pPr/>
              <a:t>19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stream cipher is similar to the one-time pad discussed in Chapter 2.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difference is that a one-time pad uses a genuine random number stream, whereas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stream cipher uses a pseudorandom number stream.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[KUMA97] lists the following important design considerations for a stream cipher.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1.  The encryption sequence should have a large period. A pseudorandom number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generator uses a function that produces a deterministic stream of bits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eventually repeats. The longer the period of repeat the more difficult it will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be to do cryptanalysis. This is essentially the same consideration that was discussed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with reference to the Vigenère cipher, namely that the longer the keyword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more difficult the cryptanalysis.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2.  The keystream should approximate the properties of a true random number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stream as close as possible. For example, there should be an approximately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equal number of 1s and 0s. If the keystream is treated as a stream of bytes,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then all of the 256 possible byte values should appear approximately equally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often. The more random-appearing the keystream is, the more randomized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ciphertext is, making cryptanalysis more difficult.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3.  Note from Figure 7.7 that the output of the pseudorandom number generator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is conditioned on the value of the input key. To guard against brute-force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attacks, the key needs to be sufficiently long. The same considerations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apply to block ciphers are valid here. Thus, with current technology, a key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length of at least 128 bits is desirable.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With a properly designed pseudorandom number generator, a stream cipher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can be as secure as a block cipher of comparable key length. A potential advantage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a stream cipher is that stream ciphers that do not use block ciphers as a building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block are typically faster and use far less code than do block ciphers. The example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 this chapter, RC4, can be implemented in just a few lines of code. In recent years,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this advantage has diminished with the introduction of AES, which is quite efficient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 software. Furthermore, hardware acceleration techniques are now available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AES. For example, the Intel AES Instruction Set has machine instructions for one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round of encryption and decryption and key generation. Using the hardware instructions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results in speedups of about an order of magnitude compared to pure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software implementations [XU10].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One advantage of a block cipher is that you can reuse keys. In contrast, if two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plaintexts are encrypted with the same key using a stream cipher, then cryptanalysis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is often quite simple [DAWS96]. If the two ciphertext streams are XORed together,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result is the XOR of the original plaintexts. If the plaintexts are text strings,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credit card numbers, or other byte streams with known properties, then cryptanalysis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may be successful.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For applications that require encryption/decryption of a stream of data, such 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over a data communications channel or a browser/Web link, a stream cipher might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be the better alternative. For applications that deal with blocks of data, such as file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transfer, e-mail, and database, block ciphers may be more appropriate. However,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either type of cipher can be used in virtually any application.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 stream cipher can be constructed with any cryptographically strong PRNG,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such as the ones discussed in Sections 7.2 and 7.3. In the next section, we look at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stream cipher that uses a PRNG designed specifically for the stream cipher.</a:t>
            </a:r>
            <a:endParaRPr lang="en-AU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84D38-AE22-994D-815E-7BA953888EEA}" type="slidenum">
              <a:rPr lang="en-AU">
                <a:latin typeface="Arial" pitchFamily="-84" charset="0"/>
              </a:rPr>
              <a:pPr/>
              <a:t>2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 number of network security algorithms and protocols based on cryptography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make use of random binary numbers. For example,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 Key distribution and reciprocal (mutual) authentication schemes, such 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those discussed in Chapters 14 and 15. In such schemes, two communicating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parties cooperate by exchanging messages to distribute keys and/or authenticate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each other. In many cases, nonces are used for handshaking to prevent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replay attacks. The use of random numbers for the nonces frustrates an opponent’s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efforts to determine or guess the nonce, in order to repeat an obsolete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transaction.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 Session key generation. We will see a number of protocols in this book where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 secret key for symmetric encryption is generated for use for a particular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transaction (or session) and is valid for a short period of time. This key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generally called a session key.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 Generation of keys for the RSA public-key encryption algorithm (described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 Chapter 9).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 Generation of a bit stream for symmetric stream encryption (described in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chapter).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These applications give rise to two distinct and not necessarily compatible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requirements for a sequence of random numbers: randomness and unpredictability.</a:t>
            </a:r>
            <a:endParaRPr lang="en-AU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A true random number generator (TRNG) uses a nondeterministic source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produce randomness. Most operate by measuring unpredictable natural processes,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such as pulse detectors of ionizing radiation events, gas discharge tubes,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and leaky capacitors. Intel has developed a commercially available chip that samples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thermal noise by amplifying the voltage measured across undriven resistors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[JUN99]. LavaRnd is an open source project for creating truly random numbers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using inexpensive cameras, open source code, and inexpensive hardware.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system uses a saturated CCD in a light-tight can as a chaotic source to produce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seed. Software processes the result into truly random numbers in a variety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formats.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16DA7F-D295-D64F-8BDF-D26BF0159656}" type="slidenum">
              <a:rPr lang="en-AU" smtClean="0"/>
              <a:pPr>
                <a:defRPr/>
              </a:pPr>
              <a:t>20</a:t>
            </a:fld>
            <a:endParaRPr lang="en-AU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RFC 4086 lists the following possible sources of randomness that, with care,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easily can be used on a computer to generate true random sequences.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Sound/video input:  Many computers are built with inputs that digitize some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real-world analog source, such as sound from a microphone or video input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from a camera. The “input” from a sound digitizer with no source plugged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 or from a camera with the lens cap on is essentially thermal noise. If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system has enough gain to detect anything, such input can provide reasonably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high quality random bits.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Disk drives:  Disk drives have small random fluctuations in their rotational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speed due to chaotic air turbulence [JAKO98]. The addition of low-level disk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seek-time instrumentation produces a series of measurements that contain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this randomness. Such data is usually highly correlated, so significant processing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is needed. Nevertheless, experimentation a decade ago showed that, with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such processing, even slow disk drives on the slower computers of that day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could easily produce 100 bits a minute or more of excellent random data.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There is also an online service (random.org), which can deliver random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sequences securely over the Internet.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16DA7F-D295-D64F-8BDF-D26BF0159656}" type="slidenum">
              <a:rPr lang="en-AU" smtClean="0"/>
              <a:pPr>
                <a:defRPr/>
              </a:pPr>
              <a:t>21</a:t>
            </a:fld>
            <a:endParaRPr lang="en-AU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Table 7.5 summarizes the principal differences between PRNGs and TRNGs.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PRNGs are efficient, meaning they can produce many numbers in a short time,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deterministic, meaning that a given sequence of numbers can be reproduced at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later date if the starting point in the sequence is known. Efficiency is a nice characteristic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if your application needs many numbers, and determinism is handy if you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need to replay the same sequence of numbers again at a later stage. PRNGs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typically also periodic, which means that the sequence will eventually repeat itself.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While periodicity is hardly ever a desirable characteristic, modern PRNGs have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period that is so long that it can be ignored for most practical purposes.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TRNGs are generally rather inefficient compared to PRNGs, taking considerably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longer time to produce numbers. This presents a difficulty in many applications.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For example, cryptography system in banking or national security might need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to generate millions of random bits per second. TRNGs are also nondeterministic,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meaning that a given sequence of numbers cannot be reproduced, although the same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sequence may of course occur several times by chance. TRNGs have no period.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16DA7F-D295-D64F-8BDF-D26BF0159656}" type="slidenum">
              <a:rPr lang="en-AU" smtClean="0"/>
              <a:pPr>
                <a:defRPr/>
              </a:pPr>
              <a:t>22</a:t>
            </a:fld>
            <a:endParaRPr lang="en-AU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Traditionally, the concern in the generation of a sequence of allegedly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random numbers has been that the sequence of numbers be random in some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well-defined statistical sense. The following two criteria are used to validate that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sequence of numbers is random: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Uniform distribution:  The distribution of bits in the sequence should be uniform;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that is, the frequency of occurrence of ones and zeros should be approximately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equal.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Independence:  No one subsequence in the sequence can be inferred from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others.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Although there are well-defined tests for determining that a sequence of bits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matches a particular distribution, such as the uniform distribution, there is no such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test to “prove” independence. Rather, a number of tests can be applied to demonstrate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if a sequence does not exhibit independence. The general strategy is to apply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 number of such tests until the confidence that independence exists is sufficiently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strong. That is, if each of a number of tests fails to show that a sequence of bits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not independent, then we can have a high level of confidence that the sequence is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fact independent.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16DA7F-D295-D64F-8BDF-D26BF0159656}" type="slidenum">
              <a:rPr lang="en-AU" smtClean="0"/>
              <a:pPr>
                <a:defRPr/>
              </a:pPr>
              <a:t>3</a:t>
            </a:fld>
            <a:endParaRPr lang="en-AU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In applications such as reciprocal authentication, session key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generation, and stream ciphers, the requirement is not just that the sequence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numbers be statistically random but that the successive members of the sequence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are unpredictable. With “true” random sequences, each number is statistically independent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other numbers in the sequence and therefore unpredictable. Although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true random numbers are used in some applications, they have their limitations,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such as inefficiency, as is discussed shortly. Thus, it is more common to implement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algorithms that generate sequences of numbers that appear to be random. In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latter case, care must be taken that an opponent not be able to predict future elements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the sequence on the basis of earlier elements.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16DA7F-D295-D64F-8BDF-D26BF0159656}" type="slidenum">
              <a:rPr lang="en-AU" smtClean="0"/>
              <a:pPr>
                <a:defRPr/>
              </a:pPr>
              <a:t>4</a:t>
            </a:fld>
            <a:endParaRPr lang="en-AU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F5C907-1631-6E4F-8EDD-16FFD139DE41}" type="slidenum">
              <a:rPr lang="en-AU">
                <a:latin typeface="Arial" pitchFamily="-84" charset="0"/>
              </a:rPr>
              <a:pPr/>
              <a:t>5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Cryptographic applications typically make use of algorithmic techniques for random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number generation. These algorithms are deterministic and therefore produce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sequences of numbers that are not statistically random. However, if the algorithm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good, the resulting sequences will pass many tests of randomness. Such numbers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referred to as pseudorandom numbers .</a:t>
            </a:r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 TRNG takes as input a source that is effectively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random; the source is often referred to as an entropy source.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 essence, the entropy source is drawn from the physical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environment of the computer and could include things such as keystroke timing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patterns, disk electrical activity, mouse movements, and instantaneous values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system clock. 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source, or combination of sources, serve as input to an algorithm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that produces random binary output. The TRNG may simply involve conversion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an analog source to a binary output. The TRNG may involve additional processing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to overcome any bias in the source; this is discussed in Section 7.6.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16DA7F-D295-D64F-8BDF-D26BF0159656}" type="slidenum">
              <a:rPr lang="en-AU" smtClean="0"/>
              <a:pPr>
                <a:defRPr/>
              </a:pPr>
              <a:t>6</a:t>
            </a:fld>
            <a:endParaRPr lang="en-AU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In contrast, a PRNG takes as input a fixed value, called the seed , and produces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 sequence of output bits using a deterministic algorithm. Quite often, the seed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generated by a TRNG. Typically, as shown, there is some feedback path by which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some of the results of the algorithm are fed back as input as additional output bits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are produced. The important thing to note is that the output bit stream is determined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solely by the input value or values, so that an adversary who knows the algorithm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and the seed can reproduce the entire bit stream.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Figure 7.1 shows two different forms of PRNGs, based on application.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Pseudorandom number generator:  An algorithm that is used to produce 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open-ended sequence of bits is referred to as a PRNG. A common application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for an open-ended sequence of bits is as input to a symmetric stream cipher, 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discussed in Section 7.4. Also, see Figure 3.1a.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Pseudorandom function (PRF):  A PRF is used to produced a pseudorandom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string of bits of some fixed length. Examples are symmetric encryption keys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and nonces. Typically, the PRF takes as input a seed plus some context specific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values, such as a user ID or an application ID. A number of examples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PRFs will be seen throughout this book, notably in Chapters 17 and 18.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Other than the number of bits produced, there is no difference between a PRNG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and a PRF. The same algorithms can be used in both applications. Both require a seed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and both must exhibit randomness and unpredictability. Further, a PRNG application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may also employ context-specific input. In what follows, we make no distinction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between these two applications.</a:t>
            </a:r>
            <a:endParaRPr lang="en-US" dirty="0">
              <a:latin typeface="Arial" pitchFamily="-84" charset="0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8586F-F3DB-F04E-955C-E1B70DD45E1C}" type="slidenum">
              <a:rPr lang="en-AU" smtClean="0">
                <a:latin typeface="Arial" pitchFamily="-84" charset="0"/>
              </a:rPr>
              <a:pPr/>
              <a:t>7</a:t>
            </a:fld>
            <a:endParaRPr lang="en-AU" dirty="0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Figure 7.1 contrasts a true random number generator  (TRNG) with two forms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pseudorandom number generators.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C5BF08-E75D-1B42-AB62-CA439651F4F6}" type="slidenum">
              <a:rPr lang="en-AU" smtClean="0">
                <a:latin typeface="Arial" pitchFamily="-84" charset="0"/>
              </a:rPr>
              <a:pPr/>
              <a:t>8</a:t>
            </a:fld>
            <a:endParaRPr lang="en-AU" dirty="0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When a PRNG or PRF is used for a cryptographic application, then the basic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requirement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is that an adversary who does not know the seed is unable to determine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pseudorandom string. For example, if the pseudorandom bit stream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used in a stream cipher, then knowledge of the pseudorandom bit stream would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enable the adversary to recover the plaintext from the ciphertext. Similarly, we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wish to protect the output value of a PRF. In this latter case, consider the following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scenario. A 128-bit seed, together with some context-specific values, are used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to generate a 128-bit secret key that is subsequently used for symmetric encryption.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Under normal circumstances, a 128-bit key is safe from a brute-force attack.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However, if the PRF does not generate effectively random 128-bit output values,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it may be possible for an adversary to narrow the possibilities and successfully use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 brute force attack.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This general requirement for secrecy of the output of a PRNG or PRF leads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specific requirements in the areas of randomness, unpredictability, and the characteristics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the seed. We now look at these in turn.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16DA7F-D295-D64F-8BDF-D26BF0159656}" type="slidenum">
              <a:rPr lang="en-AU" smtClean="0"/>
              <a:pPr>
                <a:defRPr/>
              </a:pPr>
              <a:t>9</a:t>
            </a:fld>
            <a:endParaRPr lang="en-A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640088-9ABD-45A2-A4AE-F2C55E1AE0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885470C-429E-44E6-A71B-377598E400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6BBAD59-9CEA-4B98-91A0-E27AEAC89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6087C2-FE8E-4E41-B302-52943D53AC95}" type="datetime1">
              <a:rPr lang="en-US" smtClean="0"/>
              <a:pPr>
                <a:defRPr/>
              </a:pPr>
              <a:t>8/11/2025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3D0344B-B216-45CC-9A6A-8493A0B8F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3216B70-0432-4DDE-85B3-9A3DE9E94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0621-0736-40A2-8781-5723166CA64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6497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CD683C-8C40-4DDC-AA99-2F6FF3C08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3D2266B-28F4-4644-BBDA-7FA9257B2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CE28833-B878-422F-A6FC-3960DB8F3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7171B3-947F-4522-BA15-A091901F4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DB693FC-17C9-4BC4-A5B1-E2851A457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85A41B-8327-0E42-B599-5675DCE9B20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16564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A0D08CE-6A09-4794-8C9B-9754230CC7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AE570EF-591C-4EDE-80C6-247946F67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9C74C70-0069-44C5-8BAD-E833E6C8F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7470749-46ED-4874-82D3-706A1514A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8358E33-2C88-4DB9-9816-5711B4A35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ED9FD7-61BB-7A44-8CC2-6AE4A679CA7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5658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7BC337-1DC9-4141-BE9B-C3F26827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5984E59-2F09-4C51-BE4D-EB80ED88D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A3FAA7B-70DA-4516-9C24-4F8445B57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FCCEF6-4396-455F-8D35-937D50DC6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9D89FC5-3454-4217-A678-4150DC4F4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26BE87-E5FB-E549-B6FD-BE8C668A25A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62046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2C42EB-5A51-40A1-84C1-B61C7378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6ED8D28-DDB1-4C7C-B963-5007FC664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1F32CE7-2433-4E75-A5C9-4FF5BA7BE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1FD19A-18DF-734E-88FC-7E6030A357C1}" type="datetime1">
              <a:rPr lang="en-US" smtClean="0"/>
              <a:pPr>
                <a:defRPr/>
              </a:pPr>
              <a:t>8/11/2025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590933B-40AE-45DC-887E-1E1F32163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A91B067-291E-4431-8B0A-98896327F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25685A-713B-8549-9275-7DEE06C1AF5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36176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DA3CF6-0BC4-4034-BE48-BF5E388CE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5E0DE27-415A-496A-A054-52ABC3D258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FE52DAE-1846-42DC-BBC6-729747D16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8ED60CA-9DBD-4579-8A7C-7C9D7BFC9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4FB6550-EE57-4DF3-99AF-E33426DF4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97FB440-DB23-4E66-B5D0-97A098D02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7342E1-65BB-6E4A-A0CC-A610AAC07D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23349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A883E6-809F-4BB1-B982-6534C017A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FA6A5B9-369A-47A5-93A2-5589F8892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4CEC358-01C7-4D64-A951-AA7647E75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D66303A-9FD1-48D9-83E7-9D28792F6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C3CA02E-873B-4433-9BDD-5C92612E20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CAFF2B1-F66C-4F2E-A913-FA3C24AAA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5374C4B-6775-41BF-9B9F-60846580F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EFE5320-2B94-4217-9710-6734D981C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BB56AA-FE0D-774B-9115-3002173F52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9757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70BDA6-ADD8-40BA-A98C-8CC56D532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60FBFE3-3FE3-4911-A375-DC85A219E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3EABC5A-B84D-4CD9-A348-F955D8331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62022AC-FB28-44AF-9479-FEFDE0621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F1141-6830-8D46-9787-8E222FA999B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45432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DE692FC-A23F-41CE-A24F-AFC2041A1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76A42EF-7F11-4748-8B34-2AB7F08CC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82D840A-7E8F-4CA1-8DDF-D36AFA81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B1FC6E-DD23-0745-9A88-FF90FE027BF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05913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07C4E2-4F25-4C36-B7C6-1324D6963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E375137-DE56-4E2B-8B3E-AB75D9070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4E4C2AD-8E1A-44EA-8528-03D9CB2B1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14DECAA-6B78-4463-9CE3-087AD1792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77AF63A-05E9-49D0-9820-D785C25C1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F51389E-2A2C-4DC9-B358-A3E726E7D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EBF9D1-F2F6-354E-8D82-1F22732BF2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97262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68F31D-BF37-418D-ABEF-82BC45C70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D43CE97-B151-4BAD-9B47-7DDCB45F16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2518C67-5787-4C35-8843-45BD1D05E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4CB62B0-3A64-4FD8-9AFF-AA4027C4F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4F1C774-5F7B-430E-A9D7-B3F2C06ED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DBC118-057E-4544-AE19-2E28F78B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113960-210B-8C44-ADE8-24754ADD31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23202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54D8252-A5BB-4760-BF95-1FD7AD695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A26A66-33A8-4BB1-819A-55045FF10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88F1F99-91D4-43E7-B21D-01668D58E7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551F212-5115-44A1-AB36-85966FDD93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AB8896-A267-4387-AB4C-132E885AEB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431E8D6-C4E6-E04D-BE90-11C56E0B4B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72903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d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lock_cipher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XOR" TargetMode="External"/><Relationship Id="rId5" Type="http://schemas.openxmlformats.org/officeDocument/2006/relationships/hyperlink" Target="https://en.wikipedia.org/wiki/Keystream" TargetMode="External"/><Relationship Id="rId4" Type="http://schemas.openxmlformats.org/officeDocument/2006/relationships/hyperlink" Target="https://en.wikipedia.org/wiki/Stream_cipher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d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d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d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ubtitle 13"/>
          <p:cNvSpPr>
            <a:spLocks noGrp="1"/>
          </p:cNvSpPr>
          <p:nvPr>
            <p:ph type="subTitle" idx="1"/>
          </p:nvPr>
        </p:nvSpPr>
        <p:spPr>
          <a:xfrm>
            <a:off x="1447800" y="2286000"/>
            <a:ext cx="6096000" cy="1349376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/>
              <a:t>Pseudorandom Number Generation and Stream Ciphers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Randomness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3" y="1762125"/>
            <a:ext cx="7570787" cy="4791075"/>
          </a:xfrm>
        </p:spPr>
        <p:txBody>
          <a:bodyPr>
            <a:normAutofit/>
          </a:bodyPr>
          <a:lstStyle/>
          <a:p>
            <a:r>
              <a:rPr lang="en-US" dirty="0"/>
              <a:t>The generated bit stream needs to appear random even though it is deterministic</a:t>
            </a:r>
          </a:p>
          <a:p>
            <a:r>
              <a:rPr lang="en-US" dirty="0"/>
              <a:t>There is no single test that can determine if a PRNG generates numbers that have the characteristic of randomness</a:t>
            </a:r>
          </a:p>
          <a:p>
            <a:pPr lvl="1"/>
            <a:r>
              <a:rPr lang="en-US" dirty="0"/>
              <a:t>If the PRNG exhibits randomness on the basis of multiple tests, then it can be assumed to satisfy the randomness requirement</a:t>
            </a:r>
          </a:p>
          <a:p>
            <a:r>
              <a:rPr lang="en-US" dirty="0"/>
              <a:t>NIST SP 800-22 specifies that the tests should seek to establish three characteristics:</a:t>
            </a:r>
          </a:p>
          <a:p>
            <a:pPr lvl="1"/>
            <a:r>
              <a:rPr lang="en-US" dirty="0"/>
              <a:t>Uniformity</a:t>
            </a:r>
          </a:p>
          <a:p>
            <a:pPr lvl="1"/>
            <a:r>
              <a:rPr lang="en-US" dirty="0"/>
              <a:t>Scalability</a:t>
            </a:r>
          </a:p>
          <a:p>
            <a:pPr lvl="1"/>
            <a:r>
              <a:rPr lang="en-US" dirty="0"/>
              <a:t>Consistency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5334000"/>
            <a:ext cx="1357313" cy="135731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Randomness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3505200" cy="990600"/>
          </a:xfrm>
        </p:spPr>
        <p:txBody>
          <a:bodyPr>
            <a:normAutofit/>
          </a:bodyPr>
          <a:lstStyle/>
          <a:p>
            <a:r>
              <a:rPr lang="en-US" dirty="0"/>
              <a:t>SP 800-22 lists 15 separate tests of randomness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1676400" y="2057400"/>
          <a:ext cx="72390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Unpredictability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3" y="1762125"/>
            <a:ext cx="7570787" cy="4943475"/>
          </a:xfrm>
        </p:spPr>
        <p:txBody>
          <a:bodyPr>
            <a:normAutofit/>
          </a:bodyPr>
          <a:lstStyle/>
          <a:p>
            <a:r>
              <a:rPr lang="en-US" dirty="0"/>
              <a:t>A stream of pseudorandom numbers should exhibit two forms of unpredictability:</a:t>
            </a:r>
          </a:p>
          <a:p>
            <a:r>
              <a:rPr lang="en-US" dirty="0"/>
              <a:t>Forward unpredictability</a:t>
            </a:r>
          </a:p>
          <a:p>
            <a:pPr lvl="1"/>
            <a:r>
              <a:rPr lang="en-US" dirty="0"/>
              <a:t>If the seed is unknown, the next output bit in the sequence should be unpredictable in spite of any knowledge of previous bits in the sequence</a:t>
            </a:r>
          </a:p>
          <a:p>
            <a:r>
              <a:rPr lang="en-US" dirty="0"/>
              <a:t>Backward unpredictability</a:t>
            </a:r>
          </a:p>
          <a:p>
            <a:pPr lvl="1"/>
            <a:r>
              <a:rPr lang="en-US" dirty="0"/>
              <a:t>It should not be feasible to determine the seed from knowledge of any generated values.  No correlation between a seed and any value generated from that seed should be evident; each element of the sequence should appear to be the outcome of an independent random event whose probability is 1/2</a:t>
            </a:r>
          </a:p>
          <a:p>
            <a:r>
              <a:rPr lang="en-US" dirty="0"/>
              <a:t>The same set of tests for randomness also provides a test of unpredictability</a:t>
            </a:r>
          </a:p>
          <a:p>
            <a:pPr lvl="1"/>
            <a:r>
              <a:rPr lang="en-US" dirty="0"/>
              <a:t>A random sequence will have no correlation with a fixed value (the seed)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Seed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seed that serves as input to the PRNG must be secure and unpredictable</a:t>
            </a:r>
          </a:p>
          <a:p>
            <a:r>
              <a:rPr lang="en-US" dirty="0"/>
              <a:t>The seed itself must be a random or pseudorandom number</a:t>
            </a:r>
          </a:p>
          <a:p>
            <a:r>
              <a:rPr lang="en-US" dirty="0"/>
              <a:t>Typically the seed is generated by TRNG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4800600"/>
            <a:ext cx="1512887" cy="180160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2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18824" t="4545" r="18824" b="9091"/>
              <a:stretch>
                <a:fillRect/>
              </a:stretch>
            </p:blipFill>
          </mc:Choice>
          <mc:Fallback>
            <p:blipFill>
              <a:blip r:embed="rId4"/>
              <a:srcRect l="18824" t="4545" r="18824" b="9091"/>
              <a:stretch>
                <a:fillRect/>
              </a:stretch>
            </p:blipFill>
          </mc:Fallback>
        </mc:AlternateContent>
        <p:spPr>
          <a:xfrm>
            <a:off x="4724400" y="-4861"/>
            <a:ext cx="3828761" cy="686286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457200"/>
            <a:ext cx="3612776" cy="4267200"/>
          </a:xfrm>
        </p:spPr>
        <p:txBody>
          <a:bodyPr/>
          <a:lstStyle/>
          <a:p>
            <a:r>
              <a:rPr lang="en-US" dirty="0"/>
              <a:t>Generation </a:t>
            </a:r>
            <a:br>
              <a:rPr lang="en-US" dirty="0"/>
            </a:br>
            <a:r>
              <a:rPr lang="en-US" dirty="0"/>
              <a:t>of </a:t>
            </a:r>
            <a:br>
              <a:rPr lang="en-US" dirty="0"/>
            </a:br>
            <a:r>
              <a:rPr lang="en-US" dirty="0"/>
              <a:t>Seed </a:t>
            </a:r>
            <a:br>
              <a:rPr lang="en-US" dirty="0"/>
            </a:br>
            <a:r>
              <a:rPr lang="en-US" dirty="0"/>
              <a:t>Input </a:t>
            </a:r>
            <a:br>
              <a:rPr lang="en-US" dirty="0"/>
            </a:br>
            <a:r>
              <a:rPr lang="en-US" dirty="0"/>
              <a:t>to </a:t>
            </a:r>
            <a:br>
              <a:rPr lang="en-US" dirty="0"/>
            </a:br>
            <a:r>
              <a:rPr lang="en-US" dirty="0"/>
              <a:t>PRNG</a:t>
            </a:r>
          </a:p>
        </p:txBody>
      </p:sp>
    </p:spTree>
  </p:cSld>
  <p:clrMapOvr>
    <a:masterClrMapping/>
  </p:clrMapOvr>
  <p:transition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Design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92163" y="1762125"/>
            <a:ext cx="7570787" cy="3343275"/>
          </a:xfrm>
        </p:spPr>
        <p:txBody>
          <a:bodyPr>
            <a:normAutofit/>
          </a:bodyPr>
          <a:lstStyle/>
          <a:p>
            <a:r>
              <a:rPr lang="en-US" dirty="0"/>
              <a:t>Algorithms fall into two categories:</a:t>
            </a:r>
          </a:p>
          <a:p>
            <a:pPr lvl="1"/>
            <a:r>
              <a:rPr lang="en-US" dirty="0"/>
              <a:t>Purpose-built algorithms</a:t>
            </a:r>
          </a:p>
          <a:p>
            <a:pPr lvl="2"/>
            <a:r>
              <a:rPr lang="en-US" dirty="0"/>
              <a:t>Algorithms designed specifically and solely for the purpose of generating pseudorandom bit streams</a:t>
            </a:r>
          </a:p>
          <a:p>
            <a:pPr lvl="1"/>
            <a:r>
              <a:rPr lang="en-US" dirty="0"/>
              <a:t>Algorithms based on existing cryptographic algorithms</a:t>
            </a:r>
          </a:p>
          <a:p>
            <a:pPr lvl="2"/>
            <a:r>
              <a:rPr lang="en-US" dirty="0"/>
              <a:t>Have the effect of randomizing input data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1752600" y="4953000"/>
          <a:ext cx="6019800" cy="172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39689"/>
            <a:ext cx="9143999" cy="1013048"/>
          </a:xfrm>
        </p:spPr>
        <p:txBody>
          <a:bodyPr/>
          <a:lstStyle/>
          <a:p>
            <a:r>
              <a:rPr lang="en-AU" dirty="0"/>
              <a:t>Linear Congruential Generator Parameters</a:t>
            </a:r>
          </a:p>
        </p:txBody>
      </p:sp>
      <p:sp>
        <p:nvSpPr>
          <p:cNvPr id="64515" name="Rectangle 1027"/>
          <p:cNvSpPr>
            <a:spLocks noGrp="1" noChangeArrowheads="1"/>
          </p:cNvSpPr>
          <p:nvPr>
            <p:ph idx="1"/>
          </p:nvPr>
        </p:nvSpPr>
        <p:spPr>
          <a:xfrm>
            <a:off x="179513" y="908720"/>
            <a:ext cx="8784975" cy="5805264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400" b="1" i="1" dirty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An algorithm first proposed by Lehmer that is parameterized with four numbers:</a:t>
            </a:r>
          </a:p>
          <a:p>
            <a:pPr>
              <a:spcBef>
                <a:spcPts val="600"/>
              </a:spcBef>
              <a:buNone/>
            </a:pPr>
            <a:r>
              <a:rPr lang="en-US" b="1" dirty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	 m 	the modulus  			m &gt; 0</a:t>
            </a:r>
          </a:p>
          <a:p>
            <a:pPr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	 </a:t>
            </a:r>
            <a:r>
              <a:rPr lang="en-US" sz="2000" i="1" dirty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a</a:t>
            </a:r>
            <a:r>
              <a:rPr lang="en-US" sz="2000" dirty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 	the multiplier 			0 &lt;</a:t>
            </a:r>
            <a:r>
              <a:rPr lang="en-US" sz="2000" i="1" dirty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 a&lt; m</a:t>
            </a:r>
          </a:p>
          <a:p>
            <a:pPr>
              <a:spcBef>
                <a:spcPts val="600"/>
              </a:spcBef>
              <a:buNone/>
            </a:pPr>
            <a:r>
              <a:rPr lang="en-US" sz="2000" i="1" dirty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	c </a:t>
            </a:r>
            <a:r>
              <a:rPr lang="en-US" sz="2000" dirty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	the increment 			0≤ c &lt; </a:t>
            </a:r>
            <a:r>
              <a:rPr lang="en-US" sz="2000" i="1" dirty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m</a:t>
            </a:r>
          </a:p>
          <a:p>
            <a:pPr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	X</a:t>
            </a:r>
            <a:r>
              <a:rPr lang="en-US" sz="2000" baseline="-25000" dirty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0 </a:t>
            </a:r>
            <a:r>
              <a:rPr lang="en-US" sz="2000" dirty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	the starting value, or </a:t>
            </a:r>
            <a:r>
              <a:rPr lang="en-US" sz="2000" b="1" dirty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seed </a:t>
            </a:r>
            <a:r>
              <a:rPr lang="en-US" sz="2000" dirty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	0 ≤ X</a:t>
            </a:r>
            <a:r>
              <a:rPr lang="en-US" sz="2000" baseline="-25000" dirty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0</a:t>
            </a:r>
            <a:r>
              <a:rPr lang="en-US" sz="2000" dirty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 &lt; </a:t>
            </a:r>
            <a:r>
              <a:rPr lang="en-US" sz="2000" i="1" dirty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m</a:t>
            </a:r>
          </a:p>
          <a:p>
            <a:pPr>
              <a:spcBef>
                <a:spcPts val="600"/>
              </a:spcBef>
              <a:buNone/>
            </a:pPr>
            <a:endParaRPr lang="en-US" sz="2000" i="1" dirty="0">
              <a:ea typeface="Arial" pitchFamily="-84" charset="0"/>
              <a:cs typeface="Arial" pitchFamily="-84" charset="0"/>
            </a:endParaRPr>
          </a:p>
          <a:p>
            <a:pPr>
              <a:spcBef>
                <a:spcPts val="600"/>
              </a:spcBef>
            </a:pPr>
            <a:r>
              <a:rPr lang="en-US" sz="2000" b="1" dirty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The sequence of random numbers {X</a:t>
            </a:r>
            <a:r>
              <a:rPr lang="en-US" sz="2000" b="1" baseline="-25000" dirty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n</a:t>
            </a:r>
            <a:r>
              <a:rPr lang="en-US" sz="2000" b="1" dirty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} is obtained via the following iterative equation:</a:t>
            </a:r>
          </a:p>
          <a:p>
            <a:pPr>
              <a:spcBef>
                <a:spcPts val="600"/>
              </a:spcBef>
              <a:buNone/>
            </a:pPr>
            <a:r>
              <a:rPr lang="en-AU" sz="2000" b="1" dirty="0"/>
              <a:t>			</a:t>
            </a:r>
            <a:r>
              <a:rPr lang="en-AU" sz="2000" b="1" dirty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X</a:t>
            </a:r>
            <a:r>
              <a:rPr lang="en-AU" sz="2000" b="1" baseline="-25000" dirty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n+1 </a:t>
            </a:r>
            <a:r>
              <a:rPr lang="en-AU" sz="2000" b="1" dirty="0"/>
              <a:t>= (</a:t>
            </a:r>
            <a:r>
              <a:rPr lang="en-AU" sz="2000" b="1" i="1" dirty="0"/>
              <a:t>a</a:t>
            </a:r>
            <a:r>
              <a:rPr lang="en-AU" sz="2000" b="1" dirty="0"/>
              <a:t>X</a:t>
            </a:r>
            <a:r>
              <a:rPr lang="en-AU" sz="2000" b="1" baseline="-25000" dirty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n</a:t>
            </a:r>
            <a:r>
              <a:rPr lang="en-AU" sz="2000" b="1" dirty="0"/>
              <a:t> + c) mod </a:t>
            </a:r>
            <a:r>
              <a:rPr lang="en-AU" sz="2000" b="1" i="1" dirty="0"/>
              <a:t>m</a:t>
            </a:r>
            <a:endParaRPr lang="en-US" sz="2000" b="1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2000" dirty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If </a:t>
            </a:r>
            <a:r>
              <a:rPr lang="en-US" sz="2000" i="1" dirty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m , a , c </a:t>
            </a:r>
            <a:r>
              <a:rPr lang="en-US" sz="2000" dirty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, and X</a:t>
            </a:r>
            <a:r>
              <a:rPr lang="en-US" sz="2000" baseline="-25000" dirty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0</a:t>
            </a:r>
            <a:r>
              <a:rPr lang="en-US" sz="2000" dirty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  are integers, then this technique will produce a sequence of integers with each integer in the range 0 ≤ </a:t>
            </a:r>
            <a:r>
              <a:rPr lang="en-US" sz="2000" i="1" dirty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X</a:t>
            </a:r>
            <a:r>
              <a:rPr lang="en-US" sz="2000" i="1" baseline="-25000" dirty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n</a:t>
            </a:r>
            <a:r>
              <a:rPr lang="en-US" sz="2000" i="1" dirty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 &lt; m</a:t>
            </a:r>
          </a:p>
          <a:p>
            <a:r>
              <a:rPr lang="en-US" sz="2400" b="1" i="1" dirty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The selection of values for a , c , and m  is critical in developing a good random number generator</a:t>
            </a:r>
            <a:endParaRPr lang="en-AU" sz="2400" b="1" i="1" dirty="0"/>
          </a:p>
          <a:p>
            <a:pPr>
              <a:spcBef>
                <a:spcPts val="600"/>
              </a:spcBef>
            </a:pPr>
            <a:endParaRPr lang="en-AU" sz="2000" dirty="0"/>
          </a:p>
          <a:p>
            <a:endParaRPr lang="en-AU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39689"/>
            <a:ext cx="9143999" cy="941040"/>
          </a:xfrm>
        </p:spPr>
        <p:txBody>
          <a:bodyPr/>
          <a:lstStyle/>
          <a:p>
            <a:r>
              <a:rPr lang="en-AU" sz="3600" b="1" dirty="0"/>
              <a:t>PRNG Using Block Cipher Modes of Operation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51520" y="1613520"/>
            <a:ext cx="8640960" cy="4839816"/>
          </a:xfrm>
        </p:spPr>
        <p:txBody>
          <a:bodyPr>
            <a:noAutofit/>
          </a:bodyPr>
          <a:lstStyle/>
          <a:p>
            <a:r>
              <a:rPr lang="en-US" sz="2000" dirty="0"/>
              <a:t>Two approaches that use a block cipher to build a PNRG have gained widespread acceptance:</a:t>
            </a:r>
          </a:p>
          <a:p>
            <a:pPr lvl="1"/>
            <a:r>
              <a:rPr lang="en-US" sz="2000" b="1" dirty="0"/>
              <a:t>CTR mode (Counter )</a:t>
            </a:r>
          </a:p>
          <a:p>
            <a:pPr marL="349250" lvl="1" indent="0" algn="just">
              <a:buNone/>
            </a:pPr>
            <a:r>
              <a:rPr lang="en-US" sz="2000" dirty="0"/>
              <a:t>Counter mode turns a </a:t>
            </a:r>
            <a:r>
              <a:rPr lang="en-US" sz="2000" dirty="0">
                <a:hlinkClick r:id="rId3" tooltip="Block cipher"/>
              </a:rPr>
              <a:t>block cipher</a:t>
            </a:r>
            <a:r>
              <a:rPr lang="en-US" sz="2000" dirty="0"/>
              <a:t> into a </a:t>
            </a:r>
            <a:r>
              <a:rPr lang="en-US" sz="2000" dirty="0">
                <a:hlinkClick r:id="rId4" tooltip="Stream cipher"/>
              </a:rPr>
              <a:t>stream cipher</a:t>
            </a:r>
            <a:r>
              <a:rPr lang="en-US" sz="2000" dirty="0"/>
              <a:t>. It generates the next </a:t>
            </a:r>
            <a:r>
              <a:rPr lang="en-US" sz="2000" dirty="0" err="1">
                <a:hlinkClick r:id="rId5" tooltip="Keystream"/>
              </a:rPr>
              <a:t>keystream</a:t>
            </a:r>
            <a:r>
              <a:rPr lang="en-US" sz="2000" dirty="0"/>
              <a:t> block by encrypting successive values of a "counter". The counter can be any function which produces a sequence which is guaranteed not to repeat for a long time, although an actual increment-by-one counter is the simplest and most popular.</a:t>
            </a:r>
          </a:p>
          <a:p>
            <a:pPr lvl="2"/>
            <a:r>
              <a:rPr lang="en-US" sz="2000" dirty="0"/>
              <a:t>Recommended in NIST SP 800-90, ANSI standard X.82, and RFC 4086</a:t>
            </a:r>
          </a:p>
          <a:p>
            <a:pPr lvl="1"/>
            <a:r>
              <a:rPr lang="en-US" sz="2000" b="1" dirty="0"/>
              <a:t>OFB mode(Output Feedback)</a:t>
            </a:r>
          </a:p>
          <a:p>
            <a:pPr marL="349250" lvl="1" indent="0" algn="just">
              <a:buNone/>
            </a:pPr>
            <a:r>
              <a:rPr lang="en-US" sz="2000" dirty="0"/>
              <a:t>The </a:t>
            </a:r>
            <a:r>
              <a:rPr lang="en-US" sz="2000" i="1" dirty="0"/>
              <a:t>Output Feedback</a:t>
            </a:r>
            <a:r>
              <a:rPr lang="en-US" sz="2000" dirty="0"/>
              <a:t> (OFB) mode makes a block cipher into a synchronous </a:t>
            </a:r>
            <a:r>
              <a:rPr lang="en-US" sz="2000" dirty="0">
                <a:hlinkClick r:id="rId4" tooltip="Stream cipher"/>
              </a:rPr>
              <a:t>stream cipher</a:t>
            </a:r>
            <a:r>
              <a:rPr lang="en-US" sz="2000" dirty="0"/>
              <a:t>. It generates </a:t>
            </a:r>
            <a:r>
              <a:rPr lang="en-US" sz="2000" dirty="0" err="1">
                <a:hlinkClick r:id="rId5" tooltip="Keystream"/>
              </a:rPr>
              <a:t>keystream</a:t>
            </a:r>
            <a:r>
              <a:rPr lang="en-US" sz="2000" dirty="0"/>
              <a:t> blocks, which are then </a:t>
            </a:r>
            <a:r>
              <a:rPr lang="en-US" sz="2000" dirty="0" err="1">
                <a:hlinkClick r:id="rId6" tooltip="XOR"/>
              </a:rPr>
              <a:t>XORed</a:t>
            </a:r>
            <a:r>
              <a:rPr lang="en-US" sz="2000" dirty="0"/>
              <a:t> with the plaintext blocks to get the </a:t>
            </a:r>
            <a:r>
              <a:rPr lang="en-US" sz="2000" dirty="0" err="1"/>
              <a:t>ciphertext</a:t>
            </a:r>
            <a:r>
              <a:rPr lang="en-US" sz="2000" dirty="0"/>
              <a:t>.</a:t>
            </a:r>
          </a:p>
          <a:p>
            <a:pPr lvl="2"/>
            <a:r>
              <a:rPr lang="en-US" sz="2000" dirty="0"/>
              <a:t>Recommended in X9.82 and RFC 4086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Ciphers</a:t>
            </a:r>
            <a:endParaRPr lang="en-AU" dirty="0"/>
          </a:p>
        </p:txBody>
      </p:sp>
      <p:pic>
        <p:nvPicPr>
          <p:cNvPr id="6" name="Picture 5" descr="f7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1818" t="5882" r="5455" b="20000"/>
              <a:stretch>
                <a:fillRect/>
              </a:stretch>
            </p:blipFill>
          </mc:Choice>
          <mc:Fallback>
            <p:blipFill>
              <a:blip r:embed="rId4"/>
              <a:srcRect l="1818" t="5882" r="5455" b="20000"/>
              <a:stretch>
                <a:fillRect/>
              </a:stretch>
            </p:blipFill>
          </mc:Fallback>
        </mc:AlternateContent>
        <p:spPr>
          <a:xfrm>
            <a:off x="52835" y="1325582"/>
            <a:ext cx="9017774" cy="556982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9688"/>
            <a:ext cx="9143999" cy="1412875"/>
          </a:xfrm>
        </p:spPr>
        <p:txBody>
          <a:bodyPr/>
          <a:lstStyle/>
          <a:p>
            <a:r>
              <a:rPr lang="en-US" dirty="0"/>
              <a:t>Stream Cipher Design Considerations</a:t>
            </a:r>
            <a:endParaRPr lang="en-AU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792163" y="1762125"/>
          <a:ext cx="7570787" cy="4867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Random Numbers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00200"/>
            <a:ext cx="7570787" cy="2895600"/>
          </a:xfrm>
        </p:spPr>
        <p:txBody>
          <a:bodyPr>
            <a:normAutofit/>
          </a:bodyPr>
          <a:lstStyle/>
          <a:p>
            <a:r>
              <a:rPr lang="en-AU" dirty="0"/>
              <a:t>A number of network security algorithms and protocols based on cryptography make use of random binary numbers:</a:t>
            </a:r>
          </a:p>
          <a:p>
            <a:pPr lvl="1"/>
            <a:r>
              <a:rPr lang="en-AU" dirty="0"/>
              <a:t>Key distribution and reciprocal authentication schemes</a:t>
            </a:r>
          </a:p>
          <a:p>
            <a:pPr lvl="1"/>
            <a:r>
              <a:rPr lang="en-AU" dirty="0"/>
              <a:t>Session key generation</a:t>
            </a:r>
          </a:p>
          <a:p>
            <a:pPr lvl="1"/>
            <a:r>
              <a:rPr lang="en-AU" dirty="0"/>
              <a:t>Generation of keys for the RSA public-key encryption algorithm</a:t>
            </a:r>
          </a:p>
          <a:p>
            <a:pPr lvl="1"/>
            <a:r>
              <a:rPr lang="en-AU" dirty="0"/>
              <a:t>Generation of a bit stream for symmetric stream encryption</a:t>
            </a:r>
          </a:p>
          <a:p>
            <a:endParaRPr lang="en-AU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914400" y="4495800"/>
          <a:ext cx="7239000" cy="218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3" y="1762125"/>
            <a:ext cx="7570787" cy="4867275"/>
          </a:xfrm>
        </p:spPr>
        <p:txBody>
          <a:bodyPr>
            <a:normAutofit/>
          </a:bodyPr>
          <a:lstStyle/>
          <a:p>
            <a:r>
              <a:rPr lang="en-US" dirty="0"/>
              <a:t>A true random number generator (TRNG) uses a nondeterministic source to produce randomness</a:t>
            </a:r>
          </a:p>
          <a:p>
            <a:r>
              <a:rPr lang="en-US" dirty="0"/>
              <a:t>Most operate by measuring unpredictable natural processes such as pulse detectors of ionizing radiation events, gas discharge tubes, and leaky capacitors</a:t>
            </a:r>
          </a:p>
          <a:p>
            <a:r>
              <a:rPr lang="en-US" dirty="0"/>
              <a:t>Intel has developed a commercially available chip that samples thermal noise by amplifying the voltage measured across undriven resistors</a:t>
            </a:r>
          </a:p>
          <a:p>
            <a:r>
              <a:rPr lang="en-US" dirty="0"/>
              <a:t>LavaRnd is an open source project for creating truly random numbers using inexpensive cameras, open source code, and inexpensive hardware</a:t>
            </a:r>
          </a:p>
          <a:p>
            <a:pPr lvl="1"/>
            <a:r>
              <a:rPr lang="en-US" dirty="0"/>
              <a:t>The system uses a saturated CCD in a light-tight can as a chaotic source to produce the seed; software processes the result into truly random numbers in a variety of formats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688"/>
            <a:ext cx="9143999" cy="1412875"/>
          </a:xfrm>
        </p:spPr>
        <p:txBody>
          <a:bodyPr/>
          <a:lstStyle/>
          <a:p>
            <a:r>
              <a:rPr lang="en-US" dirty="0"/>
              <a:t>Possible Sources of Randomness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600200"/>
            <a:ext cx="5715001" cy="4572000"/>
          </a:xfrm>
        </p:spPr>
        <p:txBody>
          <a:bodyPr>
            <a:noAutofit/>
          </a:bodyPr>
          <a:lstStyle/>
          <a:p>
            <a:pPr algn="ctr">
              <a:lnSpc>
                <a:spcPct val="120000"/>
              </a:lnSpc>
              <a:spcBef>
                <a:spcPts val="3600"/>
              </a:spcBef>
              <a:buNone/>
            </a:pPr>
            <a:r>
              <a:rPr lang="en-US" sz="1800" dirty="0"/>
              <a:t>RFC 4086 lists the following possible sources of randomness that can be used on a computer to generate true random sequences:</a:t>
            </a:r>
          </a:p>
          <a:p>
            <a:pPr algn="ctr">
              <a:lnSpc>
                <a:spcPct val="120000"/>
              </a:lnSpc>
              <a:spcBef>
                <a:spcPts val="3600"/>
              </a:spcBef>
              <a:buNone/>
            </a:pPr>
            <a:endParaRPr lang="en-US" sz="1800" dirty="0"/>
          </a:p>
          <a:p>
            <a:pPr algn="ctr">
              <a:lnSpc>
                <a:spcPct val="120000"/>
              </a:lnSpc>
              <a:spcBef>
                <a:spcPts val="3600"/>
              </a:spcBef>
              <a:buNone/>
            </a:pPr>
            <a:endParaRPr lang="en-US" sz="1800" dirty="0"/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endParaRPr lang="en-US" sz="1400" dirty="0">
              <a:cs typeface="ＭＳ Ｐゴシック" pitchFamily="-84" charset="-128"/>
            </a:endParaRPr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  <a:buNone/>
            </a:pPr>
            <a:endParaRPr lang="en-US" sz="1400" dirty="0">
              <a:cs typeface="ＭＳ Ｐゴシック" pitchFamily="-84" charset="-128"/>
            </a:endParaRPr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  <a:buNone/>
            </a:pPr>
            <a:endParaRPr lang="en-US" sz="1400" dirty="0">
              <a:cs typeface="ＭＳ Ｐゴシック" pitchFamily="-84" charset="-128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1066800" y="2743200"/>
          <a:ext cx="7391400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6096001"/>
            <a:ext cx="914400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>
              <a:lnSpc>
                <a:spcPct val="150000"/>
              </a:lnSpc>
              <a:spcBef>
                <a:spcPts val="0"/>
              </a:spcBef>
              <a:buClr>
                <a:srgbClr val="BAABE3"/>
              </a:buClr>
              <a:buNone/>
            </a:pPr>
            <a:r>
              <a:rPr lang="en-US" sz="1400" dirty="0">
                <a:solidFill>
                  <a:schemeClr val="tx2"/>
                </a:solidFill>
                <a:latin typeface="+mn-lt"/>
                <a:ea typeface="ＭＳ Ｐゴシック" pitchFamily="-84" charset="-128"/>
                <a:cs typeface="ＭＳ Ｐゴシック" pitchFamily="-84" charset="-128"/>
              </a:rPr>
              <a:t>There is also an online service (</a:t>
            </a:r>
            <a:r>
              <a:rPr lang="en-US" sz="1400" dirty="0" err="1">
                <a:solidFill>
                  <a:schemeClr val="tx2"/>
                </a:solidFill>
                <a:latin typeface="+mn-lt"/>
                <a:ea typeface="ＭＳ Ｐゴシック" pitchFamily="-84" charset="-128"/>
                <a:cs typeface="ＭＳ Ｐゴシック" pitchFamily="-84" charset="-128"/>
              </a:rPr>
              <a:t>random.org</a:t>
            </a:r>
            <a:r>
              <a:rPr lang="en-US" sz="1400" dirty="0">
                <a:solidFill>
                  <a:schemeClr val="tx2"/>
                </a:solidFill>
                <a:latin typeface="+mn-lt"/>
                <a:ea typeface="ＭＳ Ｐゴシック" pitchFamily="-84" charset="-128"/>
                <a:cs typeface="ＭＳ Ｐゴシック" pitchFamily="-84" charset="-128"/>
              </a:rPr>
              <a:t>) which can deliver random sequences securely over the Internet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7.5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228600" y="2730499"/>
            <a:ext cx="8721436" cy="199866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5638800"/>
            <a:ext cx="9143999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+mn-lt"/>
              </a:rPr>
              <a:t>Comparison of PRNGs and TRNGs </a:t>
            </a:r>
          </a:p>
        </p:txBody>
      </p:sp>
    </p:spTree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3" y="1762125"/>
            <a:ext cx="7570787" cy="4638675"/>
          </a:xfrm>
        </p:spPr>
        <p:txBody>
          <a:bodyPr>
            <a:normAutofit/>
          </a:bodyPr>
          <a:lstStyle/>
          <a:p>
            <a:r>
              <a:rPr lang="en-US" dirty="0"/>
              <a:t>The generation of a sequence of allegedly random numbers being random in some well-defined statistical sense has been a concern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1752600" y="3429000"/>
          <a:ext cx="5638800" cy="287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Unpredictability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3" y="1762125"/>
            <a:ext cx="7570787" cy="4867275"/>
          </a:xfrm>
        </p:spPr>
        <p:txBody>
          <a:bodyPr>
            <a:normAutofit/>
          </a:bodyPr>
          <a:lstStyle/>
          <a:p>
            <a:r>
              <a:rPr lang="en-US" dirty="0"/>
              <a:t>The requirement is not just that the sequence of numbers be statistically random, but that the successive members of the sequence are unpredictable</a:t>
            </a:r>
          </a:p>
          <a:p>
            <a:r>
              <a:rPr lang="en-US" dirty="0"/>
              <a:t>With “true” random sequences each number is statistically independent of other numbers in the sequence and therefore unpredictable</a:t>
            </a:r>
          </a:p>
          <a:p>
            <a:pPr lvl="1"/>
            <a:r>
              <a:rPr lang="en-US" dirty="0"/>
              <a:t>True random numbers have their limitations, such as inefficiency, so it is more common to implement algorithms that generate sequences of numbers that appear to be random</a:t>
            </a:r>
          </a:p>
          <a:p>
            <a:pPr lvl="1"/>
            <a:r>
              <a:rPr lang="en-US" dirty="0"/>
              <a:t>Care must be taken that an opponent not be able to predict future elements of the sequence on the basis of earlier elements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Pseudorandom Numbers</a:t>
            </a:r>
          </a:p>
        </p:txBody>
      </p:sp>
      <p:sp>
        <p:nvSpPr>
          <p:cNvPr id="63491" name="Rectangle 1027"/>
          <p:cNvSpPr>
            <a:spLocks noGrp="1" noChangeArrowheads="1"/>
          </p:cNvSpPr>
          <p:nvPr>
            <p:ph idx="1"/>
          </p:nvPr>
        </p:nvSpPr>
        <p:spPr>
          <a:xfrm>
            <a:off x="792163" y="1762125"/>
            <a:ext cx="7570787" cy="4562475"/>
          </a:xfrm>
        </p:spPr>
        <p:txBody>
          <a:bodyPr/>
          <a:lstStyle/>
          <a:p>
            <a:r>
              <a:rPr lang="en-US" dirty="0"/>
              <a:t>Cryptographic applications typically make use of algorithmic techniques for random number generation</a:t>
            </a:r>
          </a:p>
          <a:p>
            <a:r>
              <a:rPr lang="en-US" dirty="0"/>
              <a:t>These algorithms are deterministic and therefore produce sequences of numbers that are not statistically random</a:t>
            </a:r>
          </a:p>
          <a:p>
            <a:r>
              <a:rPr lang="en-US" dirty="0"/>
              <a:t>If the algorithm is good, the resulting sequences will pass many tests of randomness and are referred to as </a:t>
            </a:r>
            <a:r>
              <a:rPr lang="en-US" i="1" dirty="0"/>
              <a:t>pseudorandom numbers</a:t>
            </a:r>
            <a:endParaRPr lang="en-A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 Random Number Generator (TRNG)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92163" y="1762125"/>
            <a:ext cx="7570787" cy="4714875"/>
          </a:xfrm>
        </p:spPr>
        <p:txBody>
          <a:bodyPr>
            <a:normAutofit/>
          </a:bodyPr>
          <a:lstStyle/>
          <a:p>
            <a:r>
              <a:rPr lang="en-US" dirty="0"/>
              <a:t>Takes as input a source that is effectively random</a:t>
            </a:r>
          </a:p>
          <a:p>
            <a:r>
              <a:rPr lang="en-US" dirty="0"/>
              <a:t>The source is referred to as an </a:t>
            </a:r>
            <a:r>
              <a:rPr lang="en-US" i="1" dirty="0"/>
              <a:t>entropy source </a:t>
            </a:r>
            <a:r>
              <a:rPr lang="en-US" dirty="0"/>
              <a:t>and is drawn from the physical environment of the computer</a:t>
            </a:r>
          </a:p>
          <a:p>
            <a:pPr lvl="1"/>
            <a:r>
              <a:rPr lang="en-US" dirty="0"/>
              <a:t>Includes things such as keystroke timing patterns, disk electrical activity, mouse movements, and instantaneous values of the system clock</a:t>
            </a:r>
          </a:p>
          <a:p>
            <a:pPr lvl="1"/>
            <a:r>
              <a:rPr lang="en-US" dirty="0"/>
              <a:t>The source, or combination of sources, serve as input to an algorithm that produces random binary output</a:t>
            </a:r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r>
              <a:rPr lang="en-US" sz="2824" dirty="0">
                <a:cs typeface="ＭＳ Ｐゴシック" pitchFamily="-84" charset="-128"/>
              </a:rPr>
              <a:t>The TRNG may simply involve conversion of an analog source to a binary output</a:t>
            </a:r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r>
              <a:rPr lang="en-US" sz="2824" dirty="0">
                <a:cs typeface="ＭＳ Ｐゴシック" pitchFamily="-84" charset="-128"/>
              </a:rPr>
              <a:t>The TRNG may involve additional processing to overcome any bias in the source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Pseudorandom Number Generator (PRNG)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52600"/>
            <a:ext cx="3566160" cy="4572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Takes as input a fixed value, called the </a:t>
            </a:r>
            <a:r>
              <a:rPr lang="en-US" i="1" dirty="0"/>
              <a:t>seed, </a:t>
            </a:r>
            <a:r>
              <a:rPr lang="en-US" dirty="0"/>
              <a:t>and produces a sequence of output bits using a deterministic algorithm</a:t>
            </a:r>
          </a:p>
          <a:p>
            <a:pPr lvl="1"/>
            <a:r>
              <a:rPr lang="en-US" dirty="0"/>
              <a:t>Quite often the seed is generated by a TRNG</a:t>
            </a:r>
          </a:p>
          <a:p>
            <a:r>
              <a:rPr lang="en-US" dirty="0"/>
              <a:t>The output bit stream is determined solely by the input value or values, so an adversary who knows the algorithm and the seed can reproduce the entire bit stream</a:t>
            </a:r>
          </a:p>
          <a:p>
            <a:pPr marL="342900" lvl="2" indent="-342900">
              <a:spcBef>
                <a:spcPts val="2400"/>
              </a:spcBef>
            </a:pPr>
            <a:r>
              <a:rPr lang="en-US" sz="2880" dirty="0">
                <a:cs typeface="ＭＳ Ｐゴシック" pitchFamily="-84" charset="-128"/>
              </a:rPr>
              <a:t>Other than the number of bits produced there is no difference between a PRNG and a PRF</a:t>
            </a:r>
          </a:p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4767263" y="1774825"/>
          <a:ext cx="3995737" cy="4702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800600" y="2057400"/>
            <a:ext cx="34290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Two different forms of PRNG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4706" t="14545" r="3529" b="29091"/>
              <a:stretch>
                <a:fillRect/>
              </a:stretch>
            </p:blipFill>
          </mc:Choice>
          <mc:Fallback>
            <p:blipFill>
              <a:blip r:embed="rId4"/>
              <a:srcRect l="4706" t="14545" r="3529" b="29091"/>
              <a:stretch>
                <a:fillRect/>
              </a:stretch>
            </p:blipFill>
          </mc:Fallback>
        </mc:AlternateContent>
        <p:spPr>
          <a:xfrm>
            <a:off x="381000" y="0"/>
            <a:ext cx="8627824" cy="6858001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PRNG Requirements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92163" y="1762125"/>
            <a:ext cx="7570787" cy="4562475"/>
          </a:xfrm>
        </p:spPr>
        <p:txBody>
          <a:bodyPr>
            <a:normAutofit/>
          </a:bodyPr>
          <a:lstStyle/>
          <a:p>
            <a:r>
              <a:rPr lang="en-US" dirty="0"/>
              <a:t>The basic requirement when a PRNG or PRF is used for a cryptographic application is that an adversary who does not know the seed is unable to determine the pseudorandom string</a:t>
            </a:r>
          </a:p>
          <a:p>
            <a:r>
              <a:rPr lang="en-US" dirty="0"/>
              <a:t>The requirement for secrecy of the output of a PRNG or PRF leads to specific requirements in the areas of:</a:t>
            </a:r>
          </a:p>
          <a:p>
            <a:pPr lvl="1"/>
            <a:r>
              <a:rPr lang="en-US" dirty="0"/>
              <a:t>Randomness</a:t>
            </a:r>
          </a:p>
          <a:p>
            <a:pPr lvl="1"/>
            <a:r>
              <a:rPr lang="en-US" dirty="0"/>
              <a:t>Unpredictability</a:t>
            </a:r>
          </a:p>
          <a:p>
            <a:pPr lvl="1"/>
            <a:r>
              <a:rPr lang="en-US" dirty="0"/>
              <a:t>Characteristics of the seed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648200"/>
            <a:ext cx="2152674" cy="19494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3844</TotalTime>
  <Words>5583</Words>
  <Application>Microsoft Office PowerPoint</Application>
  <PresentationFormat>On-screen Show (4:3)</PresentationFormat>
  <Paragraphs>547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Random Numbers</vt:lpstr>
      <vt:lpstr>Randomness</vt:lpstr>
      <vt:lpstr>Unpredictability</vt:lpstr>
      <vt:lpstr>Pseudorandom Numbers</vt:lpstr>
      <vt:lpstr>True Random Number Generator (TRNG)</vt:lpstr>
      <vt:lpstr>Pseudorandom Number Generator (PRNG)</vt:lpstr>
      <vt:lpstr>Slide 8</vt:lpstr>
      <vt:lpstr>PRNG Requirements</vt:lpstr>
      <vt:lpstr>Randomness </vt:lpstr>
      <vt:lpstr>Randomness Tests</vt:lpstr>
      <vt:lpstr>Unpredictability </vt:lpstr>
      <vt:lpstr>Seed Requirements</vt:lpstr>
      <vt:lpstr>Generation  of  Seed  Input  to  PRNG</vt:lpstr>
      <vt:lpstr>Algorithm Design</vt:lpstr>
      <vt:lpstr>Linear Congruential Generator Parameters</vt:lpstr>
      <vt:lpstr>PRNG Using Block Cipher Modes of Operation</vt:lpstr>
      <vt:lpstr>Stream Ciphers</vt:lpstr>
      <vt:lpstr>Stream Cipher Design Considerations</vt:lpstr>
      <vt:lpstr>Entropy Sources</vt:lpstr>
      <vt:lpstr>Possible Sources of Randomness</vt:lpstr>
      <vt:lpstr>Table 7.5</vt:lpstr>
    </vt:vector>
  </TitlesOfParts>
  <Company>School of Eng &amp; IT, UNSW@ADFA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William Stallings, Cryptography and Network Security 5/e</dc:title>
  <dc:subject>Lecture Overheads - Ch 7</dc:subject>
  <dc:creator>Dr Lawrie Brown</dc:creator>
  <cp:lastModifiedBy>Gopika</cp:lastModifiedBy>
  <cp:revision>70</cp:revision>
  <cp:lastPrinted>2009-08-25T04:32:31Z</cp:lastPrinted>
  <dcterms:created xsi:type="dcterms:W3CDTF">2013-03-25T20:49:41Z</dcterms:created>
  <dcterms:modified xsi:type="dcterms:W3CDTF">2025-08-11T03:33:14Z</dcterms:modified>
</cp:coreProperties>
</file>