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4" r:id="rId7"/>
    <p:sldId id="263" r:id="rId8"/>
    <p:sldId id="265" r:id="rId9"/>
    <p:sldId id="259" r:id="rId10"/>
    <p:sldId id="267" r:id="rId11"/>
    <p:sldId id="268" r:id="rId12"/>
    <p:sldId id="274" r:id="rId13"/>
    <p:sldId id="269" r:id="rId14"/>
    <p:sldId id="283" r:id="rId15"/>
    <p:sldId id="284" r:id="rId16"/>
    <p:sldId id="300" r:id="rId17"/>
    <p:sldId id="270" r:id="rId18"/>
    <p:sldId id="272" r:id="rId19"/>
    <p:sldId id="273" r:id="rId20"/>
    <p:sldId id="293" r:id="rId21"/>
    <p:sldId id="294" r:id="rId22"/>
    <p:sldId id="295" r:id="rId23"/>
    <p:sldId id="296" r:id="rId24"/>
    <p:sldId id="297" r:id="rId25"/>
    <p:sldId id="298" r:id="rId26"/>
    <p:sldId id="299" r:id="rId27"/>
    <p:sldId id="271" r:id="rId28"/>
    <p:sldId id="291" r:id="rId29"/>
    <p:sldId id="292" r:id="rId30"/>
    <p:sldId id="281" r:id="rId31"/>
    <p:sldId id="282" r:id="rId32"/>
    <p:sldId id="275" r:id="rId33"/>
    <p:sldId id="276" r:id="rId34"/>
    <p:sldId id="280" r:id="rId35"/>
    <p:sldId id="301" r:id="rId36"/>
    <p:sldId id="302" r:id="rId37"/>
    <p:sldId id="285" r:id="rId38"/>
    <p:sldId id="286" r:id="rId39"/>
    <p:sldId id="287" r:id="rId40"/>
    <p:sldId id="288" r:id="rId41"/>
    <p:sldId id="289" r:id="rId42"/>
    <p:sldId id="29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1431F3-4F15-4409-BDB6-F5B6559C03D7}"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386482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1431F3-4F15-4409-BDB6-F5B6559C03D7}"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2688762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1431F3-4F15-4409-BDB6-F5B6559C03D7}"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324183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1431F3-4F15-4409-BDB6-F5B6559C03D7}"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136846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431F3-4F15-4409-BDB6-F5B6559C03D7}" type="datetimeFigureOut">
              <a:rPr lang="en-IN" smtClean="0"/>
              <a:t>04-08-2025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296581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41431F3-4F15-4409-BDB6-F5B6559C03D7}"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4075227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41431F3-4F15-4409-BDB6-F5B6559C03D7}" type="datetimeFigureOut">
              <a:rPr lang="en-IN" smtClean="0"/>
              <a:t>04-08-2025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135479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41431F3-4F15-4409-BDB6-F5B6559C03D7}" type="datetimeFigureOut">
              <a:rPr lang="en-IN" smtClean="0"/>
              <a:t>04-08-2025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232271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431F3-4F15-4409-BDB6-F5B6559C03D7}" type="datetimeFigureOut">
              <a:rPr lang="en-IN" smtClean="0"/>
              <a:t>04-08-2025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18214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431F3-4F15-4409-BDB6-F5B6559C03D7}"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281771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1431F3-4F15-4409-BDB6-F5B6559C03D7}" type="datetimeFigureOut">
              <a:rPr lang="en-IN" smtClean="0"/>
              <a:t>04-08-2025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D92982-72B1-4D5D-90F0-D29965BDAAD7}" type="slidenum">
              <a:rPr lang="en-IN" smtClean="0"/>
              <a:t>‹#›</a:t>
            </a:fld>
            <a:endParaRPr lang="en-IN"/>
          </a:p>
        </p:txBody>
      </p:sp>
    </p:spTree>
    <p:extLst>
      <p:ext uri="{BB962C8B-B14F-4D97-AF65-F5344CB8AC3E}">
        <p14:creationId xmlns:p14="http://schemas.microsoft.com/office/powerpoint/2010/main" val="25823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1431F3-4F15-4409-BDB6-F5B6559C03D7}" type="datetimeFigureOut">
              <a:rPr lang="en-IN" smtClean="0"/>
              <a:t>04-08-2025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D92982-72B1-4D5D-90F0-D29965BDAAD7}" type="slidenum">
              <a:rPr lang="en-IN" smtClean="0"/>
              <a:t>‹#›</a:t>
            </a:fld>
            <a:endParaRPr lang="en-IN"/>
          </a:p>
        </p:txBody>
      </p:sp>
    </p:spTree>
    <p:extLst>
      <p:ext uri="{BB962C8B-B14F-4D97-AF65-F5344CB8AC3E}">
        <p14:creationId xmlns:p14="http://schemas.microsoft.com/office/powerpoint/2010/main" val="1125546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learnmeabitcoin.com/technical/mining/" TargetMode="External"/><Relationship Id="rId3" Type="http://schemas.openxmlformats.org/officeDocument/2006/relationships/hyperlink" Target="https://learnmeabitcoin.com/technical/blockchain/" TargetMode="External"/><Relationship Id="rId7" Type="http://schemas.openxmlformats.org/officeDocument/2006/relationships/hyperlink" Target="https://learnmeabitcoin.com/explorer/block/000000000019d6689c085ae165831e934ff763ae46a2a6c172b3f1b60a8ce26f" TargetMode="External"/><Relationship Id="rId2" Type="http://schemas.openxmlformats.org/officeDocument/2006/relationships/hyperlink" Target="https://learnmeabitcoin.com/technical/block/" TargetMode="External"/><Relationship Id="rId1" Type="http://schemas.openxmlformats.org/officeDocument/2006/relationships/slideLayout" Target="../slideLayouts/slideLayout2.xml"/><Relationship Id="rId6" Type="http://schemas.openxmlformats.org/officeDocument/2006/relationships/hyperlink" Target="https://learnmeabitcoin.com/explorer/block/0000000000002917ed80650c6174aac8dfc46f5fe36480aaef682ff6cd83c3ca" TargetMode="External"/><Relationship Id="rId5" Type="http://schemas.openxmlformats.org/officeDocument/2006/relationships/hyperlink" Target="https://learnmeabitcoin.com/explorer/block/00000000000000000002310849bb724f718b64cd9d56c76f485a2f1948cc15df" TargetMode="External"/><Relationship Id="rId4" Type="http://schemas.openxmlformats.org/officeDocument/2006/relationships/hyperlink" Target="https://learnmeabitcoin.com/explor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3609" y="2088717"/>
            <a:ext cx="9144000" cy="2387600"/>
          </a:xfrm>
        </p:spPr>
        <p:txBody>
          <a:bodyPr>
            <a:normAutofit/>
          </a:bodyPr>
          <a:lstStyle/>
          <a:p>
            <a:r>
              <a:rPr lang="en-US" sz="5400" b="1" dirty="0">
                <a:latin typeface="Times New Roman" panose="02020603050405020304" pitchFamily="18" charset="0"/>
                <a:cs typeface="Times New Roman" panose="02020603050405020304" pitchFamily="18" charset="0"/>
              </a:rPr>
              <a:t>  BLOCKCHAIN 1.0 – </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a:r>
            <a:br>
              <a:rPr lang="en-US" sz="5400" b="1" dirty="0">
                <a:latin typeface="Times New Roman" panose="02020603050405020304" pitchFamily="18" charset="0"/>
                <a:cs typeface="Times New Roman" panose="02020603050405020304" pitchFamily="18" charset="0"/>
              </a:rPr>
            </a:br>
            <a:r>
              <a:rPr lang="en-US" sz="5400" b="1" dirty="0"/>
              <a:t>BITCOIN AND CRYPTOCURRENCY</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7119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r>
              <a:rPr lang="en-IN" b="1" dirty="0">
                <a:latin typeface="Times New Roman" panose="02020603050405020304" pitchFamily="18" charset="0"/>
                <a:cs typeface="Times New Roman" panose="02020603050405020304" pitchFamily="18" charset="0"/>
              </a:rPr>
              <a:t>Block Generation Cost</a:t>
            </a:r>
          </a:p>
        </p:txBody>
      </p:sp>
      <p:sp>
        <p:nvSpPr>
          <p:cNvPr id="3" name="Content Placeholder 2"/>
          <p:cNvSpPr>
            <a:spLocks noGrp="1"/>
          </p:cNvSpPr>
          <p:nvPr>
            <p:ph idx="1"/>
          </p:nvPr>
        </p:nvSpPr>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Energy efficiency ~0.098 J/GH = ~100 J/TH </a:t>
            </a:r>
          </a:p>
          <a:p>
            <a:r>
              <a:rPr lang="en-GB" dirty="0">
                <a:latin typeface="Times New Roman" panose="02020603050405020304" pitchFamily="18" charset="0"/>
                <a:cs typeface="Times New Roman" panose="02020603050405020304" pitchFamily="18" charset="0"/>
              </a:rPr>
              <a:t>ASIC Hardware for bitcoin can perform about 750 TH/s </a:t>
            </a:r>
          </a:p>
          <a:p>
            <a:r>
              <a:rPr lang="en-GB" dirty="0">
                <a:latin typeface="Times New Roman" panose="02020603050405020304" pitchFamily="18" charset="0"/>
                <a:cs typeface="Times New Roman" panose="02020603050405020304" pitchFamily="18" charset="0"/>
              </a:rPr>
              <a:t>Hash rate approx. 120M TH/s!! Many actually go waste  </a:t>
            </a:r>
          </a:p>
          <a:p>
            <a:r>
              <a:rPr lang="en-GB" dirty="0">
                <a:latin typeface="Times New Roman" panose="02020603050405020304" pitchFamily="18" charset="0"/>
                <a:cs typeface="Times New Roman" panose="02020603050405020304" pitchFamily="18" charset="0"/>
              </a:rPr>
              <a:t>Network consumes about 80 TW-hours of electricity annually. Figures vary between sources and are some form of estimates </a:t>
            </a:r>
          </a:p>
          <a:p>
            <a:r>
              <a:rPr lang="en-GB" dirty="0">
                <a:latin typeface="Times New Roman" panose="02020603050405020304" pitchFamily="18" charset="0"/>
                <a:cs typeface="Times New Roman" panose="02020603050405020304" pitchFamily="18" charset="0"/>
              </a:rPr>
              <a:t>Average household in Germany of four people consumes approx. 4,000 KW-hours of electricity per year. </a:t>
            </a:r>
          </a:p>
          <a:p>
            <a:r>
              <a:rPr lang="en-GB" dirty="0">
                <a:latin typeface="Times New Roman" panose="02020603050405020304" pitchFamily="18" charset="0"/>
                <a:cs typeface="Times New Roman" panose="02020603050405020304" pitchFamily="18" charset="0"/>
              </a:rPr>
              <a:t>Can power about 20,000 households </a:t>
            </a:r>
          </a:p>
          <a:p>
            <a:r>
              <a:rPr lang="en-GB" dirty="0">
                <a:latin typeface="Times New Roman" panose="02020603050405020304" pitchFamily="18" charset="0"/>
                <a:cs typeface="Times New Roman" panose="02020603050405020304" pitchFamily="18" charset="0"/>
              </a:rPr>
              <a:t>Concept of Pooling is used (https://btc.com/) </a:t>
            </a:r>
          </a:p>
          <a:p>
            <a:r>
              <a:rPr lang="en-GB" dirty="0">
                <a:latin typeface="Times New Roman" panose="02020603050405020304" pitchFamily="18" charset="0"/>
                <a:cs typeface="Times New Roman" panose="02020603050405020304" pitchFamily="18" charset="0"/>
              </a:rPr>
              <a:t>What ensures tamperproof operation in terms of honest nodes?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7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Blockchain Replicas</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Every peer in a Blockchain network maintains a local copy of the Blockchain. </a:t>
            </a:r>
          </a:p>
          <a:p>
            <a:r>
              <a:rPr lang="en-GB" dirty="0">
                <a:latin typeface="Times New Roman" panose="02020603050405020304" pitchFamily="18" charset="0"/>
                <a:cs typeface="Times New Roman" panose="02020603050405020304" pitchFamily="18" charset="0"/>
              </a:rPr>
              <a:t>Size is just about 351 GB </a:t>
            </a:r>
          </a:p>
          <a:p>
            <a:r>
              <a:rPr lang="en-GB" dirty="0">
                <a:latin typeface="Times New Roman" panose="02020603050405020304" pitchFamily="18" charset="0"/>
                <a:cs typeface="Times New Roman" panose="02020603050405020304" pitchFamily="18" charset="0"/>
              </a:rPr>
              <a:t>As a new user joins the network, she can get the whole copy </a:t>
            </a:r>
          </a:p>
          <a:p>
            <a:pPr marL="0" indent="0">
              <a:buNone/>
            </a:pPr>
            <a:r>
              <a:rPr lang="en-GB" b="1" dirty="0">
                <a:latin typeface="Times New Roman" panose="02020603050405020304" pitchFamily="18" charset="0"/>
                <a:cs typeface="Times New Roman" panose="02020603050405020304" pitchFamily="18" charset="0"/>
              </a:rPr>
              <a:t>Requirements </a:t>
            </a:r>
          </a:p>
          <a:p>
            <a:r>
              <a:rPr lang="en-GB" dirty="0">
                <a:latin typeface="Times New Roman" panose="02020603050405020304" pitchFamily="18" charset="0"/>
                <a:cs typeface="Times New Roman" panose="02020603050405020304" pitchFamily="18" charset="0"/>
              </a:rPr>
              <a:t>All the replicas need to be updated with the last mined block </a:t>
            </a:r>
          </a:p>
          <a:p>
            <a:r>
              <a:rPr lang="en-GB" dirty="0">
                <a:latin typeface="Times New Roman" panose="02020603050405020304" pitchFamily="18" charset="0"/>
                <a:cs typeface="Times New Roman" panose="02020603050405020304" pitchFamily="18" charset="0"/>
              </a:rPr>
              <a:t>All the replicas need to be consistent– the copies of the Blockchain at different peers need to be exactly similar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88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Validation: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GB" b="1" dirty="0">
                <a:latin typeface="Times New Roman" panose="02020603050405020304" pitchFamily="18" charset="0"/>
                <a:cs typeface="Times New Roman" panose="02020603050405020304" pitchFamily="18" charset="0"/>
              </a:rPr>
              <a:t>Initial Block Download (IBD):</a:t>
            </a:r>
            <a:endParaRPr lang="en-GB" dirty="0">
              <a:latin typeface="Times New Roman" panose="02020603050405020304" pitchFamily="18" charset="0"/>
              <a:cs typeface="Times New Roman" panose="02020603050405020304" pitchFamily="18" charset="0"/>
            </a:endParaRPr>
          </a:p>
          <a:p>
            <a:pPr fontAlgn="ctr"/>
            <a:r>
              <a:rPr lang="en-GB" dirty="0">
                <a:latin typeface="Times New Roman" panose="02020603050405020304" pitchFamily="18" charset="0"/>
                <a:cs typeface="Times New Roman" panose="02020603050405020304" pitchFamily="18" charset="0"/>
              </a:rPr>
              <a:t>When a node joins the network, it downloads the entire blockchain and validates each block against the network rules. </a:t>
            </a:r>
          </a:p>
          <a:p>
            <a:pPr marL="0" indent="0">
              <a:buNone/>
            </a:pPr>
            <a:r>
              <a:rPr lang="en-GB" b="1" dirty="0">
                <a:latin typeface="Times New Roman" panose="02020603050405020304" pitchFamily="18" charset="0"/>
                <a:cs typeface="Times New Roman" panose="02020603050405020304" pitchFamily="18" charset="0"/>
              </a:rPr>
              <a:t>Regular Block Validation:</a:t>
            </a:r>
            <a:endParaRPr lang="en-GB" dirty="0">
              <a:latin typeface="Times New Roman" panose="02020603050405020304" pitchFamily="18" charset="0"/>
              <a:cs typeface="Times New Roman" panose="02020603050405020304" pitchFamily="18" charset="0"/>
            </a:endParaRPr>
          </a:p>
          <a:p>
            <a:pPr fontAlgn="ctr"/>
            <a:r>
              <a:rPr lang="en-GB" dirty="0">
                <a:latin typeface="Times New Roman" panose="02020603050405020304" pitchFamily="18" charset="0"/>
                <a:cs typeface="Times New Roman" panose="02020603050405020304" pitchFamily="18" charset="0"/>
              </a:rPr>
              <a:t>Nodes validate each new block received, checking: The block's structure and format. </a:t>
            </a:r>
          </a:p>
          <a:p>
            <a:pPr fontAlgn="ctr"/>
            <a:r>
              <a:rPr lang="en-GB" dirty="0">
                <a:latin typeface="Times New Roman" panose="02020603050405020304" pitchFamily="18" charset="0"/>
                <a:cs typeface="Times New Roman" panose="02020603050405020304" pitchFamily="18" charset="0"/>
              </a:rPr>
              <a:t>The validity of transactions within the block. </a:t>
            </a:r>
          </a:p>
          <a:p>
            <a:pPr fontAlgn="ctr"/>
            <a:r>
              <a:rPr lang="en-GB" dirty="0">
                <a:latin typeface="Times New Roman" panose="02020603050405020304" pitchFamily="18" charset="0"/>
                <a:cs typeface="Times New Roman" panose="02020603050405020304" pitchFamily="18" charset="0"/>
              </a:rPr>
              <a:t>Whether the block's hash meets the current difficulty target. </a:t>
            </a:r>
          </a:p>
          <a:p>
            <a:r>
              <a:rPr lang="en-GB" dirty="0">
                <a:latin typeface="Times New Roman" panose="02020603050405020304" pitchFamily="18" charset="0"/>
                <a:cs typeface="Times New Roman" panose="02020603050405020304" pitchFamily="18" charset="0"/>
              </a:rPr>
              <a:t>The validity of the previous block's hash. </a:t>
            </a:r>
          </a:p>
          <a:p>
            <a:endParaRPr lang="en-IN" dirty="0"/>
          </a:p>
        </p:txBody>
      </p:sp>
    </p:spTree>
    <p:extLst>
      <p:ext uri="{BB962C8B-B14F-4D97-AF65-F5344CB8AC3E}">
        <p14:creationId xmlns:p14="http://schemas.microsoft.com/office/powerpoint/2010/main" val="92447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Transactions in a Block</a:t>
            </a: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Transactions are organized as a Merkle Tree. The Merkle Root is used to construct the block hash </a:t>
            </a:r>
          </a:p>
          <a:p>
            <a:r>
              <a:rPr lang="en-GB" dirty="0">
                <a:latin typeface="Times New Roman" panose="02020603050405020304" pitchFamily="18" charset="0"/>
                <a:cs typeface="Times New Roman" panose="02020603050405020304" pitchFamily="18" charset="0"/>
              </a:rPr>
              <a:t>If you change a transaction, you need to change all the subsequent block hashes </a:t>
            </a:r>
          </a:p>
          <a:p>
            <a:r>
              <a:rPr lang="en-GB" dirty="0">
                <a:latin typeface="Times New Roman" panose="02020603050405020304" pitchFamily="18" charset="0"/>
                <a:cs typeface="Times New Roman" panose="02020603050405020304" pitchFamily="18" charset="0"/>
              </a:rPr>
              <a:t>The difficulty of the mining algorithm determines the toughness of tampering with a block in a blockchain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32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t/>
            </a:r>
            <a:br>
              <a:rPr lang="en-US" b="1" dirty="0"/>
            </a:br>
            <a:r>
              <a:rPr lang="en-US" b="1" dirty="0">
                <a:latin typeface="Times New Roman" panose="02020603050405020304" pitchFamily="18" charset="0"/>
                <a:cs typeface="Times New Roman" panose="02020603050405020304" pitchFamily="18" charset="0"/>
              </a:rPr>
              <a:t>The transaction life cycle</a:t>
            </a:r>
            <a:r>
              <a:rPr lang="en-US" dirty="0"/>
              <a:t/>
            </a:r>
            <a:br>
              <a:rPr lang="en-US" dirty="0"/>
            </a:br>
            <a:endParaRPr lang="en-US" dirty="0"/>
          </a:p>
        </p:txBody>
      </p:sp>
      <p:sp>
        <p:nvSpPr>
          <p:cNvPr id="3" name="Content Placeholder 2"/>
          <p:cNvSpPr>
            <a:spLocks noGrp="1"/>
          </p:cNvSpPr>
          <p:nvPr>
            <p:ph idx="1"/>
          </p:nvPr>
        </p:nvSpPr>
        <p:spPr>
          <a:xfrm>
            <a:off x="1828800" y="838200"/>
            <a:ext cx="8610600" cy="5562600"/>
          </a:xfrm>
        </p:spPr>
        <p:txBody>
          <a:bodyPr>
            <a:noAutofit/>
          </a:bodyPr>
          <a:lstStyle/>
          <a:p>
            <a:pPr marL="514350" indent="-514350" algn="just">
              <a:buNone/>
            </a:pPr>
            <a:r>
              <a:rPr lang="en-US" sz="2000" dirty="0"/>
              <a:t>1</a:t>
            </a:r>
            <a:r>
              <a:rPr lang="en-US" sz="2300" dirty="0">
                <a:latin typeface="Times New Roman" panose="02020603050405020304" pitchFamily="18" charset="0"/>
                <a:cs typeface="Times New Roman" panose="02020603050405020304" pitchFamily="18" charset="0"/>
              </a:rPr>
              <a:t>. User/sender sends a transaction using wallet software or some other interface.</a:t>
            </a:r>
          </a:p>
          <a:p>
            <a:pPr marL="514350" indent="-514350" algn="just">
              <a:buNone/>
            </a:pPr>
            <a:r>
              <a:rPr lang="en-US" sz="2300" dirty="0">
                <a:latin typeface="Times New Roman" panose="02020603050405020304" pitchFamily="18" charset="0"/>
                <a:cs typeface="Times New Roman" panose="02020603050405020304" pitchFamily="18" charset="0"/>
              </a:rPr>
              <a:t>2. The wallet software signs the transaction using the sender's private key.</a:t>
            </a:r>
          </a:p>
          <a:p>
            <a:pPr marL="514350" indent="-514350" algn="just">
              <a:buNone/>
            </a:pPr>
            <a:r>
              <a:rPr lang="en-US" sz="2300" dirty="0">
                <a:latin typeface="Times New Roman" panose="02020603050405020304" pitchFamily="18" charset="0"/>
                <a:cs typeface="Times New Roman" panose="02020603050405020304" pitchFamily="18" charset="0"/>
              </a:rPr>
              <a:t>3. The transaction is broadcasted to the Bitcoin network using a flooding algorithm.</a:t>
            </a:r>
          </a:p>
          <a:p>
            <a:pPr algn="just">
              <a:buNone/>
            </a:pPr>
            <a:r>
              <a:rPr lang="en-US" sz="2300" dirty="0">
                <a:latin typeface="Times New Roman" panose="02020603050405020304" pitchFamily="18" charset="0"/>
                <a:cs typeface="Times New Roman" panose="02020603050405020304" pitchFamily="18" charset="0"/>
              </a:rPr>
              <a:t>4. Mining nodes (miners) who are listening for the transactions verify  and include this transaction in the next block to be mined. Just before  the transaction are placed in the block they are placed in a special  memory buffer called </a:t>
            </a:r>
            <a:r>
              <a:rPr lang="en-US" sz="2300" b="1" dirty="0">
                <a:latin typeface="Times New Roman" panose="02020603050405020304" pitchFamily="18" charset="0"/>
                <a:cs typeface="Times New Roman" panose="02020603050405020304" pitchFamily="18" charset="0"/>
              </a:rPr>
              <a:t>transaction pool</a:t>
            </a:r>
            <a:r>
              <a:rPr lang="en-US" sz="2300" dirty="0">
                <a:latin typeface="Times New Roman" panose="02020603050405020304" pitchFamily="18" charset="0"/>
                <a:cs typeface="Times New Roman" panose="02020603050405020304" pitchFamily="18" charset="0"/>
              </a:rPr>
              <a:t>.</a:t>
            </a:r>
          </a:p>
          <a:p>
            <a:pPr algn="just">
              <a:buNone/>
            </a:pPr>
            <a:r>
              <a:rPr lang="en-US" sz="2300" dirty="0">
                <a:latin typeface="Times New Roman" panose="02020603050405020304" pitchFamily="18" charset="0"/>
                <a:cs typeface="Times New Roman" panose="02020603050405020304" pitchFamily="18" charset="0"/>
              </a:rPr>
              <a:t>5. Mining starts, which is a process by which the blockchain is secured  and new coins are generated as a reward for the miners who spend appropriate computational resources. </a:t>
            </a:r>
          </a:p>
          <a:p>
            <a:pPr algn="just">
              <a:buNone/>
            </a:pPr>
            <a:endParaRPr lang="en-US" sz="2200" dirty="0"/>
          </a:p>
        </p:txBody>
      </p:sp>
    </p:spTree>
    <p:extLst>
      <p:ext uri="{BB962C8B-B14F-4D97-AF65-F5344CB8AC3E}">
        <p14:creationId xmlns:p14="http://schemas.microsoft.com/office/powerpoint/2010/main" val="880323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The transaction life cycle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28800" y="838200"/>
            <a:ext cx="8610600" cy="5486400"/>
          </a:xfrm>
        </p:spPr>
        <p:txBody>
          <a:bodyPr>
            <a:noAutofit/>
          </a:bodyPr>
          <a:lstStyle/>
          <a:p>
            <a:pPr marL="514350" indent="-514350" algn="just">
              <a:buNone/>
            </a:pPr>
            <a:r>
              <a:rPr lang="en-US" sz="2000" dirty="0"/>
              <a:t> </a:t>
            </a:r>
          </a:p>
          <a:p>
            <a:pPr marL="514350" indent="-514350" algn="just">
              <a:buNone/>
            </a:pPr>
            <a:r>
              <a:rPr lang="en-US" sz="2000" dirty="0"/>
              <a:t>6.   </a:t>
            </a:r>
            <a:r>
              <a:rPr lang="en-US" sz="2300" dirty="0">
                <a:latin typeface="Times New Roman" panose="02020603050405020304" pitchFamily="18" charset="0"/>
                <a:cs typeface="Times New Roman" panose="02020603050405020304" pitchFamily="18" charset="0"/>
              </a:rPr>
              <a:t>Once a miner solves the PoW problem it broadcasts the newly mined block to the network.</a:t>
            </a:r>
          </a:p>
          <a:p>
            <a:pPr marL="514350" indent="-514350" algn="just">
              <a:buNone/>
            </a:pPr>
            <a:r>
              <a:rPr lang="en-US" sz="2300" dirty="0">
                <a:latin typeface="Times New Roman" panose="02020603050405020304" pitchFamily="18" charset="0"/>
                <a:cs typeface="Times New Roman" panose="02020603050405020304" pitchFamily="18" charset="0"/>
              </a:rPr>
              <a:t>7.  The nodes verify the block and propagate the block further, and confirmations start to generate.</a:t>
            </a:r>
          </a:p>
          <a:p>
            <a:pPr marL="457200" indent="-457200" algn="just">
              <a:buNone/>
            </a:pPr>
            <a:r>
              <a:rPr lang="en-US" sz="2300" dirty="0">
                <a:latin typeface="Times New Roman" panose="02020603050405020304" pitchFamily="18" charset="0"/>
                <a:cs typeface="Times New Roman" panose="02020603050405020304" pitchFamily="18" charset="0"/>
              </a:rPr>
              <a:t>8.   Finally, the confirmations start to appear in the receiver's wallet and after approximately six confirmations, the transaction is considered finalized and confirmed. However, six is just a recommended number; the transaction can be considered final even after the first confirmation. The key idea behind waiting for six confirmations is that the probability of double spending is virtually eliminated after six confirmations</a:t>
            </a:r>
          </a:p>
        </p:txBody>
      </p:sp>
    </p:spTree>
    <p:extLst>
      <p:ext uri="{BB962C8B-B14F-4D97-AF65-F5344CB8AC3E}">
        <p14:creationId xmlns:p14="http://schemas.microsoft.com/office/powerpoint/2010/main" val="1781032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Transaction life cycle</a:t>
            </a:r>
            <a:endParaRPr lang="en-IN" dirty="0"/>
          </a:p>
        </p:txBody>
      </p:sp>
      <p:pic>
        <p:nvPicPr>
          <p:cNvPr id="4" name="Content Placeholder 3"/>
          <p:cNvPicPr>
            <a:picLocks noGrp="1" noChangeAspect="1"/>
          </p:cNvPicPr>
          <p:nvPr>
            <p:ph idx="1"/>
          </p:nvPr>
        </p:nvPicPr>
        <p:blipFill>
          <a:blip r:embed="rId2"/>
          <a:stretch>
            <a:fillRect/>
          </a:stretch>
        </p:blipFill>
        <p:spPr>
          <a:xfrm>
            <a:off x="2790825" y="2124869"/>
            <a:ext cx="6610350" cy="3752850"/>
          </a:xfrm>
          <a:prstGeom prst="rect">
            <a:avLst/>
          </a:prstGeom>
        </p:spPr>
      </p:pic>
    </p:spTree>
    <p:extLst>
      <p:ext uri="{BB962C8B-B14F-4D97-AF65-F5344CB8AC3E}">
        <p14:creationId xmlns:p14="http://schemas.microsoft.com/office/powerpoint/2010/main" val="84507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Merkle Tree</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952750" y="2015331"/>
            <a:ext cx="6286500" cy="3971925"/>
          </a:xfrm>
          <a:prstGeom prst="rect">
            <a:avLst/>
          </a:prstGeom>
        </p:spPr>
      </p:pic>
    </p:spTree>
    <p:extLst>
      <p:ext uri="{BB962C8B-B14F-4D97-AF65-F5344CB8AC3E}">
        <p14:creationId xmlns:p14="http://schemas.microsoft.com/office/powerpoint/2010/main" val="1346759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latin typeface="Times New Roman" panose="02020603050405020304" pitchFamily="18" charset="0"/>
                <a:cs typeface="Times New Roman" panose="02020603050405020304" pitchFamily="18" charset="0"/>
              </a:rPr>
              <a:t>Merkle Tree</a:t>
            </a:r>
            <a:endParaRPr lang="en-IN" sz="4000"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A Merkle tree in Bitcoin is a cryptographic data structure that efficiently summarizes all transactions within a block. </a:t>
            </a:r>
          </a:p>
          <a:p>
            <a:r>
              <a:rPr lang="en-GB" dirty="0">
                <a:latin typeface="Times New Roman" panose="02020603050405020304" pitchFamily="18" charset="0"/>
                <a:cs typeface="Times New Roman" panose="02020603050405020304" pitchFamily="18" charset="0"/>
              </a:rPr>
              <a:t>It acts like a digital fingerprint for the block's transactions, allowing for quick verification of data integrity. </a:t>
            </a:r>
          </a:p>
          <a:p>
            <a:r>
              <a:rPr lang="en-GB" dirty="0">
                <a:latin typeface="Times New Roman" panose="02020603050405020304" pitchFamily="18" charset="0"/>
                <a:cs typeface="Times New Roman" panose="02020603050405020304" pitchFamily="18" charset="0"/>
              </a:rPr>
              <a:t>This summary, called the Merkle root, is stored in the block header, enabling light clients to verify transactions without needing to download the entire blockchain.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770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Working of Merkle Tree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606348"/>
          </a:xfrm>
        </p:spPr>
        <p:txBody>
          <a:bodyPr>
            <a:normAutofit fontScale="85000" lnSpcReduction="20000"/>
          </a:bodyPr>
          <a:lstStyle/>
          <a:p>
            <a:pPr marL="0" indent="0">
              <a:buNone/>
            </a:pPr>
            <a:r>
              <a:rPr lang="en-GB" b="1" dirty="0">
                <a:latin typeface="Times New Roman" panose="02020603050405020304" pitchFamily="18" charset="0"/>
                <a:cs typeface="Times New Roman" panose="02020603050405020304" pitchFamily="18" charset="0"/>
              </a:rPr>
              <a:t>1. Hashing:</a:t>
            </a:r>
            <a:endParaRPr lang="en-GB" dirty="0">
              <a:latin typeface="Times New Roman" panose="02020603050405020304" pitchFamily="18" charset="0"/>
              <a:cs typeface="Times New Roman" panose="02020603050405020304" pitchFamily="18" charset="0"/>
            </a:endParaRPr>
          </a:p>
          <a:p>
            <a:pPr fontAlgn="ctr"/>
            <a:r>
              <a:rPr lang="en-GB" dirty="0">
                <a:latin typeface="Times New Roman" panose="02020603050405020304" pitchFamily="18" charset="0"/>
                <a:cs typeface="Times New Roman" panose="02020603050405020304" pitchFamily="18" charset="0"/>
              </a:rPr>
              <a:t>Each transaction in a block is first hashed using a cryptographic hash function (like SHA-256 in Bitcoin). </a:t>
            </a:r>
          </a:p>
          <a:p>
            <a:pPr marL="0" indent="0">
              <a:buNone/>
            </a:pPr>
            <a:r>
              <a:rPr lang="en-GB" b="1" dirty="0">
                <a:latin typeface="Times New Roman" panose="02020603050405020304" pitchFamily="18" charset="0"/>
                <a:cs typeface="Times New Roman" panose="02020603050405020304" pitchFamily="18" charset="0"/>
              </a:rPr>
              <a:t>2. Pairing and Hashing:</a:t>
            </a:r>
            <a:endParaRPr lang="en-GB" dirty="0">
              <a:latin typeface="Times New Roman" panose="02020603050405020304" pitchFamily="18" charset="0"/>
              <a:cs typeface="Times New Roman" panose="02020603050405020304" pitchFamily="18" charset="0"/>
            </a:endParaRPr>
          </a:p>
          <a:p>
            <a:pPr fontAlgn="ctr"/>
            <a:r>
              <a:rPr lang="en-GB" dirty="0">
                <a:latin typeface="Times New Roman" panose="02020603050405020304" pitchFamily="18" charset="0"/>
                <a:cs typeface="Times New Roman" panose="02020603050405020304" pitchFamily="18" charset="0"/>
              </a:rPr>
              <a:t>These transaction hashes are then paired up, and each pair is hashed again. This process continues, with the resulting hashes being paired and hashed until only one hash remains – the Merkle root. </a:t>
            </a:r>
          </a:p>
          <a:p>
            <a:pPr marL="0" indent="0">
              <a:buNone/>
            </a:pPr>
            <a:r>
              <a:rPr lang="en-GB" b="1" dirty="0">
                <a:latin typeface="Times New Roman" panose="02020603050405020304" pitchFamily="18" charset="0"/>
                <a:cs typeface="Times New Roman" panose="02020603050405020304" pitchFamily="18" charset="0"/>
              </a:rPr>
              <a:t>3. Merkle Root:</a:t>
            </a:r>
            <a:endParaRPr lang="en-GB" dirty="0">
              <a:latin typeface="Times New Roman" panose="02020603050405020304" pitchFamily="18" charset="0"/>
              <a:cs typeface="Times New Roman" panose="02020603050405020304" pitchFamily="18" charset="0"/>
            </a:endParaRPr>
          </a:p>
          <a:p>
            <a:pPr fontAlgn="ctr"/>
            <a:r>
              <a:rPr lang="en-GB" dirty="0">
                <a:latin typeface="Times New Roman" panose="02020603050405020304" pitchFamily="18" charset="0"/>
                <a:cs typeface="Times New Roman" panose="02020603050405020304" pitchFamily="18" charset="0"/>
              </a:rPr>
              <a:t>The Merkle root represents a concise summary of all transactions in the block. </a:t>
            </a:r>
          </a:p>
          <a:p>
            <a:pPr marL="0" indent="0">
              <a:buNone/>
            </a:pPr>
            <a:r>
              <a:rPr lang="en-GB" b="1" dirty="0">
                <a:latin typeface="Times New Roman" panose="02020603050405020304" pitchFamily="18" charset="0"/>
                <a:cs typeface="Times New Roman" panose="02020603050405020304" pitchFamily="18" charset="0"/>
              </a:rPr>
              <a:t>4. Verification: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Light clients can download only the Merkle root and a few transaction hashes (a Merkle proof) to verify if a specific transaction is included in a block, without needing to download the entire block. </a:t>
            </a:r>
          </a:p>
          <a:p>
            <a:endParaRPr lang="en-IN" dirty="0"/>
          </a:p>
        </p:txBody>
      </p:sp>
    </p:spTree>
    <p:extLst>
      <p:ext uri="{BB962C8B-B14F-4D97-AF65-F5344CB8AC3E}">
        <p14:creationId xmlns:p14="http://schemas.microsoft.com/office/powerpoint/2010/main" val="365638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BLOCKCHAIN 1.0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None/>
            </a:pPr>
            <a:r>
              <a:rPr lang="en-US" b="1" dirty="0">
                <a:latin typeface="Times New Roman" panose="02020603050405020304" pitchFamily="18" charset="0"/>
                <a:cs typeface="Times New Roman" panose="02020603050405020304" pitchFamily="18" charset="0"/>
              </a:rPr>
              <a:t>   BITCOIN AND CRYPTOCURRENCY  :</a:t>
            </a:r>
            <a:r>
              <a:rPr lang="en-US" dirty="0">
                <a:latin typeface="Times New Roman" panose="02020603050405020304" pitchFamily="18" charset="0"/>
                <a:cs typeface="Times New Roman" panose="02020603050405020304" pitchFamily="18" charset="0"/>
              </a:rPr>
              <a:t>   Block Hash  - structure of block – syntax , structures, and validation - transaction life cycle-transaction types – Hash computation and </a:t>
            </a:r>
            <a:r>
              <a:rPr lang="en-US" dirty="0" err="1">
                <a:latin typeface="Times New Roman" panose="02020603050405020304" pitchFamily="18" charset="0"/>
                <a:cs typeface="Times New Roman" panose="02020603050405020304" pitchFamily="18" charset="0"/>
              </a:rPr>
              <a:t>Merkle</a:t>
            </a:r>
            <a:r>
              <a:rPr lang="en-US" dirty="0">
                <a:latin typeface="Times New Roman" panose="02020603050405020304" pitchFamily="18" charset="0"/>
                <a:cs typeface="Times New Roman" panose="02020603050405020304" pitchFamily="18" charset="0"/>
              </a:rPr>
              <a:t> Hash Tree  -Bitcoin and importance- Creation of coins–Bitcoin P2P Network-, Bitcoin protocols - Mining strategy and rewards – PoW and </a:t>
            </a:r>
            <a:r>
              <a:rPr lang="en-US" dirty="0" err="1">
                <a:latin typeface="Times New Roman" panose="02020603050405020304" pitchFamily="18" charset="0"/>
                <a:cs typeface="Times New Roman" panose="02020603050405020304" pitchFamily="18" charset="0"/>
              </a:rPr>
              <a:t>PoS</a:t>
            </a:r>
            <a:r>
              <a:rPr lang="en-US" dirty="0">
                <a:latin typeface="Times New Roman" panose="02020603050405020304" pitchFamily="18" charset="0"/>
                <a:cs typeface="Times New Roman" panose="02020603050405020304" pitchFamily="18" charset="0"/>
              </a:rPr>
              <a:t> – Difficulty, hash rate– Wallets- Double spending – forking - Token, Coinbase - practice on MTH</a:t>
            </a:r>
          </a:p>
        </p:txBody>
      </p:sp>
    </p:spTree>
    <p:extLst>
      <p:ext uri="{BB962C8B-B14F-4D97-AF65-F5344CB8AC3E}">
        <p14:creationId xmlns:p14="http://schemas.microsoft.com/office/powerpoint/2010/main" val="2566500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b="1" dirty="0">
                <a:latin typeface="Times New Roman" panose="02020603050405020304" pitchFamily="18" charset="0"/>
                <a:cs typeface="Times New Roman" panose="02020603050405020304" pitchFamily="18" charset="0"/>
              </a:rPr>
              <a:t>Transaction fee</a:t>
            </a:r>
          </a:p>
        </p:txBody>
      </p:sp>
      <p:sp>
        <p:nvSpPr>
          <p:cNvPr id="3" name="Content Placeholder 2"/>
          <p:cNvSpPr>
            <a:spLocks noGrp="1"/>
          </p:cNvSpPr>
          <p:nvPr>
            <p:ph idx="1"/>
          </p:nvPr>
        </p:nvSpPr>
        <p:spPr>
          <a:xfrm>
            <a:off x="1981200" y="914400"/>
            <a:ext cx="8229600" cy="5715000"/>
          </a:xfrm>
        </p:spPr>
        <p:txBody>
          <a:bodyPr>
            <a:noAutofit/>
          </a:bodyPr>
          <a:lstStyle/>
          <a:p>
            <a:pPr algn="just"/>
            <a:r>
              <a:rPr lang="en-US" sz="2200" dirty="0">
                <a:latin typeface="Times New Roman" panose="02020603050405020304" pitchFamily="18" charset="0"/>
                <a:cs typeface="Times New Roman" panose="02020603050405020304" pitchFamily="18" charset="0"/>
              </a:rPr>
              <a:t>Transaction fees are charged by the miners. The fee charged is dependent upon </a:t>
            </a:r>
            <a:r>
              <a:rPr lang="en-US" sz="2200" b="1" dirty="0">
                <a:latin typeface="Times New Roman" panose="02020603050405020304" pitchFamily="18" charset="0"/>
                <a:cs typeface="Times New Roman" panose="02020603050405020304" pitchFamily="18" charset="0"/>
              </a:rPr>
              <a:t>the size and weight of the transaction</a:t>
            </a:r>
            <a:r>
              <a:rPr lang="en-US" sz="2200"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 Transaction fees are calculated by subtracting the sum of the inputs and the sum of the outputs.</a:t>
            </a:r>
          </a:p>
          <a:p>
            <a:pPr algn="just"/>
            <a:r>
              <a:rPr lang="en-US" sz="2200" dirty="0">
                <a:latin typeface="Times New Roman" panose="02020603050405020304" pitchFamily="18" charset="0"/>
                <a:cs typeface="Times New Roman" panose="02020603050405020304" pitchFamily="18" charset="0"/>
              </a:rPr>
              <a:t> A formula can be used</a:t>
            </a:r>
            <a:r>
              <a:rPr lang="en-US" sz="2200" b="1" i="1" dirty="0">
                <a:latin typeface="Times New Roman" panose="02020603050405020304" pitchFamily="18" charset="0"/>
                <a:cs typeface="Times New Roman" panose="02020603050405020304" pitchFamily="18" charset="0"/>
              </a:rPr>
              <a:t>: fee = sum(inputs) - sum(outputs).</a:t>
            </a:r>
          </a:p>
          <a:p>
            <a:pPr algn="just"/>
            <a:r>
              <a:rPr lang="en-US" sz="2200" dirty="0">
                <a:latin typeface="Times New Roman" panose="02020603050405020304" pitchFamily="18" charset="0"/>
                <a:cs typeface="Times New Roman" panose="02020603050405020304" pitchFamily="18" charset="0"/>
              </a:rPr>
              <a:t> The fees are used as an </a:t>
            </a:r>
            <a:r>
              <a:rPr lang="en-US" sz="2200" b="1" dirty="0">
                <a:latin typeface="Times New Roman" panose="02020603050405020304" pitchFamily="18" charset="0"/>
                <a:cs typeface="Times New Roman" panose="02020603050405020304" pitchFamily="18" charset="0"/>
              </a:rPr>
              <a:t>incentive for miners </a:t>
            </a:r>
            <a:r>
              <a:rPr lang="en-US" sz="2200" dirty="0">
                <a:latin typeface="Times New Roman" panose="02020603050405020304" pitchFamily="18" charset="0"/>
                <a:cs typeface="Times New Roman" panose="02020603050405020304" pitchFamily="18" charset="0"/>
              </a:rPr>
              <a:t>to encourage them to include a user transaction in the block the miners are creating. </a:t>
            </a:r>
          </a:p>
          <a:p>
            <a:pPr algn="just"/>
            <a:r>
              <a:rPr lang="en-US" sz="2200" dirty="0">
                <a:latin typeface="Times New Roman" panose="02020603050405020304" pitchFamily="18" charset="0"/>
                <a:cs typeface="Times New Roman" panose="02020603050405020304" pitchFamily="18" charset="0"/>
              </a:rPr>
              <a:t>All transactions end up in the memory pool, from where miners pick up transactions based on their priority to include them in the proposed block. </a:t>
            </a:r>
          </a:p>
          <a:p>
            <a:pPr algn="just"/>
            <a:r>
              <a:rPr lang="en-US" sz="2200" dirty="0">
                <a:latin typeface="Times New Roman" panose="02020603050405020304" pitchFamily="18" charset="0"/>
                <a:cs typeface="Times New Roman" panose="02020603050405020304" pitchFamily="18" charset="0"/>
              </a:rPr>
              <a:t>From a transaction fee point of view, a transaction with a higher fee will be picked up sooner by the miners. </a:t>
            </a:r>
          </a:p>
          <a:p>
            <a:pPr algn="just"/>
            <a:r>
              <a:rPr lang="en-US" sz="2200" dirty="0">
                <a:latin typeface="Times New Roman" panose="02020603050405020304" pitchFamily="18" charset="0"/>
                <a:cs typeface="Times New Roman" panose="02020603050405020304" pitchFamily="18" charset="0"/>
              </a:rPr>
              <a:t>There are different rules based on which fee is calculated for various types of actions, such as sending transactions, inclusion in blocks, and relaying by nodes.</a:t>
            </a:r>
          </a:p>
          <a:p>
            <a:pPr algn="just"/>
            <a:endParaRPr lang="en-US" sz="2200" dirty="0"/>
          </a:p>
          <a:p>
            <a:pPr algn="just"/>
            <a:endParaRPr lang="en-US" sz="2200" dirty="0"/>
          </a:p>
          <a:p>
            <a:pPr algn="just"/>
            <a:endParaRPr lang="en-US" sz="2300" dirty="0"/>
          </a:p>
        </p:txBody>
      </p:sp>
    </p:spTree>
    <p:extLst>
      <p:ext uri="{BB962C8B-B14F-4D97-AF65-F5344CB8AC3E}">
        <p14:creationId xmlns:p14="http://schemas.microsoft.com/office/powerpoint/2010/main" val="72541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487362"/>
          </a:xfrm>
        </p:spPr>
        <p:txBody>
          <a:bodyPr>
            <a:normAutofit fontScale="90000"/>
          </a:bodyPr>
          <a:lstStyle/>
          <a:p>
            <a:r>
              <a:rPr lang="en-US" b="1" dirty="0">
                <a:latin typeface="Times New Roman" panose="02020603050405020304" pitchFamily="18" charset="0"/>
                <a:cs typeface="Times New Roman" panose="02020603050405020304" pitchFamily="18" charset="0"/>
              </a:rPr>
              <a:t>Transaction fee</a:t>
            </a:r>
          </a:p>
        </p:txBody>
      </p:sp>
      <p:sp>
        <p:nvSpPr>
          <p:cNvPr id="3" name="Content Placeholder 2"/>
          <p:cNvSpPr>
            <a:spLocks noGrp="1"/>
          </p:cNvSpPr>
          <p:nvPr>
            <p:ph idx="1"/>
          </p:nvPr>
        </p:nvSpPr>
        <p:spPr>
          <a:xfrm>
            <a:off x="1752600" y="685800"/>
            <a:ext cx="8686800" cy="6019800"/>
          </a:xfrm>
        </p:spPr>
        <p:txBody>
          <a:bodyPr>
            <a:noAutofit/>
          </a:bodyPr>
          <a:lstStyle/>
          <a:p>
            <a:pPr algn="just"/>
            <a:r>
              <a:rPr lang="en-US" sz="2200" dirty="0">
                <a:latin typeface="Times New Roman" panose="02020603050405020304" pitchFamily="18" charset="0"/>
                <a:cs typeface="Times New Roman" panose="02020603050405020304" pitchFamily="18" charset="0"/>
              </a:rPr>
              <a:t>Fees are not fixed by the Bitcoin protocol and are not mandatory; even a transaction with no fee will be processed in due course but may take a very long time. </a:t>
            </a:r>
          </a:p>
          <a:p>
            <a:pPr algn="just"/>
            <a:r>
              <a:rPr lang="en-US" sz="2200" dirty="0">
                <a:latin typeface="Times New Roman" panose="02020603050405020304" pitchFamily="18" charset="0"/>
                <a:cs typeface="Times New Roman" panose="02020603050405020304" pitchFamily="18" charset="0"/>
              </a:rPr>
              <a:t>This is however no longer practical due to the high volume of transactions and competing investors on the Bitcoin network, therefore it is advisable to provide a fee always.</a:t>
            </a:r>
          </a:p>
          <a:p>
            <a:pPr algn="just"/>
            <a:r>
              <a:rPr lang="en-US" sz="2200" dirty="0">
                <a:latin typeface="Times New Roman" panose="02020603050405020304" pitchFamily="18" charset="0"/>
                <a:cs typeface="Times New Roman" panose="02020603050405020304" pitchFamily="18" charset="0"/>
              </a:rPr>
              <a:t>The time for </a:t>
            </a:r>
            <a:r>
              <a:rPr lang="en-US" sz="2200" b="1" dirty="0">
                <a:latin typeface="Times New Roman" panose="02020603050405020304" pitchFamily="18" charset="0"/>
                <a:cs typeface="Times New Roman" panose="02020603050405020304" pitchFamily="18" charset="0"/>
              </a:rPr>
              <a:t>transaction confirmation usually ranges from 10 minutes to over 12 hours </a:t>
            </a:r>
            <a:r>
              <a:rPr lang="en-US" sz="2200" dirty="0">
                <a:latin typeface="Times New Roman" panose="02020603050405020304" pitchFamily="18" charset="0"/>
                <a:cs typeface="Times New Roman" panose="02020603050405020304" pitchFamily="18" charset="0"/>
              </a:rPr>
              <a:t>in some cases.</a:t>
            </a:r>
          </a:p>
          <a:p>
            <a:pPr algn="just"/>
            <a:r>
              <a:rPr lang="en-US" sz="2200" dirty="0">
                <a:latin typeface="Times New Roman" panose="02020603050405020304" pitchFamily="18" charset="0"/>
                <a:cs typeface="Times New Roman" panose="02020603050405020304" pitchFamily="18" charset="0"/>
              </a:rPr>
              <a:t>Transaction time is dependent on transaction fees and network activity.    </a:t>
            </a:r>
          </a:p>
          <a:p>
            <a:pPr algn="just">
              <a:buNone/>
            </a:pPr>
            <a:r>
              <a:rPr lang="en-US" sz="2200" dirty="0">
                <a:latin typeface="Times New Roman" panose="02020603050405020304" pitchFamily="18" charset="0"/>
                <a:cs typeface="Times New Roman" panose="02020603050405020304" pitchFamily="18" charset="0"/>
              </a:rPr>
              <a:t>       If the network is very busy then transactions will take longer to process and if you pay a higher fee then your transaction is more likely to be picked by miners first due to additional incentive of the higher fee.</a:t>
            </a:r>
          </a:p>
          <a:p>
            <a:pPr algn="just"/>
            <a:r>
              <a:rPr lang="en-US" sz="2200" b="1" dirty="0">
                <a:latin typeface="Times New Roman" panose="02020603050405020304" pitchFamily="18" charset="0"/>
                <a:cs typeface="Times New Roman" panose="02020603050405020304" pitchFamily="18" charset="0"/>
              </a:rPr>
              <a:t>Transaction pools :</a:t>
            </a:r>
            <a:r>
              <a:rPr lang="en-US" sz="2200" dirty="0">
                <a:latin typeface="Times New Roman" panose="02020603050405020304" pitchFamily="18" charset="0"/>
                <a:cs typeface="Times New Roman" panose="02020603050405020304" pitchFamily="18" charset="0"/>
              </a:rPr>
              <a:t>  memory pools, these pools are basically created in local memory (computer RAM) by nodes in order to maintain a temporary list of transactions that are not yet confirmed in a block. Transactions are included in a block </a:t>
            </a:r>
            <a:r>
              <a:rPr lang="en-US" sz="2200" b="1" dirty="0">
                <a:latin typeface="Times New Roman" panose="02020603050405020304" pitchFamily="18" charset="0"/>
                <a:cs typeface="Times New Roman" panose="02020603050405020304" pitchFamily="18" charset="0"/>
              </a:rPr>
              <a:t>after passing verification </a:t>
            </a:r>
            <a:r>
              <a:rPr lang="en-US" sz="2200" dirty="0">
                <a:latin typeface="Times New Roman" panose="02020603050405020304" pitchFamily="18" charset="0"/>
                <a:cs typeface="Times New Roman" panose="02020603050405020304" pitchFamily="18" charset="0"/>
              </a:rPr>
              <a:t>and based on their priority. </a:t>
            </a:r>
          </a:p>
        </p:txBody>
      </p:sp>
    </p:spTree>
    <p:extLst>
      <p:ext uri="{BB962C8B-B14F-4D97-AF65-F5344CB8AC3E}">
        <p14:creationId xmlns:p14="http://schemas.microsoft.com/office/powerpoint/2010/main" val="117296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The transaction structure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fontAlgn="t">
              <a:spcBef>
                <a:spcPts val="0"/>
              </a:spcBef>
              <a:buNone/>
            </a:pPr>
            <a:endParaRPr lang="en-US" sz="1100" dirty="0">
              <a:solidFill>
                <a:srgbClr val="000000"/>
              </a:solidFill>
            </a:endParaRPr>
          </a:p>
          <a:p>
            <a:endParaRPr lang="en-US" dirty="0"/>
          </a:p>
        </p:txBody>
      </p:sp>
      <p:graphicFrame>
        <p:nvGraphicFramePr>
          <p:cNvPr id="6" name="Table 5"/>
          <p:cNvGraphicFramePr>
            <a:graphicFrameLocks noGrp="1"/>
          </p:cNvGraphicFramePr>
          <p:nvPr/>
        </p:nvGraphicFramePr>
        <p:xfrm>
          <a:off x="2133600" y="990600"/>
          <a:ext cx="7848600" cy="5417066"/>
        </p:xfrm>
        <a:graphic>
          <a:graphicData uri="http://schemas.openxmlformats.org/drawingml/2006/table">
            <a:tbl>
              <a:tblPr/>
              <a:tblGrid>
                <a:gridCol w="1951681">
                  <a:extLst>
                    <a:ext uri="{9D8B030D-6E8A-4147-A177-3AD203B41FA5}">
                      <a16:colId xmlns:a16="http://schemas.microsoft.com/office/drawing/2014/main" val="20000"/>
                    </a:ext>
                  </a:extLst>
                </a:gridCol>
                <a:gridCol w="1184750">
                  <a:extLst>
                    <a:ext uri="{9D8B030D-6E8A-4147-A177-3AD203B41FA5}">
                      <a16:colId xmlns:a16="http://schemas.microsoft.com/office/drawing/2014/main" val="20001"/>
                    </a:ext>
                  </a:extLst>
                </a:gridCol>
                <a:gridCol w="4712169">
                  <a:extLst>
                    <a:ext uri="{9D8B030D-6E8A-4147-A177-3AD203B41FA5}">
                      <a16:colId xmlns:a16="http://schemas.microsoft.com/office/drawing/2014/main" val="20002"/>
                    </a:ext>
                  </a:extLst>
                </a:gridCol>
              </a:tblGrid>
              <a:tr h="246500">
                <a:tc>
                  <a:txBody>
                    <a:bodyPr/>
                    <a:lstStyle/>
                    <a:p>
                      <a:pPr marL="0" algn="ctr" defTabSz="914400" rtl="0" eaLnBrk="1" fontAlgn="t" latinLnBrk="0" hangingPunct="1"/>
                      <a:r>
                        <a:rPr lang="en-US" sz="1800" b="1" i="0" u="none" strike="noStrike" kern="1200" dirty="0">
                          <a:solidFill>
                            <a:srgbClr val="000000"/>
                          </a:solidFill>
                          <a:latin typeface="Times New Roman" panose="02020603050405020304" pitchFamily="18" charset="0"/>
                          <a:ea typeface="+mn-ea"/>
                          <a:cs typeface="Times New Roman" panose="02020603050405020304" pitchFamily="18" charset="0"/>
                        </a:rPr>
                        <a:t>Field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r>
                        <a:rPr lang="en-US" sz="1800" b="1" i="0" u="none" strike="noStrike" kern="1200" dirty="0">
                          <a:solidFill>
                            <a:srgbClr val="000000"/>
                          </a:solidFill>
                          <a:latin typeface="Times New Roman" panose="02020603050405020304" pitchFamily="18" charset="0"/>
                          <a:ea typeface="+mn-ea"/>
                          <a:cs typeface="Times New Roman" panose="02020603050405020304" pitchFamily="18" charset="0"/>
                        </a:rPr>
                        <a:t>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r>
                        <a:rPr lang="en-US" sz="1800" b="1" i="0" u="none" strike="noStrike" kern="1200" dirty="0">
                          <a:solidFill>
                            <a:srgbClr val="000000"/>
                          </a:solidFill>
                          <a:latin typeface="Times New Roman" panose="02020603050405020304" pitchFamily="18" charset="0"/>
                          <a:ea typeface="+mn-ea"/>
                          <a:cs typeface="Times New Roman" panose="02020603050405020304" pitchFamily="18" charset="0"/>
                        </a:rPr>
                        <a:t>Description</a:t>
                      </a:r>
                    </a:p>
                    <a:p>
                      <a:pPr marL="0" algn="ctr" defTabSz="914400" rtl="0" eaLnBrk="1" fontAlgn="t" latinLnBrk="0" hangingPunct="1"/>
                      <a:endParaRPr lang="en-US" sz="1800" b="1" i="0" u="none" strike="noStrike" kern="1200" dirty="0">
                        <a:solidFill>
                          <a:srgbClr val="000000"/>
                        </a:solidFill>
                        <a:latin typeface="Times New Roman" panose="02020603050405020304" pitchFamily="18" charset="0"/>
                        <a:ea typeface="+mn-ea"/>
                        <a:cs typeface="Times New Roman" panose="02020603050405020304"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95159">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Version Number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4 bytes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Used to specify rules to be used by the miners and nodes for transaction processing.</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3379">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input counter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1 bytes-9bytes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The number of inputs included in the transaction.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30226">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list of inputs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variable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Each input is composed of several fields, including Previous transaction hash, Previous </a:t>
                      </a:r>
                      <a:r>
                        <a:rPr lang="en-US" sz="1800" b="0" i="0" u="none" strike="noStrike" dirty="0" err="1">
                          <a:solidFill>
                            <a:srgbClr val="000000"/>
                          </a:solidFill>
                          <a:latin typeface="Times New Roman" panose="02020603050405020304" pitchFamily="18" charset="0"/>
                          <a:cs typeface="Times New Roman" panose="02020603050405020304" pitchFamily="18" charset="0"/>
                        </a:rPr>
                        <a:t>Txout</a:t>
                      </a:r>
                      <a:r>
                        <a:rPr lang="en-US" sz="1800" b="0" i="0" u="none" strike="noStrike" dirty="0">
                          <a:solidFill>
                            <a:srgbClr val="000000"/>
                          </a:solidFill>
                          <a:latin typeface="Times New Roman" panose="02020603050405020304" pitchFamily="18" charset="0"/>
                          <a:cs typeface="Times New Roman" panose="02020603050405020304" pitchFamily="18" charset="0"/>
                        </a:rPr>
                        <a:t>-index, </a:t>
                      </a:r>
                      <a:r>
                        <a:rPr lang="en-US" sz="1800" b="0" i="0" u="none" strike="noStrike" dirty="0" err="1">
                          <a:solidFill>
                            <a:srgbClr val="000000"/>
                          </a:solidFill>
                          <a:latin typeface="Times New Roman" panose="02020603050405020304" pitchFamily="18" charset="0"/>
                          <a:cs typeface="Times New Roman" panose="02020603050405020304" pitchFamily="18" charset="0"/>
                        </a:rPr>
                        <a:t>Txin</a:t>
                      </a:r>
                      <a:r>
                        <a:rPr lang="en-US" sz="1800" b="0" i="0" u="none" strike="noStrike" dirty="0">
                          <a:solidFill>
                            <a:srgbClr val="000000"/>
                          </a:solidFill>
                          <a:latin typeface="Times New Roman" panose="02020603050405020304" pitchFamily="18" charset="0"/>
                          <a:cs typeface="Times New Roman" panose="02020603050405020304" pitchFamily="18" charset="0"/>
                        </a:rPr>
                        <a:t>-script length, </a:t>
                      </a:r>
                      <a:r>
                        <a:rPr lang="en-US" sz="1800" b="0" i="0" u="none" strike="noStrike" dirty="0" err="1">
                          <a:solidFill>
                            <a:srgbClr val="000000"/>
                          </a:solidFill>
                          <a:latin typeface="Times New Roman" panose="02020603050405020304" pitchFamily="18" charset="0"/>
                          <a:cs typeface="Times New Roman" panose="02020603050405020304" pitchFamily="18" charset="0"/>
                        </a:rPr>
                        <a:t>Txinscript,and</a:t>
                      </a:r>
                      <a:r>
                        <a:rPr lang="en-US" sz="1800" b="0" i="0" u="none" strike="noStrike" dirty="0">
                          <a:solidFill>
                            <a:srgbClr val="000000"/>
                          </a:solidFill>
                          <a:latin typeface="Times New Roman" panose="02020603050405020304" pitchFamily="18" charset="0"/>
                          <a:cs typeface="Times New Roman" panose="02020603050405020304" pitchFamily="18" charset="0"/>
                        </a:rPr>
                        <a:t> optional sequence number. </a:t>
                      </a:r>
                      <a:r>
                        <a:rPr lang="en-US" sz="1800" b="1" i="0" u="none" strike="noStrike" dirty="0">
                          <a:solidFill>
                            <a:srgbClr val="000000"/>
                          </a:solidFill>
                          <a:latin typeface="Times New Roman" panose="02020603050405020304" pitchFamily="18" charset="0"/>
                          <a:cs typeface="Times New Roman" panose="02020603050405020304" pitchFamily="18" charset="0"/>
                        </a:rPr>
                        <a:t>The first transaction in a block </a:t>
                      </a:r>
                      <a:r>
                        <a:rPr lang="en-US" sz="1800" b="0" i="0" u="none" strike="noStrike" dirty="0">
                          <a:solidFill>
                            <a:srgbClr val="000000"/>
                          </a:solidFill>
                          <a:latin typeface="Times New Roman" panose="02020603050405020304" pitchFamily="18" charset="0"/>
                          <a:cs typeface="Times New Roman" panose="02020603050405020304" pitchFamily="18" charset="0"/>
                        </a:rPr>
                        <a:t>is also called a</a:t>
                      </a:r>
                      <a:r>
                        <a:rPr lang="en-US" sz="1800" b="1" i="0" u="none" strike="noStrike" dirty="0">
                          <a:solidFill>
                            <a:srgbClr val="000000"/>
                          </a:solidFill>
                          <a:latin typeface="Times New Roman" panose="02020603050405020304" pitchFamily="18" charset="0"/>
                          <a:cs typeface="Times New Roman" panose="02020603050405020304" pitchFamily="18" charset="0"/>
                        </a:rPr>
                        <a:t> coinbase transaction</a:t>
                      </a:r>
                      <a:r>
                        <a:rPr lang="en-US" sz="1800" b="0" i="0" u="none" strike="noStrike" dirty="0">
                          <a:solidFill>
                            <a:srgbClr val="000000"/>
                          </a:solidFill>
                          <a:latin typeface="Times New Roman" panose="02020603050405020304" pitchFamily="18" charset="0"/>
                          <a:cs typeface="Times New Roman" panose="02020603050405020304" pitchFamily="18" charset="0"/>
                        </a:rPr>
                        <a:t>. It specifies one or more transaction inputs.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3379">
                <a:tc>
                  <a:txBody>
                    <a:bodyPr/>
                    <a:lstStyle/>
                    <a:p>
                      <a:pPr algn="ctr" rtl="0" fontAlgn="t"/>
                      <a:r>
                        <a:rPr lang="en-US" sz="1800" b="0" i="0" u="none" strike="noStrike">
                          <a:solidFill>
                            <a:srgbClr val="000000"/>
                          </a:solidFill>
                          <a:latin typeface="Times New Roman" panose="02020603050405020304" pitchFamily="18" charset="0"/>
                          <a:cs typeface="Times New Roman" panose="02020603050405020304" pitchFamily="18" charset="0"/>
                        </a:rPr>
                        <a:t>out-counter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1 bytes-9bytes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A positive integer representing the number of outputs.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667">
                <a:tc>
                  <a:txBody>
                    <a:bodyPr/>
                    <a:lstStyle/>
                    <a:p>
                      <a:pPr algn="ctr" rtl="0" fontAlgn="t"/>
                      <a:r>
                        <a:rPr lang="en-US" sz="1800" b="0" i="0" u="none" strike="noStrike">
                          <a:solidFill>
                            <a:srgbClr val="000000"/>
                          </a:solidFill>
                          <a:latin typeface="Times New Roman" panose="02020603050405020304" pitchFamily="18" charset="0"/>
                          <a:cs typeface="Times New Roman" panose="02020603050405020304" pitchFamily="18" charset="0"/>
                        </a:rPr>
                        <a:t>list of outputs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variable </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Outputs included in the transaction.</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70091">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lock_time</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4 bytes</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t"/>
                      <a:r>
                        <a:rPr lang="en-US" sz="1800" b="0" i="0" u="none" strike="noStrike" dirty="0">
                          <a:solidFill>
                            <a:srgbClr val="000000"/>
                          </a:solidFill>
                          <a:latin typeface="Times New Roman" panose="02020603050405020304" pitchFamily="18" charset="0"/>
                          <a:cs typeface="Times New Roman" panose="02020603050405020304" pitchFamily="18" charset="0"/>
                        </a:rPr>
                        <a:t>This defines the earliest time when a transaction becomes valid. It is either a Unix timestamp or a block number.</a:t>
                      </a:r>
                    </a:p>
                  </a:txBody>
                  <a:tcPr marL="95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4651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The transaction structure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1143000"/>
            <a:ext cx="8382000" cy="5334000"/>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A transaction at a high level contains </a:t>
            </a:r>
            <a:r>
              <a:rPr lang="en-US" b="1" dirty="0">
                <a:latin typeface="Times New Roman" panose="02020603050405020304" pitchFamily="18" charset="0"/>
                <a:cs typeface="Times New Roman" panose="02020603050405020304" pitchFamily="18" charset="0"/>
              </a:rPr>
              <a:t>metadata, inputs, and outputs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Transactions are combined to create a Block</a:t>
            </a:r>
          </a:p>
          <a:p>
            <a:pPr algn="just"/>
            <a:r>
              <a:rPr lang="en-US" b="1" dirty="0">
                <a:latin typeface="Times New Roman" panose="02020603050405020304" pitchFamily="18" charset="0"/>
                <a:cs typeface="Times New Roman" panose="02020603050405020304" pitchFamily="18" charset="0"/>
              </a:rPr>
              <a:t>Metadata: </a:t>
            </a:r>
            <a:r>
              <a:rPr lang="en-US" dirty="0">
                <a:latin typeface="Times New Roman" panose="02020603050405020304" pitchFamily="18" charset="0"/>
                <a:cs typeface="Times New Roman" panose="02020603050405020304" pitchFamily="18" charset="0"/>
              </a:rPr>
              <a:t>contains the size of the transaction, the number of inputs and outputs, the hash of the transaction, and a lock_time field. Every transaction has a prefix specifying the </a:t>
            </a:r>
            <a:r>
              <a:rPr lang="en-US" b="1" dirty="0">
                <a:latin typeface="Times New Roman" panose="02020603050405020304" pitchFamily="18" charset="0"/>
                <a:cs typeface="Times New Roman" panose="02020603050405020304" pitchFamily="18" charset="0"/>
              </a:rPr>
              <a:t>version number</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Inputs: </a:t>
            </a:r>
            <a:r>
              <a:rPr lang="en-US" dirty="0">
                <a:latin typeface="Times New Roman" panose="02020603050405020304" pitchFamily="18" charset="0"/>
                <a:cs typeface="Times New Roman" panose="02020603050405020304" pitchFamily="18" charset="0"/>
              </a:rPr>
              <a:t>Generally, each input spends a previous output. Each output is considered an </a:t>
            </a:r>
            <a:r>
              <a:rPr lang="en-US" b="1" dirty="0">
                <a:latin typeface="Times New Roman" panose="02020603050405020304" pitchFamily="18" charset="0"/>
                <a:cs typeface="Times New Roman" panose="02020603050405020304" pitchFamily="18" charset="0"/>
              </a:rPr>
              <a:t>Unspent Transaction Output (UTXO) </a:t>
            </a:r>
            <a:r>
              <a:rPr lang="en-US" dirty="0">
                <a:latin typeface="Times New Roman" panose="02020603050405020304" pitchFamily="18" charset="0"/>
                <a:cs typeface="Times New Roman" panose="02020603050405020304" pitchFamily="18" charset="0"/>
              </a:rPr>
              <a:t>until an input consumes it.</a:t>
            </a:r>
          </a:p>
          <a:p>
            <a:pPr algn="just"/>
            <a:r>
              <a:rPr lang="en-US" b="1" dirty="0">
                <a:latin typeface="Times New Roman" panose="02020603050405020304" pitchFamily="18" charset="0"/>
                <a:cs typeface="Times New Roman" panose="02020603050405020304" pitchFamily="18" charset="0"/>
              </a:rPr>
              <a:t>Outputs: </a:t>
            </a:r>
            <a:r>
              <a:rPr lang="en-US" dirty="0">
                <a:latin typeface="Times New Roman" panose="02020603050405020304" pitchFamily="18" charset="0"/>
                <a:cs typeface="Times New Roman" panose="02020603050405020304" pitchFamily="18" charset="0"/>
              </a:rPr>
              <a:t>Outputs have only two fields, and they contain instructions for the sending of bitcoins. The first field contains the amount of Satoshis, whereas the second field is a locking script that contains the conditions that need to be met in order for the output to be spent. More information on transaction spending using locking and unlocking scripts and producing outputs is discussed later in this section.</a:t>
            </a:r>
          </a:p>
          <a:p>
            <a:pPr algn="just"/>
            <a:r>
              <a:rPr lang="en-US" b="1" dirty="0">
                <a:latin typeface="Times New Roman" panose="02020603050405020304" pitchFamily="18" charset="0"/>
                <a:cs typeface="Times New Roman" panose="02020603050405020304" pitchFamily="18" charset="0"/>
              </a:rPr>
              <a:t>Verification: </a:t>
            </a:r>
            <a:r>
              <a:rPr lang="en-US" dirty="0">
                <a:latin typeface="Times New Roman" panose="02020603050405020304" pitchFamily="18" charset="0"/>
                <a:cs typeface="Times New Roman" panose="02020603050405020304" pitchFamily="18" charset="0"/>
              </a:rPr>
              <a:t>Verification is performed using </a:t>
            </a:r>
            <a:r>
              <a:rPr lang="en-US" dirty="0" err="1">
                <a:latin typeface="Times New Roman" panose="02020603050405020304" pitchFamily="18" charset="0"/>
                <a:cs typeface="Times New Roman" panose="02020603050405020304" pitchFamily="18" charset="0"/>
              </a:rPr>
              <a:t>bitcoin's</a:t>
            </a:r>
            <a:r>
              <a:rPr lang="en-US" dirty="0">
                <a:latin typeface="Times New Roman" panose="02020603050405020304" pitchFamily="18" charset="0"/>
                <a:cs typeface="Times New Roman" panose="02020603050405020304" pitchFamily="18" charset="0"/>
              </a:rPr>
              <a:t>  scripting language.</a:t>
            </a:r>
          </a:p>
        </p:txBody>
      </p:sp>
    </p:spTree>
    <p:extLst>
      <p:ext uri="{BB962C8B-B14F-4D97-AF65-F5344CB8AC3E}">
        <p14:creationId xmlns:p14="http://schemas.microsoft.com/office/powerpoint/2010/main" val="4146604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Unspent Transaction Output (UTXO)</a:t>
            </a:r>
            <a:endParaRPr lang="en-US" dirty="0">
              <a:latin typeface="Times New Roman" panose="02020603050405020304" pitchFamily="18" charset="0"/>
              <a:cs typeface="Times New Roman" panose="02020603050405020304" pitchFamily="18" charset="0"/>
            </a:endParaRPr>
          </a:p>
        </p:txBody>
      </p:sp>
      <p:pic>
        <p:nvPicPr>
          <p:cNvPr id="4" name="Picture 2"/>
          <p:cNvPicPr>
            <a:picLocks noGrp="1" noChangeAspect="1" noChangeArrowheads="1"/>
          </p:cNvPicPr>
          <p:nvPr>
            <p:ph idx="1"/>
          </p:nvPr>
        </p:nvPicPr>
        <p:blipFill>
          <a:blip r:embed="rId2"/>
          <a:srcRect/>
          <a:stretch>
            <a:fillRect/>
          </a:stretch>
        </p:blipFill>
        <p:spPr bwMode="auto">
          <a:xfrm>
            <a:off x="2814638" y="1748631"/>
            <a:ext cx="6562725" cy="4229100"/>
          </a:xfrm>
          <a:prstGeom prst="rect">
            <a:avLst/>
          </a:prstGeom>
          <a:noFill/>
          <a:ln w="9525">
            <a:noFill/>
            <a:miter lim="800000"/>
            <a:headEnd/>
            <a:tailEnd/>
          </a:ln>
          <a:effectLst/>
        </p:spPr>
      </p:pic>
    </p:spTree>
    <p:extLst>
      <p:ext uri="{BB962C8B-B14F-4D97-AF65-F5344CB8AC3E}">
        <p14:creationId xmlns:p14="http://schemas.microsoft.com/office/powerpoint/2010/main" val="2606324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b="1" dirty="0">
                <a:latin typeface="Times New Roman" panose="02020603050405020304" pitchFamily="18" charset="0"/>
                <a:cs typeface="Times New Roman" panose="02020603050405020304" pitchFamily="18" charset="0"/>
              </a:rPr>
              <a:t>Inputs</a:t>
            </a:r>
          </a:p>
        </p:txBody>
      </p:sp>
      <p:pic>
        <p:nvPicPr>
          <p:cNvPr id="2050" name="Picture 2"/>
          <p:cNvPicPr>
            <a:picLocks noGrp="1" noChangeAspect="1" noChangeArrowheads="1"/>
          </p:cNvPicPr>
          <p:nvPr>
            <p:ph idx="1"/>
          </p:nvPr>
        </p:nvPicPr>
        <p:blipFill>
          <a:blip r:embed="rId2"/>
          <a:srcRect/>
          <a:stretch>
            <a:fillRect/>
          </a:stretch>
        </p:blipFill>
        <p:spPr bwMode="auto">
          <a:xfrm>
            <a:off x="1712708" y="1447800"/>
            <a:ext cx="8726692" cy="4953394"/>
          </a:xfrm>
          <a:prstGeom prst="rect">
            <a:avLst/>
          </a:prstGeom>
          <a:noFill/>
          <a:ln w="9525">
            <a:noFill/>
            <a:miter lim="800000"/>
            <a:headEnd/>
            <a:tailEnd/>
          </a:ln>
          <a:effectLst/>
        </p:spPr>
      </p:pic>
    </p:spTree>
    <p:extLst>
      <p:ext uri="{BB962C8B-B14F-4D97-AF65-F5344CB8AC3E}">
        <p14:creationId xmlns:p14="http://schemas.microsoft.com/office/powerpoint/2010/main" val="3534821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Outputs</a:t>
            </a:r>
          </a:p>
        </p:txBody>
      </p:sp>
      <p:pic>
        <p:nvPicPr>
          <p:cNvPr id="3074" name="Picture 2"/>
          <p:cNvPicPr>
            <a:picLocks noGrp="1" noChangeAspect="1" noChangeArrowheads="1"/>
          </p:cNvPicPr>
          <p:nvPr>
            <p:ph idx="1"/>
          </p:nvPr>
        </p:nvPicPr>
        <p:blipFill>
          <a:blip r:embed="rId2"/>
          <a:srcRect/>
          <a:stretch>
            <a:fillRect/>
          </a:stretch>
        </p:blipFill>
        <p:spPr bwMode="auto">
          <a:xfrm>
            <a:off x="1981200" y="2149581"/>
            <a:ext cx="8229600" cy="3427200"/>
          </a:xfrm>
          <a:prstGeom prst="rect">
            <a:avLst/>
          </a:prstGeom>
          <a:noFill/>
          <a:ln w="9525">
            <a:noFill/>
            <a:miter lim="800000"/>
            <a:headEnd/>
            <a:tailEnd/>
          </a:ln>
          <a:effectLst/>
        </p:spPr>
      </p:pic>
    </p:spTree>
    <p:extLst>
      <p:ext uri="{BB962C8B-B14F-4D97-AF65-F5344CB8AC3E}">
        <p14:creationId xmlns:p14="http://schemas.microsoft.com/office/powerpoint/2010/main" val="2697927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81300" y="2029619"/>
            <a:ext cx="6629400" cy="3943350"/>
          </a:xfrm>
          <a:prstGeom prst="rect">
            <a:avLst/>
          </a:prstGeom>
        </p:spPr>
      </p:pic>
    </p:spTree>
    <p:extLst>
      <p:ext uri="{BB962C8B-B14F-4D97-AF65-F5344CB8AC3E}">
        <p14:creationId xmlns:p14="http://schemas.microsoft.com/office/powerpoint/2010/main" val="16428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Verification</a:t>
            </a:r>
          </a:p>
        </p:txBody>
      </p:sp>
      <p:sp>
        <p:nvSpPr>
          <p:cNvPr id="3" name="Content Placeholder 2"/>
          <p:cNvSpPr>
            <a:spLocks noGrp="1"/>
          </p:cNvSpPr>
          <p:nvPr>
            <p:ph idx="1"/>
          </p:nvPr>
        </p:nvSpPr>
        <p:spPr>
          <a:xfrm>
            <a:off x="1981200" y="1066801"/>
            <a:ext cx="8229600" cy="5059363"/>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Verification is performed using </a:t>
            </a:r>
            <a:r>
              <a:rPr lang="en-US" dirty="0" err="1">
                <a:latin typeface="Times New Roman" panose="02020603050405020304" pitchFamily="18" charset="0"/>
                <a:cs typeface="Times New Roman" panose="02020603050405020304" pitchFamily="18" charset="0"/>
              </a:rPr>
              <a:t>Bitcoin's</a:t>
            </a:r>
            <a:r>
              <a:rPr lang="en-US" dirty="0">
                <a:latin typeface="Times New Roman" panose="02020603050405020304" pitchFamily="18" charset="0"/>
                <a:cs typeface="Times New Roman" panose="02020603050405020304" pitchFamily="18" charset="0"/>
              </a:rPr>
              <a:t> scripting language.</a:t>
            </a:r>
          </a:p>
          <a:p>
            <a:pPr algn="just"/>
            <a:r>
              <a:rPr lang="en-US" b="1" dirty="0">
                <a:latin typeface="Times New Roman" panose="02020603050405020304" pitchFamily="18" charset="0"/>
                <a:cs typeface="Times New Roman" panose="02020603050405020304" pitchFamily="18" charset="0"/>
              </a:rPr>
              <a:t>The script language : </a:t>
            </a:r>
            <a:r>
              <a:rPr lang="en-US" dirty="0" err="1">
                <a:latin typeface="Times New Roman" panose="02020603050405020304" pitchFamily="18" charset="0"/>
                <a:cs typeface="Times New Roman" panose="02020603050405020304" pitchFamily="18" charset="0"/>
              </a:rPr>
              <a:t>Bitcoin</a:t>
            </a:r>
            <a:r>
              <a:rPr lang="en-US" dirty="0">
                <a:latin typeface="Times New Roman" panose="02020603050405020304" pitchFamily="18" charset="0"/>
                <a:cs typeface="Times New Roman" panose="02020603050405020304" pitchFamily="18" charset="0"/>
              </a:rPr>
              <a:t> uses a simple stack-based language called script</a:t>
            </a:r>
          </a:p>
          <a:p>
            <a:pPr algn="just"/>
            <a:r>
              <a:rPr lang="en-US" dirty="0">
                <a:latin typeface="Times New Roman" panose="02020603050405020304" pitchFamily="18" charset="0"/>
                <a:cs typeface="Times New Roman" panose="02020603050405020304" pitchFamily="18" charset="0"/>
              </a:rPr>
              <a:t> describe how bitcoins can be spent and transferred.</a:t>
            </a:r>
          </a:p>
          <a:p>
            <a:pPr algn="just"/>
            <a:r>
              <a:rPr lang="en-US" dirty="0">
                <a:latin typeface="Times New Roman" panose="02020603050405020304" pitchFamily="18" charset="0"/>
                <a:cs typeface="Times New Roman" panose="02020603050405020304" pitchFamily="18" charset="0"/>
              </a:rPr>
              <a:t>This scripting language is based on a Forth programming language like syntax and uses a reverse polish notation in which every operand is followed by its operators. </a:t>
            </a:r>
          </a:p>
          <a:p>
            <a:pPr algn="just"/>
            <a:r>
              <a:rPr lang="en-US" dirty="0">
                <a:latin typeface="Times New Roman" panose="02020603050405020304" pitchFamily="18" charset="0"/>
                <a:cs typeface="Times New Roman" panose="02020603050405020304" pitchFamily="18" charset="0"/>
              </a:rPr>
              <a:t>It is evaluated from the left to the right using a Last In, First Out (LIFO) stack.</a:t>
            </a:r>
          </a:p>
          <a:p>
            <a:pPr algn="just"/>
            <a:r>
              <a:rPr lang="en-US" b="1" dirty="0">
                <a:latin typeface="Times New Roman" panose="02020603050405020304" pitchFamily="18" charset="0"/>
                <a:cs typeface="Times New Roman" panose="02020603050405020304" pitchFamily="18" charset="0"/>
              </a:rPr>
              <a:t>Not Turing Complete </a:t>
            </a:r>
            <a:r>
              <a:rPr lang="en-US" dirty="0">
                <a:latin typeface="Times New Roman" panose="02020603050405020304" pitchFamily="18" charset="0"/>
                <a:cs typeface="Times New Roman" panose="02020603050405020304" pitchFamily="18" charset="0"/>
              </a:rPr>
              <a:t>(no loops)</a:t>
            </a:r>
          </a:p>
          <a:p>
            <a:pPr algn="just"/>
            <a:r>
              <a:rPr lang="en-US" dirty="0">
                <a:latin typeface="Times New Roman" panose="02020603050405020304" pitchFamily="18" charset="0"/>
                <a:cs typeface="Times New Roman" panose="02020603050405020304" pitchFamily="18" charset="0"/>
              </a:rPr>
              <a:t>Scripts use various opcodes or instructions to define their operation.</a:t>
            </a:r>
          </a:p>
        </p:txBody>
      </p:sp>
    </p:spTree>
    <p:extLst>
      <p:ext uri="{BB962C8B-B14F-4D97-AF65-F5344CB8AC3E}">
        <p14:creationId xmlns:p14="http://schemas.microsoft.com/office/powerpoint/2010/main" val="2699399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427" y="201902"/>
            <a:ext cx="8229600" cy="792162"/>
          </a:xfrm>
        </p:spPr>
        <p:txBody>
          <a:bodyPr/>
          <a:lstStyle/>
          <a:p>
            <a:r>
              <a:rPr lang="en-US" b="1" dirty="0">
                <a:latin typeface="Times New Roman" panose="02020603050405020304" pitchFamily="18" charset="0"/>
                <a:cs typeface="Times New Roman" panose="02020603050405020304" pitchFamily="18" charset="0"/>
              </a:rPr>
              <a:t>Bitcoin Script Instructions</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Total 256 opcodes (15 disabled, 75 reserved)</a:t>
            </a:r>
          </a:p>
          <a:p>
            <a:r>
              <a:rPr lang="en-US" dirty="0">
                <a:latin typeface="Times New Roman" panose="02020603050405020304" pitchFamily="18" charset="0"/>
                <a:cs typeface="Times New Roman" panose="02020603050405020304" pitchFamily="18" charset="0"/>
              </a:rPr>
              <a:t> Arithmetic operations </a:t>
            </a:r>
          </a:p>
          <a:p>
            <a:r>
              <a:rPr lang="en-US" dirty="0">
                <a:latin typeface="Times New Roman" panose="02020603050405020304" pitchFamily="18" charset="0"/>
                <a:cs typeface="Times New Roman" panose="02020603050405020304" pitchFamily="18" charset="0"/>
              </a:rPr>
              <a:t> if-then conditions</a:t>
            </a:r>
          </a:p>
          <a:p>
            <a:r>
              <a:rPr lang="en-US" dirty="0">
                <a:latin typeface="Times New Roman" panose="02020603050405020304" pitchFamily="18" charset="0"/>
                <a:cs typeface="Times New Roman" panose="02020603050405020304" pitchFamily="18" charset="0"/>
              </a:rPr>
              <a:t> Logical operators </a:t>
            </a:r>
          </a:p>
          <a:p>
            <a:r>
              <a:rPr lang="en-US" dirty="0">
                <a:latin typeface="Times New Roman" panose="02020603050405020304" pitchFamily="18" charset="0"/>
                <a:cs typeface="Times New Roman" panose="02020603050405020304" pitchFamily="18" charset="0"/>
              </a:rPr>
              <a:t>Data handling (like OP_DUP)</a:t>
            </a:r>
          </a:p>
          <a:p>
            <a:r>
              <a:rPr lang="en-US" dirty="0">
                <a:latin typeface="Times New Roman" panose="02020603050405020304" pitchFamily="18" charset="0"/>
                <a:cs typeface="Times New Roman" panose="02020603050405020304" pitchFamily="18" charset="0"/>
              </a:rPr>
              <a:t>Cryptographic operations</a:t>
            </a:r>
          </a:p>
          <a:p>
            <a:r>
              <a:rPr lang="en-US" dirty="0">
                <a:latin typeface="Times New Roman" panose="02020603050405020304" pitchFamily="18" charset="0"/>
                <a:cs typeface="Times New Roman" panose="02020603050405020304" pitchFamily="18" charset="0"/>
              </a:rPr>
              <a:t>Hash functions </a:t>
            </a:r>
          </a:p>
          <a:p>
            <a:r>
              <a:rPr lang="en-US" dirty="0">
                <a:latin typeface="Times New Roman" panose="02020603050405020304" pitchFamily="18" charset="0"/>
                <a:cs typeface="Times New Roman" panose="02020603050405020304" pitchFamily="18" charset="0"/>
              </a:rPr>
              <a:t>Signature verification </a:t>
            </a:r>
          </a:p>
          <a:p>
            <a:r>
              <a:rPr lang="en-US" dirty="0">
                <a:latin typeface="Times New Roman" panose="02020603050405020304" pitchFamily="18" charset="0"/>
                <a:cs typeface="Times New Roman" panose="02020603050405020304" pitchFamily="18" charset="0"/>
              </a:rPr>
              <a:t>Multi-signature verification</a:t>
            </a:r>
          </a:p>
        </p:txBody>
      </p:sp>
    </p:spTree>
    <p:extLst>
      <p:ext uri="{BB962C8B-B14F-4D97-AF65-F5344CB8AC3E}">
        <p14:creationId xmlns:p14="http://schemas.microsoft.com/office/powerpoint/2010/main" val="247243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33475" y="585787"/>
            <a:ext cx="9925050" cy="5686425"/>
          </a:xfrm>
          <a:prstGeom prst="rect">
            <a:avLst/>
          </a:prstGeom>
        </p:spPr>
      </p:pic>
    </p:spTree>
    <p:extLst>
      <p:ext uri="{BB962C8B-B14F-4D97-AF65-F5344CB8AC3E}">
        <p14:creationId xmlns:p14="http://schemas.microsoft.com/office/powerpoint/2010/main" val="357022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Bitcoin Scripts</a:t>
            </a:r>
            <a:endParaRPr lang="en-IN" dirty="0"/>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Bitcoin scripts are small programs written in a Forth-like, stack-based language that dictate how Bitcoin transactions are validated and how funds can be spent.</a:t>
            </a:r>
          </a:p>
          <a:p>
            <a:r>
              <a:rPr lang="en-GB" dirty="0">
                <a:latin typeface="Times New Roman" panose="02020603050405020304" pitchFamily="18" charset="0"/>
                <a:cs typeface="Times New Roman" panose="02020603050405020304" pitchFamily="18" charset="0"/>
              </a:rPr>
              <a:t> They are used to define the conditions under which an output (an unspent transaction) can be used as input in a new transaction.</a:t>
            </a:r>
          </a:p>
          <a:p>
            <a:r>
              <a:rPr lang="en-GB" dirty="0">
                <a:latin typeface="Times New Roman" panose="02020603050405020304" pitchFamily="18" charset="0"/>
                <a:cs typeface="Times New Roman" panose="02020603050405020304" pitchFamily="18" charset="0"/>
              </a:rPr>
              <a:t>These scripts are fundamental to </a:t>
            </a:r>
            <a:r>
              <a:rPr lang="en-GB" dirty="0" err="1">
                <a:latin typeface="Times New Roman" panose="02020603050405020304" pitchFamily="18" charset="0"/>
                <a:cs typeface="Times New Roman" panose="02020603050405020304" pitchFamily="18" charset="0"/>
              </a:rPr>
              <a:t>Bitcoin's</a:t>
            </a:r>
            <a:r>
              <a:rPr lang="en-GB" dirty="0">
                <a:latin typeface="Times New Roman" panose="02020603050405020304" pitchFamily="18" charset="0"/>
                <a:cs typeface="Times New Roman" panose="02020603050405020304" pitchFamily="18" charset="0"/>
              </a:rPr>
              <a:t> functionality, enabling features like multi-signature transactions and more complex transaction logic.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03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9"/>
            <a:ext cx="10515600" cy="5844454"/>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Stack-based language:</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Bitcoin Script is a stack-based language, meaning it operates by pushing data onto and popping data off a stack. </a:t>
            </a:r>
          </a:p>
          <a:p>
            <a:pPr marL="0" indent="0">
              <a:buNone/>
            </a:pPr>
            <a:r>
              <a:rPr lang="en-IN" b="1" dirty="0">
                <a:latin typeface="Times New Roman" panose="02020603050405020304" pitchFamily="18" charset="0"/>
                <a:cs typeface="Times New Roman" panose="02020603050405020304" pitchFamily="18" charset="0"/>
              </a:rPr>
              <a:t>Limited and non-Turing complete:</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It's intentionally designed to be limited and not Turing-complete, meaning it cannot perform complex computations or loops. </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This limitation is crucial for security, preventing infinite loops and ensuring predictable transaction processing. </a:t>
            </a:r>
          </a:p>
          <a:p>
            <a:pPr marL="0" indent="0">
              <a:buNone/>
            </a:pPr>
            <a:r>
              <a:rPr lang="en-IN" b="1" dirty="0">
                <a:latin typeface="Times New Roman" panose="02020603050405020304" pitchFamily="18" charset="0"/>
                <a:cs typeface="Times New Roman" panose="02020603050405020304" pitchFamily="18" charset="0"/>
              </a:rPr>
              <a:t>Locking and unlocking scripts:</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Each transaction output (UTXO) has a locking script (</a:t>
            </a:r>
            <a:r>
              <a:rPr lang="en-GB" dirty="0" err="1">
                <a:latin typeface="Times New Roman" panose="02020603050405020304" pitchFamily="18" charset="0"/>
                <a:cs typeface="Times New Roman" panose="02020603050405020304" pitchFamily="18" charset="0"/>
              </a:rPr>
              <a:t>ScriptPubKey</a:t>
            </a:r>
            <a:r>
              <a:rPr lang="en-GB" dirty="0">
                <a:latin typeface="Times New Roman" panose="02020603050405020304" pitchFamily="18" charset="0"/>
                <a:cs typeface="Times New Roman" panose="02020603050405020304" pitchFamily="18" charset="0"/>
              </a:rPr>
              <a:t>) that specifies the conditions for spending those funds. </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To spend those funds, an unlocking script (</a:t>
            </a:r>
            <a:r>
              <a:rPr lang="en-GB" dirty="0" err="1">
                <a:latin typeface="Times New Roman" panose="02020603050405020304" pitchFamily="18" charset="0"/>
                <a:cs typeface="Times New Roman" panose="02020603050405020304" pitchFamily="18" charset="0"/>
              </a:rPr>
              <a:t>ScriptSig</a:t>
            </a:r>
            <a:r>
              <a:rPr lang="en-GB" dirty="0">
                <a:latin typeface="Times New Roman" panose="02020603050405020304" pitchFamily="18" charset="0"/>
                <a:cs typeface="Times New Roman" panose="02020603050405020304" pitchFamily="18" charset="0"/>
              </a:rPr>
              <a:t> or Witness) must be provided, which satisfies the conditions set by the locking script.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005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Bitcoin Scripts – A Simple Example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How Bob will verify that the transaction is actually originated from Alice?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028825" y="2010642"/>
            <a:ext cx="6076950" cy="2171700"/>
          </a:xfrm>
          <a:prstGeom prst="rect">
            <a:avLst/>
          </a:prstGeom>
        </p:spPr>
      </p:pic>
    </p:spTree>
    <p:extLst>
      <p:ext uri="{BB962C8B-B14F-4D97-AF65-F5344CB8AC3E}">
        <p14:creationId xmlns:p14="http://schemas.microsoft.com/office/powerpoint/2010/main" val="427649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Bitcoin Scripts – A Simple Example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pPr marL="0" indent="0">
              <a:buNone/>
            </a:pPr>
            <a:r>
              <a:rPr lang="en-GB" dirty="0">
                <a:latin typeface="Times New Roman" panose="02020603050405020304" pitchFamily="18" charset="0"/>
                <a:cs typeface="Times New Roman" panose="02020603050405020304" pitchFamily="18" charset="0"/>
              </a:rPr>
              <a:t>Send the public key of Alice along with the signature -&gt; Bob can verify this </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87349" y="2075151"/>
            <a:ext cx="5819775" cy="2105025"/>
          </a:xfrm>
          <a:prstGeom prst="rect">
            <a:avLst/>
          </a:prstGeom>
        </p:spPr>
      </p:pic>
    </p:spTree>
    <p:extLst>
      <p:ext uri="{BB962C8B-B14F-4D97-AF65-F5344CB8AC3E}">
        <p14:creationId xmlns:p14="http://schemas.microsoft.com/office/powerpoint/2010/main" val="3683931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Bitcoin Scripts – A Simple Example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endParaRPr lang="en-GB" dirty="0"/>
          </a:p>
          <a:p>
            <a:endParaRPr lang="en-GB" dirty="0"/>
          </a:p>
          <a:p>
            <a:endParaRPr lang="en-GB" dirty="0"/>
          </a:p>
          <a:p>
            <a:endParaRPr lang="en-GB" dirty="0"/>
          </a:p>
          <a:p>
            <a:endParaRPr lang="en-GB" dirty="0"/>
          </a:p>
          <a:p>
            <a:endParaRPr lang="en-GB" dirty="0"/>
          </a:p>
          <a:p>
            <a:r>
              <a:rPr lang="en-GB" dirty="0">
                <a:latin typeface="Times New Roman" panose="02020603050405020304" pitchFamily="18" charset="0"/>
                <a:cs typeface="Times New Roman" panose="02020603050405020304" pitchFamily="18" charset="0"/>
              </a:rPr>
              <a:t>Bitcoin indeed transfers scripts instead of the signature and the public key </a:t>
            </a:r>
            <a:endParaRPr lang="en-IN"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6019800" y="2447059"/>
            <a:ext cx="5181600" cy="1808671"/>
          </a:xfrm>
          <a:prstGeom prst="rect">
            <a:avLst/>
          </a:prstGeom>
        </p:spPr>
      </p:pic>
      <p:pic>
        <p:nvPicPr>
          <p:cNvPr id="5" name="Picture 4"/>
          <p:cNvPicPr>
            <a:picLocks noChangeAspect="1"/>
          </p:cNvPicPr>
          <p:nvPr/>
        </p:nvPicPr>
        <p:blipFill>
          <a:blip r:embed="rId3"/>
          <a:stretch>
            <a:fillRect/>
          </a:stretch>
        </p:blipFill>
        <p:spPr>
          <a:xfrm>
            <a:off x="764597" y="2447059"/>
            <a:ext cx="4877666" cy="1943100"/>
          </a:xfrm>
          <a:prstGeom prst="rect">
            <a:avLst/>
          </a:prstGeom>
        </p:spPr>
      </p:pic>
      <p:sp>
        <p:nvSpPr>
          <p:cNvPr id="7" name="Rectangle 6"/>
          <p:cNvSpPr/>
          <p:nvPr/>
        </p:nvSpPr>
        <p:spPr>
          <a:xfrm>
            <a:off x="6019800" y="4926905"/>
            <a:ext cx="5430982" cy="1384995"/>
          </a:xfrm>
          <a:prstGeom prst="rect">
            <a:avLst/>
          </a:prstGeom>
        </p:spPr>
        <p:txBody>
          <a:bodyPr wrap="square">
            <a:spAutoFit/>
          </a:bodyPr>
          <a:lstStyle/>
          <a:p>
            <a:r>
              <a:rPr lang="en-GB" sz="2800" dirty="0">
                <a:latin typeface="Times New Roman" panose="02020603050405020304" pitchFamily="18" charset="0"/>
                <a:cs typeface="Times New Roman" panose="02020603050405020304" pitchFamily="18" charset="0"/>
              </a:rPr>
              <a:t>Bob can spend the bitcoin only if both the scripts return TRUE after execution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154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Bitcoin Scripts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594552"/>
            <a:ext cx="10515600" cy="4351338"/>
          </a:xfrm>
        </p:spPr>
        <p:txBody>
          <a:bodyPr>
            <a:normAutofit/>
          </a:bodyPr>
          <a:lstStyle/>
          <a:p>
            <a:r>
              <a:rPr lang="en-GB" dirty="0">
                <a:latin typeface="Times New Roman" panose="02020603050405020304" pitchFamily="18" charset="0"/>
                <a:cs typeface="Times New Roman" panose="02020603050405020304" pitchFamily="18" charset="0"/>
              </a:rPr>
              <a:t>Simple, compact, stack-based and processed left to right </a:t>
            </a:r>
          </a:p>
          <a:p>
            <a:pPr lvl="1"/>
            <a:r>
              <a:rPr lang="en-GB" dirty="0">
                <a:latin typeface="Times New Roman" panose="02020603050405020304" pitchFamily="18" charset="0"/>
                <a:cs typeface="Times New Roman" panose="02020603050405020304" pitchFamily="18" charset="0"/>
              </a:rPr>
              <a:t>FORTH like language </a:t>
            </a:r>
          </a:p>
          <a:p>
            <a:r>
              <a:rPr lang="en-GB" dirty="0">
                <a:latin typeface="Times New Roman" panose="02020603050405020304" pitchFamily="18" charset="0"/>
                <a:cs typeface="Times New Roman" panose="02020603050405020304" pitchFamily="18" charset="0"/>
              </a:rPr>
              <a:t>Not Turing Complete (no loops) </a:t>
            </a:r>
          </a:p>
          <a:p>
            <a:pPr lvl="1"/>
            <a:r>
              <a:rPr lang="en-GB" dirty="0">
                <a:latin typeface="Times New Roman" panose="02020603050405020304" pitchFamily="18" charset="0"/>
                <a:cs typeface="Times New Roman" panose="02020603050405020304" pitchFamily="18" charset="0"/>
              </a:rPr>
              <a:t>Halting problem is not there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777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Bitcoin Scripts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5463" y="2365952"/>
            <a:ext cx="10515600" cy="4351338"/>
          </a:xfrm>
        </p:spPr>
        <p:txBody>
          <a:bodyPr/>
          <a:lstStyle/>
          <a:p>
            <a:r>
              <a:rPr lang="en-GB" dirty="0">
                <a:latin typeface="Times New Roman" panose="02020603050405020304" pitchFamily="18" charset="0"/>
                <a:cs typeface="Times New Roman" panose="02020603050405020304" pitchFamily="18" charset="0"/>
              </a:rPr>
              <a:t>With every transaction Bob must provide </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 public key that, when hashed, yields the address of Bob embedded in the script </a:t>
            </a:r>
          </a:p>
          <a:p>
            <a:pPr lvl="1">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 signature to provide ownership of the private key corresponding to the public key of Bob</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853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b="1" dirty="0">
                <a:latin typeface="Times New Roman" panose="02020603050405020304" pitchFamily="18" charset="0"/>
                <a:cs typeface="Times New Roman" panose="02020603050405020304" pitchFamily="18" charset="0"/>
              </a:rPr>
              <a:t>Verification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06682" y="914400"/>
            <a:ext cx="8704118" cy="5791200"/>
          </a:xfrm>
        </p:spPr>
        <p:txBody>
          <a:bodyPr>
            <a:normAutofit/>
          </a:bodyPr>
          <a:lstStyle/>
          <a:p>
            <a:r>
              <a:rPr lang="en-US" sz="2400" dirty="0">
                <a:latin typeface="Times New Roman" panose="02020603050405020304" pitchFamily="18" charset="0"/>
                <a:cs typeface="Times New Roman" panose="02020603050405020304" pitchFamily="18" charset="0"/>
              </a:rPr>
              <a:t>A transaction script is evaluated by combining </a:t>
            </a:r>
            <a:r>
              <a:rPr lang="en-US" sz="2400" b="1" i="1" dirty="0">
                <a:latin typeface="Times New Roman" panose="02020603050405020304" pitchFamily="18" charset="0"/>
                <a:cs typeface="Times New Roman" panose="02020603050405020304" pitchFamily="18" charset="0"/>
              </a:rPr>
              <a:t>ScriptSig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ScriptPubKey</a:t>
            </a:r>
            <a:r>
              <a:rPr lang="en-US" sz="2400" dirty="0">
                <a:latin typeface="Times New Roman" panose="02020603050405020304" pitchFamily="18" charset="0"/>
                <a:cs typeface="Times New Roman" panose="02020603050405020304" pitchFamily="18" charset="0"/>
              </a:rPr>
              <a:t>. </a:t>
            </a:r>
          </a:p>
          <a:p>
            <a:r>
              <a:rPr lang="en-US" sz="2400" b="1" i="1" dirty="0">
                <a:latin typeface="Times New Roman" panose="02020603050405020304" pitchFamily="18" charset="0"/>
                <a:cs typeface="Times New Roman" panose="02020603050405020304" pitchFamily="18" charset="0"/>
              </a:rPr>
              <a:t>ScriptSig </a:t>
            </a:r>
            <a:r>
              <a:rPr lang="en-US" sz="2400" dirty="0">
                <a:latin typeface="Times New Roman" panose="02020603050405020304" pitchFamily="18" charset="0"/>
                <a:cs typeface="Times New Roman" panose="02020603050405020304" pitchFamily="18" charset="0"/>
              </a:rPr>
              <a:t>is the unlocking script, whereas </a:t>
            </a:r>
            <a:r>
              <a:rPr lang="en-US" sz="2400" b="1" i="1" dirty="0">
                <a:latin typeface="Times New Roman" panose="02020603050405020304" pitchFamily="18" charset="0"/>
                <a:cs typeface="Times New Roman" panose="02020603050405020304" pitchFamily="18" charset="0"/>
              </a:rPr>
              <a:t>ScriptPubKey</a:t>
            </a:r>
            <a:r>
              <a:rPr lang="en-US" sz="2400" dirty="0">
                <a:latin typeface="Times New Roman" panose="02020603050405020304" pitchFamily="18" charset="0"/>
                <a:cs typeface="Times New Roman" panose="02020603050405020304" pitchFamily="18" charset="0"/>
              </a:rPr>
              <a:t> is the locking script. </a:t>
            </a:r>
          </a:p>
          <a:p>
            <a:r>
              <a:rPr lang="en-US" sz="2400" dirty="0">
                <a:latin typeface="Times New Roman" panose="02020603050405020304" pitchFamily="18" charset="0"/>
                <a:cs typeface="Times New Roman" panose="02020603050405020304" pitchFamily="18" charset="0"/>
              </a:rPr>
              <a:t>how a transaction to be spent is evaluated?</a:t>
            </a:r>
          </a:p>
          <a:p>
            <a:pPr algn="just">
              <a:buNone/>
            </a:pPr>
            <a:r>
              <a:rPr lang="en-US" sz="2400" dirty="0">
                <a:latin typeface="Times New Roman" panose="02020603050405020304" pitchFamily="18" charset="0"/>
                <a:cs typeface="Times New Roman" panose="02020603050405020304" pitchFamily="18" charset="0"/>
              </a:rPr>
              <a:t>	1.  it is unlocked and then it is spent</a:t>
            </a:r>
          </a:p>
          <a:p>
            <a:pPr algn="just">
              <a:buNone/>
            </a:pPr>
            <a:r>
              <a:rPr lang="en-US" sz="2400" dirty="0">
                <a:latin typeface="Times New Roman" panose="02020603050405020304" pitchFamily="18" charset="0"/>
                <a:cs typeface="Times New Roman" panose="02020603050405020304" pitchFamily="18" charset="0"/>
              </a:rPr>
              <a:t> 	2.</a:t>
            </a:r>
            <a:r>
              <a:rPr lang="en-US" sz="2400" i="1" dirty="0">
                <a:latin typeface="Times New Roman" panose="02020603050405020304" pitchFamily="18" charset="0"/>
                <a:cs typeface="Times New Roman" panose="02020603050405020304" pitchFamily="18" charset="0"/>
              </a:rPr>
              <a:t> ScriptSig </a:t>
            </a:r>
            <a:r>
              <a:rPr lang="en-US" sz="2400" dirty="0">
                <a:latin typeface="Times New Roman" panose="02020603050405020304" pitchFamily="18" charset="0"/>
                <a:cs typeface="Times New Roman" panose="02020603050405020304" pitchFamily="18" charset="0"/>
              </a:rPr>
              <a:t>is provided by the user who wishes to unlock the transaction</a:t>
            </a:r>
          </a:p>
          <a:p>
            <a:pPr algn="just">
              <a:buNone/>
            </a:pPr>
            <a:r>
              <a:rPr lang="en-US" sz="2400" dirty="0">
                <a:latin typeface="Times New Roman" panose="02020603050405020304" pitchFamily="18" charset="0"/>
                <a:cs typeface="Times New Roman" panose="02020603050405020304" pitchFamily="18" charset="0"/>
              </a:rPr>
              <a:t>	 3. S</a:t>
            </a:r>
            <a:r>
              <a:rPr lang="en-US" sz="2400" i="1" dirty="0">
                <a:latin typeface="Times New Roman" panose="02020603050405020304" pitchFamily="18" charset="0"/>
                <a:cs typeface="Times New Roman" panose="02020603050405020304" pitchFamily="18" charset="0"/>
              </a:rPr>
              <a:t>criptPubkey</a:t>
            </a:r>
            <a:r>
              <a:rPr lang="en-US" sz="2400" dirty="0">
                <a:latin typeface="Times New Roman" panose="02020603050405020304" pitchFamily="18" charset="0"/>
                <a:cs typeface="Times New Roman" panose="02020603050405020304" pitchFamily="18" charset="0"/>
              </a:rPr>
              <a:t> is part of the transaction output and specifies the conditions that need to be fulfilled in order to spend the output </a:t>
            </a:r>
          </a:p>
          <a:p>
            <a:pPr algn="just">
              <a:buNone/>
            </a:pPr>
            <a:r>
              <a:rPr lang="en-US" sz="2400" dirty="0">
                <a:latin typeface="Times New Roman" panose="02020603050405020304" pitchFamily="18" charset="0"/>
                <a:cs typeface="Times New Roman" panose="02020603050405020304" pitchFamily="18" charset="0"/>
              </a:rPr>
              <a:t>	4. In other words, outputs are locked by S</a:t>
            </a:r>
            <a:r>
              <a:rPr lang="en-US" sz="2400" i="1" dirty="0">
                <a:latin typeface="Times New Roman" panose="02020603050405020304" pitchFamily="18" charset="0"/>
                <a:cs typeface="Times New Roman" panose="02020603050405020304" pitchFamily="18" charset="0"/>
              </a:rPr>
              <a:t>criptPubKey</a:t>
            </a:r>
            <a:r>
              <a:rPr lang="en-US" sz="2400" dirty="0">
                <a:latin typeface="Times New Roman" panose="02020603050405020304" pitchFamily="18" charset="0"/>
                <a:cs typeface="Times New Roman" panose="02020603050405020304" pitchFamily="18" charset="0"/>
              </a:rPr>
              <a:t> that contains the conditions, when met will unlock the output, and coins can then be redeemed</a:t>
            </a:r>
          </a:p>
        </p:txBody>
      </p:sp>
    </p:spTree>
    <p:extLst>
      <p:ext uri="{BB962C8B-B14F-4D97-AF65-F5344CB8AC3E}">
        <p14:creationId xmlns:p14="http://schemas.microsoft.com/office/powerpoint/2010/main" val="285441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Commonly used opcodes</a:t>
            </a:r>
          </a:p>
        </p:txBody>
      </p:sp>
      <p:pic>
        <p:nvPicPr>
          <p:cNvPr id="4098" name="Picture 2"/>
          <p:cNvPicPr>
            <a:picLocks noGrp="1" noChangeAspect="1" noChangeArrowheads="1"/>
          </p:cNvPicPr>
          <p:nvPr>
            <p:ph idx="1"/>
          </p:nvPr>
        </p:nvPicPr>
        <p:blipFill>
          <a:blip r:embed="rId2"/>
          <a:srcRect/>
          <a:stretch>
            <a:fillRect/>
          </a:stretch>
        </p:blipFill>
        <p:spPr bwMode="auto">
          <a:xfrm>
            <a:off x="1752601" y="990600"/>
            <a:ext cx="8471313" cy="5562600"/>
          </a:xfrm>
          <a:prstGeom prst="rect">
            <a:avLst/>
          </a:prstGeom>
          <a:noFill/>
          <a:ln w="9525">
            <a:noFill/>
            <a:miter lim="800000"/>
            <a:headEnd/>
            <a:tailEnd/>
          </a:ln>
          <a:effectLst/>
        </p:spPr>
      </p:pic>
    </p:spTree>
    <p:extLst>
      <p:ext uri="{BB962C8B-B14F-4D97-AF65-F5344CB8AC3E}">
        <p14:creationId xmlns:p14="http://schemas.microsoft.com/office/powerpoint/2010/main" val="3637188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Verification</a:t>
            </a:r>
          </a:p>
        </p:txBody>
      </p:sp>
      <p:sp>
        <p:nvSpPr>
          <p:cNvPr id="3" name="Content Placeholder 2"/>
          <p:cNvSpPr>
            <a:spLocks noGrp="1"/>
          </p:cNvSpPr>
          <p:nvPr>
            <p:ph idx="1"/>
          </p:nvPr>
        </p:nvSpPr>
        <p:spPr>
          <a:xfrm>
            <a:off x="1981200" y="990601"/>
            <a:ext cx="8229600" cy="5364163"/>
          </a:xfrm>
        </p:spPr>
        <p:txBody>
          <a:bodyPr>
            <a:noAutofit/>
          </a:bodyPr>
          <a:lstStyle/>
          <a:p>
            <a:pPr algn="just"/>
            <a:r>
              <a:rPr lang="en-US" sz="2400" dirty="0">
                <a:latin typeface="Times New Roman" panose="02020603050405020304" pitchFamily="18" charset="0"/>
                <a:cs typeface="Times New Roman" panose="02020603050405020304" pitchFamily="18" charset="0"/>
              </a:rPr>
              <a:t>There are various scripts available in </a:t>
            </a:r>
            <a:r>
              <a:rPr lang="en-US" sz="2400" dirty="0" err="1">
                <a:latin typeface="Times New Roman" panose="02020603050405020304" pitchFamily="18" charset="0"/>
                <a:cs typeface="Times New Roman" panose="02020603050405020304" pitchFamily="18" charset="0"/>
              </a:rPr>
              <a:t>Bitcoin</a:t>
            </a:r>
            <a:r>
              <a:rPr lang="en-US" sz="2400" dirty="0">
                <a:latin typeface="Times New Roman" panose="02020603050405020304" pitchFamily="18" charset="0"/>
                <a:cs typeface="Times New Roman" panose="02020603050405020304" pitchFamily="18" charset="0"/>
              </a:rPr>
              <a:t> to handle the value transfer from the source to the destination.</a:t>
            </a:r>
          </a:p>
          <a:p>
            <a:pPr algn="just"/>
            <a:r>
              <a:rPr lang="en-US" sz="2400" dirty="0">
                <a:latin typeface="Times New Roman" panose="02020603050405020304" pitchFamily="18" charset="0"/>
                <a:cs typeface="Times New Roman" panose="02020603050405020304" pitchFamily="18" charset="0"/>
              </a:rPr>
              <a:t> These scripts range from very simple to quite complex depending upon the requirements of the transaction.</a:t>
            </a:r>
          </a:p>
          <a:p>
            <a:pPr algn="just"/>
            <a:r>
              <a:rPr lang="en-US" sz="2400" dirty="0">
                <a:latin typeface="Times New Roman" panose="02020603050405020304" pitchFamily="18" charset="0"/>
                <a:cs typeface="Times New Roman" panose="02020603050405020304" pitchFamily="18" charset="0"/>
              </a:rPr>
              <a:t>Standard transactions are evaluated using </a:t>
            </a:r>
            <a:r>
              <a:rPr lang="en-US" sz="2400" b="1" dirty="0" err="1">
                <a:latin typeface="Times New Roman" panose="02020603050405020304" pitchFamily="18" charset="0"/>
                <a:cs typeface="Times New Roman" panose="02020603050405020304" pitchFamily="18" charset="0"/>
              </a:rPr>
              <a:t>IsStandard</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IsStandardTx</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tests and only standard transactions that pass the test are generally allowed to be mined or broadcasted on the </a:t>
            </a:r>
            <a:r>
              <a:rPr lang="en-US" sz="2400" dirty="0" err="1">
                <a:latin typeface="Times New Roman" panose="02020603050405020304" pitchFamily="18" charset="0"/>
                <a:cs typeface="Times New Roman" panose="02020603050405020304" pitchFamily="18" charset="0"/>
              </a:rPr>
              <a:t>Bitcoin</a:t>
            </a:r>
            <a:r>
              <a:rPr lang="en-US" sz="2400" dirty="0">
                <a:latin typeface="Times New Roman" panose="02020603050405020304" pitchFamily="18" charset="0"/>
                <a:cs typeface="Times New Roman" panose="02020603050405020304" pitchFamily="18" charset="0"/>
              </a:rPr>
              <a:t> network.</a:t>
            </a:r>
          </a:p>
          <a:p>
            <a:pPr algn="just"/>
            <a:r>
              <a:rPr lang="en-US" sz="2400" dirty="0">
                <a:latin typeface="Times New Roman" panose="02020603050405020304" pitchFamily="18" charset="0"/>
                <a:cs typeface="Times New Roman" panose="02020603050405020304" pitchFamily="18" charset="0"/>
              </a:rPr>
              <a:t> However, nonstandard transactions are valid and allowed on the network. </a:t>
            </a:r>
          </a:p>
        </p:txBody>
      </p:sp>
    </p:spTree>
    <p:extLst>
      <p:ext uri="{BB962C8B-B14F-4D97-AF65-F5344CB8AC3E}">
        <p14:creationId xmlns:p14="http://schemas.microsoft.com/office/powerpoint/2010/main" val="32351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9612" y="276225"/>
            <a:ext cx="10772775" cy="6305550"/>
          </a:xfrm>
          <a:prstGeom prst="rect">
            <a:avLst/>
          </a:prstGeom>
        </p:spPr>
      </p:pic>
    </p:spTree>
    <p:extLst>
      <p:ext uri="{BB962C8B-B14F-4D97-AF65-F5344CB8AC3E}">
        <p14:creationId xmlns:p14="http://schemas.microsoft.com/office/powerpoint/2010/main" val="2564757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b="1" dirty="0">
                <a:latin typeface="Times New Roman" panose="02020603050405020304" pitchFamily="18" charset="0"/>
                <a:cs typeface="Times New Roman" panose="02020603050405020304" pitchFamily="18" charset="0"/>
              </a:rPr>
              <a:t>Types of transactions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914400"/>
            <a:ext cx="8229600" cy="5638800"/>
          </a:xfrm>
        </p:spPr>
        <p:txBody>
          <a:bodyPr>
            <a:normAutofit/>
          </a:bodyPr>
          <a:lstStyle/>
          <a:p>
            <a:pPr algn="just"/>
            <a:r>
              <a:rPr lang="en-US" sz="2400" b="1" dirty="0">
                <a:latin typeface="Times New Roman" panose="02020603050405020304" pitchFamily="18" charset="0"/>
                <a:cs typeface="Times New Roman" panose="02020603050405020304" pitchFamily="18" charset="0"/>
              </a:rPr>
              <a:t>Pay to Public Key Hash (P2PKH): </a:t>
            </a:r>
            <a:r>
              <a:rPr lang="en-US" sz="2400" dirty="0">
                <a:latin typeface="Times New Roman" panose="02020603050405020304" pitchFamily="18" charset="0"/>
                <a:cs typeface="Times New Roman" panose="02020603050405020304" pitchFamily="18" charset="0"/>
              </a:rPr>
              <a:t>P2PKH is the most commonly used transaction type and is used to send transactions to the </a:t>
            </a:r>
            <a:r>
              <a:rPr lang="en-US" sz="2400" dirty="0" err="1">
                <a:latin typeface="Times New Roman" panose="02020603050405020304" pitchFamily="18" charset="0"/>
                <a:cs typeface="Times New Roman" panose="02020603050405020304" pitchFamily="18" charset="0"/>
              </a:rPr>
              <a:t>bitcoin</a:t>
            </a:r>
            <a:r>
              <a:rPr lang="en-US" sz="2400" dirty="0">
                <a:latin typeface="Times New Roman" panose="02020603050405020304" pitchFamily="18" charset="0"/>
                <a:cs typeface="Times New Roman" panose="02020603050405020304" pitchFamily="18" charset="0"/>
              </a:rPr>
              <a:t> addresses. The format of the transaction is shown as follows:</a:t>
            </a:r>
          </a:p>
          <a:p>
            <a:pPr algn="just">
              <a:buNone/>
            </a:pPr>
            <a:endParaRPr lang="en-US" sz="2400" dirty="0"/>
          </a:p>
          <a:p>
            <a:pPr algn="just">
              <a:buNone/>
            </a:pPr>
            <a:r>
              <a:rPr lang="en-US" sz="2400" dirty="0"/>
              <a:t>   </a:t>
            </a:r>
            <a:r>
              <a:rPr lang="en-US" sz="2400" dirty="0">
                <a:latin typeface="Times New Roman" panose="02020603050405020304" pitchFamily="18" charset="0"/>
                <a:cs typeface="Times New Roman" panose="02020603050405020304" pitchFamily="18" charset="0"/>
              </a:rPr>
              <a:t> </a:t>
            </a:r>
          </a:p>
          <a:p>
            <a:pPr algn="just">
              <a:buNone/>
            </a:pPr>
            <a:r>
              <a:rPr lang="en-US" sz="2400" dirty="0">
                <a:latin typeface="Times New Roman" panose="02020603050405020304" pitchFamily="18" charset="0"/>
                <a:cs typeface="Times New Roman" panose="02020603050405020304" pitchFamily="18" charset="0"/>
              </a:rPr>
              <a:t>     The ScriptPubKey and ScriptSig parameters are concatenated together and executed. </a:t>
            </a:r>
          </a:p>
          <a:p>
            <a:pPr algn="just"/>
            <a:r>
              <a:rPr lang="en-US" sz="2400" b="1" dirty="0">
                <a:latin typeface="Times New Roman" panose="02020603050405020304" pitchFamily="18" charset="0"/>
                <a:cs typeface="Times New Roman" panose="02020603050405020304" pitchFamily="18" charset="0"/>
              </a:rPr>
              <a:t>Pay to Script Hash (P2SH):</a:t>
            </a:r>
            <a:r>
              <a:rPr lang="en-US" sz="2400" dirty="0">
                <a:latin typeface="Times New Roman" panose="02020603050405020304" pitchFamily="18" charset="0"/>
                <a:cs typeface="Times New Roman" panose="02020603050405020304" pitchFamily="18" charset="0"/>
              </a:rPr>
              <a:t> P2SH is used in order to send transactions to a script hash (that is, the addresses starting with 3) and was standardized in </a:t>
            </a:r>
            <a:r>
              <a:rPr lang="en-US" sz="2400" dirty="0" err="1">
                <a:latin typeface="Times New Roman" panose="02020603050405020304" pitchFamily="18" charset="0"/>
                <a:cs typeface="Times New Roman" panose="02020603050405020304" pitchFamily="18" charset="0"/>
              </a:rPr>
              <a:t>Bitcoin</a:t>
            </a:r>
            <a:r>
              <a:rPr lang="en-US" sz="2400" dirty="0">
                <a:latin typeface="Times New Roman" panose="02020603050405020304" pitchFamily="18" charset="0"/>
                <a:cs typeface="Times New Roman" panose="02020603050405020304" pitchFamily="18" charset="0"/>
              </a:rPr>
              <a:t> Improvement Proposal  (BIP16). In addition to passing the script, the redeem script is also evaluated and must be valid. </a:t>
            </a:r>
          </a:p>
          <a:p>
            <a:pPr algn="just">
              <a:buNone/>
            </a:pPr>
            <a:endParaRPr lang="en-US" sz="2400" dirty="0"/>
          </a:p>
          <a:p>
            <a:pPr algn="just">
              <a:buNone/>
            </a:pPr>
            <a:endParaRPr lang="en-US" sz="2400" dirty="0"/>
          </a:p>
        </p:txBody>
      </p:sp>
      <p:pic>
        <p:nvPicPr>
          <p:cNvPr id="7" name="Picture 3"/>
          <p:cNvPicPr>
            <a:picLocks noChangeAspect="1" noChangeArrowheads="1"/>
          </p:cNvPicPr>
          <p:nvPr/>
        </p:nvPicPr>
        <p:blipFill>
          <a:blip r:embed="rId2"/>
          <a:srcRect/>
          <a:stretch>
            <a:fillRect/>
          </a:stretch>
        </p:blipFill>
        <p:spPr bwMode="auto">
          <a:xfrm>
            <a:off x="2314576" y="5943601"/>
            <a:ext cx="8353425" cy="752475"/>
          </a:xfrm>
          <a:prstGeom prst="rect">
            <a:avLst/>
          </a:prstGeom>
          <a:noFill/>
          <a:ln w="9525">
            <a:noFill/>
            <a:miter lim="800000"/>
            <a:headEnd/>
            <a:tailEnd/>
          </a:ln>
          <a:effectLst/>
        </p:spPr>
      </p:pic>
      <p:pic>
        <p:nvPicPr>
          <p:cNvPr id="9" name="Picture 4"/>
          <p:cNvPicPr>
            <a:picLocks noChangeAspect="1" noChangeArrowheads="1"/>
          </p:cNvPicPr>
          <p:nvPr/>
        </p:nvPicPr>
        <p:blipFill>
          <a:blip r:embed="rId3"/>
          <a:srcRect/>
          <a:stretch>
            <a:fillRect/>
          </a:stretch>
        </p:blipFill>
        <p:spPr bwMode="auto">
          <a:xfrm>
            <a:off x="2057400" y="2438400"/>
            <a:ext cx="8610600" cy="647700"/>
          </a:xfrm>
          <a:prstGeom prst="rect">
            <a:avLst/>
          </a:prstGeom>
          <a:noFill/>
          <a:ln w="9525">
            <a:noFill/>
            <a:miter lim="800000"/>
            <a:headEnd/>
            <a:tailEnd/>
          </a:ln>
          <a:effectLst/>
        </p:spPr>
      </p:pic>
    </p:spTree>
    <p:extLst>
      <p:ext uri="{BB962C8B-B14F-4D97-AF65-F5344CB8AC3E}">
        <p14:creationId xmlns:p14="http://schemas.microsoft.com/office/powerpoint/2010/main" val="472386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b="1" dirty="0">
                <a:latin typeface="Times New Roman" panose="02020603050405020304" pitchFamily="18" charset="0"/>
                <a:cs typeface="Times New Roman" panose="02020603050405020304" pitchFamily="18" charset="0"/>
              </a:rPr>
              <a:t>Types of transactions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81200" y="914400"/>
            <a:ext cx="8229600" cy="5638800"/>
          </a:xfrm>
        </p:spPr>
        <p:txBody>
          <a:bodyPr>
            <a:normAutofit fontScale="92500" lnSpcReduction="10000"/>
          </a:bodyPr>
          <a:lstStyle/>
          <a:p>
            <a:pPr algn="just">
              <a:buFont typeface="Wingdings" pitchFamily="2" charset="2"/>
              <a:buChar char="§"/>
            </a:pPr>
            <a:r>
              <a:rPr lang="en-US" sz="2400" b="1" dirty="0" err="1">
                <a:latin typeface="Times New Roman" panose="02020603050405020304" pitchFamily="18" charset="0"/>
                <a:cs typeface="Times New Roman" panose="02020603050405020304" pitchFamily="18" charset="0"/>
              </a:rPr>
              <a:t>MultiSig</a:t>
            </a:r>
            <a:r>
              <a:rPr lang="en-US" sz="2400" b="1" dirty="0">
                <a:latin typeface="Times New Roman" panose="02020603050405020304" pitchFamily="18" charset="0"/>
                <a:cs typeface="Times New Roman" panose="02020603050405020304" pitchFamily="18" charset="0"/>
              </a:rPr>
              <a:t> (Pay to </a:t>
            </a:r>
            <a:r>
              <a:rPr lang="en-US" sz="2400" b="1" dirty="0" err="1">
                <a:latin typeface="Times New Roman" panose="02020603050405020304" pitchFamily="18" charset="0"/>
                <a:cs typeface="Times New Roman" panose="02020603050405020304" pitchFamily="18" charset="0"/>
              </a:rPr>
              <a:t>MultiSig</a:t>
            </a:r>
            <a:r>
              <a:rPr lang="en-US" sz="2400" b="1" dirty="0">
                <a:latin typeface="Times New Roman" panose="02020603050405020304" pitchFamily="18" charset="0"/>
                <a:cs typeface="Times New Roman" panose="02020603050405020304" pitchFamily="18" charset="0"/>
              </a:rPr>
              <a:t>): M-of-N </a:t>
            </a:r>
            <a:r>
              <a:rPr lang="en-US" sz="2400" b="1" dirty="0" err="1">
                <a:latin typeface="Times New Roman" panose="02020603050405020304" pitchFamily="18" charset="0"/>
                <a:cs typeface="Times New Roman" panose="02020603050405020304" pitchFamily="18" charset="0"/>
              </a:rPr>
              <a:t>MultiSig</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transaction script is a complex type of script where it is possible to construct a script that required multiple signatures to be valid in order to redeem a transaction. Various complex transactions such as escrow and deposits can be built using this script. The template is shown here:</a:t>
            </a:r>
          </a:p>
          <a:p>
            <a:pPr algn="just">
              <a:buNone/>
            </a:pPr>
            <a:r>
              <a:rPr lang="en-US" sz="2400" dirty="0">
                <a:latin typeface="Times New Roman" panose="02020603050405020304" pitchFamily="18" charset="0"/>
                <a:cs typeface="Times New Roman" panose="02020603050405020304" pitchFamily="18" charset="0"/>
              </a:rPr>
              <a:t>    </a:t>
            </a:r>
          </a:p>
          <a:p>
            <a:pPr algn="just">
              <a:buNone/>
            </a:pPr>
            <a:r>
              <a:rPr lang="en-US" sz="2400" dirty="0">
                <a:latin typeface="Times New Roman" panose="02020603050405020304" pitchFamily="18" charset="0"/>
                <a:cs typeface="Times New Roman" panose="02020603050405020304" pitchFamily="18" charset="0"/>
              </a:rPr>
              <a:t>     </a:t>
            </a:r>
          </a:p>
          <a:p>
            <a:pPr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multisig</a:t>
            </a:r>
            <a:r>
              <a:rPr lang="en-US" sz="2400" dirty="0">
                <a:latin typeface="Times New Roman" panose="02020603050405020304" pitchFamily="18" charset="0"/>
                <a:cs typeface="Times New Roman" panose="02020603050405020304" pitchFamily="18" charset="0"/>
              </a:rPr>
              <a:t> is usually part of the P2SH redeem script, mentioned in the previous bullet point</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Pay to </a:t>
            </a:r>
            <a:r>
              <a:rPr lang="en-US" sz="2400" b="1" dirty="0" err="1">
                <a:latin typeface="Times New Roman" panose="02020603050405020304" pitchFamily="18" charset="0"/>
                <a:cs typeface="Times New Roman" panose="02020603050405020304" pitchFamily="18" charset="0"/>
              </a:rPr>
              <a:t>Pubkey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This script is a very simple script that is commonly used in </a:t>
            </a:r>
            <a:r>
              <a:rPr lang="en-US" sz="2400" b="1" dirty="0">
                <a:latin typeface="Times New Roman" panose="02020603050405020304" pitchFamily="18" charset="0"/>
                <a:cs typeface="Times New Roman" panose="02020603050405020304" pitchFamily="18" charset="0"/>
              </a:rPr>
              <a:t>coinbase transactions</a:t>
            </a:r>
            <a:r>
              <a:rPr lang="en-US" sz="2400" dirty="0">
                <a:latin typeface="Times New Roman" panose="02020603050405020304" pitchFamily="18" charset="0"/>
                <a:cs typeface="Times New Roman" panose="02020603050405020304" pitchFamily="18" charset="0"/>
              </a:rPr>
              <a:t>. It is now obsolete and was used in an old version of </a:t>
            </a:r>
            <a:r>
              <a:rPr lang="en-US" sz="2400" dirty="0" err="1">
                <a:latin typeface="Times New Roman" panose="02020603050405020304" pitchFamily="18" charset="0"/>
                <a:cs typeface="Times New Roman" panose="02020603050405020304" pitchFamily="18" charset="0"/>
              </a:rPr>
              <a:t>bitcoin</a:t>
            </a:r>
            <a:r>
              <a:rPr lang="en-US" sz="2400" dirty="0">
                <a:latin typeface="Times New Roman" panose="02020603050405020304" pitchFamily="18" charset="0"/>
                <a:cs typeface="Times New Roman" panose="02020603050405020304" pitchFamily="18" charset="0"/>
              </a:rPr>
              <a:t>. The public key is stored within the script in this case, and the unlocking script is required to sign the transaction with the private key. </a:t>
            </a:r>
          </a:p>
          <a:p>
            <a:pPr algn="just">
              <a:buNone/>
            </a:pPr>
            <a:r>
              <a:rPr lang="en-US" sz="2400" dirty="0">
                <a:latin typeface="Times New Roman" panose="02020603050405020304" pitchFamily="18" charset="0"/>
                <a:cs typeface="Times New Roman" panose="02020603050405020304" pitchFamily="18" charset="0"/>
              </a:rPr>
              <a:t>       </a:t>
            </a:r>
          </a:p>
          <a:p>
            <a:pPr algn="just">
              <a:buNone/>
            </a:pPr>
            <a:r>
              <a:rPr lang="en-US" sz="2400" dirty="0">
                <a:latin typeface="Times New Roman" panose="02020603050405020304" pitchFamily="18" charset="0"/>
                <a:cs typeface="Times New Roman" panose="02020603050405020304" pitchFamily="18" charset="0"/>
              </a:rPr>
              <a:t>        &lt;</a:t>
            </a:r>
            <a:r>
              <a:rPr lang="en-US" sz="2400" dirty="0" err="1">
                <a:latin typeface="Times New Roman" panose="02020603050405020304" pitchFamily="18" charset="0"/>
                <a:cs typeface="Times New Roman" panose="02020603050405020304" pitchFamily="18" charset="0"/>
              </a:rPr>
              <a:t>pubKey</a:t>
            </a:r>
            <a:r>
              <a:rPr lang="en-US" sz="2400" dirty="0">
                <a:latin typeface="Times New Roman" panose="02020603050405020304" pitchFamily="18" charset="0"/>
                <a:cs typeface="Times New Roman" panose="02020603050405020304" pitchFamily="18" charset="0"/>
              </a:rPr>
              <a:t>&gt; OP_CHECKSIG</a:t>
            </a:r>
          </a:p>
          <a:p>
            <a:pPr algn="just">
              <a:buNone/>
            </a:pPr>
            <a:endParaRPr lang="en-US" sz="2400" dirty="0"/>
          </a:p>
        </p:txBody>
      </p:sp>
      <p:pic>
        <p:nvPicPr>
          <p:cNvPr id="6" name="Picture 5"/>
          <p:cNvPicPr>
            <a:picLocks noChangeAspect="1" noChangeArrowheads="1"/>
          </p:cNvPicPr>
          <p:nvPr/>
        </p:nvPicPr>
        <p:blipFill>
          <a:blip r:embed="rId2"/>
          <a:srcRect/>
          <a:stretch>
            <a:fillRect/>
          </a:stretch>
        </p:blipFill>
        <p:spPr bwMode="auto">
          <a:xfrm>
            <a:off x="2114550" y="2743200"/>
            <a:ext cx="8553450" cy="476250"/>
          </a:xfrm>
          <a:prstGeom prst="rect">
            <a:avLst/>
          </a:prstGeom>
          <a:noFill/>
          <a:ln w="9525">
            <a:noFill/>
            <a:miter lim="800000"/>
            <a:headEnd/>
            <a:tailEnd/>
          </a:ln>
          <a:effectLst/>
        </p:spPr>
      </p:pic>
    </p:spTree>
    <p:extLst>
      <p:ext uri="{BB962C8B-B14F-4D97-AF65-F5344CB8AC3E}">
        <p14:creationId xmlns:p14="http://schemas.microsoft.com/office/powerpoint/2010/main" val="110715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latin typeface="Times New Roman" panose="02020603050405020304" pitchFamily="18" charset="0"/>
                <a:cs typeface="Times New Roman" panose="02020603050405020304" pitchFamily="18" charset="0"/>
              </a:rPr>
              <a:t>Types of transactions</a:t>
            </a:r>
          </a:p>
        </p:txBody>
      </p:sp>
      <p:sp>
        <p:nvSpPr>
          <p:cNvPr id="3" name="Content Placeholder 2"/>
          <p:cNvSpPr>
            <a:spLocks noGrp="1"/>
          </p:cNvSpPr>
          <p:nvPr>
            <p:ph idx="1"/>
          </p:nvPr>
        </p:nvSpPr>
        <p:spPr>
          <a:xfrm>
            <a:off x="1981200" y="914400"/>
            <a:ext cx="8229600" cy="5638800"/>
          </a:xfrm>
        </p:spPr>
        <p:txBody>
          <a:bodyPr>
            <a:normAutofit/>
          </a:bodyPr>
          <a:lstStyle/>
          <a:p>
            <a:pPr algn="just">
              <a:buFont typeface="Wingdings" pitchFamily="2" charset="2"/>
              <a:buChar char="§"/>
            </a:pPr>
            <a:r>
              <a:rPr lang="en-US" sz="2400" b="1" dirty="0">
                <a:latin typeface="Times New Roman" panose="02020603050405020304" pitchFamily="18" charset="0"/>
                <a:cs typeface="Times New Roman" panose="02020603050405020304" pitchFamily="18" charset="0"/>
              </a:rPr>
              <a:t>Null data/OP_RETURN</a:t>
            </a:r>
            <a:r>
              <a:rPr lang="en-US" sz="2400" dirty="0">
                <a:latin typeface="Times New Roman" panose="02020603050405020304" pitchFamily="18" charset="0"/>
                <a:cs typeface="Times New Roman" panose="02020603050405020304" pitchFamily="18" charset="0"/>
              </a:rPr>
              <a:t>: This script is used to store arbitrary data on the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for a fee. The limit of the message is </a:t>
            </a:r>
            <a:r>
              <a:rPr lang="en-US" sz="2400" b="1" dirty="0">
                <a:latin typeface="Times New Roman" panose="02020603050405020304" pitchFamily="18" charset="0"/>
                <a:cs typeface="Times New Roman" panose="02020603050405020304" pitchFamily="18" charset="0"/>
              </a:rPr>
              <a:t>40 bytes</a:t>
            </a:r>
            <a:r>
              <a:rPr lang="en-US" sz="2400" dirty="0">
                <a:latin typeface="Times New Roman" panose="02020603050405020304" pitchFamily="18" charset="0"/>
                <a:cs typeface="Times New Roman" panose="02020603050405020304" pitchFamily="18" charset="0"/>
              </a:rPr>
              <a:t>. The output of this script is unredeemable because OP_RETURN will fail the validation in any case. ScriptSig is not required.</a:t>
            </a:r>
          </a:p>
          <a:p>
            <a:pPr algn="just">
              <a:buNone/>
            </a:pPr>
            <a:r>
              <a:rPr lang="en-US" sz="2400" dirty="0">
                <a:latin typeface="Times New Roman" panose="02020603050405020304" pitchFamily="18" charset="0"/>
                <a:cs typeface="Times New Roman" panose="02020603050405020304" pitchFamily="18" charset="0"/>
              </a:rPr>
              <a:t>		OP_RETURN &lt;data&gt;</a:t>
            </a:r>
          </a:p>
          <a:p>
            <a:pPr algn="just">
              <a:buFont typeface="Wingdings" pitchFamily="2" charset="2"/>
              <a:buChar char="§"/>
            </a:pPr>
            <a:r>
              <a:rPr lang="en-US" sz="2400" dirty="0">
                <a:latin typeface="Times New Roman" panose="02020603050405020304" pitchFamily="18" charset="0"/>
                <a:cs typeface="Times New Roman" panose="02020603050405020304" pitchFamily="18" charset="0"/>
              </a:rPr>
              <a:t>A P2PKH script execution is shown in the following diagram:</a:t>
            </a:r>
          </a:p>
          <a:p>
            <a:pPr algn="just">
              <a:buFont typeface="Wingdings" pitchFamily="2" charset="2"/>
              <a:buChar char="§"/>
            </a:pPr>
            <a:endParaRPr lang="en-US" sz="2400" dirty="0"/>
          </a:p>
          <a:p>
            <a:pPr algn="just">
              <a:buNone/>
            </a:pPr>
            <a:r>
              <a:rPr lang="en-US" sz="2400" dirty="0"/>
              <a:t>    </a:t>
            </a:r>
          </a:p>
          <a:p>
            <a:pPr algn="just">
              <a:buNone/>
            </a:pPr>
            <a:r>
              <a:rPr lang="en-US" sz="2400" dirty="0"/>
              <a:t>     </a:t>
            </a:r>
          </a:p>
          <a:p>
            <a:pPr algn="just">
              <a:buNone/>
            </a:pPr>
            <a:endParaRPr lang="en-US" sz="2400" dirty="0"/>
          </a:p>
        </p:txBody>
      </p:sp>
      <p:pic>
        <p:nvPicPr>
          <p:cNvPr id="7" name="Picture 2"/>
          <p:cNvPicPr>
            <a:picLocks noChangeAspect="1" noChangeArrowheads="1"/>
          </p:cNvPicPr>
          <p:nvPr/>
        </p:nvPicPr>
        <p:blipFill>
          <a:blip r:embed="rId2"/>
          <a:srcRect/>
          <a:stretch>
            <a:fillRect/>
          </a:stretch>
        </p:blipFill>
        <p:spPr bwMode="auto">
          <a:xfrm>
            <a:off x="2057400" y="3733801"/>
            <a:ext cx="7924800" cy="2801697"/>
          </a:xfrm>
          <a:prstGeom prst="rect">
            <a:avLst/>
          </a:prstGeom>
          <a:noFill/>
          <a:ln w="9525">
            <a:noFill/>
            <a:miter lim="800000"/>
            <a:headEnd/>
            <a:tailEnd/>
          </a:ln>
          <a:effectLst/>
        </p:spPr>
      </p:pic>
    </p:spTree>
    <p:extLst>
      <p:ext uri="{BB962C8B-B14F-4D97-AF65-F5344CB8AC3E}">
        <p14:creationId xmlns:p14="http://schemas.microsoft.com/office/powerpoint/2010/main" val="128864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Structure of a Block </a:t>
            </a:r>
            <a:endParaRPr lang="en-IN" dirty="0"/>
          </a:p>
        </p:txBody>
      </p:sp>
      <p:sp>
        <p:nvSpPr>
          <p:cNvPr id="3" name="Content Placeholder 2"/>
          <p:cNvSpPr>
            <a:spLocks noGrp="1"/>
          </p:cNvSpPr>
          <p:nvPr>
            <p:ph idx="1"/>
          </p:nvPr>
        </p:nvSpPr>
        <p:spPr>
          <a:xfrm>
            <a:off x="838200" y="1825625"/>
            <a:ext cx="10515600" cy="3910157"/>
          </a:xfrm>
        </p:spPr>
        <p:txBody>
          <a:bodyPr>
            <a:normAutofit fontScale="85000" lnSpcReduction="20000"/>
          </a:bodyPr>
          <a:lstStyle/>
          <a:p>
            <a:pPr>
              <a:lnSpc>
                <a:spcPct val="120000"/>
              </a:lnSpc>
            </a:pPr>
            <a:r>
              <a:rPr lang="en-IN" sz="3100" dirty="0">
                <a:latin typeface="Times New Roman" panose="02020603050405020304" pitchFamily="18" charset="0"/>
                <a:cs typeface="Times New Roman" panose="02020603050405020304" pitchFamily="18" charset="0"/>
              </a:rPr>
              <a:t>A block is a </a:t>
            </a:r>
            <a:r>
              <a:rPr lang="en-IN" sz="3100" b="1" dirty="0">
                <a:latin typeface="Times New Roman" panose="02020603050405020304" pitchFamily="18" charset="0"/>
                <a:cs typeface="Times New Roman" panose="02020603050405020304" pitchFamily="18" charset="0"/>
              </a:rPr>
              <a:t>container data structure </a:t>
            </a:r>
            <a:r>
              <a:rPr lang="en-IN" sz="3100" dirty="0">
                <a:latin typeface="Times New Roman" panose="02020603050405020304" pitchFamily="18" charset="0"/>
                <a:cs typeface="Times New Roman" panose="02020603050405020304" pitchFamily="18" charset="0"/>
              </a:rPr>
              <a:t>that contains a series of transactions </a:t>
            </a:r>
          </a:p>
          <a:p>
            <a:pPr>
              <a:lnSpc>
                <a:spcPct val="120000"/>
              </a:lnSpc>
            </a:pPr>
            <a:r>
              <a:rPr lang="en-IN" sz="3100" b="1" dirty="0">
                <a:latin typeface="Times New Roman" panose="02020603050405020304" pitchFamily="18" charset="0"/>
                <a:cs typeface="Times New Roman" panose="02020603050405020304" pitchFamily="18" charset="0"/>
              </a:rPr>
              <a:t>In Bitcoin</a:t>
            </a:r>
            <a:r>
              <a:rPr lang="en-IN" sz="3100" dirty="0">
                <a:latin typeface="Times New Roman" panose="02020603050405020304" pitchFamily="18" charset="0"/>
                <a:cs typeface="Times New Roman" panose="02020603050405020304" pitchFamily="18" charset="0"/>
              </a:rPr>
              <a:t> A block may contain more than 500 transactions on average, the average size of a block is around 1 MB (an upper bound proposed by Satoshi </a:t>
            </a:r>
            <a:r>
              <a:rPr lang="en-IN" sz="3100" dirty="0" err="1">
                <a:latin typeface="Times New Roman" panose="02020603050405020304" pitchFamily="18" charset="0"/>
                <a:cs typeface="Times New Roman" panose="02020603050405020304" pitchFamily="18" charset="0"/>
              </a:rPr>
              <a:t>Nakamoto</a:t>
            </a:r>
            <a:r>
              <a:rPr lang="en-IN" sz="3100" dirty="0">
                <a:latin typeface="Times New Roman" panose="02020603050405020304" pitchFamily="18" charset="0"/>
                <a:cs typeface="Times New Roman" panose="02020603050405020304" pitchFamily="18" charset="0"/>
              </a:rPr>
              <a:t> in 2010</a:t>
            </a:r>
          </a:p>
          <a:p>
            <a:pPr>
              <a:lnSpc>
                <a:spcPct val="120000"/>
              </a:lnSpc>
            </a:pPr>
            <a:r>
              <a:rPr lang="en-GB" sz="3100" dirty="0">
                <a:latin typeface="Times New Roman" panose="02020603050405020304" pitchFamily="18" charset="0"/>
                <a:cs typeface="Times New Roman" panose="02020603050405020304" pitchFamily="18" charset="0"/>
              </a:rPr>
              <a:t>May grow up to 8 MB or sometime higher (several conflicting views on this!!) </a:t>
            </a:r>
          </a:p>
          <a:p>
            <a:pPr>
              <a:lnSpc>
                <a:spcPct val="120000"/>
              </a:lnSpc>
            </a:pPr>
            <a:r>
              <a:rPr lang="en-GB" sz="3100" dirty="0">
                <a:latin typeface="Times New Roman" panose="02020603050405020304" pitchFamily="18" charset="0"/>
                <a:cs typeface="Times New Roman" panose="02020603050405020304" pitchFamily="18" charset="0"/>
              </a:rPr>
              <a:t>Larger blocks can help in processing large number of transactions in one go. </a:t>
            </a:r>
          </a:p>
          <a:p>
            <a:pPr>
              <a:lnSpc>
                <a:spcPct val="120000"/>
              </a:lnSpc>
            </a:pPr>
            <a:r>
              <a:rPr lang="en-GB" sz="3100" dirty="0">
                <a:latin typeface="Times New Roman" panose="02020603050405020304" pitchFamily="18" charset="0"/>
                <a:cs typeface="Times New Roman" panose="02020603050405020304" pitchFamily="18" charset="0"/>
              </a:rPr>
              <a:t>But longer time for verification and propagation</a:t>
            </a:r>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44761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Block Generation</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39092" y="1825625"/>
            <a:ext cx="9746672" cy="3899766"/>
          </a:xfrm>
          <a:prstGeom prst="rect">
            <a:avLst/>
          </a:prstGeom>
        </p:spPr>
      </p:pic>
    </p:spTree>
    <p:extLst>
      <p:ext uri="{BB962C8B-B14F-4D97-AF65-F5344CB8AC3E}">
        <p14:creationId xmlns:p14="http://schemas.microsoft.com/office/powerpoint/2010/main" val="122381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Block Header - Bitcoin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934200" cy="4351338"/>
          </a:xfrm>
        </p:spPr>
        <p:txBody>
          <a:bodyPr/>
          <a:lstStyle/>
          <a:p>
            <a:r>
              <a:rPr lang="en-GB" dirty="0">
                <a:latin typeface="Times New Roman" panose="02020603050405020304" pitchFamily="18" charset="0"/>
                <a:cs typeface="Times New Roman" panose="02020603050405020304" pitchFamily="18" charset="0"/>
              </a:rPr>
              <a:t>Metadata about a block – </a:t>
            </a:r>
          </a:p>
          <a:p>
            <a:pPr marL="457200" lvl="1" indent="0">
              <a:buNone/>
            </a:pPr>
            <a:r>
              <a:rPr lang="en-GB" dirty="0">
                <a:latin typeface="Times New Roman" panose="02020603050405020304" pitchFamily="18" charset="0"/>
                <a:cs typeface="Times New Roman" panose="02020603050405020304" pitchFamily="18" charset="0"/>
              </a:rPr>
              <a:t>(1) Previous block hash</a:t>
            </a:r>
          </a:p>
          <a:p>
            <a:pPr marL="457200" lvl="1" indent="0">
              <a:buNone/>
            </a:pPr>
            <a:r>
              <a:rPr lang="en-GB" dirty="0">
                <a:latin typeface="Times New Roman" panose="02020603050405020304" pitchFamily="18" charset="0"/>
                <a:cs typeface="Times New Roman" panose="02020603050405020304" pitchFamily="18" charset="0"/>
              </a:rPr>
              <a:t>(2) Mining statistics used to construct the block</a:t>
            </a:r>
          </a:p>
          <a:p>
            <a:pPr marL="457200" lvl="1" indent="0">
              <a:buNone/>
            </a:pPr>
            <a:r>
              <a:rPr lang="en-GB" dirty="0">
                <a:latin typeface="Times New Roman" panose="02020603050405020304" pitchFamily="18" charset="0"/>
                <a:cs typeface="Times New Roman" panose="02020603050405020304" pitchFamily="18" charset="0"/>
              </a:rPr>
              <a:t>(3) Merkle tree root </a:t>
            </a:r>
          </a:p>
          <a:p>
            <a:r>
              <a:rPr lang="en-GB" dirty="0">
                <a:latin typeface="Times New Roman" panose="02020603050405020304" pitchFamily="18" charset="0"/>
                <a:cs typeface="Times New Roman" panose="02020603050405020304" pitchFamily="18" charset="0"/>
              </a:rPr>
              <a:t>Previous block hash: Every block inherits from the previous block we use previous block’s hash to create the new block’s hash – make the blockchain tamper proof</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46498" y="1825625"/>
            <a:ext cx="2419350" cy="3619500"/>
          </a:xfrm>
          <a:prstGeom prst="rect">
            <a:avLst/>
          </a:prstGeom>
        </p:spPr>
      </p:pic>
    </p:spTree>
    <p:extLst>
      <p:ext uri="{BB962C8B-B14F-4D97-AF65-F5344CB8AC3E}">
        <p14:creationId xmlns:p14="http://schemas.microsoft.com/office/powerpoint/2010/main" val="205885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Block Header - Bitcoin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Mining – the mechanism to generate the hash </a:t>
            </a:r>
          </a:p>
          <a:p>
            <a:pPr lvl="1"/>
            <a:r>
              <a:rPr lang="en-GB" dirty="0">
                <a:latin typeface="Times New Roman" panose="02020603050405020304" pitchFamily="18" charset="0"/>
                <a:cs typeface="Times New Roman" panose="02020603050405020304" pitchFamily="18" charset="0"/>
              </a:rPr>
              <a:t>The mechanism needs to be complicated enough, to make the blockchain tamper proof </a:t>
            </a:r>
          </a:p>
          <a:p>
            <a:pPr lvl="1"/>
            <a:r>
              <a:rPr lang="en-GB" dirty="0">
                <a:latin typeface="Times New Roman" panose="02020603050405020304" pitchFamily="18" charset="0"/>
                <a:cs typeface="Times New Roman" panose="02020603050405020304" pitchFamily="18" charset="0"/>
              </a:rPr>
              <a:t>Bitcoin Mining: </a:t>
            </a:r>
            <a:r>
              <a:rPr lang="en-GB" dirty="0" err="1">
                <a:latin typeface="Times New Roman" panose="02020603050405020304" pitchFamily="18" charset="0"/>
                <a:cs typeface="Times New Roman" panose="02020603050405020304" pitchFamily="18" charset="0"/>
              </a:rPr>
              <a:t>H</a:t>
            </a:r>
            <a:r>
              <a:rPr lang="en-GB" sz="2000" dirty="0" err="1">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 Hash(H</a:t>
            </a:r>
            <a:r>
              <a:rPr lang="en-GB" sz="2000" dirty="0">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-1 || T || Nonce || Something more) </a:t>
            </a:r>
          </a:p>
          <a:p>
            <a:pPr lvl="1"/>
            <a:r>
              <a:rPr lang="en-GB" dirty="0">
                <a:latin typeface="Times New Roman" panose="02020603050405020304" pitchFamily="18" charset="0"/>
                <a:cs typeface="Times New Roman" panose="02020603050405020304" pitchFamily="18" charset="0"/>
              </a:rPr>
              <a:t>Find the nonce such that </a:t>
            </a:r>
            <a:r>
              <a:rPr lang="en-GB" dirty="0" err="1">
                <a:latin typeface="Times New Roman" panose="02020603050405020304" pitchFamily="18" charset="0"/>
                <a:cs typeface="Times New Roman" panose="02020603050405020304" pitchFamily="18" charset="0"/>
              </a:rPr>
              <a:t>H</a:t>
            </a:r>
            <a:r>
              <a:rPr lang="en-GB" sz="2000" dirty="0" err="1">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has certain predefined complexity (number of zeros at the prefix) </a:t>
            </a:r>
          </a:p>
          <a:p>
            <a:r>
              <a:rPr lang="en-GB" dirty="0">
                <a:latin typeface="Times New Roman" panose="02020603050405020304" pitchFamily="18" charset="0"/>
                <a:cs typeface="Times New Roman" panose="02020603050405020304" pitchFamily="18" charset="0"/>
              </a:rPr>
              <a:t>The header contains mining statistics – timestamp, nonce and difficulty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430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8102"/>
          </a:xfrm>
        </p:spPr>
        <p:txBody>
          <a:bodyPr>
            <a:normAutofit fontScale="90000"/>
          </a:bodyPr>
          <a:lstStyle/>
          <a:p>
            <a:r>
              <a:rPr lang="en-US" dirty="0">
                <a:latin typeface="Times New Roman" panose="02020603050405020304" pitchFamily="18" charset="0"/>
                <a:cs typeface="Times New Roman" panose="02020603050405020304" pitchFamily="18" charset="0"/>
              </a:rPr>
              <a:t>Block Hash</a:t>
            </a:r>
            <a:endParaRPr lang="en-IN" dirty="0"/>
          </a:p>
        </p:txBody>
      </p:sp>
      <p:sp>
        <p:nvSpPr>
          <p:cNvPr id="3" name="Content Placeholder 2"/>
          <p:cNvSpPr>
            <a:spLocks noGrp="1"/>
          </p:cNvSpPr>
          <p:nvPr>
            <p:ph idx="1"/>
          </p:nvPr>
        </p:nvSpPr>
        <p:spPr>
          <a:xfrm>
            <a:off x="838199" y="1059874"/>
            <a:ext cx="11246427" cy="5117090"/>
          </a:xfrm>
        </p:spPr>
        <p:txBody>
          <a:bodyPr>
            <a:normAutofit fontScale="92500" lnSpcReduction="10000"/>
          </a:bodyPr>
          <a:lstStyle/>
          <a:p>
            <a:r>
              <a:rPr lang="en-GB" dirty="0">
                <a:latin typeface="Times New Roman" panose="02020603050405020304" pitchFamily="18" charset="0"/>
                <a:cs typeface="Times New Roman" panose="02020603050405020304" pitchFamily="18" charset="0"/>
              </a:rPr>
              <a:t>A </a:t>
            </a:r>
            <a:r>
              <a:rPr lang="en-GB" i="1" dirty="0">
                <a:latin typeface="Times New Roman" panose="02020603050405020304" pitchFamily="18" charset="0"/>
                <a:cs typeface="Times New Roman" panose="02020603050405020304" pitchFamily="18" charset="0"/>
              </a:rPr>
              <a:t>block hash</a:t>
            </a:r>
            <a:r>
              <a:rPr lang="en-GB" dirty="0">
                <a:latin typeface="Times New Roman" panose="02020603050405020304" pitchFamily="18" charset="0"/>
                <a:cs typeface="Times New Roman" panose="02020603050405020304" pitchFamily="18" charset="0"/>
              </a:rPr>
              <a:t> (or block ID) is a </a:t>
            </a:r>
            <a:r>
              <a:rPr lang="en-GB" b="1" dirty="0">
                <a:latin typeface="Times New Roman" panose="02020603050405020304" pitchFamily="18" charset="0"/>
                <a:cs typeface="Times New Roman" panose="02020603050405020304" pitchFamily="18" charset="0"/>
              </a:rPr>
              <a:t>unique reference</a:t>
            </a:r>
            <a:r>
              <a:rPr lang="en-GB" dirty="0">
                <a:latin typeface="Times New Roman" panose="02020603050405020304" pitchFamily="18" charset="0"/>
                <a:cs typeface="Times New Roman" panose="02020603050405020304" pitchFamily="18" charset="0"/>
              </a:rPr>
              <a:t> for a </a:t>
            </a:r>
            <a:r>
              <a:rPr lang="en-GB" u="sng" dirty="0">
                <a:latin typeface="Times New Roman" panose="02020603050405020304" pitchFamily="18" charset="0"/>
                <a:cs typeface="Times New Roman" panose="02020603050405020304" pitchFamily="18" charset="0"/>
                <a:hlinkClick r:id="rId2"/>
              </a:rPr>
              <a:t>block</a:t>
            </a:r>
            <a:r>
              <a:rPr lang="en-GB" dirty="0">
                <a:latin typeface="Times New Roman" panose="02020603050405020304" pitchFamily="18" charset="0"/>
                <a:cs typeface="Times New Roman" panose="02020603050405020304" pitchFamily="18" charset="0"/>
              </a:rPr>
              <a:t> in the </a:t>
            </a:r>
            <a:r>
              <a:rPr lang="en-GB" u="sng" dirty="0">
                <a:latin typeface="Times New Roman" panose="02020603050405020304" pitchFamily="18" charset="0"/>
                <a:cs typeface="Times New Roman" panose="02020603050405020304" pitchFamily="18" charset="0"/>
                <a:hlinkClick r:id="rId3"/>
              </a:rPr>
              <a:t>blockchain</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Every block hash is unique and is determined by the contents of the block. You can therefore use the block hash to search for a specific block in a </a:t>
            </a:r>
            <a:r>
              <a:rPr lang="en-GB" u="sng" dirty="0">
                <a:latin typeface="Times New Roman" panose="02020603050405020304" pitchFamily="18" charset="0"/>
                <a:cs typeface="Times New Roman" panose="02020603050405020304" pitchFamily="18" charset="0"/>
                <a:hlinkClick r:id="rId4"/>
              </a:rPr>
              <a:t>blockchain explorer</a:t>
            </a:r>
            <a:r>
              <a:rPr lang="en-GB" dirty="0">
                <a:latin typeface="Times New Roman" panose="02020603050405020304" pitchFamily="18" charset="0"/>
                <a:cs typeface="Times New Roman" panose="02020603050405020304" pitchFamily="18" charset="0"/>
              </a:rPr>
              <a:t>. </a:t>
            </a:r>
          </a:p>
          <a:p>
            <a:pPr marL="0" indent="0">
              <a:buNone/>
            </a:pPr>
            <a:r>
              <a:rPr lang="en-GB" dirty="0">
                <a:latin typeface="Times New Roman" panose="02020603050405020304" pitchFamily="18" charset="0"/>
                <a:cs typeface="Times New Roman" panose="02020603050405020304" pitchFamily="18" charset="0"/>
              </a:rPr>
              <a:t>For example:</a:t>
            </a:r>
          </a:p>
          <a:p>
            <a:r>
              <a:rPr lang="en-GB" sz="2400" dirty="0">
                <a:latin typeface="Times New Roman" panose="02020603050405020304" pitchFamily="18" charset="0"/>
                <a:cs typeface="Times New Roman" panose="02020603050405020304" pitchFamily="18" charset="0"/>
              </a:rPr>
              <a:t>Most Recent Block: </a:t>
            </a:r>
            <a:r>
              <a:rPr lang="en-GB" sz="2400" dirty="0">
                <a:latin typeface="Times New Roman" panose="02020603050405020304" pitchFamily="18" charset="0"/>
                <a:cs typeface="Times New Roman" panose="02020603050405020304" pitchFamily="18" charset="0"/>
                <a:hlinkClick r:id="rId5"/>
              </a:rPr>
              <a:t>00000000000000000002310849bb724f718b64cd9d56c76f485a2f1948cc15df</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Block 123,456: </a:t>
            </a:r>
            <a:r>
              <a:rPr lang="en-GB" sz="2400" dirty="0">
                <a:latin typeface="Times New Roman" panose="02020603050405020304" pitchFamily="18" charset="0"/>
                <a:cs typeface="Times New Roman" panose="02020603050405020304" pitchFamily="18" charset="0"/>
                <a:hlinkClick r:id="rId6"/>
              </a:rPr>
              <a:t>0000000000002917ed80650c6174aac8dfc46f5fe36480aaef682ff6cd83c3ca</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Genesis Block: </a:t>
            </a:r>
            <a:r>
              <a:rPr lang="en-GB" sz="2400" dirty="0">
                <a:latin typeface="Times New Roman" panose="02020603050405020304" pitchFamily="18" charset="0"/>
                <a:cs typeface="Times New Roman" panose="02020603050405020304" pitchFamily="18" charset="0"/>
                <a:hlinkClick r:id="rId7"/>
              </a:rPr>
              <a:t>000000000019d6689c085ae165831e934ff763ae46a2a6c172b3f1b60a8ce26f</a:t>
            </a:r>
            <a:endParaRPr lang="en-GB" sz="2400"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Notice that all block hashes begin with a </a:t>
            </a:r>
            <a:r>
              <a:rPr lang="en-GB" b="1" dirty="0">
                <a:latin typeface="Times New Roman" panose="02020603050405020304" pitchFamily="18" charset="0"/>
                <a:cs typeface="Times New Roman" panose="02020603050405020304" pitchFamily="18" charset="0"/>
              </a:rPr>
              <a:t>bunch of zeros</a:t>
            </a:r>
            <a:r>
              <a:rPr lang="en-GB" dirty="0">
                <a:latin typeface="Times New Roman" panose="02020603050405020304" pitchFamily="18" charset="0"/>
                <a:cs typeface="Times New Roman" panose="02020603050405020304" pitchFamily="18" charset="0"/>
              </a:rPr>
              <a:t>. This is because for a block to be added to the blockchain, a </a:t>
            </a:r>
            <a:r>
              <a:rPr lang="en-GB" u="sng" dirty="0">
                <a:latin typeface="Times New Roman" panose="02020603050405020304" pitchFamily="18" charset="0"/>
                <a:cs typeface="Times New Roman" panose="02020603050405020304" pitchFamily="18" charset="0"/>
                <a:hlinkClick r:id="rId8"/>
              </a:rPr>
              <a:t>miner</a:t>
            </a:r>
            <a:r>
              <a:rPr lang="en-GB" dirty="0">
                <a:latin typeface="Times New Roman" panose="02020603050405020304" pitchFamily="18" charset="0"/>
                <a:cs typeface="Times New Roman" panose="02020603050405020304" pitchFamily="18" charset="0"/>
              </a:rPr>
              <a:t> must get a hash for their block below the current target value. And if the block hash is </a:t>
            </a:r>
            <a:r>
              <a:rPr lang="en-GB" i="1" dirty="0">
                <a:latin typeface="Times New Roman" panose="02020603050405020304" pitchFamily="18" charset="0"/>
                <a:cs typeface="Times New Roman" panose="02020603050405020304" pitchFamily="18" charset="0"/>
              </a:rPr>
              <a:t>below</a:t>
            </a:r>
            <a:r>
              <a:rPr lang="en-GB" dirty="0">
                <a:latin typeface="Times New Roman" panose="02020603050405020304" pitchFamily="18" charset="0"/>
                <a:cs typeface="Times New Roman" panose="02020603050405020304" pitchFamily="18" charset="0"/>
              </a:rPr>
              <a:t> this target value, then the block hash is naturally going to have a bunch of zeros at the start.</a:t>
            </a:r>
          </a:p>
          <a:p>
            <a:endParaRPr lang="en-IN" dirty="0"/>
          </a:p>
        </p:txBody>
      </p:sp>
    </p:spTree>
    <p:extLst>
      <p:ext uri="{BB962C8B-B14F-4D97-AF65-F5344CB8AC3E}">
        <p14:creationId xmlns:p14="http://schemas.microsoft.com/office/powerpoint/2010/main" val="4109367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2129</Words>
  <Application>Microsoft Office PowerPoint</Application>
  <PresentationFormat>Widescreen</PresentationFormat>
  <Paragraphs>239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Times New Roman</vt:lpstr>
      <vt:lpstr>Wingdings</vt:lpstr>
      <vt:lpstr>Office Theme</vt:lpstr>
      <vt:lpstr>  BLOCKCHAIN 1.0 –   BITCOIN AND CRYPTOCURRENCY</vt:lpstr>
      <vt:lpstr>BLOCKCHAIN 1.0</vt:lpstr>
      <vt:lpstr>PowerPoint Presentation</vt:lpstr>
      <vt:lpstr>PowerPoint Presentation</vt:lpstr>
      <vt:lpstr>Structure of a Block </vt:lpstr>
      <vt:lpstr>Block Generation</vt:lpstr>
      <vt:lpstr>Block Header - Bitcoin</vt:lpstr>
      <vt:lpstr>Block Header - Bitcoin</vt:lpstr>
      <vt:lpstr>Block Hash</vt:lpstr>
      <vt:lpstr>Block Generation Cost</vt:lpstr>
      <vt:lpstr>Blockchain Replicas</vt:lpstr>
      <vt:lpstr>Validation:</vt:lpstr>
      <vt:lpstr>Transactions in a Block</vt:lpstr>
      <vt:lpstr> The transaction life cycle </vt:lpstr>
      <vt:lpstr> The transaction life cycle </vt:lpstr>
      <vt:lpstr>Transaction life cycle</vt:lpstr>
      <vt:lpstr>Merkle Tree</vt:lpstr>
      <vt:lpstr>Merkle Tree</vt:lpstr>
      <vt:lpstr>Working of Merkle Tree</vt:lpstr>
      <vt:lpstr>Transaction fee</vt:lpstr>
      <vt:lpstr>Transaction fee</vt:lpstr>
      <vt:lpstr>The transaction structure</vt:lpstr>
      <vt:lpstr>The transaction structure</vt:lpstr>
      <vt:lpstr>Unspent Transaction Output (UTXO)</vt:lpstr>
      <vt:lpstr>Inputs</vt:lpstr>
      <vt:lpstr>Outputs</vt:lpstr>
      <vt:lpstr>PowerPoint Presentation</vt:lpstr>
      <vt:lpstr>Verification</vt:lpstr>
      <vt:lpstr>Bitcoin Script Instructions</vt:lpstr>
      <vt:lpstr>Bitcoin Scripts</vt:lpstr>
      <vt:lpstr>PowerPoint Presentation</vt:lpstr>
      <vt:lpstr>Bitcoin Scripts – A Simple Example</vt:lpstr>
      <vt:lpstr>Bitcoin Scripts – A Simple Example</vt:lpstr>
      <vt:lpstr>Bitcoin Scripts – A Simple Example </vt:lpstr>
      <vt:lpstr>Bitcoin Scripts</vt:lpstr>
      <vt:lpstr>Bitcoin Scripts</vt:lpstr>
      <vt:lpstr>Verification</vt:lpstr>
      <vt:lpstr>Commonly used opcodes</vt:lpstr>
      <vt:lpstr>Verification</vt:lpstr>
      <vt:lpstr>Types of transactions</vt:lpstr>
      <vt:lpstr>Types of transactions</vt:lpstr>
      <vt:lpstr>Types of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1.0 –   BITCOIN AND CRYPTOCURRENCY</dc:title>
  <dc:creator>staff</dc:creator>
  <cp:lastModifiedBy>Dr VIJAYALAKSHMI S</cp:lastModifiedBy>
  <cp:revision>38</cp:revision>
  <dcterms:created xsi:type="dcterms:W3CDTF">2025-07-28T06:54:37Z</dcterms:created>
  <dcterms:modified xsi:type="dcterms:W3CDTF">2025-08-04T10:55:24Z</dcterms:modified>
</cp:coreProperties>
</file>