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430954-3393-453F-8B72-38E1E31A13C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26159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430954-3393-453F-8B72-38E1E31A13C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352700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430954-3393-453F-8B72-38E1E31A13C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3580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430954-3393-453F-8B72-38E1E31A13C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14011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30954-3393-453F-8B72-38E1E31A13C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128666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430954-3393-453F-8B72-38E1E31A13C2}"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358884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430954-3393-453F-8B72-38E1E31A13C2}" type="datetimeFigureOut">
              <a:rPr lang="en-IN" smtClean="0"/>
              <a:t>04-08-2025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11919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430954-3393-453F-8B72-38E1E31A13C2}" type="datetimeFigureOut">
              <a:rPr lang="en-IN" smtClean="0"/>
              <a:t>04-08-2025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382585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30954-3393-453F-8B72-38E1E31A13C2}" type="datetimeFigureOut">
              <a:rPr lang="en-IN" smtClean="0"/>
              <a:t>04-08-2025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348258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30954-3393-453F-8B72-38E1E31A13C2}"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21624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30954-3393-453F-8B72-38E1E31A13C2}"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CFE59-FCA3-4836-BC59-54B0BD7DF418}" type="slidenum">
              <a:rPr lang="en-IN" smtClean="0"/>
              <a:t>‹#›</a:t>
            </a:fld>
            <a:endParaRPr lang="en-IN"/>
          </a:p>
        </p:txBody>
      </p:sp>
    </p:spTree>
    <p:extLst>
      <p:ext uri="{BB962C8B-B14F-4D97-AF65-F5344CB8AC3E}">
        <p14:creationId xmlns:p14="http://schemas.microsoft.com/office/powerpoint/2010/main" val="164392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30954-3393-453F-8B72-38E1E31A13C2}" type="datetimeFigureOut">
              <a:rPr lang="en-IN" smtClean="0"/>
              <a:t>04-08-2025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CFE59-FCA3-4836-BC59-54B0BD7DF418}" type="slidenum">
              <a:rPr lang="en-IN" smtClean="0"/>
              <a:t>‹#›</a:t>
            </a:fld>
            <a:endParaRPr lang="en-IN"/>
          </a:p>
        </p:txBody>
      </p:sp>
    </p:spTree>
    <p:extLst>
      <p:ext uri="{BB962C8B-B14F-4D97-AF65-F5344CB8AC3E}">
        <p14:creationId xmlns:p14="http://schemas.microsoft.com/office/powerpoint/2010/main" val="66899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BITCOIN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62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Bitcoin: keys and addresses</a:t>
            </a:r>
            <a:br>
              <a:rPr lang="en-US" b="1" dirty="0"/>
            </a:br>
            <a:endParaRPr lang="en-US" dirty="0"/>
          </a:p>
        </p:txBody>
      </p:sp>
      <p:sp>
        <p:nvSpPr>
          <p:cNvPr id="3" name="Content Placeholder 2"/>
          <p:cNvSpPr>
            <a:spLocks noGrp="1"/>
          </p:cNvSpPr>
          <p:nvPr>
            <p:ph idx="1"/>
          </p:nvPr>
        </p:nvSpPr>
        <p:spPr>
          <a:xfrm>
            <a:off x="1981200" y="1066801"/>
            <a:ext cx="8229600" cy="5059363"/>
          </a:xfrm>
        </p:spPr>
        <p:txBody>
          <a:bodyPr>
            <a:normAutofit fontScale="92500" lnSpcReduction="20000"/>
          </a:bodyPr>
          <a:lstStyle/>
          <a:p>
            <a:pPr algn="just">
              <a:lnSpc>
                <a:spcPct val="120000"/>
              </a:lnSpc>
              <a:spcBef>
                <a:spcPts val="0"/>
              </a:spcBef>
            </a:pPr>
            <a:r>
              <a:rPr lang="en-US" b="1" dirty="0">
                <a:latin typeface="Times New Roman" panose="02020603050405020304" pitchFamily="18" charset="0"/>
                <a:cs typeface="Times New Roman" panose="02020603050405020304" pitchFamily="18" charset="0"/>
              </a:rPr>
              <a:t>Elliptic curve </a:t>
            </a:r>
            <a:r>
              <a:rPr lang="en-US" dirty="0">
                <a:latin typeface="Times New Roman" panose="02020603050405020304" pitchFamily="18" charset="0"/>
                <a:cs typeface="Times New Roman" panose="02020603050405020304" pitchFamily="18" charset="0"/>
              </a:rPr>
              <a:t>cryptography is used to generate public</a:t>
            </a:r>
          </a:p>
          <a:p>
            <a:pPr algn="just">
              <a:lnSpc>
                <a:spcPct val="120000"/>
              </a:lnSpc>
              <a:spcBef>
                <a:spcPts val="0"/>
              </a:spcBef>
              <a:buNone/>
            </a:pPr>
            <a:r>
              <a:rPr lang="en-US" dirty="0">
                <a:latin typeface="Times New Roman" panose="02020603050405020304" pitchFamily="18" charset="0"/>
                <a:cs typeface="Times New Roman" panose="02020603050405020304" pitchFamily="18" charset="0"/>
              </a:rPr>
              <a:t>     and private key pairs in 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a:t>
            </a:r>
          </a:p>
          <a:p>
            <a:pPr algn="just">
              <a:lnSpc>
                <a:spcPct val="120000"/>
              </a:lnSpc>
              <a:spcBef>
                <a:spcPts val="0"/>
              </a:spcBef>
              <a:buFont typeface="Wingdings" pitchFamily="2" charset="2"/>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address is created by taking the corresponding        </a:t>
            </a:r>
          </a:p>
          <a:p>
            <a:pPr algn="just">
              <a:lnSpc>
                <a:spcPct val="120000"/>
              </a:lnSpc>
              <a:spcBef>
                <a:spcPts val="0"/>
              </a:spcBef>
              <a:buNone/>
            </a:pPr>
            <a:r>
              <a:rPr lang="en-US" dirty="0">
                <a:latin typeface="Times New Roman" panose="02020603050405020304" pitchFamily="18" charset="0"/>
                <a:cs typeface="Times New Roman" panose="02020603050405020304" pitchFamily="18" charset="0"/>
              </a:rPr>
              <a:t>     public key of a private key and hashing it twice, first with </a:t>
            </a:r>
          </a:p>
          <a:p>
            <a:pPr algn="just">
              <a:lnSpc>
                <a:spcPct val="120000"/>
              </a:lnSpc>
              <a:spcBef>
                <a:spcPts val="0"/>
              </a:spcBef>
              <a:buNone/>
            </a:pPr>
            <a:r>
              <a:rPr lang="en-US" dirty="0">
                <a:latin typeface="Times New Roman" panose="02020603050405020304" pitchFamily="18" charset="0"/>
                <a:cs typeface="Times New Roman" panose="02020603050405020304" pitchFamily="18" charset="0"/>
              </a:rPr>
              <a:t>     the SHA256 algorithm and then with RIPEMD160. </a:t>
            </a:r>
          </a:p>
          <a:p>
            <a:pPr algn="just">
              <a:lnSpc>
                <a:spcPct val="120000"/>
              </a:lnSpc>
              <a:spcBef>
                <a:spcPts val="0"/>
              </a:spcBef>
              <a:buFont typeface="Wingdings" pitchFamily="2" charset="2"/>
              <a:buChar char="§"/>
            </a:pPr>
            <a:r>
              <a:rPr lang="en-US" dirty="0">
                <a:latin typeface="Times New Roman" panose="02020603050405020304" pitchFamily="18" charset="0"/>
                <a:cs typeface="Times New Roman" panose="02020603050405020304" pitchFamily="18" charset="0"/>
              </a:rPr>
              <a:t>The resultant 160-bit hash is then prefixed with a version</a:t>
            </a:r>
          </a:p>
          <a:p>
            <a:pPr algn="just">
              <a:lnSpc>
                <a:spcPct val="120000"/>
              </a:lnSpc>
              <a:spcBef>
                <a:spcPts val="0"/>
              </a:spcBef>
              <a:buNone/>
            </a:pPr>
            <a:r>
              <a:rPr lang="en-US" dirty="0">
                <a:latin typeface="Times New Roman" panose="02020603050405020304" pitchFamily="18" charset="0"/>
                <a:cs typeface="Times New Roman" panose="02020603050405020304" pitchFamily="18" charset="0"/>
              </a:rPr>
              <a:t>     number and finally encoded with a Base58Check  encoding scheme.</a:t>
            </a:r>
          </a:p>
          <a:p>
            <a:pPr algn="just">
              <a:lnSpc>
                <a:spcPct val="120000"/>
              </a:lnSpc>
              <a:spcBef>
                <a:spcPts val="0"/>
              </a:spcBef>
              <a:buFont typeface="Wingdings" pitchFamily="2" charset="2"/>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addresses are 26-35 characters long and begin  with digit 1 or 3. A typical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address looks like a string shown here:</a:t>
            </a:r>
          </a:p>
          <a:p>
            <a:pPr algn="just">
              <a:lnSpc>
                <a:spcPct val="120000"/>
              </a:lnSpc>
              <a:spcBef>
                <a:spcPts val="0"/>
              </a:spcBef>
              <a:buNone/>
            </a:pPr>
            <a:r>
              <a:rPr lang="en-US" b="1" dirty="0">
                <a:solidFill>
                  <a:srgbClr val="FF0000"/>
                </a:solidFill>
                <a:latin typeface="Times New Roman" panose="02020603050405020304" pitchFamily="18" charset="0"/>
                <a:cs typeface="Times New Roman" panose="02020603050405020304" pitchFamily="18" charset="0"/>
              </a:rPr>
              <a:t>        1ANAguGG8bikEv2fYsTBnRUmx7QUcK58wt</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8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Bitcoin: keys and addresses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dirty="0">
                <a:latin typeface="Times New Roman" panose="02020603050405020304" pitchFamily="18" charset="0"/>
                <a:cs typeface="Times New Roman" panose="02020603050405020304" pitchFamily="18" charset="0"/>
              </a:rPr>
              <a:t>Currently, there are two types of addresses, </a:t>
            </a:r>
          </a:p>
          <a:p>
            <a:pPr lvl="1" algn="just"/>
            <a:r>
              <a:rPr lang="en-US" dirty="0">
                <a:latin typeface="Times New Roman" panose="02020603050405020304" pitchFamily="18" charset="0"/>
                <a:cs typeface="Times New Roman" panose="02020603050405020304" pitchFamily="18" charset="0"/>
              </a:rPr>
              <a:t>P2PKH  starting with 1 </a:t>
            </a:r>
          </a:p>
          <a:p>
            <a:pPr lvl="1" algn="just"/>
            <a:r>
              <a:rPr lang="en-US" dirty="0">
                <a:latin typeface="Times New Roman" panose="02020603050405020304" pitchFamily="18" charset="0"/>
                <a:cs typeface="Times New Roman" panose="02020603050405020304" pitchFamily="18" charset="0"/>
              </a:rPr>
              <a:t> P2SH starting with 3</a:t>
            </a:r>
          </a:p>
          <a:p>
            <a:pPr algn="just"/>
            <a:r>
              <a:rPr lang="en-US" dirty="0">
                <a:latin typeface="Times New Roman" panose="02020603050405020304" pitchFamily="18" charset="0"/>
                <a:cs typeface="Times New Roman" panose="02020603050405020304" pitchFamily="18" charset="0"/>
              </a:rPr>
              <a:t>In the early days, bitcoin used </a:t>
            </a:r>
            <a:r>
              <a:rPr lang="en-US" b="1" dirty="0">
                <a:latin typeface="Times New Roman" panose="02020603050405020304" pitchFamily="18" charset="0"/>
                <a:cs typeface="Times New Roman" panose="02020603050405020304" pitchFamily="18" charset="0"/>
              </a:rPr>
              <a:t>direct Pay-to-</a:t>
            </a:r>
            <a:r>
              <a:rPr lang="en-US" b="1" dirty="0" err="1">
                <a:latin typeface="Times New Roman" panose="02020603050405020304" pitchFamily="18" charset="0"/>
                <a:cs typeface="Times New Roman" panose="02020603050405020304" pitchFamily="18" charset="0"/>
              </a:rPr>
              <a:t>Pubkey</a:t>
            </a:r>
            <a:r>
              <a:rPr lang="en-US" dirty="0">
                <a:latin typeface="Times New Roman" panose="02020603050405020304" pitchFamily="18" charset="0"/>
                <a:cs typeface="Times New Roman" panose="02020603050405020304" pitchFamily="18" charset="0"/>
              </a:rPr>
              <a:t>, which is now superseded by P2PKH. </a:t>
            </a:r>
          </a:p>
          <a:p>
            <a:pPr algn="just"/>
            <a:r>
              <a:rPr lang="en-US" dirty="0">
                <a:latin typeface="Times New Roman" panose="02020603050405020304" pitchFamily="18" charset="0"/>
                <a:cs typeface="Times New Roman" panose="02020603050405020304" pitchFamily="18" charset="0"/>
              </a:rPr>
              <a:t>However, direct Pay-to-</a:t>
            </a:r>
            <a:r>
              <a:rPr lang="en-US" dirty="0" err="1">
                <a:latin typeface="Times New Roman" panose="02020603050405020304" pitchFamily="18" charset="0"/>
                <a:cs typeface="Times New Roman" panose="02020603050405020304" pitchFamily="18" charset="0"/>
              </a:rPr>
              <a:t>Pubkey</a:t>
            </a:r>
            <a:r>
              <a:rPr lang="en-US" dirty="0">
                <a:latin typeface="Times New Roman" panose="02020603050405020304" pitchFamily="18" charset="0"/>
                <a:cs typeface="Times New Roman" panose="02020603050405020304" pitchFamily="18" charset="0"/>
              </a:rPr>
              <a:t> is still used in bitcoin for coin base addresses.</a:t>
            </a:r>
          </a:p>
          <a:p>
            <a:pPr algn="just"/>
            <a:r>
              <a:rPr lang="en-US" dirty="0">
                <a:latin typeface="Times New Roman" panose="02020603050405020304" pitchFamily="18" charset="0"/>
                <a:cs typeface="Times New Roman" panose="02020603050405020304" pitchFamily="18" charset="0"/>
              </a:rPr>
              <a:t>Addresses </a:t>
            </a:r>
            <a:r>
              <a:rPr lang="en-US" b="1" dirty="0">
                <a:latin typeface="Times New Roman" panose="02020603050405020304" pitchFamily="18" charset="0"/>
                <a:cs typeface="Times New Roman" panose="02020603050405020304" pitchFamily="18" charset="0"/>
              </a:rPr>
              <a:t>should not be used more than once</a:t>
            </a:r>
            <a:r>
              <a:rPr lang="en-US" dirty="0">
                <a:latin typeface="Times New Roman" panose="02020603050405020304" pitchFamily="18" charset="0"/>
                <a:cs typeface="Times New Roman" panose="02020603050405020304" pitchFamily="18" charset="0"/>
              </a:rPr>
              <a:t>; otherwise, privacy and security issues can arise.</a:t>
            </a:r>
          </a:p>
          <a:p>
            <a:pPr algn="just"/>
            <a:r>
              <a:rPr lang="en-US" dirty="0">
                <a:latin typeface="Times New Roman" panose="02020603050405020304" pitchFamily="18" charset="0"/>
                <a:cs typeface="Times New Roman" panose="02020603050405020304" pitchFamily="18" charset="0"/>
              </a:rPr>
              <a:t>Avoiding address reuse circumvents </a:t>
            </a:r>
            <a:r>
              <a:rPr lang="en-US" b="1" dirty="0">
                <a:latin typeface="Times New Roman" panose="02020603050405020304" pitchFamily="18" charset="0"/>
                <a:cs typeface="Times New Roman" panose="02020603050405020304" pitchFamily="18" charset="0"/>
              </a:rPr>
              <a:t>anonymity issues </a:t>
            </a:r>
            <a:r>
              <a:rPr lang="en-US" dirty="0">
                <a:latin typeface="Times New Roman" panose="02020603050405020304" pitchFamily="18" charset="0"/>
                <a:cs typeface="Times New Roman" panose="02020603050405020304" pitchFamily="18" charset="0"/>
              </a:rPr>
              <a:t>to an extent</a:t>
            </a:r>
          </a:p>
        </p:txBody>
      </p:sp>
    </p:spTree>
    <p:extLst>
      <p:ext uri="{BB962C8B-B14F-4D97-AF65-F5344CB8AC3E}">
        <p14:creationId xmlns:p14="http://schemas.microsoft.com/office/powerpoint/2010/main" val="395341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029"/>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Public keys in bitcoin</a:t>
            </a:r>
            <a:br>
              <a:rPr lang="en-US" b="1" dirty="0"/>
            </a:br>
            <a:endParaRPr lang="en-US" dirty="0"/>
          </a:p>
        </p:txBody>
      </p:sp>
      <p:sp>
        <p:nvSpPr>
          <p:cNvPr id="3" name="Content Placeholder 2"/>
          <p:cNvSpPr>
            <a:spLocks noGrp="1"/>
          </p:cNvSpPr>
          <p:nvPr>
            <p:ph idx="1"/>
          </p:nvPr>
        </p:nvSpPr>
        <p:spPr>
          <a:xfrm>
            <a:off x="1828800" y="685800"/>
            <a:ext cx="8534400" cy="5867400"/>
          </a:xfrm>
        </p:spPr>
        <p:txBody>
          <a:bodyPr>
            <a:noAutofit/>
          </a:bodyPr>
          <a:lstStyle/>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In public key cryptography, public keys are generated from private keys. </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Bitcoin uses ECC based on the SECP256K1 standard. A private key is randomly selected and is 256-bit in length.</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Public keys can be presented in an uncompressed or compressed format.</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Public keys are basically </a:t>
            </a:r>
            <a:r>
              <a:rPr lang="en-US" sz="2000" i="1" dirty="0">
                <a:latin typeface="Times New Roman" panose="02020603050405020304" pitchFamily="18" charset="0"/>
                <a:cs typeface="Times New Roman" panose="02020603050405020304" pitchFamily="18" charset="0"/>
              </a:rPr>
              <a:t>x and y coordinates on an </a:t>
            </a:r>
            <a:r>
              <a:rPr lang="en-US" sz="2000" dirty="0">
                <a:latin typeface="Times New Roman" panose="02020603050405020304" pitchFamily="18" charset="0"/>
                <a:cs typeface="Times New Roman" panose="02020603050405020304" pitchFamily="18" charset="0"/>
              </a:rPr>
              <a:t>elliptic curve and in an uncompressed format and are presented with a prefix of 04 in a hexadecimal format.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Y coordinates are both 32-bit in length. </a:t>
            </a:r>
          </a:p>
          <a:p>
            <a:pPr algn="just">
              <a:buFont typeface="Wingdings" pitchFamily="2" charset="2"/>
              <a:buChar char="§"/>
            </a:pPr>
            <a:r>
              <a:rPr lang="en-US" sz="2000" i="1" dirty="0">
                <a:latin typeface="Times New Roman" panose="02020603050405020304" pitchFamily="18" charset="0"/>
                <a:cs typeface="Times New Roman" panose="02020603050405020304" pitchFamily="18" charset="0"/>
              </a:rPr>
              <a:t>In total, the </a:t>
            </a:r>
            <a:r>
              <a:rPr lang="en-US" sz="2000" dirty="0">
                <a:latin typeface="Times New Roman" panose="02020603050405020304" pitchFamily="18" charset="0"/>
                <a:cs typeface="Times New Roman" panose="02020603050405020304" pitchFamily="18" charset="0"/>
              </a:rPr>
              <a:t>compressed public key is 33 bytes long as compared to 65 bytes in the uncompressed format.</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The compressed version of public keys basically includes only the </a:t>
            </a:r>
            <a:r>
              <a:rPr lang="en-US" sz="2000" i="1" dirty="0">
                <a:latin typeface="Times New Roman" panose="02020603050405020304" pitchFamily="18" charset="0"/>
                <a:cs typeface="Times New Roman" panose="02020603050405020304" pitchFamily="18" charset="0"/>
              </a:rPr>
              <a:t>X part, </a:t>
            </a:r>
            <a:r>
              <a:rPr lang="en-US" sz="2000" dirty="0">
                <a:latin typeface="Times New Roman" panose="02020603050405020304" pitchFamily="18" charset="0"/>
                <a:cs typeface="Times New Roman" panose="02020603050405020304" pitchFamily="18" charset="0"/>
              </a:rPr>
              <a:t>since the </a:t>
            </a:r>
            <a:r>
              <a:rPr lang="en-US" sz="2000" i="1" dirty="0">
                <a:latin typeface="Times New Roman" panose="02020603050405020304" pitchFamily="18" charset="0"/>
                <a:cs typeface="Times New Roman" panose="02020603050405020304" pitchFamily="18" charset="0"/>
              </a:rPr>
              <a:t>Y part can be derived from it.</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Keys are identified by various prefixes, described as follows:</a:t>
            </a:r>
          </a:p>
          <a:p>
            <a:pPr lvl="1" algn="just"/>
            <a:r>
              <a:rPr lang="en-US" sz="2000" dirty="0">
                <a:latin typeface="Times New Roman" panose="02020603050405020304" pitchFamily="18" charset="0"/>
                <a:cs typeface="Times New Roman" panose="02020603050405020304" pitchFamily="18" charset="0"/>
              </a:rPr>
              <a:t>Uncompressed public keys used 0x04 as the prefix</a:t>
            </a:r>
          </a:p>
          <a:p>
            <a:pPr lvl="1" algn="just"/>
            <a:r>
              <a:rPr lang="en-US" sz="2000" dirty="0">
                <a:latin typeface="Times New Roman" panose="02020603050405020304" pitchFamily="18" charset="0"/>
                <a:cs typeface="Times New Roman" panose="02020603050405020304" pitchFamily="18" charset="0"/>
              </a:rPr>
              <a:t>Compressed public key starts with 0x03 if the y 32-bit part of the public key is odd</a:t>
            </a:r>
          </a:p>
          <a:p>
            <a:pPr lvl="1" algn="just"/>
            <a:r>
              <a:rPr lang="en-US" sz="2000" dirty="0">
                <a:latin typeface="Times New Roman" panose="02020603050405020304" pitchFamily="18" charset="0"/>
                <a:cs typeface="Times New Roman" panose="02020603050405020304" pitchFamily="18" charset="0"/>
              </a:rPr>
              <a:t>Compressed public key starts with 0x02 if the y 32-bit part of the public key is even</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69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92162"/>
          </a:xfrm>
        </p:spPr>
        <p:txBody>
          <a:bodyPr>
            <a:normAutofit fontScale="90000"/>
          </a:bodyPr>
          <a:lstStyle/>
          <a:p>
            <a:br>
              <a:rPr lang="en-US" b="1" dirty="0"/>
            </a:br>
            <a:r>
              <a:rPr lang="en-US" sz="4000" b="1" dirty="0">
                <a:latin typeface="Times New Roman" panose="02020603050405020304" pitchFamily="18" charset="0"/>
                <a:cs typeface="Times New Roman" panose="02020603050405020304" pitchFamily="18" charset="0"/>
              </a:rPr>
              <a:t>Private Keys in </a:t>
            </a:r>
            <a:r>
              <a:rPr lang="en-US" sz="4000" b="1" dirty="0" err="1">
                <a:latin typeface="Times New Roman" panose="02020603050405020304" pitchFamily="18" charset="0"/>
                <a:cs typeface="Times New Roman" panose="02020603050405020304" pitchFamily="18" charset="0"/>
              </a:rPr>
              <a:t>Bitcoin</a:t>
            </a:r>
            <a:br>
              <a:rPr lang="en-US" b="1" dirty="0"/>
            </a:br>
            <a:endParaRPr lang="en-US" dirty="0"/>
          </a:p>
        </p:txBody>
      </p:sp>
      <p:sp>
        <p:nvSpPr>
          <p:cNvPr id="3" name="Content Placeholder 2"/>
          <p:cNvSpPr>
            <a:spLocks noGrp="1"/>
          </p:cNvSpPr>
          <p:nvPr>
            <p:ph idx="1"/>
          </p:nvPr>
        </p:nvSpPr>
        <p:spPr>
          <a:xfrm>
            <a:off x="1905000" y="609600"/>
            <a:ext cx="8458200" cy="5867400"/>
          </a:xfrm>
        </p:spPr>
        <p:txBody>
          <a:bodyPr>
            <a:normAutofit fontScale="55000" lnSpcReduction="20000"/>
          </a:bodyPr>
          <a:lstStyle/>
          <a:p>
            <a:pPr>
              <a:buFont typeface="Wingdings" pitchFamily="2" charset="2"/>
              <a:buChar char="§"/>
            </a:pPr>
            <a:endParaRPr lang="en-US"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
            </a:pPr>
            <a:r>
              <a:rPr lang="en-US" sz="3400" dirty="0">
                <a:latin typeface="Times New Roman" panose="02020603050405020304" pitchFamily="18" charset="0"/>
                <a:cs typeface="Times New Roman" panose="02020603050405020304" pitchFamily="18" charset="0"/>
              </a:rPr>
              <a:t>Private keys are basically 256-bit numbers chosen in the range specified by the SECP256K1 ECDSA recommendation. Any randomly chosen 256-bit number  from 0x1 to 0xFFFF FFFF </a:t>
            </a:r>
            <a:r>
              <a:rPr lang="en-US" sz="3400" dirty="0" err="1">
                <a:latin typeface="Times New Roman" panose="02020603050405020304" pitchFamily="18" charset="0"/>
                <a:cs typeface="Times New Roman" panose="02020603050405020304" pitchFamily="18" charset="0"/>
              </a:rPr>
              <a:t>FFFF</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FFFF</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FFFF</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FFFF</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FFFF</a:t>
            </a:r>
            <a:r>
              <a:rPr lang="en-US" sz="3400" dirty="0">
                <a:latin typeface="Times New Roman" panose="02020603050405020304" pitchFamily="18" charset="0"/>
                <a:cs typeface="Times New Roman" panose="02020603050405020304" pitchFamily="18" charset="0"/>
              </a:rPr>
              <a:t> FFFE </a:t>
            </a:r>
          </a:p>
          <a:p>
            <a:pPr>
              <a:lnSpc>
                <a:spcPct val="120000"/>
              </a:lnSpc>
              <a:buNone/>
            </a:pP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Eg</a:t>
            </a:r>
            <a:r>
              <a:rPr lang="en-US" sz="3400" dirty="0">
                <a:latin typeface="Times New Roman" panose="02020603050405020304" pitchFamily="18" charset="0"/>
                <a:cs typeface="Times New Roman" panose="02020603050405020304" pitchFamily="18" charset="0"/>
              </a:rPr>
              <a:t>. BAAE DCE6 AF48 A03B BFD2 5E8C D036 4140 is a valid private key.</a:t>
            </a:r>
          </a:p>
          <a:p>
            <a:pPr>
              <a:lnSpc>
                <a:spcPct val="120000"/>
              </a:lnSpc>
              <a:buFont typeface="Wingdings" pitchFamily="2" charset="2"/>
              <a:buChar char="§"/>
            </a:pPr>
            <a:r>
              <a:rPr lang="en-US" sz="3400" dirty="0">
                <a:latin typeface="Times New Roman" panose="02020603050405020304" pitchFamily="18" charset="0"/>
                <a:cs typeface="Times New Roman" panose="02020603050405020304" pitchFamily="18" charset="0"/>
              </a:rPr>
              <a:t>Private keys are usually encoded using </a:t>
            </a:r>
            <a:r>
              <a:rPr lang="en-US" sz="3400" b="1" dirty="0">
                <a:latin typeface="Times New Roman" panose="02020603050405020304" pitchFamily="18" charset="0"/>
                <a:cs typeface="Times New Roman" panose="02020603050405020304" pitchFamily="18" charset="0"/>
              </a:rPr>
              <a:t>Wallet Import Format (WIF) in order to make them easier to copy and </a:t>
            </a:r>
            <a:r>
              <a:rPr lang="en-US" sz="3400" dirty="0">
                <a:latin typeface="Times New Roman" panose="02020603050405020304" pitchFamily="18" charset="0"/>
                <a:cs typeface="Times New Roman" panose="02020603050405020304" pitchFamily="18" charset="0"/>
              </a:rPr>
              <a:t>use. </a:t>
            </a:r>
          </a:p>
          <a:p>
            <a:pPr>
              <a:lnSpc>
                <a:spcPct val="120000"/>
              </a:lnSpc>
              <a:buFont typeface="Wingdings" pitchFamily="2" charset="2"/>
              <a:buChar char="§"/>
            </a:pPr>
            <a:r>
              <a:rPr lang="en-US" sz="3400" dirty="0">
                <a:latin typeface="Times New Roman" panose="02020603050405020304" pitchFamily="18" charset="0"/>
                <a:cs typeface="Times New Roman" panose="02020603050405020304" pitchFamily="18" charset="0"/>
              </a:rPr>
              <a:t>WIF can be converted into private key and vice versa. </a:t>
            </a:r>
            <a:r>
              <a:rPr lang="en-US" sz="3400" b="1" dirty="0">
                <a:latin typeface="Times New Roman" panose="02020603050405020304" pitchFamily="18" charset="0"/>
                <a:cs typeface="Times New Roman" panose="02020603050405020304" pitchFamily="18" charset="0"/>
              </a:rPr>
              <a:t>Mini Private Key Format is sometimes used to  </a:t>
            </a:r>
            <a:r>
              <a:rPr lang="en-US" sz="3400" dirty="0">
                <a:latin typeface="Times New Roman" panose="02020603050405020304" pitchFamily="18" charset="0"/>
                <a:cs typeface="Times New Roman" panose="02020603050405020304" pitchFamily="18" charset="0"/>
              </a:rPr>
              <a:t>encode the key in under 30 </a:t>
            </a:r>
            <a:r>
              <a:rPr lang="en-US" sz="3400" b="1" dirty="0">
                <a:latin typeface="Times New Roman" panose="02020603050405020304" pitchFamily="18" charset="0"/>
                <a:cs typeface="Times New Roman" panose="02020603050405020304" pitchFamily="18" charset="0"/>
              </a:rPr>
              <a:t>characters</a:t>
            </a:r>
            <a:r>
              <a:rPr lang="en-US" sz="3400" dirty="0">
                <a:latin typeface="Times New Roman" panose="02020603050405020304" pitchFamily="18" charset="0"/>
                <a:cs typeface="Times New Roman" panose="02020603050405020304" pitchFamily="18" charset="0"/>
              </a:rPr>
              <a:t> in order to allow  storage where physical space is limited.</a:t>
            </a:r>
          </a:p>
          <a:p>
            <a:pPr>
              <a:lnSpc>
                <a:spcPct val="120000"/>
              </a:lnSpc>
            </a:pPr>
            <a:r>
              <a:rPr lang="en-US" sz="3400" dirty="0" err="1">
                <a:latin typeface="Times New Roman" panose="02020603050405020304" pitchFamily="18" charset="0"/>
                <a:cs typeface="Times New Roman" panose="02020603050405020304" pitchFamily="18" charset="0"/>
              </a:rPr>
              <a:t>Bitcoin</a:t>
            </a:r>
            <a:r>
              <a:rPr lang="en-US" sz="3400" dirty="0">
                <a:latin typeface="Times New Roman" panose="02020603050405020304" pitchFamily="18" charset="0"/>
                <a:cs typeface="Times New Roman" panose="02020603050405020304" pitchFamily="18" charset="0"/>
              </a:rPr>
              <a:t> addresses are encoded using the </a:t>
            </a:r>
            <a:r>
              <a:rPr lang="en-US" sz="3400" b="1" dirty="0">
                <a:latin typeface="Times New Roman" panose="02020603050405020304" pitchFamily="18" charset="0"/>
                <a:cs typeface="Times New Roman" panose="02020603050405020304" pitchFamily="18" charset="0"/>
              </a:rPr>
              <a:t>Base58check encoding</a:t>
            </a:r>
            <a:r>
              <a:rPr lang="en-US" sz="3400" dirty="0">
                <a:latin typeface="Times New Roman" panose="02020603050405020304" pitchFamily="18" charset="0"/>
                <a:cs typeface="Times New Roman" panose="02020603050405020304" pitchFamily="18" charset="0"/>
              </a:rPr>
              <a:t>.</a:t>
            </a:r>
          </a:p>
          <a:p>
            <a:pPr>
              <a:lnSpc>
                <a:spcPct val="120000"/>
              </a:lnSpc>
            </a:pPr>
            <a:r>
              <a:rPr lang="en-US" sz="3400" dirty="0">
                <a:latin typeface="Times New Roman" panose="02020603050405020304" pitchFamily="18" charset="0"/>
                <a:cs typeface="Times New Roman" panose="02020603050405020304" pitchFamily="18" charset="0"/>
              </a:rPr>
              <a:t>This encoding is used to limit the confusion between various characters, such as </a:t>
            </a:r>
            <a:r>
              <a:rPr lang="en-US" sz="3400" b="1" dirty="0">
                <a:latin typeface="Times New Roman" panose="02020603050405020304" pitchFamily="18" charset="0"/>
                <a:cs typeface="Times New Roman" panose="02020603050405020304" pitchFamily="18" charset="0"/>
              </a:rPr>
              <a:t>0OIl </a:t>
            </a:r>
            <a:r>
              <a:rPr lang="en-US" sz="3400" dirty="0">
                <a:latin typeface="Times New Roman" panose="02020603050405020304" pitchFamily="18" charset="0"/>
                <a:cs typeface="Times New Roman" panose="02020603050405020304" pitchFamily="18" charset="0"/>
              </a:rPr>
              <a:t>as they can look the same in different fonts. </a:t>
            </a:r>
          </a:p>
          <a:p>
            <a:pPr>
              <a:lnSpc>
                <a:spcPct val="120000"/>
              </a:lnSpc>
            </a:pPr>
            <a:r>
              <a:rPr lang="en-US" sz="3400" dirty="0">
                <a:latin typeface="Times New Roman" panose="02020603050405020304" pitchFamily="18" charset="0"/>
                <a:cs typeface="Times New Roman" panose="02020603050405020304" pitchFamily="18" charset="0"/>
              </a:rPr>
              <a:t>The encoding basically takes the binary byte arrays and converts them into human readable strings. </a:t>
            </a:r>
          </a:p>
          <a:p>
            <a:pPr>
              <a:lnSpc>
                <a:spcPct val="120000"/>
              </a:lnSpc>
            </a:pPr>
            <a:r>
              <a:rPr lang="en-US" sz="3400" dirty="0">
                <a:latin typeface="Times New Roman" panose="02020603050405020304" pitchFamily="18" charset="0"/>
                <a:cs typeface="Times New Roman" panose="02020603050405020304" pitchFamily="18" charset="0"/>
              </a:rPr>
              <a:t>This string is composed by </a:t>
            </a:r>
            <a:r>
              <a:rPr lang="en-US" sz="3400" dirty="0" err="1">
                <a:latin typeface="Times New Roman" panose="02020603050405020304" pitchFamily="18" charset="0"/>
                <a:cs typeface="Times New Roman" panose="02020603050405020304" pitchFamily="18" charset="0"/>
              </a:rPr>
              <a:t>utlilizing</a:t>
            </a:r>
            <a:r>
              <a:rPr lang="en-US" sz="3400" dirty="0">
                <a:latin typeface="Times New Roman" panose="02020603050405020304" pitchFamily="18" charset="0"/>
                <a:cs typeface="Times New Roman" panose="02020603050405020304" pitchFamily="18" charset="0"/>
              </a:rPr>
              <a:t> a set of 58 alphanumeric </a:t>
            </a:r>
            <a:r>
              <a:rPr lang="en-US" sz="3500" dirty="0">
                <a:latin typeface="Times New Roman" panose="02020603050405020304" pitchFamily="18" charset="0"/>
                <a:cs typeface="Times New Roman" panose="02020603050405020304" pitchFamily="18" charset="0"/>
              </a:rPr>
              <a:t>symbols. </a:t>
            </a:r>
          </a:p>
        </p:txBody>
      </p:sp>
    </p:spTree>
    <p:extLst>
      <p:ext uri="{BB962C8B-B14F-4D97-AF65-F5344CB8AC3E}">
        <p14:creationId xmlns:p14="http://schemas.microsoft.com/office/powerpoint/2010/main" val="325611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3162" y="1490662"/>
            <a:ext cx="7305675" cy="3876675"/>
          </a:xfrm>
          <a:prstGeom prst="rect">
            <a:avLst/>
          </a:prstGeom>
        </p:spPr>
      </p:pic>
      <p:pic>
        <p:nvPicPr>
          <p:cNvPr id="3" name="Picture 2"/>
          <p:cNvPicPr>
            <a:picLocks noChangeAspect="1"/>
          </p:cNvPicPr>
          <p:nvPr/>
        </p:nvPicPr>
        <p:blipFill>
          <a:blip r:embed="rId3"/>
          <a:stretch>
            <a:fillRect/>
          </a:stretch>
        </p:blipFill>
        <p:spPr>
          <a:xfrm>
            <a:off x="2099397" y="424727"/>
            <a:ext cx="6600825" cy="771525"/>
          </a:xfrm>
          <a:prstGeom prst="rect">
            <a:avLst/>
          </a:prstGeom>
        </p:spPr>
      </p:pic>
    </p:spTree>
    <p:extLst>
      <p:ext uri="{BB962C8B-B14F-4D97-AF65-F5344CB8AC3E}">
        <p14:creationId xmlns:p14="http://schemas.microsoft.com/office/powerpoint/2010/main" val="192226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Creation of Coins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Units of </a:t>
            </a:r>
            <a:r>
              <a:rPr lang="en-GB" dirty="0" err="1">
                <a:latin typeface="Times New Roman" panose="02020603050405020304" pitchFamily="18" charset="0"/>
                <a:cs typeface="Times New Roman" panose="02020603050405020304" pitchFamily="18" charset="0"/>
              </a:rPr>
              <a:t>cryptocurrency</a:t>
            </a:r>
            <a:r>
              <a:rPr lang="en-GB" dirty="0">
                <a:latin typeface="Times New Roman" panose="02020603050405020304" pitchFamily="18" charset="0"/>
                <a:cs typeface="Times New Roman" panose="02020603050405020304" pitchFamily="18" charset="0"/>
              </a:rPr>
              <a:t> are created through a process called mining, which involves using computer power to solve complicated mathematical problems that generate coins.</a:t>
            </a:r>
          </a:p>
          <a:p>
            <a:pPr algn="just"/>
            <a:r>
              <a:rPr lang="en-GB" dirty="0">
                <a:latin typeface="Times New Roman" panose="02020603050405020304" pitchFamily="18" charset="0"/>
                <a:cs typeface="Times New Roman" panose="02020603050405020304" pitchFamily="18" charset="0"/>
              </a:rPr>
              <a:t> Users can also buy the currencies from brokers, then store and spend them using cryptographic wallets.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1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How to buy </a:t>
            </a:r>
            <a:r>
              <a:rPr lang="en-GB" b="1" dirty="0" err="1">
                <a:latin typeface="Times New Roman" panose="02020603050405020304" pitchFamily="18" charset="0"/>
                <a:cs typeface="Times New Roman" panose="02020603050405020304" pitchFamily="18" charset="0"/>
              </a:rPr>
              <a:t>cryptocurrency</a:t>
            </a:r>
            <a:r>
              <a:rPr lang="en-GB" b="1" dirty="0">
                <a:latin typeface="Times New Roman" panose="02020603050405020304" pitchFamily="18" charset="0"/>
                <a:cs typeface="Times New Roman" panose="02020603050405020304" pitchFamily="18" charset="0"/>
              </a:rPr>
              <a:t>?</a:t>
            </a:r>
            <a:br>
              <a:rPr lang="en-GB"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3164"/>
            <a:ext cx="10515600" cy="5183579"/>
          </a:xfrm>
        </p:spPr>
        <p:txBody>
          <a:bodyPr>
            <a:normAutofit fontScale="85000" lnSpcReduction="20000"/>
          </a:bodyPr>
          <a:lstStyle/>
          <a:p>
            <a:pPr marL="0" indent="0" algn="just" fontAlgn="base">
              <a:buNone/>
            </a:pPr>
            <a:r>
              <a:rPr lang="en-GB" dirty="0">
                <a:latin typeface="Times New Roman" panose="02020603050405020304" pitchFamily="18" charset="0"/>
                <a:cs typeface="Times New Roman" panose="02020603050405020304" pitchFamily="18" charset="0"/>
              </a:rPr>
              <a:t>There are typically three steps involved. These are:</a:t>
            </a:r>
          </a:p>
          <a:p>
            <a:pPr marL="0" indent="0" algn="just" fontAlgn="base">
              <a:buNone/>
            </a:pPr>
            <a:r>
              <a:rPr lang="en-GB" b="1" dirty="0">
                <a:latin typeface="Times New Roman" panose="02020603050405020304" pitchFamily="18" charset="0"/>
                <a:cs typeface="Times New Roman" panose="02020603050405020304" pitchFamily="18" charset="0"/>
              </a:rPr>
              <a:t>Step 1: Choosing a platform</a:t>
            </a:r>
            <a:endParaRPr lang="en-GB" dirty="0">
              <a:latin typeface="Times New Roman" panose="02020603050405020304" pitchFamily="18" charset="0"/>
              <a:cs typeface="Times New Roman" panose="02020603050405020304" pitchFamily="18" charset="0"/>
            </a:endParaRPr>
          </a:p>
          <a:p>
            <a:pPr marL="0" indent="0" algn="just" fontAlgn="base">
              <a:buNone/>
            </a:pPr>
            <a:r>
              <a:rPr lang="en-GB" dirty="0">
                <a:latin typeface="Times New Roman" panose="02020603050405020304" pitchFamily="18" charset="0"/>
                <a:cs typeface="Times New Roman" panose="02020603050405020304" pitchFamily="18" charset="0"/>
              </a:rPr>
              <a:t>	</a:t>
            </a:r>
            <a:r>
              <a:rPr lang="en-GB" sz="3300" dirty="0">
                <a:latin typeface="Times New Roman" panose="02020603050405020304" pitchFamily="18" charset="0"/>
                <a:cs typeface="Times New Roman" panose="02020603050405020304" pitchFamily="18" charset="0"/>
              </a:rPr>
              <a:t>The first step is deciding which platform to use. Generally, you can choose between a traditional broker or dedicated </a:t>
            </a:r>
            <a:r>
              <a:rPr lang="en-GB" dirty="0" err="1">
                <a:latin typeface="Times New Roman" panose="02020603050405020304" pitchFamily="18" charset="0"/>
                <a:cs typeface="Times New Roman" panose="02020603050405020304" pitchFamily="18" charset="0"/>
              </a:rPr>
              <a:t>cryptocurrency</a:t>
            </a:r>
            <a:r>
              <a:rPr lang="en-GB" dirty="0">
                <a:latin typeface="Times New Roman" panose="02020603050405020304" pitchFamily="18" charset="0"/>
                <a:cs typeface="Times New Roman" panose="02020603050405020304" pitchFamily="18" charset="0"/>
              </a:rPr>
              <a:t> exchange:</a:t>
            </a:r>
          </a:p>
          <a:p>
            <a:pPr algn="just" fontAlgn="base"/>
            <a:r>
              <a:rPr lang="en-GB" b="1" dirty="0">
                <a:latin typeface="Times New Roman" panose="02020603050405020304" pitchFamily="18" charset="0"/>
                <a:cs typeface="Times New Roman" panose="02020603050405020304" pitchFamily="18" charset="0"/>
              </a:rPr>
              <a:t>Traditional brokers.</a:t>
            </a:r>
            <a:r>
              <a:rPr lang="en-GB" dirty="0">
                <a:latin typeface="Times New Roman" panose="02020603050405020304" pitchFamily="18" charset="0"/>
                <a:cs typeface="Times New Roman" panose="02020603050405020304" pitchFamily="18" charset="0"/>
              </a:rPr>
              <a:t> </a:t>
            </a:r>
            <a:r>
              <a:rPr lang="en-GB" sz="3300" dirty="0">
                <a:latin typeface="Times New Roman" panose="02020603050405020304" pitchFamily="18" charset="0"/>
                <a:cs typeface="Times New Roman" panose="02020603050405020304" pitchFamily="18" charset="0"/>
              </a:rPr>
              <a:t>These</a:t>
            </a:r>
            <a:r>
              <a:rPr lang="en-GB" dirty="0">
                <a:latin typeface="Times New Roman" panose="02020603050405020304" pitchFamily="18" charset="0"/>
                <a:cs typeface="Times New Roman" panose="02020603050405020304" pitchFamily="18" charset="0"/>
              </a:rPr>
              <a:t> are online brokers who offer ways to buy and sell </a:t>
            </a:r>
            <a:r>
              <a:rPr lang="en-GB" dirty="0" err="1">
                <a:latin typeface="Times New Roman" panose="02020603050405020304" pitchFamily="18" charset="0"/>
                <a:cs typeface="Times New Roman" panose="02020603050405020304" pitchFamily="18" charset="0"/>
              </a:rPr>
              <a:t>cryptocurrency</a:t>
            </a:r>
            <a:r>
              <a:rPr lang="en-GB" dirty="0">
                <a:latin typeface="Times New Roman" panose="02020603050405020304" pitchFamily="18" charset="0"/>
                <a:cs typeface="Times New Roman" panose="02020603050405020304" pitchFamily="18" charset="0"/>
              </a:rPr>
              <a:t>, as well as other financial assets like stocks, bonds, and ETFs. These platforms tend to offer lower trading costs but fewer crypto features.</a:t>
            </a:r>
          </a:p>
          <a:p>
            <a:pPr algn="just" fontAlgn="base"/>
            <a:r>
              <a:rPr lang="en-GB" b="1" dirty="0" err="1">
                <a:latin typeface="Times New Roman" panose="02020603050405020304" pitchFamily="18" charset="0"/>
                <a:cs typeface="Times New Roman" panose="02020603050405020304" pitchFamily="18" charset="0"/>
              </a:rPr>
              <a:t>Cryptocurrency</a:t>
            </a:r>
            <a:r>
              <a:rPr lang="en-GB" b="1" dirty="0">
                <a:latin typeface="Times New Roman" panose="02020603050405020304" pitchFamily="18" charset="0"/>
                <a:cs typeface="Times New Roman" panose="02020603050405020304" pitchFamily="18" charset="0"/>
              </a:rPr>
              <a:t> exchanges.</a:t>
            </a:r>
            <a:r>
              <a:rPr lang="en-GB" dirty="0">
                <a:latin typeface="Times New Roman" panose="02020603050405020304" pitchFamily="18" charset="0"/>
                <a:cs typeface="Times New Roman" panose="02020603050405020304" pitchFamily="18" charset="0"/>
              </a:rPr>
              <a:t> </a:t>
            </a:r>
            <a:r>
              <a:rPr lang="en-GB" sz="3300" dirty="0">
                <a:latin typeface="Times New Roman" panose="02020603050405020304" pitchFamily="18" charset="0"/>
                <a:cs typeface="Times New Roman" panose="02020603050405020304" pitchFamily="18" charset="0"/>
              </a:rPr>
              <a:t>There are many </a:t>
            </a:r>
            <a:r>
              <a:rPr lang="en-GB" sz="3300" dirty="0" err="1">
                <a:latin typeface="Times New Roman" panose="02020603050405020304" pitchFamily="18" charset="0"/>
                <a:cs typeface="Times New Roman" panose="02020603050405020304" pitchFamily="18" charset="0"/>
              </a:rPr>
              <a:t>cryptocurrency</a:t>
            </a:r>
            <a:r>
              <a:rPr lang="en-GB" sz="3300" dirty="0">
                <a:latin typeface="Times New Roman" panose="02020603050405020304" pitchFamily="18" charset="0"/>
                <a:cs typeface="Times New Roman" panose="02020603050405020304" pitchFamily="18" charset="0"/>
              </a:rPr>
              <a:t> exchanges to choose from, each offering different </a:t>
            </a:r>
            <a:r>
              <a:rPr lang="en-GB" sz="3300" dirty="0" err="1">
                <a:latin typeface="Times New Roman" panose="02020603050405020304" pitchFamily="18" charset="0"/>
                <a:cs typeface="Times New Roman" panose="02020603050405020304" pitchFamily="18" charset="0"/>
              </a:rPr>
              <a:t>cryptocurrencies</a:t>
            </a:r>
            <a:r>
              <a:rPr lang="en-GB" sz="3300" dirty="0">
                <a:latin typeface="Times New Roman" panose="02020603050405020304" pitchFamily="18" charset="0"/>
                <a:cs typeface="Times New Roman" panose="02020603050405020304" pitchFamily="18" charset="0"/>
              </a:rPr>
              <a:t>, wallet storage, interest-bearing account options, and more. Many exchanges charge asset-based fees.</a:t>
            </a:r>
          </a:p>
          <a:p>
            <a:pPr algn="just" fontAlgn="base"/>
            <a:r>
              <a:rPr lang="en-GB" sz="3300" dirty="0">
                <a:latin typeface="Times New Roman" panose="02020603050405020304" pitchFamily="18" charset="0"/>
                <a:cs typeface="Times New Roman" panose="02020603050405020304" pitchFamily="18" charset="0"/>
              </a:rPr>
              <a:t>When comparing different platforms, consider which cryptocurrencies are on offer, what fees they charge, their security features, storage and withdrawal options, and any educational resources.</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88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Step 2: Funding your account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next step is to fund your account so you can begin trading.</a:t>
            </a:r>
          </a:p>
          <a:p>
            <a:r>
              <a:rPr lang="en-GB" dirty="0">
                <a:latin typeface="Times New Roman" panose="02020603050405020304" pitchFamily="18" charset="0"/>
                <a:cs typeface="Times New Roman" panose="02020603050405020304" pitchFamily="18" charset="0"/>
              </a:rPr>
              <a:t>Most crypto exchanges allow users to purchase crypto using fiat (i.e., government-issued) currencies such as the US Dollar, the British Pound, or the Euro using their debit or credit cards – although this varies by platform.</a:t>
            </a:r>
          </a:p>
          <a:p>
            <a:r>
              <a:rPr lang="en-GB" dirty="0">
                <a:latin typeface="Times New Roman" panose="02020603050405020304" pitchFamily="18" charset="0"/>
                <a:cs typeface="Times New Roman" panose="02020603050405020304" pitchFamily="18" charset="0"/>
              </a:rPr>
              <a:t>Crypto purchases with credit cards are considered risky, because </a:t>
            </a:r>
            <a:r>
              <a:rPr lang="en-GB" dirty="0" err="1">
                <a:latin typeface="Times New Roman" panose="02020603050405020304" pitchFamily="18" charset="0"/>
                <a:cs typeface="Times New Roman" panose="02020603050405020304" pitchFamily="18" charset="0"/>
              </a:rPr>
              <a:t>cryptocurrencies</a:t>
            </a:r>
            <a:r>
              <a:rPr lang="en-GB" dirty="0">
                <a:latin typeface="Times New Roman" panose="02020603050405020304" pitchFamily="18" charset="0"/>
                <a:cs typeface="Times New Roman" panose="02020603050405020304" pitchFamily="18" charset="0"/>
              </a:rPr>
              <a:t> are highly volatile, and it is not advisable to risk going into debt.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21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Step 3: Placing an order</a:t>
            </a:r>
            <a:br>
              <a:rPr lang="en-GB"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5736"/>
            <a:ext cx="10515600" cy="4961227"/>
          </a:xfrm>
        </p:spPr>
        <p:txBody>
          <a:bodyPr>
            <a:normAutofit fontScale="92500" lnSpcReduction="20000"/>
          </a:bodyPr>
          <a:lstStyle/>
          <a:p>
            <a:pPr marL="0" indent="0">
              <a:buNone/>
            </a:pPr>
            <a:r>
              <a:rPr lang="en-GB" dirty="0">
                <a:latin typeface="Times New Roman" panose="02020603050405020304" pitchFamily="18" charset="0"/>
                <a:cs typeface="Times New Roman" panose="02020603050405020304" pitchFamily="18" charset="0"/>
              </a:rPr>
              <a:t>Order via your broker's or exchange's web or mobile platform.</a:t>
            </a:r>
          </a:p>
          <a:p>
            <a:pPr fontAlgn="base"/>
            <a:r>
              <a:rPr lang="en-GB" b="1" dirty="0">
                <a:latin typeface="Times New Roman" panose="02020603050405020304" pitchFamily="18" charset="0"/>
                <a:cs typeface="Times New Roman" panose="02020603050405020304" pitchFamily="18" charset="0"/>
              </a:rPr>
              <a:t>There are also other ways to invest in crypto.</a:t>
            </a:r>
            <a:r>
              <a:rPr lang="en-GB" dirty="0">
                <a:latin typeface="Times New Roman" panose="02020603050405020304" pitchFamily="18" charset="0"/>
                <a:cs typeface="Times New Roman" panose="02020603050405020304" pitchFamily="18" charset="0"/>
              </a:rPr>
              <a:t> These include payment services like PayPal, Cash App, and </a:t>
            </a:r>
            <a:r>
              <a:rPr lang="en-GB" dirty="0" err="1">
                <a:latin typeface="Times New Roman" panose="02020603050405020304" pitchFamily="18" charset="0"/>
                <a:cs typeface="Times New Roman" panose="02020603050405020304" pitchFamily="18" charset="0"/>
              </a:rPr>
              <a:t>Venmo</a:t>
            </a:r>
            <a:r>
              <a:rPr lang="en-GB" dirty="0">
                <a:latin typeface="Times New Roman" panose="02020603050405020304" pitchFamily="18" charset="0"/>
                <a:cs typeface="Times New Roman" panose="02020603050405020304" pitchFamily="18" charset="0"/>
              </a:rPr>
              <a:t>, which allow users to buy, sell, or hold </a:t>
            </a:r>
            <a:r>
              <a:rPr lang="en-GB" dirty="0" err="1">
                <a:latin typeface="Times New Roman" panose="02020603050405020304" pitchFamily="18" charset="0"/>
                <a:cs typeface="Times New Roman" panose="02020603050405020304" pitchFamily="18" charset="0"/>
              </a:rPr>
              <a:t>cryptocurrencies</a:t>
            </a:r>
            <a:r>
              <a:rPr lang="en-GB" dirty="0">
                <a:latin typeface="Times New Roman" panose="02020603050405020304" pitchFamily="18" charset="0"/>
                <a:cs typeface="Times New Roman" panose="02020603050405020304" pitchFamily="18" charset="0"/>
              </a:rPr>
              <a:t>. In addition, there are the following investment vehicles:</a:t>
            </a:r>
          </a:p>
          <a:p>
            <a:pPr fontAlgn="base"/>
            <a:r>
              <a:rPr lang="en-GB" b="1" dirty="0">
                <a:latin typeface="Times New Roman" panose="02020603050405020304" pitchFamily="18" charset="0"/>
                <a:cs typeface="Times New Roman" panose="02020603050405020304" pitchFamily="18" charset="0"/>
              </a:rPr>
              <a:t>Bitcoin trusts:</a:t>
            </a:r>
            <a:r>
              <a:rPr lang="en-GB" dirty="0">
                <a:latin typeface="Times New Roman" panose="02020603050405020304" pitchFamily="18" charset="0"/>
                <a:cs typeface="Times New Roman" panose="02020603050405020304" pitchFamily="18" charset="0"/>
              </a:rPr>
              <a:t> You can buy shares of Bitcoin trusts with a regular brokerage account. These vehicles give retail investors exposure to crypto through the stock market. </a:t>
            </a:r>
          </a:p>
          <a:p>
            <a:pPr fontAlgn="base"/>
            <a:r>
              <a:rPr lang="en-GB" b="1" dirty="0">
                <a:latin typeface="Times New Roman" panose="02020603050405020304" pitchFamily="18" charset="0"/>
                <a:cs typeface="Times New Roman" panose="02020603050405020304" pitchFamily="18" charset="0"/>
              </a:rPr>
              <a:t>Bitcoin mutual funds: </a:t>
            </a:r>
            <a:r>
              <a:rPr lang="en-GB" dirty="0">
                <a:latin typeface="Times New Roman" panose="02020603050405020304" pitchFamily="18" charset="0"/>
                <a:cs typeface="Times New Roman" panose="02020603050405020304" pitchFamily="18" charset="0"/>
              </a:rPr>
              <a:t>There are Bitcoin ETFs and Bitcoin mutual funds to choose from. </a:t>
            </a:r>
          </a:p>
          <a:p>
            <a:pPr fontAlgn="base"/>
            <a:r>
              <a:rPr lang="en-GB" b="1" dirty="0">
                <a:latin typeface="Times New Roman" panose="02020603050405020304" pitchFamily="18" charset="0"/>
                <a:cs typeface="Times New Roman" panose="02020603050405020304" pitchFamily="18" charset="0"/>
              </a:rPr>
              <a:t>Blockchain stocks or ETFs: </a:t>
            </a:r>
            <a:r>
              <a:rPr lang="en-GB" dirty="0">
                <a:latin typeface="Times New Roman" panose="02020603050405020304" pitchFamily="18" charset="0"/>
                <a:cs typeface="Times New Roman" panose="02020603050405020304" pitchFamily="18" charset="0"/>
              </a:rPr>
              <a:t>You can also indirectly invest in crypto through blockchain companies that specialize in the technology behind crypto and crypto transactions. Alternatively, you can buy stocks or ETFs of companies that use blockchain technology.</a:t>
            </a:r>
          </a:p>
          <a:p>
            <a:endParaRPr lang="en-IN" dirty="0"/>
          </a:p>
        </p:txBody>
      </p:sp>
    </p:spTree>
    <p:extLst>
      <p:ext uri="{BB962C8B-B14F-4D97-AF65-F5344CB8AC3E}">
        <p14:creationId xmlns:p14="http://schemas.microsoft.com/office/powerpoint/2010/main" val="24385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b="1" dirty="0" err="1">
                <a:latin typeface="Times New Roman" panose="02020603050405020304" pitchFamily="18" charset="0"/>
                <a:cs typeface="Times New Roman" panose="02020603050405020304" pitchFamily="18" charset="0"/>
              </a:rPr>
              <a:t>Bitcoin</a:t>
            </a:r>
            <a:r>
              <a:rPr lang="en-US"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981200" y="990601"/>
            <a:ext cx="8229600" cy="5135563"/>
          </a:xfrm>
        </p:spPr>
        <p:txBody>
          <a:bodyPr/>
          <a:lstStyle/>
          <a:p>
            <a:pPr algn="just"/>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is a peer to peer electronic cash, a digital money that can be transferred between people or computers without any trusted middleman(such as a bank or government), and whose issuance is not under the control of any single party on which everyone trusts.</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tries to get rid of the requirement of trust by using cryptographic math to verify the facts and transactions.</a:t>
            </a:r>
          </a:p>
        </p:txBody>
      </p:sp>
    </p:spTree>
    <p:extLst>
      <p:ext uri="{BB962C8B-B14F-4D97-AF65-F5344CB8AC3E}">
        <p14:creationId xmlns:p14="http://schemas.microsoft.com/office/powerpoint/2010/main" val="225946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Emergence of Bitcoin (BTC)</a:t>
            </a:r>
            <a:br>
              <a:rPr lang="en-US" b="1" dirty="0"/>
            </a:br>
            <a:endParaRPr lang="en-US" dirty="0"/>
          </a:p>
        </p:txBody>
      </p:sp>
      <p:sp>
        <p:nvSpPr>
          <p:cNvPr id="3" name="Content Placeholder 2"/>
          <p:cNvSpPr>
            <a:spLocks noGrp="1"/>
          </p:cNvSpPr>
          <p:nvPr>
            <p:ph idx="1"/>
          </p:nvPr>
        </p:nvSpPr>
        <p:spPr>
          <a:xfrm>
            <a:off x="1981200" y="1066801"/>
            <a:ext cx="8229600" cy="5059363"/>
          </a:xfrm>
        </p:spPr>
        <p:txBody>
          <a:bodyPr>
            <a:normAutofit/>
          </a:bodyPr>
          <a:lstStyle/>
          <a:p>
            <a:pPr fontAlgn="base"/>
            <a:r>
              <a:rPr lang="en-US" dirty="0">
                <a:latin typeface="Times New Roman" panose="02020603050405020304" pitchFamily="18" charset="0"/>
                <a:cs typeface="Times New Roman" panose="02020603050405020304" pitchFamily="18" charset="0"/>
              </a:rPr>
              <a:t>Bitcoin was invented in 2008 by a person or group known by the false name of Satoshi </a:t>
            </a:r>
            <a:r>
              <a:rPr lang="en-US" dirty="0" err="1">
                <a:latin typeface="Times New Roman" panose="02020603050405020304" pitchFamily="18" charset="0"/>
                <a:cs typeface="Times New Roman" panose="02020603050405020304" pitchFamily="18" charset="0"/>
              </a:rPr>
              <a:t>Nakamoto</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 No one knows the identity of this individual.</a:t>
            </a:r>
          </a:p>
          <a:p>
            <a:pPr fontAlgn="base"/>
            <a:r>
              <a:rPr lang="en-US" dirty="0">
                <a:latin typeface="Times New Roman" panose="02020603050405020304" pitchFamily="18" charset="0"/>
                <a:cs typeface="Times New Roman" panose="02020603050405020304" pitchFamily="18" charset="0"/>
              </a:rPr>
              <a:t>In the paper, Satoshi expressed dissatisfaction that banks repeatedly breached the trust of people who deposit money with them by lending the money in credit bubbles while keeping very little as a reserve.</a:t>
            </a:r>
          </a:p>
          <a:p>
            <a:endParaRPr lang="en-US" dirty="0"/>
          </a:p>
        </p:txBody>
      </p:sp>
    </p:spTree>
    <p:extLst>
      <p:ext uri="{BB962C8B-B14F-4D97-AF65-F5344CB8AC3E}">
        <p14:creationId xmlns:p14="http://schemas.microsoft.com/office/powerpoint/2010/main" val="20751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85800"/>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 Bit coin Architecture</a:t>
            </a:r>
            <a:br>
              <a:rPr lang="en-US" b="1"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143000"/>
            <a:ext cx="2819400" cy="4162762"/>
          </a:xfrm>
          <a:prstGeom prst="rect">
            <a:avLst/>
          </a:prstGeom>
          <a:noFill/>
          <a:ln w="9525">
            <a:noFill/>
            <a:miter lim="800000"/>
            <a:headEnd/>
            <a:tailEnd/>
          </a:ln>
          <a:effectLst/>
        </p:spPr>
      </p:pic>
      <p:sp>
        <p:nvSpPr>
          <p:cNvPr id="5" name="Rectangle 4"/>
          <p:cNvSpPr/>
          <p:nvPr/>
        </p:nvSpPr>
        <p:spPr>
          <a:xfrm>
            <a:off x="5476008" y="1859052"/>
            <a:ext cx="6172200" cy="3000821"/>
          </a:xfrm>
          <a:prstGeom prst="rect">
            <a:avLst/>
          </a:prstGeom>
        </p:spPr>
        <p:txBody>
          <a:bodyPr wrap="square">
            <a:spAutoFit/>
          </a:bodyPr>
          <a:lstStyle/>
          <a:p>
            <a:pPr fontAlgn="base"/>
            <a:endParaRPr lang="en-US" sz="2100" b="1" dirty="0">
              <a:latin typeface="Times New Roman" panose="02020603050405020304" pitchFamily="18" charset="0"/>
              <a:cs typeface="Times New Roman" panose="02020603050405020304" pitchFamily="18" charset="0"/>
            </a:endParaRPr>
          </a:p>
          <a:p>
            <a:pPr fontAlgn="base"/>
            <a:r>
              <a:rPr lang="en-US" sz="2100" b="1" dirty="0">
                <a:latin typeface="Times New Roman" panose="02020603050405020304" pitchFamily="18" charset="0"/>
                <a:cs typeface="Times New Roman" panose="02020603050405020304" pitchFamily="18" charset="0"/>
              </a:rPr>
              <a:t>Network Layer :</a:t>
            </a:r>
            <a:r>
              <a:rPr lang="en-US" sz="2100" dirty="0">
                <a:latin typeface="Times New Roman" panose="02020603050405020304" pitchFamily="18" charset="0"/>
                <a:cs typeface="Times New Roman" panose="02020603050405020304" pitchFamily="18" charset="0"/>
              </a:rPr>
              <a:t> is the fundamental BTC blockchain, complete with all of its essential parts and functionalities.</a:t>
            </a:r>
          </a:p>
          <a:p>
            <a:pPr fontAlgn="base"/>
            <a:r>
              <a:rPr lang="en-US" sz="2100" dirty="0">
                <a:latin typeface="Times New Roman" panose="02020603050405020304" pitchFamily="18" charset="0"/>
                <a:cs typeface="Times New Roman" panose="02020603050405020304" pitchFamily="18" charset="0"/>
              </a:rPr>
              <a:t>Layer 1 on Bitcoin consists of the real ledger of Bitcoin transactions, network nodes, and the Proof of Work block verification process (PoW). Layer 1 Bitcoin is, in essence, the actual BTC network as it was first presented in 2009.</a:t>
            </a:r>
          </a:p>
        </p:txBody>
      </p:sp>
    </p:spTree>
    <p:extLst>
      <p:ext uri="{BB962C8B-B14F-4D97-AF65-F5344CB8AC3E}">
        <p14:creationId xmlns:p14="http://schemas.microsoft.com/office/powerpoint/2010/main" val="170101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964"/>
            <a:ext cx="10515600" cy="5220999"/>
          </a:xfrm>
        </p:spPr>
        <p:txBody>
          <a:bodyPr>
            <a:normAutofit/>
          </a:bodyPr>
          <a:lstStyle/>
          <a:p>
            <a:pPr fontAlgn="base"/>
            <a:r>
              <a:rPr lang="en-US" sz="2400" b="1" dirty="0">
                <a:latin typeface="Times New Roman" panose="02020603050405020304" pitchFamily="18" charset="0"/>
                <a:cs typeface="Times New Roman" panose="02020603050405020304" pitchFamily="18" charset="0"/>
              </a:rPr>
              <a:t>Protocol Layer: </a:t>
            </a:r>
            <a:r>
              <a:rPr lang="en-US" sz="2400" dirty="0">
                <a:latin typeface="Times New Roman" panose="02020603050405020304" pitchFamily="18" charset="0"/>
                <a:cs typeface="Times New Roman" panose="02020603050405020304" pitchFamily="18" charset="0"/>
              </a:rPr>
              <a:t>refers to protocols that are constructed on top of layer 1 with additional functionality. </a:t>
            </a:r>
          </a:p>
          <a:p>
            <a:pPr fontAlgn="base"/>
            <a:r>
              <a:rPr lang="en-US" sz="2400" dirty="0">
                <a:latin typeface="Times New Roman" panose="02020603050405020304" pitchFamily="18" charset="0"/>
                <a:cs typeface="Times New Roman" panose="02020603050405020304" pitchFamily="18" charset="0"/>
              </a:rPr>
              <a:t>Faster processing times and less transaction costs are typically part of this added capabilities. The majority of layer 2 systems gain technical efficiency by processing the majority of transactions off-chain, and then sending the finished transactions in batch mode to the underlying layer 1 ledger.</a:t>
            </a:r>
          </a:p>
          <a:p>
            <a:r>
              <a:rPr lang="en-US" sz="2400" b="1" dirty="0">
                <a:latin typeface="Times New Roman" panose="02020603050405020304" pitchFamily="18" charset="0"/>
                <a:cs typeface="Times New Roman" panose="02020603050405020304" pitchFamily="18" charset="0"/>
              </a:rPr>
              <a:t>Application Layer : </a:t>
            </a:r>
            <a:r>
              <a:rPr lang="en-US" sz="2400" dirty="0">
                <a:latin typeface="Times New Roman" panose="02020603050405020304" pitchFamily="18" charset="0"/>
                <a:cs typeface="Times New Roman" panose="02020603050405020304" pitchFamily="18" charset="0"/>
              </a:rPr>
              <a:t>is a common designation. It is a layer where </a:t>
            </a:r>
            <a:r>
              <a:rPr lang="en-US" sz="2400" dirty="0" err="1">
                <a:latin typeface="Times New Roman" panose="02020603050405020304" pitchFamily="18" charset="0"/>
                <a:cs typeface="Times New Roman" panose="02020603050405020304" pitchFamily="18" charset="0"/>
              </a:rPr>
              <a:t>DApps</a:t>
            </a:r>
            <a:r>
              <a:rPr lang="en-US" sz="2400" dirty="0">
                <a:latin typeface="Times New Roman" panose="02020603050405020304" pitchFamily="18" charset="0"/>
                <a:cs typeface="Times New Roman" panose="02020603050405020304" pitchFamily="18" charset="0"/>
              </a:rPr>
              <a:t> and the protocols that make the apps possible are hosted. While other blockchains, like Ethereum or Solana (SOL), are well-suited to hosting layer 3 applications, Bitcoin is not.</a:t>
            </a:r>
          </a:p>
          <a:p>
            <a:endParaRPr lang="en-IN" sz="2400" dirty="0"/>
          </a:p>
        </p:txBody>
      </p:sp>
    </p:spTree>
    <p:extLst>
      <p:ext uri="{BB962C8B-B14F-4D97-AF65-F5344CB8AC3E}">
        <p14:creationId xmlns:p14="http://schemas.microsoft.com/office/powerpoint/2010/main" val="247160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397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Advantages of Bitcoin (BTC)</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703" y="914400"/>
            <a:ext cx="10685417" cy="5715000"/>
          </a:xfrm>
        </p:spPr>
        <p:txBody>
          <a:bodyPr>
            <a:noAutofit/>
          </a:bodyPr>
          <a:lstStyle/>
          <a:p>
            <a:pPr fontAlgn="base">
              <a:buFont typeface="Wingdings" pitchFamily="2" charset="2"/>
              <a:buChar char="Ø"/>
            </a:pPr>
            <a:r>
              <a:rPr lang="en-US" sz="2200" b="1" dirty="0">
                <a:latin typeface="Times New Roman" panose="02020603050405020304" pitchFamily="18" charset="0"/>
                <a:cs typeface="Times New Roman" panose="02020603050405020304" pitchFamily="18" charset="0"/>
              </a:rPr>
              <a:t>Bitcoin transactions don’t incur banking fees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No /minimum </a:t>
            </a:r>
            <a:r>
              <a:rPr lang="en-US" sz="2200" dirty="0">
                <a:latin typeface="Times New Roman" panose="02020603050405020304" pitchFamily="18" charset="0"/>
                <a:cs typeface="Times New Roman" panose="02020603050405020304" pitchFamily="18" charset="0"/>
              </a:rPr>
              <a:t>maintenance fees, deposit fees, and many others.</a:t>
            </a:r>
          </a:p>
          <a:p>
            <a:pPr fontAlgn="base">
              <a:buFont typeface="Wingdings" pitchFamily="2" charset="2"/>
              <a:buChar char="Ø"/>
            </a:pPr>
            <a:r>
              <a:rPr lang="en-US" sz="2200" b="1" dirty="0">
                <a:latin typeface="Times New Roman" panose="02020603050405020304" pitchFamily="18" charset="0"/>
                <a:cs typeface="Times New Roman" panose="02020603050405020304" pitchFamily="18" charset="0"/>
              </a:rPr>
              <a:t>Bitcoin international payments include very low transaction cost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No intrusion of government involvement and intermediary institutions.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Only exchange costs and fees are involved with foreign purchases and typical wire transfers.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Eradicates the annoyance of waiting times and customary authorization needs.</a:t>
            </a:r>
          </a:p>
          <a:p>
            <a:pPr fontAlgn="base">
              <a:buFont typeface="Wingdings" pitchFamily="2" charset="2"/>
              <a:buChar char="Ø"/>
            </a:pPr>
            <a:r>
              <a:rPr lang="en-US" sz="2200" b="1" dirty="0">
                <a:latin typeface="Times New Roman" panose="02020603050405020304" pitchFamily="18" charset="0"/>
                <a:cs typeface="Times New Roman" panose="02020603050405020304" pitchFamily="18" charset="0"/>
              </a:rPr>
              <a:t>Transactions through bitcoin are secure and mobile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Anyone with internet access can buy bitcoin from anywhere in the globe.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No personal information is required to finish any transaction, thus it decreases risk of identity theft.</a:t>
            </a:r>
          </a:p>
          <a:p>
            <a:endParaRPr lang="en-US" sz="1200" dirty="0"/>
          </a:p>
        </p:txBody>
      </p:sp>
    </p:spTree>
    <p:extLst>
      <p:ext uri="{BB962C8B-B14F-4D97-AF65-F5344CB8AC3E}">
        <p14:creationId xmlns:p14="http://schemas.microsoft.com/office/powerpoint/2010/main" val="214725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Advantages of Bitcoin (BTC)</a:t>
            </a:r>
            <a:br>
              <a:rPr lang="en-US" b="1" dirty="0"/>
            </a:br>
            <a:endParaRPr lang="en-US" dirty="0"/>
          </a:p>
        </p:txBody>
      </p:sp>
      <p:sp>
        <p:nvSpPr>
          <p:cNvPr id="3" name="Content Placeholder 2"/>
          <p:cNvSpPr>
            <a:spLocks noGrp="1"/>
          </p:cNvSpPr>
          <p:nvPr>
            <p:ph idx="1"/>
          </p:nvPr>
        </p:nvSpPr>
        <p:spPr>
          <a:xfrm>
            <a:off x="1981200" y="1163783"/>
            <a:ext cx="8229600" cy="5211763"/>
          </a:xfrm>
        </p:spPr>
        <p:txBody>
          <a:bodyPr>
            <a:noAutofit/>
          </a:bodyPr>
          <a:lstStyle/>
          <a:p>
            <a:pPr fontAlgn="base">
              <a:buFont typeface="Wingdings" pitchFamily="2" charset="2"/>
              <a:buChar char="Ø"/>
            </a:pPr>
            <a:r>
              <a:rPr lang="en-US" sz="2100" b="1" dirty="0">
                <a:latin typeface="Times New Roman" panose="02020603050405020304" pitchFamily="18" charset="0"/>
                <a:cs typeface="Times New Roman" panose="02020603050405020304" pitchFamily="18" charset="0"/>
              </a:rPr>
              <a:t>P2P and anonymous transactions</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Only by using a blockchain address can a transaction be identified, therefore it is not entirely anonymous.</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Anyone on the network can send or receive payments from users anywhere in the world.</a:t>
            </a:r>
          </a:p>
          <a:p>
            <a:pPr fontAlgn="base">
              <a:buFont typeface="Wingdings" pitchFamily="2" charset="2"/>
              <a:buChar char="Ø"/>
            </a:pPr>
            <a:r>
              <a:rPr lang="en-US" sz="2100" b="1" dirty="0">
                <a:latin typeface="Times New Roman" panose="02020603050405020304" pitchFamily="18" charset="0"/>
                <a:cs typeface="Times New Roman" panose="02020603050405020304" pitchFamily="18" charset="0"/>
              </a:rPr>
              <a:t>Security Against Payment Fraud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It makes use of cryptographic protocols and an algorithm. They are therefore impossible to be forged.</a:t>
            </a:r>
          </a:p>
          <a:p>
            <a:pPr fontAlgn="base">
              <a:buFont typeface="Wingdings" pitchFamily="2" charset="2"/>
              <a:buChar char="Ø"/>
            </a:pPr>
            <a:r>
              <a:rPr lang="en-US" sz="2100" b="1" dirty="0">
                <a:latin typeface="Times New Roman" panose="02020603050405020304" pitchFamily="18" charset="0"/>
                <a:cs typeface="Times New Roman" panose="02020603050405020304" pitchFamily="18" charset="0"/>
              </a:rPr>
              <a:t>Immediate settlement and direct transfer</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No involvement of a third party to facilitate the transactions.</a:t>
            </a:r>
          </a:p>
          <a:p>
            <a:pPr fontAlgn="base">
              <a:buFont typeface="Wingdings" pitchFamily="2" charset="2"/>
              <a:buChar char="Ø"/>
            </a:pPr>
            <a:r>
              <a:rPr lang="en-US" sz="2100" b="1" dirty="0">
                <a:latin typeface="Times New Roman" panose="02020603050405020304" pitchFamily="18" charset="0"/>
                <a:cs typeface="Times New Roman" panose="02020603050405020304" pitchFamily="18" charset="0"/>
              </a:rPr>
              <a:t>Greater Liquidity</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In contrast to other crypto, bitcoin retains the majority of its value when converted to other real-world currencies.</a:t>
            </a:r>
            <a:endParaRPr lang="en-US" sz="1200" dirty="0">
              <a:latin typeface="Times New Roman" panose="02020603050405020304" pitchFamily="18" charset="0"/>
              <a:cs typeface="Times New Roman" panose="02020603050405020304" pitchFamily="18" charset="0"/>
            </a:endParaRPr>
          </a:p>
          <a:p>
            <a:pPr>
              <a:buNone/>
            </a:pPr>
            <a:endParaRPr lang="en-US" sz="12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1 BTC = 2,379,506.582493 INR Jul 25, 2023 01:22 UTC.</a:t>
            </a:r>
          </a:p>
        </p:txBody>
      </p:sp>
    </p:spTree>
    <p:extLst>
      <p:ext uri="{BB962C8B-B14F-4D97-AF65-F5344CB8AC3E}">
        <p14:creationId xmlns:p14="http://schemas.microsoft.com/office/powerpoint/2010/main" val="301296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err="1">
                <a:latin typeface="Times New Roman" panose="02020603050405020304" pitchFamily="18" charset="0"/>
                <a:cs typeface="Times New Roman" panose="02020603050405020304" pitchFamily="18" charset="0"/>
              </a:rPr>
              <a:t>Bitcoin’s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Btc</a:t>
            </a:r>
            <a:r>
              <a:rPr lang="en-US" b="1" dirty="0">
                <a:latin typeface="Times New Roman" panose="02020603050405020304" pitchFamily="18" charset="0"/>
                <a:cs typeface="Times New Roman" panose="02020603050405020304" pitchFamily="18" charset="0"/>
              </a:rPr>
              <a:t> Price) Performance Over the Years</a:t>
            </a:r>
            <a:br>
              <a:rPr lang="en-US" b="1"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81220" y="1690688"/>
            <a:ext cx="8391979" cy="4831773"/>
          </a:xfrm>
          <a:prstGeom prst="rect">
            <a:avLst/>
          </a:prstGeom>
          <a:noFill/>
          <a:ln w="9525">
            <a:noFill/>
            <a:miter lim="800000"/>
            <a:headEnd/>
            <a:tailEnd/>
          </a:ln>
          <a:effectLst/>
        </p:spPr>
      </p:pic>
    </p:spTree>
    <p:extLst>
      <p:ext uri="{BB962C8B-B14F-4D97-AF65-F5344CB8AC3E}">
        <p14:creationId xmlns:p14="http://schemas.microsoft.com/office/powerpoint/2010/main" val="218647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a:latin typeface="Times New Roman" panose="02020603050405020304" pitchFamily="18" charset="0"/>
                <a:cs typeface="Times New Roman" panose="02020603050405020304" pitchFamily="18" charset="0"/>
              </a:rPr>
              <a:t>Bitcoin</a:t>
            </a:r>
          </a:p>
        </p:txBody>
      </p:sp>
      <p:sp>
        <p:nvSpPr>
          <p:cNvPr id="3" name="Content Placeholder 2"/>
          <p:cNvSpPr>
            <a:spLocks noGrp="1"/>
          </p:cNvSpPr>
          <p:nvPr>
            <p:ph idx="1"/>
          </p:nvPr>
        </p:nvSpPr>
        <p:spPr>
          <a:xfrm>
            <a:off x="1981200" y="1534391"/>
            <a:ext cx="8229600" cy="5562600"/>
          </a:xfrm>
        </p:spPr>
        <p:txBody>
          <a:bodyPr>
            <a:normAutofit/>
          </a:bodyPr>
          <a:lstStyle/>
          <a:p>
            <a:pPr algn="just"/>
            <a:r>
              <a:rPr lang="en-US" dirty="0">
                <a:latin typeface="Times New Roman" panose="02020603050405020304" pitchFamily="18" charset="0"/>
                <a:cs typeface="Times New Roman" panose="02020603050405020304" pitchFamily="18" charset="0"/>
              </a:rPr>
              <a:t>Bitcoin can be defined in various ways; it's a protocol, a digital currency, and a platform. It is a combination of peer-to-peer network, protocols, and software that facilitate the creation and usage of the </a:t>
            </a:r>
            <a:r>
              <a:rPr lang="en-US" b="1" dirty="0">
                <a:latin typeface="Times New Roman" panose="02020603050405020304" pitchFamily="18" charset="0"/>
                <a:cs typeface="Times New Roman" panose="02020603050405020304" pitchFamily="18" charset="0"/>
              </a:rPr>
              <a:t>digital currency named bitcoin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Double spending problem arises when, for example, a user sends coins to two different users at the same time and they are verified  independently as valid transactions</a:t>
            </a:r>
          </a:p>
        </p:txBody>
      </p:sp>
    </p:spTree>
    <p:extLst>
      <p:ext uri="{BB962C8B-B14F-4D97-AF65-F5344CB8AC3E}">
        <p14:creationId xmlns:p14="http://schemas.microsoft.com/office/powerpoint/2010/main" val="2836350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1662</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BITCOIN</vt:lpstr>
      <vt:lpstr>Bitcoin ?</vt:lpstr>
      <vt:lpstr> Emergence of Bitcoin (BTC) </vt:lpstr>
      <vt:lpstr>  Bit coin Architecture </vt:lpstr>
      <vt:lpstr>PowerPoint Presentation</vt:lpstr>
      <vt:lpstr> Advantages of Bitcoin (BTC) </vt:lpstr>
      <vt:lpstr> Advantages of Bitcoin (BTC) </vt:lpstr>
      <vt:lpstr> Bitcoin’s (Btc Price) Performance Over the Years </vt:lpstr>
      <vt:lpstr>Bitcoin</vt:lpstr>
      <vt:lpstr> Bitcoin: keys and addresses </vt:lpstr>
      <vt:lpstr>Bitcoin: keys and addresses</vt:lpstr>
      <vt:lpstr>Public keys in bitcoin </vt:lpstr>
      <vt:lpstr> Private Keys in Bitcoin </vt:lpstr>
      <vt:lpstr>PowerPoint Presentation</vt:lpstr>
      <vt:lpstr>Creation of Coins</vt:lpstr>
      <vt:lpstr>How to buy cryptocurrency? </vt:lpstr>
      <vt:lpstr>Step 2: Funding your account</vt:lpstr>
      <vt:lpstr>Step 3: Placing an order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dc:title>
  <dc:creator>staff</dc:creator>
  <cp:lastModifiedBy>YOGESHWAR K.V</cp:lastModifiedBy>
  <cp:revision>11</cp:revision>
  <dcterms:created xsi:type="dcterms:W3CDTF">2025-08-01T05:29:26Z</dcterms:created>
  <dcterms:modified xsi:type="dcterms:W3CDTF">2025-08-04T16:52:59Z</dcterms:modified>
</cp:coreProperties>
</file>