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307" r:id="rId15"/>
    <p:sldId id="298" r:id="rId16"/>
    <p:sldId id="299" r:id="rId17"/>
    <p:sldId id="300" r:id="rId18"/>
    <p:sldId id="301" r:id="rId19"/>
    <p:sldId id="302" r:id="rId20"/>
    <p:sldId id="303" r:id="rId21"/>
    <p:sldId id="304" r:id="rId22"/>
    <p:sldId id="305" r:id="rId23"/>
    <p:sldId id="306" r:id="rId24"/>
    <p:sldId id="308" r:id="rId25"/>
    <p:sldId id="312" r:id="rId26"/>
    <p:sldId id="313" r:id="rId27"/>
    <p:sldId id="314" r:id="rId28"/>
    <p:sldId id="315" r:id="rId29"/>
    <p:sldId id="316" r:id="rId30"/>
    <p:sldId id="266" r:id="rId31"/>
    <p:sldId id="267" r:id="rId32"/>
    <p:sldId id="269" r:id="rId33"/>
    <p:sldId id="274" r:id="rId34"/>
    <p:sldId id="259" r:id="rId35"/>
    <p:sldId id="260" r:id="rId36"/>
    <p:sldId id="261" r:id="rId37"/>
    <p:sldId id="262" r:id="rId38"/>
    <p:sldId id="263" r:id="rId39"/>
    <p:sldId id="264" r:id="rId40"/>
    <p:sldId id="265" r:id="rId41"/>
    <p:sldId id="284" r:id="rId42"/>
    <p:sldId id="285" r:id="rId43"/>
    <p:sldId id="318" r:id="rId44"/>
    <p:sldId id="309" r:id="rId45"/>
    <p:sldId id="317" r:id="rId46"/>
    <p:sldId id="31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B0DBA8-CBAC-4DD6-A12B-FA0A451BBDB8}"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167133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0DBA8-CBAC-4DD6-A12B-FA0A451BBDB8}"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811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0DBA8-CBAC-4DD6-A12B-FA0A451BBDB8}"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40505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B0DBA8-CBAC-4DD6-A12B-FA0A451BBDB8}"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216146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B0DBA8-CBAC-4DD6-A12B-FA0A451BBDB8}"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127243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B0DBA8-CBAC-4DD6-A12B-FA0A451BBDB8}"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237017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B0DBA8-CBAC-4DD6-A12B-FA0A451BBDB8}" type="datetimeFigureOut">
              <a:rPr lang="en-IN" smtClean="0"/>
              <a:t>10-08-2025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355812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B0DBA8-CBAC-4DD6-A12B-FA0A451BBDB8}" type="datetimeFigureOut">
              <a:rPr lang="en-IN" smtClean="0"/>
              <a:t>10-08-2025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169997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0DBA8-CBAC-4DD6-A12B-FA0A451BBDB8}" type="datetimeFigureOut">
              <a:rPr lang="en-IN" smtClean="0"/>
              <a:t>10-08-2025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301207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0DBA8-CBAC-4DD6-A12B-FA0A451BBDB8}"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353603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B0DBA8-CBAC-4DD6-A12B-FA0A451BBDB8}"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0A0CD-39E2-4ED4-8093-E0DF2312FBE5}" type="slidenum">
              <a:rPr lang="en-IN" smtClean="0"/>
              <a:t>‹#›</a:t>
            </a:fld>
            <a:endParaRPr lang="en-IN"/>
          </a:p>
        </p:txBody>
      </p:sp>
    </p:spTree>
    <p:extLst>
      <p:ext uri="{BB962C8B-B14F-4D97-AF65-F5344CB8AC3E}">
        <p14:creationId xmlns:p14="http://schemas.microsoft.com/office/powerpoint/2010/main" val="234305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0DBA8-CBAC-4DD6-A12B-FA0A451BBDB8}" type="datetimeFigureOut">
              <a:rPr lang="en-IN" smtClean="0"/>
              <a:t>10-08-2025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0A0CD-39E2-4ED4-8093-E0DF2312FBE5}" type="slidenum">
              <a:rPr lang="en-IN" smtClean="0"/>
              <a:t>‹#›</a:t>
            </a:fld>
            <a:endParaRPr lang="en-IN"/>
          </a:p>
        </p:txBody>
      </p:sp>
    </p:spTree>
    <p:extLst>
      <p:ext uri="{BB962C8B-B14F-4D97-AF65-F5344CB8AC3E}">
        <p14:creationId xmlns:p14="http://schemas.microsoft.com/office/powerpoint/2010/main" val="4069444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lumMod val="50000"/>
                  </a:schemeClr>
                </a:solidFill>
              </a:rPr>
              <a:t>BITCOIN</a:t>
            </a:r>
            <a:endParaRPr lang="en-IN" b="1" dirty="0">
              <a:solidFill>
                <a:schemeClr val="accent1">
                  <a:lumMod val="50000"/>
                </a:schemeClr>
              </a:solidFill>
            </a:endParaRPr>
          </a:p>
        </p:txBody>
      </p:sp>
    </p:spTree>
    <p:extLst>
      <p:ext uri="{BB962C8B-B14F-4D97-AF65-F5344CB8AC3E}">
        <p14:creationId xmlns:p14="http://schemas.microsoft.com/office/powerpoint/2010/main" val="332581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2" y="222683"/>
            <a:ext cx="8229600" cy="563562"/>
          </a:xfrm>
        </p:spPr>
        <p:txBody>
          <a:bodyPr>
            <a:normAutofit fontScale="90000"/>
          </a:bodyPr>
          <a:lstStyle/>
          <a:p>
            <a:br>
              <a:rPr lang="en-US" b="1" dirty="0"/>
            </a:br>
            <a:r>
              <a:rPr lang="en-US" b="1" dirty="0">
                <a:solidFill>
                  <a:schemeClr val="accent1">
                    <a:lumMod val="50000"/>
                  </a:schemeClr>
                </a:solidFill>
                <a:latin typeface="Times New Roman" panose="02020603050405020304" pitchFamily="18" charset="0"/>
                <a:cs typeface="Times New Roman" panose="02020603050405020304" pitchFamily="18" charset="0"/>
              </a:rPr>
              <a:t>TASK OF MINERS</a:t>
            </a:r>
            <a:br>
              <a:rPr lang="en-US" b="1" dirty="0">
                <a:solidFill>
                  <a:schemeClr val="accent1">
                    <a:lumMod val="50000"/>
                  </a:schemeClr>
                </a:solidFill>
              </a:rPr>
            </a:br>
            <a:endParaRPr lang="en-US" dirty="0">
              <a:solidFill>
                <a:schemeClr val="accent1">
                  <a:lumMod val="50000"/>
                </a:schemeClr>
              </a:solidFill>
            </a:endParaRPr>
          </a:p>
        </p:txBody>
      </p:sp>
      <p:sp>
        <p:nvSpPr>
          <p:cNvPr id="3" name="Content Placeholder 2"/>
          <p:cNvSpPr>
            <a:spLocks noGrp="1"/>
          </p:cNvSpPr>
          <p:nvPr>
            <p:ph idx="1"/>
          </p:nvPr>
        </p:nvSpPr>
        <p:spPr>
          <a:xfrm>
            <a:off x="1828800" y="914400"/>
            <a:ext cx="8686800" cy="5638800"/>
          </a:xfrm>
        </p:spPr>
        <p:txBody>
          <a:bodyPr>
            <a:noAutofit/>
          </a:bodyPr>
          <a:lstStyle/>
          <a:p>
            <a:pPr algn="just"/>
            <a:r>
              <a:rPr lang="en-US" sz="2500" b="1" dirty="0">
                <a:latin typeface="Times New Roman" panose="02020603050405020304" pitchFamily="18" charset="0"/>
                <a:cs typeface="Times New Roman" panose="02020603050405020304" pitchFamily="18" charset="0"/>
              </a:rPr>
              <a:t>Block validation: Miners and full nodes can start validating blocks </a:t>
            </a:r>
            <a:r>
              <a:rPr lang="en-US" sz="2500" dirty="0">
                <a:latin typeface="Times New Roman" panose="02020603050405020304" pitchFamily="18" charset="0"/>
                <a:cs typeface="Times New Roman" panose="02020603050405020304" pitchFamily="18" charset="0"/>
              </a:rPr>
              <a:t>received by them by evaluating them against certain rules. This  includes the verification of each transaction in the block along with verification of the nonce value.</a:t>
            </a:r>
          </a:p>
          <a:p>
            <a:pPr algn="just"/>
            <a:r>
              <a:rPr lang="en-US" sz="2500" b="1" dirty="0">
                <a:latin typeface="Times New Roman" panose="02020603050405020304" pitchFamily="18" charset="0"/>
                <a:cs typeface="Times New Roman" panose="02020603050405020304" pitchFamily="18" charset="0"/>
              </a:rPr>
              <a:t>Create a new block: Miners propose a new block by combining </a:t>
            </a:r>
            <a:r>
              <a:rPr lang="en-US" sz="2500" dirty="0">
                <a:latin typeface="Times New Roman" panose="02020603050405020304" pitchFamily="18" charset="0"/>
                <a:cs typeface="Times New Roman" panose="02020603050405020304" pitchFamily="18" charset="0"/>
              </a:rPr>
              <a:t>transactions broadcasted on the network after validating them.</a:t>
            </a:r>
          </a:p>
          <a:p>
            <a:pPr algn="just"/>
            <a:r>
              <a:rPr lang="en-US" sz="2500" b="1" dirty="0">
                <a:latin typeface="Times New Roman" panose="02020603050405020304" pitchFamily="18" charset="0"/>
                <a:cs typeface="Times New Roman" panose="02020603050405020304" pitchFamily="18" charset="0"/>
              </a:rPr>
              <a:t>Perform Proof of Work: This task is the core of the mining process </a:t>
            </a:r>
            <a:r>
              <a:rPr lang="en-US" sz="2500" dirty="0">
                <a:latin typeface="Times New Roman" panose="02020603050405020304" pitchFamily="18" charset="0"/>
                <a:cs typeface="Times New Roman" panose="02020603050405020304" pitchFamily="18" charset="0"/>
              </a:rPr>
              <a:t>and this is where </a:t>
            </a:r>
            <a:r>
              <a:rPr lang="en-US" sz="2500" b="1" dirty="0">
                <a:latin typeface="Times New Roman" panose="02020603050405020304" pitchFamily="18" charset="0"/>
                <a:cs typeface="Times New Roman" panose="02020603050405020304" pitchFamily="18" charset="0"/>
              </a:rPr>
              <a:t>miners find a valid block by solving a computational puzzle</a:t>
            </a:r>
            <a:r>
              <a:rPr lang="en-US" sz="2500" dirty="0">
                <a:latin typeface="Times New Roman" panose="02020603050405020304" pitchFamily="18" charset="0"/>
                <a:cs typeface="Times New Roman" panose="02020603050405020304" pitchFamily="18" charset="0"/>
              </a:rPr>
              <a:t>. The block header contains a </a:t>
            </a:r>
            <a:r>
              <a:rPr lang="en-US" sz="2500" b="1" dirty="0">
                <a:latin typeface="Times New Roman" panose="02020603050405020304" pitchFamily="18" charset="0"/>
                <a:cs typeface="Times New Roman" panose="02020603050405020304" pitchFamily="18" charset="0"/>
              </a:rPr>
              <a:t>32-bit nonce field and miners are required to repeatedly vary the nonce until the resultant hash is less than a predetermined target. </a:t>
            </a:r>
          </a:p>
        </p:txBody>
      </p:sp>
    </p:spTree>
    <p:extLst>
      <p:ext uri="{BB962C8B-B14F-4D97-AF65-F5344CB8AC3E}">
        <p14:creationId xmlns:p14="http://schemas.microsoft.com/office/powerpoint/2010/main" val="171491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881" y="427039"/>
            <a:ext cx="8229600" cy="5635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PROOF OF WORK</a:t>
            </a:r>
            <a:br>
              <a:rPr lang="en-US" b="1" dirty="0">
                <a:solidFill>
                  <a:schemeClr val="accent1">
                    <a:lumMod val="50000"/>
                  </a:schemeClr>
                </a:solidFill>
                <a:latin typeface="Times New Roman" panose="02020603050405020304" pitchFamily="18" charset="0"/>
                <a:cs typeface="Times New Roman" panose="02020603050405020304" pitchFamily="18" charset="0"/>
              </a:rPr>
            </a:b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0982" y="1281547"/>
            <a:ext cx="8454736" cy="5135563"/>
          </a:xfrm>
        </p:spPr>
        <p:txBody>
          <a:bodyPr>
            <a:normAutofit/>
          </a:bodyPr>
          <a:lstStyle/>
          <a:p>
            <a:pPr algn="just"/>
            <a:r>
              <a:rPr lang="en-US" dirty="0">
                <a:latin typeface="Times New Roman" panose="02020603050405020304" pitchFamily="18" charset="0"/>
                <a:cs typeface="Times New Roman" panose="02020603050405020304" pitchFamily="18" charset="0"/>
              </a:rPr>
              <a:t>This is a proof that enough computational resources have been spent in order to build a valid block. </a:t>
            </a:r>
            <a:r>
              <a:rPr lang="en-US" b="1" dirty="0">
                <a:latin typeface="Times New Roman" panose="02020603050405020304" pitchFamily="18" charset="0"/>
                <a:cs typeface="Times New Roman" panose="02020603050405020304" pitchFamily="18" charset="0"/>
              </a:rPr>
              <a:t>Proof of Work (PoW) is based on the idea that a random node is </a:t>
            </a:r>
            <a:r>
              <a:rPr lang="en-US" dirty="0">
                <a:latin typeface="Times New Roman" panose="02020603050405020304" pitchFamily="18" charset="0"/>
                <a:cs typeface="Times New Roman" panose="02020603050405020304" pitchFamily="18" charset="0"/>
              </a:rPr>
              <a:t>selected every time to create a new block. In this model, nodes compete with each other in order to be selected in proportion to their computing capacity. </a:t>
            </a:r>
          </a:p>
          <a:p>
            <a:pPr algn="just"/>
            <a:r>
              <a:rPr lang="en-US" dirty="0">
                <a:latin typeface="Times New Roman" panose="02020603050405020304" pitchFamily="18" charset="0"/>
                <a:cs typeface="Times New Roman" panose="02020603050405020304" pitchFamily="18" charset="0"/>
              </a:rPr>
              <a:t>The following equation sums up the Proof of Work requirement in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a:t>
            </a:r>
          </a:p>
          <a:p>
            <a:r>
              <a:rPr lang="en-US" i="1" dirty="0">
                <a:latin typeface="Times New Roman" panose="02020603050405020304" pitchFamily="18" charset="0"/>
                <a:cs typeface="Times New Roman" panose="02020603050405020304" pitchFamily="18" charset="0"/>
              </a:rPr>
              <a:t>H ( N || </a:t>
            </a:r>
            <a:r>
              <a:rPr lang="en-US" i="1" dirty="0" err="1">
                <a:latin typeface="Times New Roman" panose="02020603050405020304" pitchFamily="18" charset="0"/>
                <a:cs typeface="Times New Roman" panose="02020603050405020304" pitchFamily="18" charset="0"/>
              </a:rPr>
              <a:t>P_hash</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 . .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&lt; Target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71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191" y="285029"/>
            <a:ext cx="8229600" cy="5635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PROOF OF WORK</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1143001"/>
            <a:ext cx="8229600" cy="4830763"/>
          </a:xfrm>
        </p:spPr>
        <p:txBody>
          <a:bodyPr>
            <a:normAutofit fontScale="92500" lnSpcReduction="20000"/>
          </a:bodyPr>
          <a:lstStyle/>
          <a:p>
            <a:pPr algn="just">
              <a:lnSpc>
                <a:spcPct val="150000"/>
              </a:lnSpc>
            </a:pPr>
            <a:r>
              <a:rPr lang="en-US" i="1" dirty="0">
                <a:latin typeface="Times New Roman" panose="02020603050405020304" pitchFamily="18" charset="0"/>
                <a:cs typeface="Times New Roman" panose="02020603050405020304" pitchFamily="18" charset="0"/>
              </a:rPr>
              <a:t>H ( N || </a:t>
            </a:r>
            <a:r>
              <a:rPr lang="en-US" i="1" dirty="0" err="1">
                <a:latin typeface="Times New Roman" panose="02020603050405020304" pitchFamily="18" charset="0"/>
                <a:cs typeface="Times New Roman" panose="02020603050405020304" pitchFamily="18" charset="0"/>
              </a:rPr>
              <a:t>P_hash</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 . . . </a:t>
            </a:r>
            <a:r>
              <a:rPr lang="en-US" i="1" dirty="0" err="1">
                <a:latin typeface="Times New Roman" panose="02020603050405020304" pitchFamily="18" charset="0"/>
                <a:cs typeface="Times New Roman" panose="02020603050405020304" pitchFamily="18" charset="0"/>
              </a:rPr>
              <a:t>Tx</a:t>
            </a:r>
            <a:r>
              <a:rPr lang="en-US" i="1" dirty="0">
                <a:latin typeface="Times New Roman" panose="02020603050405020304" pitchFamily="18" charset="0"/>
                <a:cs typeface="Times New Roman" panose="02020603050405020304" pitchFamily="18" charset="0"/>
              </a:rPr>
              <a:t>) &lt; Target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Where N -&gt; a nonce, </a:t>
            </a:r>
            <a:r>
              <a:rPr lang="en-US" dirty="0" err="1">
                <a:latin typeface="Times New Roman" panose="02020603050405020304" pitchFamily="18" charset="0"/>
                <a:cs typeface="Times New Roman" panose="02020603050405020304" pitchFamily="18" charset="0"/>
              </a:rPr>
              <a:t>P_hash</a:t>
            </a:r>
            <a:r>
              <a:rPr lang="en-US" dirty="0">
                <a:latin typeface="Times New Roman" panose="02020603050405020304" pitchFamily="18" charset="0"/>
                <a:cs typeface="Times New Roman" panose="02020603050405020304" pitchFamily="18" charset="0"/>
              </a:rPr>
              <a:t> is a hash of the previous</a:t>
            </a:r>
          </a:p>
          <a:p>
            <a:pPr algn="just">
              <a:lnSpc>
                <a:spcPct val="150000"/>
              </a:lnSpc>
              <a:buNone/>
            </a:pPr>
            <a:r>
              <a:rPr lang="en-US" dirty="0">
                <a:latin typeface="Times New Roman" panose="02020603050405020304" pitchFamily="18" charset="0"/>
                <a:cs typeface="Times New Roman" panose="02020603050405020304" pitchFamily="18" charset="0"/>
              </a:rPr>
              <a:t>     block, </a:t>
            </a:r>
            <a:r>
              <a:rPr lang="en-US" dirty="0" err="1">
                <a:latin typeface="Times New Roman" panose="02020603050405020304" pitchFamily="18" charset="0"/>
                <a:cs typeface="Times New Roman" panose="02020603050405020304" pitchFamily="18" charset="0"/>
              </a:rPr>
              <a:t>Tx</a:t>
            </a:r>
            <a:r>
              <a:rPr lang="en-US" dirty="0">
                <a:latin typeface="Times New Roman" panose="02020603050405020304" pitchFamily="18" charset="0"/>
                <a:cs typeface="Times New Roman" panose="02020603050405020304" pitchFamily="18" charset="0"/>
              </a:rPr>
              <a:t> -&gt;transactions in the block, and </a:t>
            </a:r>
            <a:r>
              <a:rPr lang="en-US" b="1" dirty="0">
                <a:latin typeface="Times New Roman" panose="02020603050405020304" pitchFamily="18" charset="0"/>
                <a:cs typeface="Times New Roman" panose="02020603050405020304" pitchFamily="18" charset="0"/>
              </a:rPr>
              <a:t>Target </a:t>
            </a:r>
            <a:r>
              <a:rPr lang="en-US" dirty="0">
                <a:latin typeface="Times New Roman" panose="02020603050405020304" pitchFamily="18" charset="0"/>
                <a:cs typeface="Times New Roman" panose="02020603050405020304" pitchFamily="18" charset="0"/>
              </a:rPr>
              <a:t>is the target network difficulty value.</a:t>
            </a:r>
          </a:p>
          <a:p>
            <a:pPr algn="just">
              <a:lnSpc>
                <a:spcPct val="150000"/>
              </a:lnSpc>
            </a:pPr>
            <a:r>
              <a:rPr lang="en-US" dirty="0">
                <a:latin typeface="Times New Roman" panose="02020603050405020304" pitchFamily="18" charset="0"/>
                <a:cs typeface="Times New Roman" panose="02020603050405020304" pitchFamily="18" charset="0"/>
              </a:rPr>
              <a:t>The only way to find this nonce is the brute force method. Once a certain pattern of a certain number of zeroes is met by a miner, the block is immediately broadcasted and accepted by other miners.</a:t>
            </a:r>
          </a:p>
        </p:txBody>
      </p:sp>
    </p:spTree>
    <p:extLst>
      <p:ext uri="{BB962C8B-B14F-4D97-AF65-F5344CB8AC3E}">
        <p14:creationId xmlns:p14="http://schemas.microsoft.com/office/powerpoint/2010/main" val="189557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27" y="128788"/>
            <a:ext cx="8229600" cy="944562"/>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PROOF OF WORK</a:t>
            </a:r>
          </a:p>
        </p:txBody>
      </p:sp>
      <p:pic>
        <p:nvPicPr>
          <p:cNvPr id="1026" name="Picture 2"/>
          <p:cNvPicPr>
            <a:picLocks noGrp="1" noChangeAspect="1" noChangeArrowheads="1"/>
          </p:cNvPicPr>
          <p:nvPr>
            <p:ph idx="1"/>
          </p:nvPr>
        </p:nvPicPr>
        <p:blipFill>
          <a:blip r:embed="rId2"/>
          <a:srcRect/>
          <a:stretch>
            <a:fillRect/>
          </a:stretch>
        </p:blipFill>
        <p:spPr bwMode="auto">
          <a:xfrm>
            <a:off x="4001037" y="1238518"/>
            <a:ext cx="4267200" cy="5324724"/>
          </a:xfrm>
          <a:prstGeom prst="rect">
            <a:avLst/>
          </a:prstGeom>
          <a:noFill/>
          <a:ln w="9525">
            <a:noFill/>
            <a:miter lim="800000"/>
            <a:headEnd/>
            <a:tailEnd/>
          </a:ln>
          <a:effectLst/>
        </p:spPr>
      </p:pic>
    </p:spTree>
    <p:extLst>
      <p:ext uri="{BB962C8B-B14F-4D97-AF65-F5344CB8AC3E}">
        <p14:creationId xmlns:p14="http://schemas.microsoft.com/office/powerpoint/2010/main" val="167110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Proof of Stake (</a:t>
            </a:r>
            <a:r>
              <a:rPr lang="en-IN" b="1" dirty="0" err="1">
                <a:solidFill>
                  <a:schemeClr val="accent1">
                    <a:lumMod val="50000"/>
                  </a:schemeClr>
                </a:solidFill>
                <a:latin typeface="Times New Roman" panose="02020603050405020304" pitchFamily="18" charset="0"/>
                <a:cs typeface="Times New Roman" panose="02020603050405020304" pitchFamily="18" charset="0"/>
              </a:rPr>
              <a:t>PoS</a:t>
            </a:r>
            <a:r>
              <a:rPr lang="en-IN" b="1" dirty="0">
                <a:solidFill>
                  <a:schemeClr val="accent1">
                    <a:lumMod val="50000"/>
                  </a:schemeClr>
                </a:solidFill>
                <a:latin typeface="Times New Roman" panose="02020603050405020304" pitchFamily="18" charset="0"/>
                <a:cs typeface="Times New Roman" panose="02020603050405020304" pitchFamily="18" charset="0"/>
              </a:rPr>
              <a:t>) </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Unlike </a:t>
            </a:r>
            <a:r>
              <a:rPr lang="en-US" dirty="0" err="1">
                <a:latin typeface="Times New Roman" panose="02020603050405020304" pitchFamily="18" charset="0"/>
                <a:cs typeface="Times New Roman" panose="02020603050405020304" pitchFamily="18" charset="0"/>
              </a:rPr>
              <a:t>PoW</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protocol does not require miners to solve complex mathematical problems.</a:t>
            </a:r>
          </a:p>
          <a:p>
            <a:r>
              <a:rPr lang="en-US" dirty="0">
                <a:latin typeface="Times New Roman" panose="02020603050405020304" pitchFamily="18" charset="0"/>
                <a:cs typeface="Times New Roman" panose="02020603050405020304" pitchFamily="18" charset="0"/>
              </a:rPr>
              <a:t> Instead, the protocol assigns the right to add a new block to the blockchain based on the amount of cryptocurrency a miner holds. </a:t>
            </a:r>
          </a:p>
          <a:p>
            <a:r>
              <a:rPr lang="en-US" dirty="0">
                <a:latin typeface="Times New Roman" panose="02020603050405020304" pitchFamily="18" charset="0"/>
                <a:cs typeface="Times New Roman" panose="02020603050405020304" pitchFamily="18" charset="0"/>
              </a:rPr>
              <a:t>The more cryptocurrency a miner holds, the more likely they are to be selected to add a new block to the blockchain. </a:t>
            </a:r>
          </a:p>
          <a:p>
            <a:r>
              <a:rPr lang="en-US" dirty="0">
                <a:latin typeface="Times New Roman" panose="02020603050405020304" pitchFamily="18" charset="0"/>
                <a:cs typeface="Times New Roman" panose="02020603050405020304" pitchFamily="18" charset="0"/>
              </a:rPr>
              <a:t>Ethereum is an example of a blockchain that uses the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protocol.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10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328" y="56430"/>
            <a:ext cx="8229600" cy="5635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THE MINING ALGORITHM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5313" y="952501"/>
            <a:ext cx="8589233" cy="551656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mining algorithm consists of the following steps.</a:t>
            </a:r>
          </a:p>
          <a:p>
            <a:pPr lvl="1" algn="just"/>
            <a:r>
              <a:rPr lang="en-US" dirty="0">
                <a:latin typeface="Times New Roman" panose="02020603050405020304" pitchFamily="18" charset="0"/>
                <a:cs typeface="Times New Roman" panose="02020603050405020304" pitchFamily="18" charset="0"/>
              </a:rPr>
              <a:t>The previous hash block is retrieved from 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a:t>
            </a:r>
          </a:p>
          <a:p>
            <a:pPr lvl="1" algn="just"/>
            <a:r>
              <a:rPr lang="en-US" dirty="0">
                <a:latin typeface="Times New Roman" panose="02020603050405020304" pitchFamily="18" charset="0"/>
                <a:cs typeface="Times New Roman" panose="02020603050405020304" pitchFamily="18" charset="0"/>
              </a:rPr>
              <a:t>Assemble a set of potential transactions broadcasted on the network into a block. </a:t>
            </a:r>
          </a:p>
          <a:p>
            <a:pPr lvl="1" algn="just"/>
            <a:r>
              <a:rPr lang="en-US" dirty="0">
                <a:latin typeface="Times New Roman" panose="02020603050405020304" pitchFamily="18" charset="0"/>
                <a:cs typeface="Times New Roman" panose="02020603050405020304" pitchFamily="18" charset="0"/>
              </a:rPr>
              <a:t>Compute the double hash of the block header with a nonce and the previous hash using the SHA256 algorithm.</a:t>
            </a:r>
          </a:p>
          <a:p>
            <a:pPr lvl="1" algn="just"/>
            <a:r>
              <a:rPr lang="en-US" dirty="0">
                <a:latin typeface="Times New Roman" panose="02020603050405020304" pitchFamily="18" charset="0"/>
                <a:cs typeface="Times New Roman" panose="02020603050405020304" pitchFamily="18" charset="0"/>
              </a:rPr>
              <a:t>If the resultant hash is lower than the current difficulty level (target), then stop the process. </a:t>
            </a:r>
          </a:p>
          <a:p>
            <a:pPr lvl="1" algn="just"/>
            <a:r>
              <a:rPr lang="en-US" dirty="0">
                <a:latin typeface="Times New Roman" panose="02020603050405020304" pitchFamily="18" charset="0"/>
                <a:cs typeface="Times New Roman" panose="02020603050405020304" pitchFamily="18" charset="0"/>
              </a:rPr>
              <a:t>If the resultant hash is greater than the current difficulty level (target), then repeat the process by incrementing the nonce. </a:t>
            </a:r>
          </a:p>
        </p:txBody>
      </p:sp>
    </p:spTree>
    <p:extLst>
      <p:ext uri="{BB962C8B-B14F-4D97-AF65-F5344CB8AC3E}">
        <p14:creationId xmlns:p14="http://schemas.microsoft.com/office/powerpoint/2010/main" val="241263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891" y="46039"/>
            <a:ext cx="8229600" cy="5635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THE MINING ALGORITHM</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7682" y="1077191"/>
            <a:ext cx="8229600" cy="5516563"/>
          </a:xfrm>
        </p:spPr>
        <p:txBody>
          <a:bodyPr>
            <a:normAutofit/>
          </a:bodyPr>
          <a:lstStyle/>
          <a:p>
            <a:pPr algn="just"/>
            <a:r>
              <a:rPr lang="en-US" dirty="0">
                <a:latin typeface="Times New Roman" panose="02020603050405020304" pitchFamily="18" charset="0"/>
                <a:cs typeface="Times New Roman" panose="02020603050405020304" pitchFamily="18" charset="0"/>
              </a:rPr>
              <a:t>As the hash rate of 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 increased, the total amount of 32-bit </a:t>
            </a:r>
            <a:r>
              <a:rPr lang="en-US" dirty="0" err="1">
                <a:latin typeface="Times New Roman" panose="02020603050405020304" pitchFamily="18" charset="0"/>
                <a:cs typeface="Times New Roman" panose="02020603050405020304" pitchFamily="18" charset="0"/>
              </a:rPr>
              <a:t>nonces</a:t>
            </a:r>
            <a:r>
              <a:rPr lang="en-US" dirty="0">
                <a:latin typeface="Times New Roman" panose="02020603050405020304" pitchFamily="18" charset="0"/>
                <a:cs typeface="Times New Roman" panose="02020603050405020304" pitchFamily="18" charset="0"/>
              </a:rPr>
              <a:t> was exhausted too quickly. In order to address this issue, the </a:t>
            </a:r>
            <a:r>
              <a:rPr lang="en-US" i="1" dirty="0">
                <a:latin typeface="Times New Roman" panose="02020603050405020304" pitchFamily="18" charset="0"/>
                <a:cs typeface="Times New Roman" panose="02020603050405020304" pitchFamily="18" charset="0"/>
              </a:rPr>
              <a:t>extra nonce solution was implemented, whereby the </a:t>
            </a:r>
            <a:r>
              <a:rPr lang="en-US" b="1" i="1" dirty="0">
                <a:latin typeface="Times New Roman" panose="02020603050405020304" pitchFamily="18" charset="0"/>
                <a:cs typeface="Times New Roman" panose="02020603050405020304" pitchFamily="18" charset="0"/>
              </a:rPr>
              <a:t>coinbase transaction </a:t>
            </a:r>
            <a:r>
              <a:rPr lang="en-US" i="1" dirty="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used as a source of extra nonce to provide a larger range of </a:t>
            </a:r>
            <a:r>
              <a:rPr lang="en-US" dirty="0" err="1">
                <a:latin typeface="Times New Roman" panose="02020603050405020304" pitchFamily="18" charset="0"/>
                <a:cs typeface="Times New Roman" panose="02020603050405020304" pitchFamily="18" charset="0"/>
              </a:rPr>
              <a:t>nonces</a:t>
            </a:r>
            <a:r>
              <a:rPr lang="en-US" dirty="0">
                <a:latin typeface="Times New Roman" panose="02020603050405020304" pitchFamily="18" charset="0"/>
                <a:cs typeface="Times New Roman" panose="02020603050405020304" pitchFamily="18" charset="0"/>
              </a:rPr>
              <a:t> to be searched by the miners.</a:t>
            </a:r>
          </a:p>
          <a:p>
            <a:pPr algn="just"/>
            <a:r>
              <a:rPr lang="en-US" dirty="0">
                <a:latin typeface="Times New Roman" panose="02020603050405020304" pitchFamily="18" charset="0"/>
                <a:cs typeface="Times New Roman" panose="02020603050405020304" pitchFamily="18" charset="0"/>
              </a:rPr>
              <a:t>Mining difficulty increased over time and bitcoins that could be mined by single CPU laptop computers now require dedicated mining centers to solve the hash puzzle.</a:t>
            </a:r>
          </a:p>
          <a:p>
            <a:pPr algn="just"/>
            <a:endParaRPr lang="en-US" dirty="0"/>
          </a:p>
        </p:txBody>
      </p:sp>
    </p:spTree>
    <p:extLst>
      <p:ext uri="{BB962C8B-B14F-4D97-AF65-F5344CB8AC3E}">
        <p14:creationId xmlns:p14="http://schemas.microsoft.com/office/powerpoint/2010/main" val="220782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5" y="285029"/>
            <a:ext cx="8229600" cy="5635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THE HASHING RATE</a:t>
            </a:r>
          </a:p>
        </p:txBody>
      </p:sp>
      <p:sp>
        <p:nvSpPr>
          <p:cNvPr id="3" name="Content Placeholder 2"/>
          <p:cNvSpPr>
            <a:spLocks noGrp="1"/>
          </p:cNvSpPr>
          <p:nvPr>
            <p:ph idx="1"/>
          </p:nvPr>
        </p:nvSpPr>
        <p:spPr>
          <a:xfrm>
            <a:off x="1159099" y="990601"/>
            <a:ext cx="9051701" cy="5135563"/>
          </a:xfrm>
        </p:spPr>
        <p:txBody>
          <a:bodyPr>
            <a:normAutofit fontScale="925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The hashing rate basically represents the rate of calculating hashes per second.</a:t>
            </a:r>
          </a:p>
          <a:p>
            <a:pPr algn="just">
              <a:lnSpc>
                <a:spcPct val="120000"/>
              </a:lnSpc>
            </a:pPr>
            <a:r>
              <a:rPr lang="en-US" dirty="0">
                <a:latin typeface="Times New Roman" panose="02020603050405020304" pitchFamily="18" charset="0"/>
                <a:cs typeface="Times New Roman" panose="02020603050405020304" pitchFamily="18" charset="0"/>
              </a:rPr>
              <a:t> In early days of bitcoin, it used to be quite small as CPUs were used, but with dedicated mining pools and ASICs now, this has gone up exponentially in the last few years.</a:t>
            </a:r>
          </a:p>
          <a:p>
            <a:pPr algn="just">
              <a:lnSpc>
                <a:spcPct val="120000"/>
              </a:lnSpc>
            </a:pPr>
            <a:r>
              <a:rPr lang="en-US" dirty="0">
                <a:latin typeface="Times New Roman" panose="02020603050405020304" pitchFamily="18" charset="0"/>
                <a:cs typeface="Times New Roman" panose="02020603050405020304" pitchFamily="18" charset="0"/>
              </a:rPr>
              <a:t>This has resulted in increased difficulty. </a:t>
            </a:r>
          </a:p>
          <a:p>
            <a:pPr algn="just">
              <a:lnSpc>
                <a:spcPct val="120000"/>
              </a:lnSpc>
            </a:pPr>
            <a:r>
              <a:rPr lang="en-US" dirty="0">
                <a:latin typeface="Times New Roman" panose="02020603050405020304" pitchFamily="18" charset="0"/>
                <a:cs typeface="Times New Roman" panose="02020603050405020304" pitchFamily="18" charset="0"/>
              </a:rPr>
              <a:t>The following hash rate graph shows the hash rate increase over time and is currently  measured in </a:t>
            </a:r>
            <a:r>
              <a:rPr lang="en-US" dirty="0" err="1">
                <a:latin typeface="Times New Roman" panose="02020603050405020304" pitchFamily="18" charset="0"/>
                <a:cs typeface="Times New Roman" panose="02020603050405020304" pitchFamily="18" charset="0"/>
              </a:rPr>
              <a:t>Exa</a:t>
            </a:r>
            <a:r>
              <a:rPr lang="en-US" dirty="0">
                <a:latin typeface="Times New Roman" panose="02020603050405020304" pitchFamily="18" charset="0"/>
                <a:cs typeface="Times New Roman" panose="02020603050405020304" pitchFamily="18" charset="0"/>
              </a:rPr>
              <a:t> hashes. </a:t>
            </a:r>
          </a:p>
          <a:p>
            <a:pPr algn="just">
              <a:lnSpc>
                <a:spcPct val="120000"/>
              </a:lnSpc>
            </a:pPr>
            <a:r>
              <a:rPr lang="en-US" dirty="0">
                <a:latin typeface="Times New Roman" panose="02020603050405020304" pitchFamily="18" charset="0"/>
                <a:cs typeface="Times New Roman" panose="02020603050405020304" pitchFamily="18" charset="0"/>
              </a:rPr>
              <a:t>This means that in 1 second,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 miners are computing more than 1 000 000 000 000 000 000 hashes per second. Hashing rate as of 06/02/2017.</a:t>
            </a:r>
          </a:p>
        </p:txBody>
      </p:sp>
    </p:spTree>
    <p:extLst>
      <p:ext uri="{BB962C8B-B14F-4D97-AF65-F5344CB8AC3E}">
        <p14:creationId xmlns:p14="http://schemas.microsoft.com/office/powerpoint/2010/main" val="30162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7921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MINING SYSTEMS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dirty="0">
                <a:latin typeface="Times New Roman" panose="02020603050405020304" pitchFamily="18" charset="0"/>
                <a:cs typeface="Times New Roman" panose="02020603050405020304" pitchFamily="18" charset="0"/>
              </a:rPr>
              <a:t>Over time, bitcoin miners have used </a:t>
            </a:r>
            <a:r>
              <a:rPr lang="en-US" b="1" dirty="0">
                <a:latin typeface="Times New Roman" panose="02020603050405020304" pitchFamily="18" charset="0"/>
                <a:cs typeface="Times New Roman" panose="02020603050405020304" pitchFamily="18" charset="0"/>
              </a:rPr>
              <a:t>various methods to mine bitcoins</a:t>
            </a:r>
            <a:r>
              <a:rPr lang="en-US" dirty="0">
                <a:latin typeface="Times New Roman" panose="02020603050405020304" pitchFamily="18" charset="0"/>
                <a:cs typeface="Times New Roman" panose="02020603050405020304" pitchFamily="18" charset="0"/>
              </a:rPr>
              <a:t>. As the core principle behind mining is</a:t>
            </a:r>
          </a:p>
          <a:p>
            <a:pPr algn="just"/>
            <a:r>
              <a:rPr lang="en-US" dirty="0">
                <a:latin typeface="Times New Roman" panose="02020603050405020304" pitchFamily="18" charset="0"/>
                <a:cs typeface="Times New Roman" panose="02020603050405020304" pitchFamily="18" charset="0"/>
              </a:rPr>
              <a:t>Based on the </a:t>
            </a:r>
            <a:r>
              <a:rPr lang="en-US" b="1" dirty="0">
                <a:latin typeface="Times New Roman" panose="02020603050405020304" pitchFamily="18" charset="0"/>
                <a:cs typeface="Times New Roman" panose="02020603050405020304" pitchFamily="18" charset="0"/>
              </a:rPr>
              <a:t>double SHA256 algorithm</a:t>
            </a:r>
            <a:r>
              <a:rPr lang="en-US" dirty="0">
                <a:latin typeface="Times New Roman" panose="02020603050405020304" pitchFamily="18" charset="0"/>
                <a:cs typeface="Times New Roman" panose="02020603050405020304" pitchFamily="18" charset="0"/>
              </a:rPr>
              <a:t>, overtime miners have developed sophisticated systems to calculate the hash faster and faster.</a:t>
            </a:r>
          </a:p>
          <a:p>
            <a:pPr algn="just"/>
            <a:r>
              <a:rPr lang="en-US" dirty="0">
                <a:latin typeface="Times New Roman" panose="02020603050405020304" pitchFamily="18" charset="0"/>
                <a:cs typeface="Times New Roman" panose="02020603050405020304" pitchFamily="18" charset="0"/>
              </a:rPr>
              <a:t>The following is a review of the different types of mining methods used in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and how they evolved with time.</a:t>
            </a:r>
          </a:p>
          <a:p>
            <a:pPr algn="just"/>
            <a:r>
              <a:rPr lang="en-US" b="1" dirty="0">
                <a:latin typeface="Times New Roman" panose="02020603050405020304" pitchFamily="18" charset="0"/>
                <a:cs typeface="Times New Roman" panose="02020603050405020304" pitchFamily="18" charset="0"/>
              </a:rPr>
              <a:t>CPU: </a:t>
            </a:r>
            <a:r>
              <a:rPr lang="en-US" dirty="0">
                <a:latin typeface="Times New Roman" panose="02020603050405020304" pitchFamily="18" charset="0"/>
                <a:cs typeface="Times New Roman" panose="02020603050405020304" pitchFamily="18" charset="0"/>
              </a:rPr>
              <a:t>mining was the first type of mining available in the original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client. but no longer profitable</a:t>
            </a:r>
          </a:p>
        </p:txBody>
      </p:sp>
    </p:spTree>
    <p:extLst>
      <p:ext uri="{BB962C8B-B14F-4D97-AF65-F5344CB8AC3E}">
        <p14:creationId xmlns:p14="http://schemas.microsoft.com/office/powerpoint/2010/main" val="531013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792162"/>
          </a:xfrm>
        </p:spPr>
        <p:txBody>
          <a:bodyPr>
            <a:noAutofit/>
          </a:bodyPr>
          <a:lstStyle/>
          <a:p>
            <a:br>
              <a:rPr lang="en-US" sz="3600" b="1" dirty="0">
                <a:latin typeface="Times New Roman" panose="02020603050405020304" pitchFamily="18" charset="0"/>
                <a:cs typeface="Times New Roman" panose="02020603050405020304" pitchFamily="18" charset="0"/>
              </a:rPr>
            </a:br>
            <a:r>
              <a:rPr lang="en-US" sz="3600" b="1" dirty="0">
                <a:solidFill>
                  <a:schemeClr val="accent1">
                    <a:lumMod val="50000"/>
                  </a:schemeClr>
                </a:solidFill>
                <a:latin typeface="Times New Roman" panose="02020603050405020304" pitchFamily="18" charset="0"/>
                <a:cs typeface="Times New Roman" panose="02020603050405020304" pitchFamily="18" charset="0"/>
              </a:rPr>
              <a:t>MINING SYSTEMS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sz="2400" b="1" dirty="0">
                <a:latin typeface="Times New Roman" panose="02020603050405020304" pitchFamily="18" charset="0"/>
                <a:cs typeface="Times New Roman" panose="02020603050405020304" pitchFamily="18" charset="0"/>
              </a:rPr>
              <a:t>GPU: </a:t>
            </a:r>
            <a:r>
              <a:rPr lang="en-US" sz="2400" dirty="0">
                <a:latin typeface="Times New Roman" panose="02020603050405020304" pitchFamily="18" charset="0"/>
                <a:cs typeface="Times New Roman" panose="02020603050405020304" pitchFamily="18" charset="0"/>
              </a:rPr>
              <a:t>Due to the increased difficulty of the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network and general tendency </a:t>
            </a:r>
            <a:r>
              <a:rPr lang="en-US" sz="2400" b="1" dirty="0">
                <a:latin typeface="Times New Roman" panose="02020603050405020304" pitchFamily="18" charset="0"/>
                <a:cs typeface="Times New Roman" panose="02020603050405020304" pitchFamily="18" charset="0"/>
              </a:rPr>
              <a:t>of finding faster methods to mine</a:t>
            </a:r>
            <a:r>
              <a:rPr lang="en-US" sz="2400" dirty="0">
                <a:latin typeface="Times New Roman" panose="02020603050405020304" pitchFamily="18" charset="0"/>
                <a:cs typeface="Times New Roman" panose="02020603050405020304" pitchFamily="18" charset="0"/>
              </a:rPr>
              <a:t>, miners started to use</a:t>
            </a:r>
            <a:r>
              <a:rPr lang="en-US" sz="2400" b="1" dirty="0">
                <a:latin typeface="Times New Roman" panose="02020603050405020304" pitchFamily="18" charset="0"/>
                <a:cs typeface="Times New Roman" panose="02020603050405020304" pitchFamily="18" charset="0"/>
              </a:rPr>
              <a:t> GPUs or graphics cards available in PCs </a:t>
            </a:r>
            <a:r>
              <a:rPr lang="en-US" sz="2400" dirty="0">
                <a:latin typeface="Times New Roman" panose="02020603050405020304" pitchFamily="18" charset="0"/>
                <a:cs typeface="Times New Roman" panose="02020603050405020304" pitchFamily="18" charset="0"/>
              </a:rPr>
              <a:t>to perform mining. </a:t>
            </a:r>
            <a:r>
              <a:rPr lang="en-US" sz="2400" b="1" dirty="0">
                <a:latin typeface="Times New Roman" panose="02020603050405020304" pitchFamily="18" charset="0"/>
                <a:cs typeface="Times New Roman" panose="02020603050405020304" pitchFamily="18" charset="0"/>
              </a:rPr>
              <a:t>GPUs support faster and parallelized </a:t>
            </a:r>
            <a:r>
              <a:rPr lang="en-US" sz="2400" dirty="0">
                <a:latin typeface="Times New Roman" panose="02020603050405020304" pitchFamily="18" charset="0"/>
                <a:cs typeface="Times New Roman" panose="02020603050405020304" pitchFamily="18" charset="0"/>
              </a:rPr>
              <a:t>calculations that are usually programmed using the </a:t>
            </a:r>
            <a:r>
              <a:rPr lang="en-US" sz="2400" b="1" dirty="0" err="1">
                <a:latin typeface="Times New Roman" panose="02020603050405020304" pitchFamily="18" charset="0"/>
                <a:cs typeface="Times New Roman" panose="02020603050405020304" pitchFamily="18" charset="0"/>
              </a:rPr>
              <a:t>OpenCL</a:t>
            </a:r>
            <a:r>
              <a:rPr lang="en-US" sz="2400" b="1" dirty="0">
                <a:latin typeface="Times New Roman" panose="02020603050405020304" pitchFamily="18" charset="0"/>
                <a:cs typeface="Times New Roman" panose="02020603050405020304" pitchFamily="18" charset="0"/>
              </a:rPr>
              <a:t> language</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limitations</a:t>
            </a:r>
            <a:r>
              <a:rPr lang="en-US" sz="2400" dirty="0">
                <a:latin typeface="Times New Roman" panose="02020603050405020304" pitchFamily="18" charset="0"/>
                <a:cs typeface="Times New Roman" panose="02020603050405020304" pitchFamily="18" charset="0"/>
              </a:rPr>
              <a:t>, such as overheating and the requirement for specialized motherboards and extra hardware to house multiple graphics cards.</a:t>
            </a:r>
          </a:p>
        </p:txBody>
      </p:sp>
    </p:spTree>
    <p:extLst>
      <p:ext uri="{BB962C8B-B14F-4D97-AF65-F5344CB8AC3E}">
        <p14:creationId xmlns:p14="http://schemas.microsoft.com/office/powerpoint/2010/main" val="223943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p:spPr>
        <p:txBody>
          <a:bodyPr>
            <a:normAutofit fontScale="90000"/>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Peer-to-Peer Network</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7531" y="1592356"/>
            <a:ext cx="10515600" cy="4351338"/>
          </a:xfrm>
        </p:spPr>
        <p:txBody>
          <a:bodyPr>
            <a:normAutofit/>
          </a:bodyPr>
          <a:lstStyle/>
          <a:p>
            <a:pPr algn="just"/>
            <a:r>
              <a:rPr lang="en-US" sz="3200" dirty="0">
                <a:latin typeface="Times New Roman" panose="02020603050405020304" pitchFamily="18" charset="0"/>
                <a:cs typeface="Times New Roman" panose="02020603050405020304" pitchFamily="18" charset="0"/>
              </a:rPr>
              <a:t>A peer-to-peer (P2P) network is based on the concept of </a:t>
            </a:r>
            <a:r>
              <a:rPr lang="en-US" sz="3200" dirty="0" err="1">
                <a:latin typeface="Times New Roman" panose="02020603050405020304" pitchFamily="18" charset="0"/>
                <a:cs typeface="Times New Roman" panose="02020603050405020304" pitchFamily="18" charset="0"/>
              </a:rPr>
              <a:t>decentralisation</a:t>
            </a:r>
            <a:r>
              <a:rPr lang="en-US" sz="3200" dirty="0">
                <a:latin typeface="Times New Roman" panose="02020603050405020304" pitchFamily="18" charset="0"/>
                <a:cs typeface="Times New Roman" panose="02020603050405020304" pitchFamily="18" charset="0"/>
              </a:rPr>
              <a:t>, which allows the participants to conduct transactions without needing a central server. </a:t>
            </a:r>
          </a:p>
          <a:p>
            <a:pPr algn="just"/>
            <a:r>
              <a:rPr lang="en-US" sz="3200" dirty="0">
                <a:latin typeface="Times New Roman" panose="02020603050405020304" pitchFamily="18" charset="0"/>
                <a:cs typeface="Times New Roman" panose="02020603050405020304" pitchFamily="18" charset="0"/>
              </a:rPr>
              <a:t>The peers or nodes (usually a computer) communicate with each other on the network freely without an intermediary.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312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209" y="238991"/>
            <a:ext cx="8229600" cy="7921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MINING SYSTEMS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43001"/>
            <a:ext cx="8229600" cy="4983163"/>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FPGA : </a:t>
            </a:r>
            <a:r>
              <a:rPr lang="en-US" dirty="0">
                <a:latin typeface="Times New Roman" panose="02020603050405020304" pitchFamily="18" charset="0"/>
                <a:cs typeface="Times New Roman" panose="02020603050405020304" pitchFamily="18" charset="0"/>
              </a:rPr>
              <a:t>Even GPU mining did not last long, and soon miners found another way to perform mining using FPGAs. </a:t>
            </a:r>
            <a:r>
              <a:rPr lang="en-US" b="1" dirty="0">
                <a:latin typeface="Times New Roman" panose="02020603050405020304" pitchFamily="18" charset="0"/>
                <a:cs typeface="Times New Roman" panose="02020603050405020304" pitchFamily="18" charset="0"/>
              </a:rPr>
              <a:t>Field Programmable Gate Array (FPGA) is basically an </a:t>
            </a:r>
            <a:r>
              <a:rPr lang="en-US" dirty="0">
                <a:latin typeface="Times New Roman" panose="02020603050405020304" pitchFamily="18" charset="0"/>
                <a:cs typeface="Times New Roman" panose="02020603050405020304" pitchFamily="18" charset="0"/>
              </a:rPr>
              <a:t>integrated circuit that can be programmed to perform specific operations.</a:t>
            </a:r>
          </a:p>
          <a:p>
            <a:pPr algn="just"/>
            <a:r>
              <a:rPr lang="en-US" dirty="0">
                <a:latin typeface="Times New Roman" panose="02020603050405020304" pitchFamily="18" charset="0"/>
                <a:cs typeface="Times New Roman" panose="02020603050405020304" pitchFamily="18" charset="0"/>
              </a:rPr>
              <a:t>FPGAs are usually programmed in </a:t>
            </a:r>
            <a:r>
              <a:rPr lang="en-US" b="1" dirty="0">
                <a:latin typeface="Times New Roman" panose="02020603050405020304" pitchFamily="18" charset="0"/>
                <a:cs typeface="Times New Roman" panose="02020603050405020304" pitchFamily="18" charset="0"/>
              </a:rPr>
              <a:t>hardware description languages (HDLs), such as </a:t>
            </a:r>
            <a:r>
              <a:rPr lang="en-US" dirty="0" err="1">
                <a:latin typeface="Times New Roman" panose="02020603050405020304" pitchFamily="18" charset="0"/>
                <a:cs typeface="Times New Roman" panose="02020603050405020304" pitchFamily="18" charset="0"/>
              </a:rPr>
              <a:t>Verilog</a:t>
            </a:r>
            <a:r>
              <a:rPr lang="en-US" dirty="0">
                <a:latin typeface="Times New Roman" panose="02020603050405020304" pitchFamily="18" charset="0"/>
                <a:cs typeface="Times New Roman" panose="02020603050405020304" pitchFamily="18" charset="0"/>
              </a:rPr>
              <a:t> and VHDL.</a:t>
            </a:r>
          </a:p>
          <a:p>
            <a:pPr algn="just"/>
            <a:r>
              <a:rPr lang="en-US" dirty="0">
                <a:latin typeface="Times New Roman" panose="02020603050405020304" pitchFamily="18" charset="0"/>
                <a:cs typeface="Times New Roman" panose="02020603050405020304" pitchFamily="18" charset="0"/>
              </a:rPr>
              <a:t>FPGA offered  much better performance as compared to</a:t>
            </a:r>
            <a:r>
              <a:rPr lang="en-US" b="1" dirty="0">
                <a:latin typeface="Times New Roman" panose="02020603050405020304" pitchFamily="18" charset="0"/>
                <a:cs typeface="Times New Roman" panose="02020603050405020304" pitchFamily="18" charset="0"/>
              </a:rPr>
              <a:t> GPUs</a:t>
            </a:r>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Issues</a:t>
            </a:r>
            <a:r>
              <a:rPr lang="en-US" dirty="0">
                <a:latin typeface="Times New Roman" panose="02020603050405020304" pitchFamily="18" charset="0"/>
                <a:cs typeface="Times New Roman" panose="02020603050405020304" pitchFamily="18" charset="0"/>
              </a:rPr>
              <a:t> such as accessibility, programming difficulty, and the requirement for specialized knowledge to program and configure FPGAs</a:t>
            </a:r>
          </a:p>
        </p:txBody>
      </p:sp>
    </p:spTree>
    <p:extLst>
      <p:ext uri="{BB962C8B-B14F-4D97-AF65-F5344CB8AC3E}">
        <p14:creationId xmlns:p14="http://schemas.microsoft.com/office/powerpoint/2010/main" val="401552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91" y="212292"/>
            <a:ext cx="8229600" cy="715962"/>
          </a:xfrm>
        </p:spPr>
        <p:txBody>
          <a:bodyPr>
            <a:normAutofit fontScale="90000"/>
          </a:bodyPr>
          <a:lstStyle/>
          <a:p>
            <a:br>
              <a:rPr lang="en-US" b="1" dirty="0"/>
            </a:br>
            <a:r>
              <a:rPr lang="en-US" b="1" dirty="0">
                <a:solidFill>
                  <a:schemeClr val="accent1">
                    <a:lumMod val="50000"/>
                  </a:schemeClr>
                </a:solidFill>
                <a:latin typeface="Times New Roman" panose="02020603050405020304" pitchFamily="18" charset="0"/>
                <a:cs typeface="Times New Roman" panose="02020603050405020304" pitchFamily="18" charset="0"/>
              </a:rPr>
              <a:t>MINING SYSTEMS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066801"/>
            <a:ext cx="8229600" cy="5059363"/>
          </a:xfrm>
        </p:spPr>
        <p:txBody>
          <a:bodyPr>
            <a:normAutofit/>
          </a:bodyPr>
          <a:lstStyle/>
          <a:p>
            <a:pPr algn="just"/>
            <a:r>
              <a:rPr lang="en-US" b="1" dirty="0">
                <a:latin typeface="Times New Roman" panose="02020603050405020304" pitchFamily="18" charset="0"/>
                <a:cs typeface="Times New Roman" panose="02020603050405020304" pitchFamily="18" charset="0"/>
              </a:rPr>
              <a:t>ASICS: Application Specific Integrated Circuit (ASIC) was </a:t>
            </a:r>
            <a:r>
              <a:rPr lang="en-US" dirty="0">
                <a:latin typeface="Times New Roman" panose="02020603050405020304" pitchFamily="18" charset="0"/>
                <a:cs typeface="Times New Roman" panose="02020603050405020304" pitchFamily="18" charset="0"/>
              </a:rPr>
              <a:t>designed to perform the SHA-256 operation. These special chips were sold by various manufacturers and offered a </a:t>
            </a:r>
            <a:r>
              <a:rPr lang="en-US" b="1" dirty="0">
                <a:latin typeface="Times New Roman" panose="02020603050405020304" pitchFamily="18" charset="0"/>
                <a:cs typeface="Times New Roman" panose="02020603050405020304" pitchFamily="18" charset="0"/>
              </a:rPr>
              <a:t>very high hashing rate.</a:t>
            </a:r>
          </a:p>
          <a:p>
            <a:pPr algn="just"/>
            <a:r>
              <a:rPr lang="en-US" dirty="0">
                <a:latin typeface="Times New Roman" panose="02020603050405020304" pitchFamily="18" charset="0"/>
                <a:cs typeface="Times New Roman" panose="02020603050405020304" pitchFamily="18" charset="0"/>
              </a:rPr>
              <a:t>This worked for some time, but due to the quickly increasing mining difficulty level, single-unit ASICs are no longer profitable.</a:t>
            </a:r>
          </a:p>
          <a:p>
            <a:pPr algn="just"/>
            <a:r>
              <a:rPr lang="en-US" dirty="0">
                <a:latin typeface="Times New Roman" panose="02020603050405020304" pitchFamily="18" charset="0"/>
                <a:cs typeface="Times New Roman" panose="02020603050405020304" pitchFamily="18" charset="0"/>
              </a:rPr>
              <a:t>Currently, mining is out of the reach of individuals and now professional mining centers using </a:t>
            </a:r>
            <a:r>
              <a:rPr lang="en-US" b="1" dirty="0">
                <a:latin typeface="Times New Roman" panose="02020603050405020304" pitchFamily="18" charset="0"/>
                <a:cs typeface="Times New Roman" panose="02020603050405020304" pitchFamily="18" charset="0"/>
              </a:rPr>
              <a:t>thousands of ASIC units </a:t>
            </a:r>
            <a:r>
              <a:rPr lang="en-US" dirty="0">
                <a:latin typeface="Times New Roman" panose="02020603050405020304" pitchFamily="18" charset="0"/>
                <a:cs typeface="Times New Roman" panose="02020603050405020304" pitchFamily="18" charset="0"/>
              </a:rPr>
              <a:t>in parallel are offering mining contracts to users to perform mining on their behalf.</a:t>
            </a:r>
          </a:p>
        </p:txBody>
      </p:sp>
    </p:spTree>
    <p:extLst>
      <p:ext uri="{BB962C8B-B14F-4D97-AF65-F5344CB8AC3E}">
        <p14:creationId xmlns:p14="http://schemas.microsoft.com/office/powerpoint/2010/main" val="84365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563562"/>
          </a:xfrm>
        </p:spPr>
        <p:txBody>
          <a:bodyPr>
            <a:normAutofit fontScale="90000"/>
          </a:bodyPr>
          <a:lstStyle/>
          <a:p>
            <a:br>
              <a:rPr lang="en-US" b="1" dirty="0"/>
            </a:br>
            <a:r>
              <a:rPr lang="en-US" b="1" dirty="0">
                <a:solidFill>
                  <a:schemeClr val="accent1">
                    <a:lumMod val="50000"/>
                  </a:schemeClr>
                </a:solidFill>
                <a:latin typeface="Times New Roman" panose="02020603050405020304" pitchFamily="18" charset="0"/>
                <a:cs typeface="Times New Roman" panose="02020603050405020304" pitchFamily="18" charset="0"/>
              </a:rPr>
              <a:t>MINING POOLS</a:t>
            </a:r>
            <a:br>
              <a:rPr lang="en-US" b="1" dirty="0"/>
            </a:br>
            <a:endParaRPr lang="en-US" dirty="0"/>
          </a:p>
        </p:txBody>
      </p:sp>
      <p:sp>
        <p:nvSpPr>
          <p:cNvPr id="3" name="Content Placeholder 2"/>
          <p:cNvSpPr>
            <a:spLocks noGrp="1"/>
          </p:cNvSpPr>
          <p:nvPr>
            <p:ph idx="1"/>
          </p:nvPr>
        </p:nvSpPr>
        <p:spPr>
          <a:xfrm>
            <a:off x="1828800" y="838200"/>
            <a:ext cx="8534400" cy="5562600"/>
          </a:xfrm>
        </p:spPr>
        <p:txBody>
          <a:bodyPr>
            <a:noAutofit/>
          </a:bodyPr>
          <a:lstStyle/>
          <a:p>
            <a:pPr algn="just"/>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mining pool </a:t>
            </a:r>
            <a:r>
              <a:rPr lang="en-US" sz="2200" dirty="0">
                <a:latin typeface="Times New Roman" panose="02020603050405020304" pitchFamily="18" charset="0"/>
                <a:cs typeface="Times New Roman" panose="02020603050405020304" pitchFamily="18" charset="0"/>
              </a:rPr>
              <a:t>forms when </a:t>
            </a:r>
            <a:r>
              <a:rPr lang="en-US" sz="2200" b="1" dirty="0">
                <a:latin typeface="Times New Roman" panose="02020603050405020304" pitchFamily="18" charset="0"/>
                <a:cs typeface="Times New Roman" panose="02020603050405020304" pitchFamily="18" charset="0"/>
              </a:rPr>
              <a:t>group miners work together </a:t>
            </a:r>
            <a:r>
              <a:rPr lang="en-US" sz="2200" dirty="0">
                <a:latin typeface="Times New Roman" panose="02020603050405020304" pitchFamily="18" charset="0"/>
                <a:cs typeface="Times New Roman" panose="02020603050405020304" pitchFamily="18" charset="0"/>
              </a:rPr>
              <a:t>to mine a block. The </a:t>
            </a:r>
            <a:r>
              <a:rPr lang="en-US" sz="2200" b="1" i="1" dirty="0">
                <a:latin typeface="Times New Roman" panose="02020603050405020304" pitchFamily="18" charset="0"/>
                <a:cs typeface="Times New Roman" panose="02020603050405020304" pitchFamily="18" charset="0"/>
              </a:rPr>
              <a:t>Pool manager receives the</a:t>
            </a:r>
            <a:r>
              <a:rPr lang="en-US" sz="2200" i="1"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coinbase</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transaction if the block is successfully mined, which is then responsible for distributing the </a:t>
            </a:r>
            <a:r>
              <a:rPr lang="en-US" sz="2200" b="1" dirty="0">
                <a:latin typeface="Times New Roman" panose="02020603050405020304" pitchFamily="18" charset="0"/>
                <a:cs typeface="Times New Roman" panose="02020603050405020304" pitchFamily="18" charset="0"/>
              </a:rPr>
              <a:t>reward to the group of miners </a:t>
            </a:r>
            <a:r>
              <a:rPr lang="en-US" sz="2200" dirty="0">
                <a:latin typeface="Times New Roman" panose="02020603050405020304" pitchFamily="18" charset="0"/>
                <a:cs typeface="Times New Roman" panose="02020603050405020304" pitchFamily="18" charset="0"/>
              </a:rPr>
              <a:t>who invested resources to mine the block.</a:t>
            </a:r>
          </a:p>
          <a:p>
            <a:pPr algn="just"/>
            <a:r>
              <a:rPr lang="en-US" sz="2200" dirty="0">
                <a:latin typeface="Times New Roman" panose="02020603050405020304" pitchFamily="18" charset="0"/>
                <a:cs typeface="Times New Roman" panose="02020603050405020304" pitchFamily="18" charset="0"/>
              </a:rPr>
              <a:t>This is </a:t>
            </a:r>
            <a:r>
              <a:rPr lang="en-US" sz="2200" b="1" dirty="0">
                <a:latin typeface="Times New Roman" panose="02020603050405020304" pitchFamily="18" charset="0"/>
                <a:cs typeface="Times New Roman" panose="02020603050405020304" pitchFamily="18" charset="0"/>
              </a:rPr>
              <a:t>profitable</a:t>
            </a:r>
            <a:r>
              <a:rPr lang="en-US" sz="2200" dirty="0">
                <a:latin typeface="Times New Roman" panose="02020603050405020304" pitchFamily="18" charset="0"/>
                <a:cs typeface="Times New Roman" panose="02020603050405020304" pitchFamily="18" charset="0"/>
              </a:rPr>
              <a:t> as compared to </a:t>
            </a:r>
            <a:r>
              <a:rPr lang="en-US" sz="2200" b="1" dirty="0">
                <a:latin typeface="Times New Roman" panose="02020603050405020304" pitchFamily="18" charset="0"/>
                <a:cs typeface="Times New Roman" panose="02020603050405020304" pitchFamily="18" charset="0"/>
              </a:rPr>
              <a:t>solo mining</a:t>
            </a:r>
            <a:r>
              <a:rPr lang="en-US" sz="2200" dirty="0">
                <a:latin typeface="Times New Roman" panose="02020603050405020304" pitchFamily="18" charset="0"/>
                <a:cs typeface="Times New Roman" panose="02020603050405020304" pitchFamily="18" charset="0"/>
              </a:rPr>
              <a:t>, where only one sole miner is trying to solve the partial hash inversion function (hash puzzle) because in mining pools, the </a:t>
            </a:r>
            <a:r>
              <a:rPr lang="en-US" sz="2200" b="1" dirty="0">
                <a:latin typeface="Times New Roman" panose="02020603050405020304" pitchFamily="18" charset="0"/>
                <a:cs typeface="Times New Roman" panose="02020603050405020304" pitchFamily="18" charset="0"/>
              </a:rPr>
              <a:t>reward is paid to each member </a:t>
            </a:r>
            <a:r>
              <a:rPr lang="en-US" sz="2200" dirty="0">
                <a:latin typeface="Times New Roman" panose="02020603050405020304" pitchFamily="18" charset="0"/>
                <a:cs typeface="Times New Roman" panose="02020603050405020304" pitchFamily="18" charset="0"/>
              </a:rPr>
              <a:t>of the pool regardless of whether they (more specifically, their individual node) solved the puzzle or not. </a:t>
            </a:r>
          </a:p>
          <a:p>
            <a:pPr algn="just"/>
            <a:r>
              <a:rPr lang="en-US" sz="2200" dirty="0">
                <a:latin typeface="Times New Roman" panose="02020603050405020304" pitchFamily="18" charset="0"/>
                <a:cs typeface="Times New Roman" panose="02020603050405020304" pitchFamily="18" charset="0"/>
              </a:rPr>
              <a:t>There are various models that a mining pool manager can use to pay to the miners, such as the </a:t>
            </a:r>
            <a:r>
              <a:rPr lang="en-US" sz="2200" b="1" dirty="0">
                <a:latin typeface="Times New Roman" panose="02020603050405020304" pitchFamily="18" charset="0"/>
                <a:cs typeface="Times New Roman" panose="02020603050405020304" pitchFamily="18" charset="0"/>
              </a:rPr>
              <a:t>pay-per-share model</a:t>
            </a:r>
            <a:r>
              <a:rPr lang="en-US" sz="2200" dirty="0">
                <a:latin typeface="Times New Roman" panose="02020603050405020304" pitchFamily="18" charset="0"/>
                <a:cs typeface="Times New Roman" panose="02020603050405020304" pitchFamily="18" charset="0"/>
              </a:rPr>
              <a:t> and the </a:t>
            </a:r>
            <a:r>
              <a:rPr lang="en-US" sz="2200" b="1" dirty="0">
                <a:solidFill>
                  <a:srgbClr val="FF0000"/>
                </a:solidFill>
                <a:latin typeface="Times New Roman" panose="02020603050405020304" pitchFamily="18" charset="0"/>
                <a:cs typeface="Times New Roman" panose="02020603050405020304" pitchFamily="18" charset="0"/>
              </a:rPr>
              <a:t>proportional model</a:t>
            </a:r>
            <a:r>
              <a:rPr lang="en-US" sz="2200" dirty="0">
                <a:latin typeface="Times New Roman" panose="02020603050405020304" pitchFamily="18" charset="0"/>
                <a:cs typeface="Times New Roman" panose="02020603050405020304" pitchFamily="18" charset="0"/>
              </a:rPr>
              <a:t>. In the pay per share model, the mining pool manager pays a </a:t>
            </a:r>
            <a:r>
              <a:rPr lang="en-US" sz="2200" b="1" dirty="0">
                <a:latin typeface="Times New Roman" panose="02020603050405020304" pitchFamily="18" charset="0"/>
                <a:cs typeface="Times New Roman" panose="02020603050405020304" pitchFamily="18" charset="0"/>
              </a:rPr>
              <a:t>flat fee to all miners </a:t>
            </a:r>
            <a:r>
              <a:rPr lang="en-US" sz="2200" dirty="0">
                <a:latin typeface="Times New Roman" panose="02020603050405020304" pitchFamily="18" charset="0"/>
                <a:cs typeface="Times New Roman" panose="02020603050405020304" pitchFamily="18" charset="0"/>
              </a:rPr>
              <a:t>who participated in the mining exercise, whereas in the proportional model, the share is calculated based on the </a:t>
            </a:r>
            <a:r>
              <a:rPr lang="en-US" sz="2200" dirty="0">
                <a:solidFill>
                  <a:srgbClr val="FF0000"/>
                </a:solidFill>
                <a:latin typeface="Times New Roman" panose="02020603050405020304" pitchFamily="18" charset="0"/>
                <a:cs typeface="Times New Roman" panose="02020603050405020304" pitchFamily="18" charset="0"/>
              </a:rPr>
              <a:t>amount of computing resources spent to solve </a:t>
            </a:r>
            <a:r>
              <a:rPr lang="en-US" sz="2200" dirty="0">
                <a:latin typeface="Times New Roman" panose="02020603050405020304" pitchFamily="18" charset="0"/>
                <a:cs typeface="Times New Roman" panose="02020603050405020304" pitchFamily="18" charset="0"/>
              </a:rPr>
              <a:t>the hash puzzle.</a:t>
            </a:r>
          </a:p>
        </p:txBody>
      </p:sp>
    </p:spTree>
    <p:extLst>
      <p:ext uri="{BB962C8B-B14F-4D97-AF65-F5344CB8AC3E}">
        <p14:creationId xmlns:p14="http://schemas.microsoft.com/office/powerpoint/2010/main" val="40843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A Bitcoin blockchain Example</a:t>
            </a:r>
          </a:p>
        </p:txBody>
      </p:sp>
      <p:pic>
        <p:nvPicPr>
          <p:cNvPr id="2050" name="Picture 2"/>
          <p:cNvPicPr>
            <a:picLocks noGrp="1" noChangeAspect="1" noChangeArrowheads="1"/>
          </p:cNvPicPr>
          <p:nvPr>
            <p:ph idx="1"/>
          </p:nvPr>
        </p:nvPicPr>
        <p:blipFill>
          <a:blip r:embed="rId2"/>
          <a:srcRect/>
          <a:stretch>
            <a:fillRect/>
          </a:stretch>
        </p:blipFill>
        <p:spPr bwMode="auto">
          <a:xfrm>
            <a:off x="2743201" y="1524001"/>
            <a:ext cx="6401005" cy="4525963"/>
          </a:xfrm>
          <a:prstGeom prst="rect">
            <a:avLst/>
          </a:prstGeom>
          <a:noFill/>
          <a:ln w="9525">
            <a:noFill/>
            <a:miter lim="800000"/>
            <a:headEnd/>
            <a:tailEnd/>
          </a:ln>
          <a:effectLst/>
        </p:spPr>
      </p:pic>
    </p:spTree>
    <p:extLst>
      <p:ext uri="{BB962C8B-B14F-4D97-AF65-F5344CB8AC3E}">
        <p14:creationId xmlns:p14="http://schemas.microsoft.com/office/powerpoint/2010/main" val="95900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Wallets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cryptocurrency wallet is a device or program that stores your cryptocurrency keys and allows you to access your coins.</a:t>
            </a:r>
          </a:p>
          <a:p>
            <a:r>
              <a:rPr lang="en-US" dirty="0">
                <a:latin typeface="Times New Roman" panose="02020603050405020304" pitchFamily="18" charset="0"/>
                <a:cs typeface="Times New Roman" panose="02020603050405020304" pitchFamily="18" charset="0"/>
              </a:rPr>
              <a:t>Wallets contain an address and the private keys needed to sign cryptocurrency transactions. Anyone who knows the private key can control the coins associated with that address.</a:t>
            </a:r>
          </a:p>
          <a:p>
            <a:r>
              <a:rPr lang="en-US" dirty="0">
                <a:latin typeface="Times New Roman" panose="02020603050405020304" pitchFamily="18" charset="0"/>
                <a:cs typeface="Times New Roman" panose="02020603050405020304" pitchFamily="18" charset="0"/>
              </a:rPr>
              <a:t>There are several different types of wallets, each with its own features and levels of security.</a:t>
            </a:r>
          </a:p>
          <a:p>
            <a:r>
              <a:rPr lang="en-US" dirty="0">
                <a:latin typeface="Times New Roman" panose="02020603050405020304" pitchFamily="18" charset="0"/>
                <a:cs typeface="Times New Roman" panose="02020603050405020304" pitchFamily="18" charset="0"/>
              </a:rPr>
              <a:t>Many cryptocurrency wallets can be used to store keys for different cryptocurrencies.</a:t>
            </a:r>
          </a:p>
          <a:p>
            <a:endParaRPr lang="en-IN" dirty="0"/>
          </a:p>
        </p:txBody>
      </p:sp>
    </p:spTree>
    <p:extLst>
      <p:ext uri="{BB962C8B-B14F-4D97-AF65-F5344CB8AC3E}">
        <p14:creationId xmlns:p14="http://schemas.microsoft.com/office/powerpoint/2010/main" val="206272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487362"/>
          </a:xfrm>
        </p:spPr>
        <p:txBody>
          <a:bodyPr>
            <a:normAutofit fontScale="90000"/>
          </a:bodyPr>
          <a:lstStyle/>
          <a:p>
            <a:r>
              <a:rPr lang="en-US" b="1" dirty="0"/>
              <a:t>Wallets</a:t>
            </a:r>
          </a:p>
        </p:txBody>
      </p:sp>
      <p:sp>
        <p:nvSpPr>
          <p:cNvPr id="3" name="Content Placeholder 2"/>
          <p:cNvSpPr>
            <a:spLocks noGrp="1"/>
          </p:cNvSpPr>
          <p:nvPr>
            <p:ph idx="1"/>
          </p:nvPr>
        </p:nvSpPr>
        <p:spPr>
          <a:xfrm>
            <a:off x="643812" y="853751"/>
            <a:ext cx="11243388" cy="5638800"/>
          </a:xfrm>
        </p:spPr>
        <p:txBody>
          <a:bodyPr>
            <a:noAutofit/>
          </a:bodyPr>
          <a:lstStyle/>
          <a:p>
            <a:pPr algn="just"/>
            <a:r>
              <a:rPr lang="en-US" sz="2300" dirty="0"/>
              <a:t>The wallet software is used to store </a:t>
            </a:r>
            <a:r>
              <a:rPr lang="en-US" sz="2300" b="1" dirty="0"/>
              <a:t>private or public keys </a:t>
            </a:r>
            <a:r>
              <a:rPr lang="en-US" sz="2300" dirty="0"/>
              <a:t>and </a:t>
            </a:r>
            <a:r>
              <a:rPr lang="en-US" sz="2300" dirty="0" err="1"/>
              <a:t>Bitcoin</a:t>
            </a:r>
            <a:r>
              <a:rPr lang="en-US" sz="2300" dirty="0"/>
              <a:t> address.</a:t>
            </a:r>
          </a:p>
          <a:p>
            <a:pPr algn="just"/>
            <a:r>
              <a:rPr lang="en-US" sz="2300" dirty="0"/>
              <a:t>It performs various functions, such as </a:t>
            </a:r>
            <a:r>
              <a:rPr lang="en-US" sz="2300" b="1" dirty="0"/>
              <a:t>receiving and sending </a:t>
            </a:r>
            <a:r>
              <a:rPr lang="en-US" sz="2300" b="1" dirty="0" err="1"/>
              <a:t>bitcoins</a:t>
            </a:r>
            <a:r>
              <a:rPr lang="en-US" sz="2300" dirty="0"/>
              <a:t>. Nowadays, software usually offers both </a:t>
            </a:r>
            <a:r>
              <a:rPr lang="en-US" sz="2300" b="1" dirty="0"/>
              <a:t>functionalities: </a:t>
            </a:r>
            <a:r>
              <a:rPr lang="en-US" sz="2300" b="1" dirty="0" err="1"/>
              <a:t>Bitcoin</a:t>
            </a:r>
            <a:r>
              <a:rPr lang="en-US" sz="2300" b="1" dirty="0"/>
              <a:t> client and wallet. </a:t>
            </a:r>
          </a:p>
          <a:p>
            <a:pPr algn="just"/>
            <a:r>
              <a:rPr lang="en-US" sz="2300" dirty="0"/>
              <a:t>On the disk, the </a:t>
            </a:r>
            <a:r>
              <a:rPr lang="en-US" sz="2300" dirty="0" err="1"/>
              <a:t>Bitcoin</a:t>
            </a:r>
            <a:r>
              <a:rPr lang="en-US" sz="2300" dirty="0"/>
              <a:t> core client wallets are stored as the </a:t>
            </a:r>
            <a:r>
              <a:rPr lang="en-US" sz="2300" b="1" dirty="0"/>
              <a:t>Berkeley DB Private keys are generated by randomly choosing a 256-bit number by wallet software.</a:t>
            </a:r>
          </a:p>
          <a:p>
            <a:pPr algn="just"/>
            <a:r>
              <a:rPr lang="en-US" sz="2300" dirty="0"/>
              <a:t>The rules of generation are predefined. Public Key Cryptography. </a:t>
            </a:r>
            <a:r>
              <a:rPr lang="en-US" sz="2300" b="1" dirty="0"/>
              <a:t>Private keys are used by wallets to sign the outgoing transactions. </a:t>
            </a:r>
          </a:p>
          <a:p>
            <a:pPr algn="just"/>
            <a:r>
              <a:rPr lang="en-US" sz="2300" dirty="0"/>
              <a:t>Wallets </a:t>
            </a:r>
            <a:r>
              <a:rPr lang="en-US" sz="2300" b="1" dirty="0"/>
              <a:t>do not store any coins,</a:t>
            </a:r>
            <a:r>
              <a:rPr lang="en-US" sz="2300" dirty="0"/>
              <a:t> and there is no concept of wallets storing balance or coins for a user.</a:t>
            </a:r>
          </a:p>
          <a:p>
            <a:pPr algn="just"/>
            <a:r>
              <a:rPr lang="en-US" sz="2300" dirty="0"/>
              <a:t> In fact, in the </a:t>
            </a:r>
            <a:r>
              <a:rPr lang="en-US" sz="2300" b="1" dirty="0" err="1"/>
              <a:t>Bitcoin</a:t>
            </a:r>
            <a:r>
              <a:rPr lang="en-US" sz="2300" b="1" dirty="0"/>
              <a:t> network, coins do not exist; instead, only transaction information is stored on the </a:t>
            </a:r>
            <a:r>
              <a:rPr lang="en-US" sz="2300" b="1" dirty="0" err="1"/>
              <a:t>blockchain</a:t>
            </a:r>
            <a:r>
              <a:rPr lang="en-US" sz="2300" b="1" dirty="0"/>
              <a:t> </a:t>
            </a:r>
            <a:r>
              <a:rPr lang="en-US" sz="2300" dirty="0"/>
              <a:t>(more precisely, UTXO, unspent outputs), which are then used to calculate the number of </a:t>
            </a:r>
            <a:r>
              <a:rPr lang="en-US" sz="2300" dirty="0" err="1"/>
              <a:t>bitcoins</a:t>
            </a:r>
            <a:r>
              <a:rPr lang="en-US" sz="2300" dirty="0"/>
              <a:t>.</a:t>
            </a:r>
          </a:p>
          <a:p>
            <a:pPr algn="just"/>
            <a:r>
              <a:rPr lang="en-US" sz="2300" dirty="0"/>
              <a:t> As a software program, they also provide some functions to the users to manage and carry out transactions on the </a:t>
            </a:r>
            <a:r>
              <a:rPr lang="en-US" sz="2300" dirty="0" err="1"/>
              <a:t>Bitcoin</a:t>
            </a:r>
            <a:r>
              <a:rPr lang="en-US" sz="2300" dirty="0"/>
              <a:t> network.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t>Wallets</a:t>
            </a:r>
            <a:endParaRPr lang="en-US" dirty="0"/>
          </a:p>
        </p:txBody>
      </p:sp>
      <p:sp>
        <p:nvSpPr>
          <p:cNvPr id="3" name="Content Placeholder 2"/>
          <p:cNvSpPr>
            <a:spLocks noGrp="1"/>
          </p:cNvSpPr>
          <p:nvPr>
            <p:ph idx="1"/>
          </p:nvPr>
        </p:nvSpPr>
        <p:spPr>
          <a:xfrm>
            <a:off x="401216" y="990600"/>
            <a:ext cx="10571584" cy="4953000"/>
          </a:xfrm>
        </p:spPr>
        <p:txBody>
          <a:bodyPr>
            <a:normAutofit/>
          </a:bodyPr>
          <a:lstStyle/>
          <a:p>
            <a:pPr algn="just">
              <a:lnSpc>
                <a:spcPct val="100000"/>
              </a:lnSpc>
            </a:pPr>
            <a:r>
              <a:rPr lang="en-US" b="1" dirty="0"/>
              <a:t>Non-deterministic wallets:</a:t>
            </a:r>
            <a:r>
              <a:rPr lang="en-US" dirty="0"/>
              <a:t> contain randomly generated private keys and are also called just a bunch of key wallets.</a:t>
            </a:r>
          </a:p>
          <a:p>
            <a:pPr algn="just">
              <a:lnSpc>
                <a:spcPct val="100000"/>
              </a:lnSpc>
            </a:pPr>
            <a:r>
              <a:rPr lang="en-US" dirty="0"/>
              <a:t>The </a:t>
            </a:r>
            <a:r>
              <a:rPr lang="en-US" dirty="0" err="1"/>
              <a:t>Bitcoin</a:t>
            </a:r>
            <a:r>
              <a:rPr lang="en-US" dirty="0"/>
              <a:t> core client generates some keys when first started and generates keys as and when required. </a:t>
            </a:r>
          </a:p>
          <a:p>
            <a:pPr algn="just">
              <a:lnSpc>
                <a:spcPct val="100000"/>
              </a:lnSpc>
            </a:pPr>
            <a:r>
              <a:rPr lang="en-US" dirty="0"/>
              <a:t>Managing a large number of keys is very difficult and an error-prone process can lead to theft and loss of coins.</a:t>
            </a:r>
          </a:p>
          <a:p>
            <a:pPr algn="just">
              <a:lnSpc>
                <a:spcPct val="100000"/>
              </a:lnSpc>
            </a:pPr>
            <a:r>
              <a:rPr lang="en-US" dirty="0"/>
              <a:t>Moreover, there is a need to create regular backups of the keys and protect them appropriately, for example, by </a:t>
            </a:r>
            <a:r>
              <a:rPr lang="en-US" b="1" dirty="0"/>
              <a:t>encrypting them in order </a:t>
            </a:r>
            <a:r>
              <a:rPr lang="en-US" dirty="0"/>
              <a:t>to prevent theft or loss.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t>Wallets</a:t>
            </a:r>
            <a:endParaRPr lang="en-US" dirty="0"/>
          </a:p>
        </p:txBody>
      </p:sp>
      <p:sp>
        <p:nvSpPr>
          <p:cNvPr id="3" name="Content Placeholder 2"/>
          <p:cNvSpPr>
            <a:spLocks noGrp="1"/>
          </p:cNvSpPr>
          <p:nvPr>
            <p:ph idx="1"/>
          </p:nvPr>
        </p:nvSpPr>
        <p:spPr>
          <a:xfrm>
            <a:off x="121298" y="990600"/>
            <a:ext cx="11224726" cy="4953000"/>
          </a:xfrm>
        </p:spPr>
        <p:txBody>
          <a:bodyPr>
            <a:normAutofit/>
          </a:bodyPr>
          <a:lstStyle/>
          <a:p>
            <a:pPr algn="just">
              <a:lnSpc>
                <a:spcPct val="120000"/>
              </a:lnSpc>
            </a:pPr>
            <a:r>
              <a:rPr lang="en-US" b="1" dirty="0"/>
              <a:t>Deterministic wallets:</a:t>
            </a:r>
            <a:r>
              <a:rPr lang="en-US" dirty="0"/>
              <a:t> keys are derived out of a seed value via hash functions. </a:t>
            </a:r>
          </a:p>
          <a:p>
            <a:pPr algn="just">
              <a:lnSpc>
                <a:spcPct val="120000"/>
              </a:lnSpc>
            </a:pPr>
            <a:r>
              <a:rPr lang="en-US" dirty="0"/>
              <a:t>This seed number is generated randomly and is commonly represented by human-readable mnemonic code words.</a:t>
            </a:r>
          </a:p>
          <a:p>
            <a:pPr algn="just">
              <a:lnSpc>
                <a:spcPct val="120000"/>
              </a:lnSpc>
            </a:pPr>
            <a:r>
              <a:rPr lang="en-US" dirty="0"/>
              <a:t>Mnemonic code words are defined in BIP 39, a </a:t>
            </a:r>
            <a:r>
              <a:rPr lang="en-US" dirty="0" err="1"/>
              <a:t>Bitcoin</a:t>
            </a:r>
            <a:r>
              <a:rPr lang="en-US" dirty="0"/>
              <a:t> improvement proposal for mnemonic code for generating deterministic keys.</a:t>
            </a:r>
          </a:p>
          <a:p>
            <a:pPr algn="just">
              <a:lnSpc>
                <a:spcPct val="120000"/>
              </a:lnSpc>
            </a:pPr>
            <a:r>
              <a:rPr lang="en-US" dirty="0"/>
              <a:t>This phrase can be used to recover all keys and makes private key management comparatively easier.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b="1" dirty="0"/>
              <a:t>Wallets</a:t>
            </a:r>
          </a:p>
        </p:txBody>
      </p:sp>
      <p:sp>
        <p:nvSpPr>
          <p:cNvPr id="3" name="Content Placeholder 2"/>
          <p:cNvSpPr>
            <a:spLocks noGrp="1"/>
          </p:cNvSpPr>
          <p:nvPr>
            <p:ph idx="1"/>
          </p:nvPr>
        </p:nvSpPr>
        <p:spPr>
          <a:xfrm>
            <a:off x="289249" y="990600"/>
            <a:ext cx="11616612" cy="5486400"/>
          </a:xfrm>
        </p:spPr>
        <p:txBody>
          <a:bodyPr>
            <a:noAutofit/>
          </a:bodyPr>
          <a:lstStyle/>
          <a:p>
            <a:pPr algn="just">
              <a:lnSpc>
                <a:spcPct val="120000"/>
              </a:lnSpc>
            </a:pPr>
            <a:r>
              <a:rPr lang="en-US" sz="2200" dirty="0"/>
              <a:t>Defined in BIP32 and BIP44, </a:t>
            </a:r>
            <a:r>
              <a:rPr lang="en-US" sz="2200" b="1" dirty="0"/>
              <a:t>Hierarchical Deterministic (HD) </a:t>
            </a:r>
            <a:r>
              <a:rPr lang="en-US" sz="2200" dirty="0"/>
              <a:t>wallets store keys in a tree structure derived from a seed. </a:t>
            </a:r>
          </a:p>
          <a:p>
            <a:pPr algn="just">
              <a:lnSpc>
                <a:spcPct val="120000"/>
              </a:lnSpc>
            </a:pPr>
            <a:r>
              <a:rPr lang="en-US" sz="2200" dirty="0"/>
              <a:t>The seed generates the parent key (master key), which is used to generate child keys and, subsequently, grandchild keys. </a:t>
            </a:r>
          </a:p>
          <a:p>
            <a:pPr algn="just">
              <a:lnSpc>
                <a:spcPct val="120000"/>
              </a:lnSpc>
            </a:pPr>
            <a:r>
              <a:rPr lang="en-US" sz="2200" dirty="0"/>
              <a:t>Key generation in HD wallets does not generate keys directly; instead, it produces some information (private key generation information) that can be used to generate a sequence of private keys. </a:t>
            </a:r>
          </a:p>
          <a:p>
            <a:pPr algn="just">
              <a:lnSpc>
                <a:spcPct val="120000"/>
              </a:lnSpc>
            </a:pPr>
            <a:r>
              <a:rPr lang="en-US" sz="2200" dirty="0"/>
              <a:t>The complete hierarchy of private keys in an HD wallet is easily recoverable if the master private key is known. </a:t>
            </a:r>
          </a:p>
          <a:p>
            <a:pPr algn="just">
              <a:lnSpc>
                <a:spcPct val="120000"/>
              </a:lnSpc>
            </a:pPr>
            <a:r>
              <a:rPr lang="en-US" sz="2200" dirty="0"/>
              <a:t>It is because of this property that HD wallets are very easy to maintain and are highly portable. There are many free and commercially available HD wallets available. </a:t>
            </a:r>
          </a:p>
          <a:p>
            <a:pPr algn="just">
              <a:lnSpc>
                <a:spcPct val="120000"/>
              </a:lnSpc>
            </a:pPr>
            <a:r>
              <a:rPr lang="en-US" sz="2200" dirty="0"/>
              <a:t>For example, </a:t>
            </a:r>
            <a:r>
              <a:rPr lang="en-US" sz="2200" dirty="0" err="1"/>
              <a:t>Trezor</a:t>
            </a:r>
            <a:r>
              <a:rPr lang="en-US" sz="2200" dirty="0"/>
              <a:t> (https://trezor.io), </a:t>
            </a:r>
            <a:r>
              <a:rPr lang="en-US" sz="2200" dirty="0" err="1"/>
              <a:t>Jaxx</a:t>
            </a:r>
            <a:r>
              <a:rPr lang="en-US" sz="2200" dirty="0"/>
              <a:t> (https://jaxx.io/) and Electrum (https://electrum.org/).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b="1" dirty="0"/>
              <a:t>Wallets</a:t>
            </a:r>
          </a:p>
        </p:txBody>
      </p:sp>
      <p:sp>
        <p:nvSpPr>
          <p:cNvPr id="3" name="Content Placeholder 2"/>
          <p:cNvSpPr>
            <a:spLocks noGrp="1"/>
          </p:cNvSpPr>
          <p:nvPr>
            <p:ph idx="1"/>
          </p:nvPr>
        </p:nvSpPr>
        <p:spPr>
          <a:xfrm>
            <a:off x="270587" y="990600"/>
            <a:ext cx="11747241" cy="5486400"/>
          </a:xfrm>
        </p:spPr>
        <p:txBody>
          <a:bodyPr>
            <a:noAutofit/>
          </a:bodyPr>
          <a:lstStyle/>
          <a:p>
            <a:pPr algn="just">
              <a:lnSpc>
                <a:spcPct val="120000"/>
              </a:lnSpc>
            </a:pPr>
            <a:r>
              <a:rPr lang="en-US" sz="2200" b="1" dirty="0"/>
              <a:t>Brain wallets: </a:t>
            </a:r>
            <a:r>
              <a:rPr lang="en-US" sz="2200" dirty="0"/>
              <a:t>The master private key can also be derived from the hash of passwords that are memorized. </a:t>
            </a:r>
          </a:p>
          <a:p>
            <a:pPr algn="just">
              <a:lnSpc>
                <a:spcPct val="120000"/>
              </a:lnSpc>
            </a:pPr>
            <a:r>
              <a:rPr lang="en-US" sz="2200" dirty="0"/>
              <a:t>The key idea is that this passphrase is used to derive the private key and if used in HD wallets, this can result in a full HD wallet that is derived from a single memorized password. </a:t>
            </a:r>
          </a:p>
          <a:p>
            <a:pPr algn="just">
              <a:lnSpc>
                <a:spcPct val="120000"/>
              </a:lnSpc>
            </a:pPr>
            <a:r>
              <a:rPr lang="en-US" sz="2200" dirty="0"/>
              <a:t>This is known as a brain wallet. This method is prone to password guessing and brute force attacks but techniques such as key stretching can be used to slow down the progress made by the attacker.</a:t>
            </a:r>
          </a:p>
          <a:p>
            <a:pPr algn="just">
              <a:lnSpc>
                <a:spcPct val="120000"/>
              </a:lnSpc>
            </a:pPr>
            <a:r>
              <a:rPr lang="en-US" sz="2200" b="1" dirty="0"/>
              <a:t>Paper wallets:  </a:t>
            </a:r>
            <a:r>
              <a:rPr lang="en-US" sz="2200" dirty="0"/>
              <a:t>As the name implies, this is a paper-based wallet with the required key material printed on it. It requires physical security to be 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Role of Peer-to-peer (P2P) in Blockchain</a:t>
            </a:r>
            <a:br>
              <a:rPr lang="en-US" dirty="0"/>
            </a:b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creator of Bitcoin, Satoshi </a:t>
            </a:r>
            <a:r>
              <a:rPr lang="en-US" dirty="0" err="1">
                <a:latin typeface="Times New Roman" panose="02020603050405020304" pitchFamily="18" charset="0"/>
                <a:cs typeface="Times New Roman" panose="02020603050405020304" pitchFamily="18" charset="0"/>
              </a:rPr>
              <a:t>Nakamoto</a:t>
            </a:r>
            <a:r>
              <a:rPr lang="en-US" dirty="0">
                <a:latin typeface="Times New Roman" panose="02020603050405020304" pitchFamily="18" charset="0"/>
                <a:cs typeface="Times New Roman" panose="02020603050405020304" pitchFamily="18" charset="0"/>
              </a:rPr>
              <a:t>, referred to it as a “peer-to-peer electronic cash system” which was created with the aim of having a P2P digital form of money.</a:t>
            </a:r>
          </a:p>
          <a:p>
            <a:r>
              <a:rPr lang="en-US" dirty="0">
                <a:latin typeface="Times New Roman" panose="02020603050405020304" pitchFamily="18" charset="0"/>
                <a:cs typeface="Times New Roman" panose="02020603050405020304" pitchFamily="18" charset="0"/>
              </a:rPr>
              <a:t>Blockchain leverages the P2P network technology to provide a </a:t>
            </a:r>
            <a:r>
              <a:rPr lang="en-US" dirty="0" err="1">
                <a:latin typeface="Times New Roman" panose="02020603050405020304" pitchFamily="18" charset="0"/>
                <a:cs typeface="Times New Roman" panose="02020603050405020304" pitchFamily="18" charset="0"/>
              </a:rPr>
              <a:t>decentralised</a:t>
            </a:r>
            <a:r>
              <a:rPr lang="en-US" dirty="0">
                <a:latin typeface="Times New Roman" panose="02020603050405020304" pitchFamily="18" charset="0"/>
                <a:cs typeface="Times New Roman" panose="02020603050405020304" pitchFamily="18" charset="0"/>
              </a:rPr>
              <a:t> ledger for one or more digital assets. </a:t>
            </a:r>
          </a:p>
          <a:p>
            <a:r>
              <a:rPr lang="en-US" dirty="0">
                <a:latin typeface="Times New Roman" panose="02020603050405020304" pitchFamily="18" charset="0"/>
                <a:cs typeface="Times New Roman" panose="02020603050405020304" pitchFamily="18" charset="0"/>
              </a:rPr>
              <a:t>In this </a:t>
            </a:r>
            <a:r>
              <a:rPr lang="en-US" dirty="0" err="1">
                <a:latin typeface="Times New Roman" panose="02020603050405020304" pitchFamily="18" charset="0"/>
                <a:cs typeface="Times New Roman" panose="02020603050405020304" pitchFamily="18" charset="0"/>
              </a:rPr>
              <a:t>decentralised</a:t>
            </a:r>
            <a:r>
              <a:rPr lang="en-US" dirty="0">
                <a:latin typeface="Times New Roman" panose="02020603050405020304" pitchFamily="18" charset="0"/>
                <a:cs typeface="Times New Roman" panose="02020603050405020304" pitchFamily="18" charset="0"/>
              </a:rPr>
              <a:t> P2P network, all the nodes or computers are connected to one another in some way. </a:t>
            </a:r>
          </a:p>
          <a:p>
            <a:r>
              <a:rPr lang="en-US" dirty="0">
                <a:latin typeface="Times New Roman" panose="02020603050405020304" pitchFamily="18" charset="0"/>
                <a:cs typeface="Times New Roman" panose="02020603050405020304" pitchFamily="18" charset="0"/>
              </a:rPr>
              <a:t>A complete copy of the ledger is maintained by each node and is compared to other nodes to ensure the accuracy of data.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056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b="1" dirty="0"/>
              <a:t>Wallets</a:t>
            </a:r>
          </a:p>
        </p:txBody>
      </p:sp>
      <p:sp>
        <p:nvSpPr>
          <p:cNvPr id="3" name="Content Placeholder 2"/>
          <p:cNvSpPr>
            <a:spLocks noGrp="1"/>
          </p:cNvSpPr>
          <p:nvPr>
            <p:ph idx="1"/>
          </p:nvPr>
        </p:nvSpPr>
        <p:spPr>
          <a:xfrm>
            <a:off x="429208" y="990600"/>
            <a:ext cx="11495314" cy="5486400"/>
          </a:xfrm>
        </p:spPr>
        <p:txBody>
          <a:bodyPr>
            <a:noAutofit/>
          </a:bodyPr>
          <a:lstStyle/>
          <a:p>
            <a:pPr algn="just">
              <a:lnSpc>
                <a:spcPct val="120000"/>
              </a:lnSpc>
            </a:pPr>
            <a:r>
              <a:rPr lang="en-US" sz="2200" b="1" dirty="0"/>
              <a:t>Brain wallets: </a:t>
            </a:r>
            <a:r>
              <a:rPr lang="en-US" sz="2200" dirty="0"/>
              <a:t>The master private key can also be derived from the hash of passwords that are memorized. </a:t>
            </a:r>
          </a:p>
          <a:p>
            <a:pPr algn="just">
              <a:lnSpc>
                <a:spcPct val="120000"/>
              </a:lnSpc>
            </a:pPr>
            <a:r>
              <a:rPr lang="en-US" sz="2200" dirty="0"/>
              <a:t>The key idea is that this passphrase is used to derive the private key and if used in HD wallets, this can result in a full HD wallet that is derived from a single memorized password. </a:t>
            </a:r>
          </a:p>
          <a:p>
            <a:pPr algn="just">
              <a:lnSpc>
                <a:spcPct val="120000"/>
              </a:lnSpc>
            </a:pPr>
            <a:r>
              <a:rPr lang="en-US" sz="2200" dirty="0"/>
              <a:t>This is known as a brain wallet. This method is prone to password guessing and brute force attacks but techniques such as key stretching can be used to slow down the progress made by the attacker.</a:t>
            </a:r>
          </a:p>
          <a:p>
            <a:pPr algn="just">
              <a:lnSpc>
                <a:spcPct val="120000"/>
              </a:lnSpc>
            </a:pPr>
            <a:r>
              <a:rPr lang="en-US" sz="2200" b="1" dirty="0"/>
              <a:t>Paper wallets:  </a:t>
            </a:r>
            <a:r>
              <a:rPr lang="en-US" sz="2200" dirty="0"/>
              <a:t>As the name implies, this is a paper-based wallet with the required key material printed on it. It requires physical security to be stored.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b="1" dirty="0"/>
              <a:t>Wallets</a:t>
            </a:r>
          </a:p>
        </p:txBody>
      </p:sp>
      <p:sp>
        <p:nvSpPr>
          <p:cNvPr id="3" name="Content Placeholder 2"/>
          <p:cNvSpPr>
            <a:spLocks noGrp="1"/>
          </p:cNvSpPr>
          <p:nvPr>
            <p:ph idx="1"/>
          </p:nvPr>
        </p:nvSpPr>
        <p:spPr>
          <a:xfrm>
            <a:off x="382555" y="990600"/>
            <a:ext cx="10056845" cy="5486400"/>
          </a:xfrm>
        </p:spPr>
        <p:txBody>
          <a:bodyPr>
            <a:noAutofit/>
          </a:bodyPr>
          <a:lstStyle/>
          <a:p>
            <a:pPr algn="just">
              <a:lnSpc>
                <a:spcPct val="120000"/>
              </a:lnSpc>
            </a:pPr>
            <a:r>
              <a:rPr lang="en-US" sz="2400" b="1" dirty="0"/>
              <a:t>Hardware wallets: </a:t>
            </a:r>
            <a:r>
              <a:rPr lang="en-US" sz="2400" dirty="0"/>
              <a:t>Another method is to use a tamper-resistant device to store keys.</a:t>
            </a:r>
          </a:p>
          <a:p>
            <a:pPr algn="just">
              <a:lnSpc>
                <a:spcPct val="120000"/>
              </a:lnSpc>
            </a:pPr>
            <a:r>
              <a:rPr lang="en-US" sz="2400" dirty="0"/>
              <a:t>This tamper-resistant device can be </a:t>
            </a:r>
            <a:r>
              <a:rPr lang="en-US" sz="2400" dirty="0" err="1"/>
              <a:t>custombuilt</a:t>
            </a:r>
            <a:r>
              <a:rPr lang="en-US" sz="2400" dirty="0"/>
              <a:t> or with the advent of NFC-enabled phones, this can also be a Secure Element (SE) in NFC phones.</a:t>
            </a:r>
          </a:p>
          <a:p>
            <a:pPr algn="just">
              <a:lnSpc>
                <a:spcPct val="120000"/>
              </a:lnSpc>
            </a:pPr>
            <a:r>
              <a:rPr lang="en-US" sz="2400" dirty="0" err="1"/>
              <a:t>Trezor</a:t>
            </a:r>
            <a:r>
              <a:rPr lang="en-US" sz="2400" dirty="0"/>
              <a:t> and Ledger wallets (various types) are the most commonly used </a:t>
            </a:r>
            <a:r>
              <a:rPr lang="en-US" sz="2400" dirty="0" err="1"/>
              <a:t>Bitcoin</a:t>
            </a:r>
            <a:r>
              <a:rPr lang="en-US" sz="2400" dirty="0"/>
              <a:t> hardware wallets. The following is the photo of a </a:t>
            </a:r>
            <a:r>
              <a:rPr lang="en-US" sz="2400" dirty="0" err="1"/>
              <a:t>Trezor</a:t>
            </a:r>
            <a:r>
              <a:rPr lang="en-US" sz="2400" dirty="0"/>
              <a:t> wallet</a:t>
            </a:r>
          </a:p>
          <a:p>
            <a:pPr algn="just">
              <a:lnSpc>
                <a:spcPct val="120000"/>
              </a:lnSpc>
            </a:pPr>
            <a:endParaRPr lang="en-US" sz="2200" dirty="0"/>
          </a:p>
        </p:txBody>
      </p:sp>
      <p:pic>
        <p:nvPicPr>
          <p:cNvPr id="4" name="Picture 2"/>
          <p:cNvPicPr>
            <a:picLocks noChangeAspect="1" noChangeArrowheads="1"/>
          </p:cNvPicPr>
          <p:nvPr/>
        </p:nvPicPr>
        <p:blipFill>
          <a:blip r:embed="rId2"/>
          <a:srcRect/>
          <a:stretch>
            <a:fillRect/>
          </a:stretch>
        </p:blipFill>
        <p:spPr bwMode="auto">
          <a:xfrm>
            <a:off x="5638800" y="4572000"/>
            <a:ext cx="3493770" cy="200092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sz="4000" b="1" dirty="0"/>
              <a:t>Wallets</a:t>
            </a:r>
          </a:p>
        </p:txBody>
      </p:sp>
      <p:sp>
        <p:nvSpPr>
          <p:cNvPr id="3" name="Content Placeholder 2"/>
          <p:cNvSpPr>
            <a:spLocks noGrp="1"/>
          </p:cNvSpPr>
          <p:nvPr>
            <p:ph idx="1"/>
          </p:nvPr>
        </p:nvSpPr>
        <p:spPr>
          <a:xfrm>
            <a:off x="186612" y="838200"/>
            <a:ext cx="11392678" cy="5638800"/>
          </a:xfrm>
        </p:spPr>
        <p:txBody>
          <a:bodyPr>
            <a:noAutofit/>
          </a:bodyPr>
          <a:lstStyle/>
          <a:p>
            <a:pPr algn="just"/>
            <a:r>
              <a:rPr lang="en-US" sz="2200" b="1" dirty="0"/>
              <a:t>Online wallets </a:t>
            </a:r>
            <a:r>
              <a:rPr lang="en-US" sz="2200" dirty="0"/>
              <a:t>Online wallets, as the name implies, are stored entirely online and are provided as a service usually via the cloud.</a:t>
            </a:r>
          </a:p>
          <a:p>
            <a:pPr algn="just"/>
            <a:r>
              <a:rPr lang="en-US" sz="2200" dirty="0"/>
              <a:t>They provide a web interface to the users to manage their wallets and perform various functions such as making and receiving payments.</a:t>
            </a:r>
          </a:p>
          <a:p>
            <a:pPr algn="just"/>
            <a:r>
              <a:rPr lang="en-US" sz="2200" dirty="0"/>
              <a:t> They are easy to use but imply that the user trusts the online wallet service provider. An example of online wallet is </a:t>
            </a:r>
            <a:r>
              <a:rPr lang="en-US" sz="2200" dirty="0" err="1"/>
              <a:t>GreenAddress</a:t>
            </a:r>
            <a:r>
              <a:rPr lang="en-US" sz="2200" dirty="0"/>
              <a:t>, </a:t>
            </a:r>
          </a:p>
          <a:p>
            <a:pPr algn="just"/>
            <a:r>
              <a:rPr lang="en-US" sz="2200" b="1" dirty="0"/>
              <a:t>Mobile wallets:</a:t>
            </a:r>
            <a:r>
              <a:rPr lang="en-US" sz="2200" dirty="0"/>
              <a:t> as the name suggests, are installed on mobile devices. </a:t>
            </a:r>
          </a:p>
          <a:p>
            <a:pPr algn="just">
              <a:lnSpc>
                <a:spcPct val="120000"/>
              </a:lnSpc>
            </a:pPr>
            <a:r>
              <a:rPr lang="en-US" sz="2200" dirty="0"/>
              <a:t>They can provide various methods to make payments, most notably the ability to use </a:t>
            </a:r>
            <a:r>
              <a:rPr lang="en-US" sz="2200" dirty="0" err="1"/>
              <a:t>smartphone</a:t>
            </a:r>
            <a:r>
              <a:rPr lang="en-US" sz="2200" dirty="0"/>
              <a:t> cameras to scan QR codes quickly and make payments. </a:t>
            </a:r>
          </a:p>
          <a:p>
            <a:pPr algn="just">
              <a:lnSpc>
                <a:spcPct val="120000"/>
              </a:lnSpc>
            </a:pPr>
            <a:r>
              <a:rPr lang="en-US" sz="2200" dirty="0"/>
              <a:t>Mobile wallets are available for the Android platform and </a:t>
            </a:r>
            <a:r>
              <a:rPr lang="en-US" sz="2200" dirty="0" err="1"/>
              <a:t>iOS</a:t>
            </a:r>
            <a:r>
              <a:rPr lang="en-US" sz="2200" dirty="0"/>
              <a:t>, </a:t>
            </a:r>
          </a:p>
          <a:p>
            <a:pPr algn="just">
              <a:lnSpc>
                <a:spcPct val="120000"/>
              </a:lnSpc>
              <a:buNone/>
            </a:pPr>
            <a:r>
              <a:rPr lang="en-US" sz="2200" dirty="0"/>
              <a:t>       for example, </a:t>
            </a:r>
            <a:r>
              <a:rPr lang="en-US" sz="2200" dirty="0" err="1"/>
              <a:t>Blockchain</a:t>
            </a:r>
            <a:r>
              <a:rPr lang="en-US" sz="2200" dirty="0"/>
              <a:t>, </a:t>
            </a:r>
            <a:r>
              <a:rPr lang="en-US" sz="2200" dirty="0" err="1"/>
              <a:t>breadwallet</a:t>
            </a:r>
            <a:r>
              <a:rPr lang="en-US" sz="2200" dirty="0"/>
              <a:t>, </a:t>
            </a:r>
            <a:r>
              <a:rPr lang="en-US" sz="2200" dirty="0" err="1"/>
              <a:t>Copay</a:t>
            </a:r>
            <a:r>
              <a:rPr lang="en-US" sz="2200" dirty="0"/>
              <a:t>, and </a:t>
            </a:r>
            <a:r>
              <a:rPr lang="en-US" sz="2200" dirty="0" err="1"/>
              <a:t>Jaxx</a:t>
            </a:r>
            <a:r>
              <a:rPr lang="en-US" sz="22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t>Wallets</a:t>
            </a:r>
            <a:endParaRPr lang="en-US" dirty="0"/>
          </a:p>
        </p:txBody>
      </p:sp>
      <p:sp>
        <p:nvSpPr>
          <p:cNvPr id="3" name="Content Placeholder 2"/>
          <p:cNvSpPr>
            <a:spLocks noGrp="1"/>
          </p:cNvSpPr>
          <p:nvPr>
            <p:ph idx="1"/>
          </p:nvPr>
        </p:nvSpPr>
        <p:spPr>
          <a:xfrm>
            <a:off x="298580" y="990600"/>
            <a:ext cx="11588620" cy="5562600"/>
          </a:xfrm>
        </p:spPr>
        <p:txBody>
          <a:bodyPr>
            <a:normAutofit/>
          </a:bodyPr>
          <a:lstStyle/>
          <a:p>
            <a:pPr algn="just">
              <a:lnSpc>
                <a:spcPct val="100000"/>
              </a:lnSpc>
            </a:pPr>
            <a:r>
              <a:rPr lang="en-US" sz="2200" dirty="0"/>
              <a:t>The choice of </a:t>
            </a:r>
            <a:r>
              <a:rPr lang="en-US" sz="2200" dirty="0" err="1"/>
              <a:t>Bitcoin</a:t>
            </a:r>
            <a:r>
              <a:rPr lang="en-US" sz="2200" dirty="0"/>
              <a:t> wallet depends on several factors such as </a:t>
            </a:r>
            <a:r>
              <a:rPr lang="en-US" sz="2200" b="1" dirty="0"/>
              <a:t>security,</a:t>
            </a:r>
            <a:r>
              <a:rPr lang="en-US" sz="2200" dirty="0"/>
              <a:t> ease of use, and available features. </a:t>
            </a:r>
          </a:p>
          <a:p>
            <a:pPr lvl="1" algn="just">
              <a:lnSpc>
                <a:spcPct val="100000"/>
              </a:lnSpc>
            </a:pPr>
            <a:r>
              <a:rPr lang="en-US" sz="2200" dirty="0"/>
              <a:t>security should be of paramount importance. Hardware wallets tend to be more secure as compared to web.</a:t>
            </a:r>
          </a:p>
          <a:p>
            <a:pPr lvl="1" algn="just">
              <a:lnSpc>
                <a:spcPct val="100000"/>
              </a:lnSpc>
            </a:pPr>
            <a:r>
              <a:rPr lang="en-US" sz="2200" dirty="0"/>
              <a:t>Web wallets by nature are hosted on websites, which may not be as secure as a tamper resistant hardware device.</a:t>
            </a:r>
          </a:p>
          <a:p>
            <a:pPr algn="just">
              <a:lnSpc>
                <a:spcPct val="100000"/>
              </a:lnSpc>
            </a:pPr>
            <a:r>
              <a:rPr lang="en-US" sz="2200" dirty="0"/>
              <a:t>Generally, mobile wallets for </a:t>
            </a:r>
            <a:r>
              <a:rPr lang="en-US" sz="2200" dirty="0" err="1"/>
              <a:t>smartphone</a:t>
            </a:r>
            <a:r>
              <a:rPr lang="en-US" sz="2200" dirty="0"/>
              <a:t> devices are quite</a:t>
            </a:r>
          </a:p>
          <a:p>
            <a:pPr algn="just">
              <a:lnSpc>
                <a:spcPct val="100000"/>
              </a:lnSpc>
              <a:buNone/>
            </a:pPr>
            <a:r>
              <a:rPr lang="en-US" sz="2200" dirty="0"/>
              <a:t>     popular due to a balanced combination of features and security.</a:t>
            </a:r>
          </a:p>
          <a:p>
            <a:pPr algn="just">
              <a:lnSpc>
                <a:spcPct val="100000"/>
              </a:lnSpc>
            </a:pPr>
            <a:r>
              <a:rPr lang="en-US" sz="2200" dirty="0"/>
              <a:t>There are many companies offering these wallets on the </a:t>
            </a:r>
            <a:r>
              <a:rPr lang="en-US" sz="2200" dirty="0" err="1"/>
              <a:t>iOS</a:t>
            </a:r>
            <a:r>
              <a:rPr lang="en-US" sz="2200" dirty="0"/>
              <a:t> App Store and Android Play.</a:t>
            </a:r>
          </a:p>
          <a:p>
            <a:pPr algn="just">
              <a:lnSpc>
                <a:spcPct val="100000"/>
              </a:lnSpc>
            </a:pPr>
            <a:r>
              <a:rPr lang="en-US" sz="2200" dirty="0"/>
              <a:t>It is however quite difficult to suggest that which type</a:t>
            </a:r>
          </a:p>
          <a:p>
            <a:pPr algn="just">
              <a:lnSpc>
                <a:spcPct val="100000"/>
              </a:lnSpc>
            </a:pPr>
            <a:r>
              <a:rPr lang="en-US" sz="2200" dirty="0"/>
              <a:t>should be used, it also depends on personal preferences and features available in a wallet.</a:t>
            </a:r>
          </a:p>
          <a:p>
            <a:pPr algn="just">
              <a:lnSpc>
                <a:spcPct val="100000"/>
              </a:lnSpc>
            </a:pPr>
            <a:r>
              <a:rPr lang="en-US" sz="2200" dirty="0"/>
              <a:t> It is advisable that security should be kept in mind while making decision on which wallet to choose.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409" y="149948"/>
            <a:ext cx="8229600" cy="792162"/>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Orphan blocks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1763" y="1385456"/>
            <a:ext cx="8589818" cy="5059363"/>
          </a:xfrm>
        </p:spPr>
        <p:txBody>
          <a:bodyPr>
            <a:normAutofit/>
          </a:bodyPr>
          <a:lstStyle/>
          <a:p>
            <a:pPr algn="just"/>
            <a:r>
              <a:rPr lang="en-US" b="1" dirty="0">
                <a:latin typeface="Times New Roman" panose="02020603050405020304" pitchFamily="18" charset="0"/>
                <a:cs typeface="Times New Roman" panose="02020603050405020304" pitchFamily="18" charset="0"/>
              </a:rPr>
              <a:t>Orphan blocks </a:t>
            </a:r>
            <a:r>
              <a:rPr lang="en-US" dirty="0">
                <a:latin typeface="Times New Roman" panose="02020603050405020304" pitchFamily="18" charset="0"/>
                <a:cs typeface="Times New Roman" panose="02020603050405020304" pitchFamily="18" charset="0"/>
              </a:rPr>
              <a:t>are also called detached blocks and were accepted at one point in time by the network as valid blocks but were rejected when a proven longer chain was created that did not include this initially accepted block.</a:t>
            </a:r>
          </a:p>
          <a:p>
            <a:pPr algn="just"/>
            <a:r>
              <a:rPr lang="en-US" dirty="0">
                <a:latin typeface="Times New Roman" panose="02020603050405020304" pitchFamily="18" charset="0"/>
                <a:cs typeface="Times New Roman" panose="02020603050405020304" pitchFamily="18" charset="0"/>
              </a:rPr>
              <a:t>They are not part of the main chain and can occur at times when two miners manage to produce the blocks at the same time.</a:t>
            </a:r>
          </a:p>
        </p:txBody>
      </p:sp>
    </p:spTree>
    <p:extLst>
      <p:ext uri="{BB962C8B-B14F-4D97-AF65-F5344CB8AC3E}">
        <p14:creationId xmlns:p14="http://schemas.microsoft.com/office/powerpoint/2010/main" val="3615375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663" y="198439"/>
            <a:ext cx="8229600" cy="6397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solidFill>
                  <a:schemeClr val="accent1">
                    <a:lumMod val="50000"/>
                  </a:schemeClr>
                </a:solidFill>
                <a:latin typeface="Times New Roman" panose="02020603050405020304" pitchFamily="18" charset="0"/>
                <a:cs typeface="Times New Roman" panose="02020603050405020304" pitchFamily="18" charset="0"/>
              </a:rPr>
              <a:t>Forks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6118" y="1118755"/>
            <a:ext cx="8229600" cy="5287963"/>
          </a:xfrm>
        </p:spPr>
        <p:txBody>
          <a:bodyPr>
            <a:noAutofit/>
          </a:bodyPr>
          <a:lstStyle/>
          <a:p>
            <a:r>
              <a:rPr lang="en-US" sz="2400" dirty="0">
                <a:latin typeface="Times New Roman" panose="02020603050405020304" pitchFamily="18" charset="0"/>
                <a:cs typeface="Times New Roman" panose="02020603050405020304" pitchFamily="18" charset="0"/>
              </a:rPr>
              <a:t>Any changes to the protocol is a fork.</a:t>
            </a:r>
          </a:p>
          <a:p>
            <a:r>
              <a:rPr lang="en-US" sz="2400" b="1" dirty="0">
                <a:latin typeface="Times New Roman" panose="02020603050405020304" pitchFamily="18" charset="0"/>
                <a:cs typeface="Times New Roman" panose="02020603050405020304" pitchFamily="18" charset="0"/>
              </a:rPr>
              <a:t>Reasons for forks</a:t>
            </a:r>
          </a:p>
          <a:p>
            <a:r>
              <a:rPr lang="en-US" sz="2400" dirty="0">
                <a:latin typeface="Times New Roman" panose="02020603050405020304" pitchFamily="18" charset="0"/>
                <a:cs typeface="Times New Roman" panose="02020603050405020304" pitchFamily="18" charset="0"/>
              </a:rPr>
              <a:t>Blockchain developers often claim that forks are needed to improve blockchain technology and optimize the network. </a:t>
            </a:r>
          </a:p>
          <a:p>
            <a:r>
              <a:rPr lang="en-US" sz="2400" dirty="0">
                <a:latin typeface="Times New Roman" panose="02020603050405020304" pitchFamily="18" charset="0"/>
                <a:cs typeface="Times New Roman" panose="02020603050405020304" pitchFamily="18" charset="0"/>
              </a:rPr>
              <a:t>The most common changes are:</a:t>
            </a:r>
          </a:p>
          <a:p>
            <a:pPr lvl="1"/>
            <a:r>
              <a:rPr lang="en-US" sz="2000" dirty="0">
                <a:latin typeface="Times New Roman" panose="02020603050405020304" pitchFamily="18" charset="0"/>
                <a:cs typeface="Times New Roman" panose="02020603050405020304" pitchFamily="18" charset="0"/>
              </a:rPr>
              <a:t>block size increase to increase throughput rate(transactions/sec);</a:t>
            </a:r>
          </a:p>
          <a:p>
            <a:pPr lvl="1"/>
            <a:r>
              <a:rPr lang="en-US" sz="2000" dirty="0">
                <a:latin typeface="Times New Roman" panose="02020603050405020304" pitchFamily="18" charset="0"/>
                <a:cs typeface="Times New Roman" panose="02020603050405020304" pitchFamily="18" charset="0"/>
              </a:rPr>
              <a:t>lowering transaction fees.</a:t>
            </a:r>
          </a:p>
          <a:p>
            <a:r>
              <a:rPr lang="en-US" sz="2400" b="1" dirty="0">
                <a:latin typeface="Times New Roman" panose="02020603050405020304" pitchFamily="18" charset="0"/>
                <a:cs typeface="Times New Roman" panose="02020603050405020304" pitchFamily="18" charset="0"/>
              </a:rPr>
              <a:t>Types of forks</a:t>
            </a:r>
          </a:p>
          <a:p>
            <a:r>
              <a:rPr lang="en-US" sz="2400" dirty="0">
                <a:latin typeface="Times New Roman" panose="02020603050405020304" pitchFamily="18" charset="0"/>
                <a:cs typeface="Times New Roman" panose="02020603050405020304" pitchFamily="18" charset="0"/>
              </a:rPr>
              <a:t>Forks are divided into two depending on the scale of the modification of the blockchain protocol.</a:t>
            </a:r>
          </a:p>
          <a:p>
            <a:pPr lvl="1"/>
            <a:r>
              <a:rPr lang="en-US" sz="2000" b="1" dirty="0">
                <a:latin typeface="Times New Roman" panose="02020603050405020304" pitchFamily="18" charset="0"/>
                <a:cs typeface="Times New Roman" panose="02020603050405020304" pitchFamily="18" charset="0"/>
              </a:rPr>
              <a:t>Hard fork </a:t>
            </a:r>
          </a:p>
          <a:p>
            <a:pPr lvl="1"/>
            <a:r>
              <a:rPr lang="en-US" sz="2000" b="1" dirty="0">
                <a:latin typeface="Times New Roman" panose="02020603050405020304" pitchFamily="18" charset="0"/>
                <a:cs typeface="Times New Roman" panose="02020603050405020304" pitchFamily="18" charset="0"/>
              </a:rPr>
              <a:t>Soft fork </a:t>
            </a:r>
          </a:p>
          <a:p>
            <a:pPr algn="just">
              <a:lnSpc>
                <a:spcPct val="12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989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26592"/>
            <a:ext cx="8229600" cy="4873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Forks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6400" y="685800"/>
            <a:ext cx="8839200" cy="5943600"/>
          </a:xfrm>
        </p:spPr>
        <p:txBody>
          <a:bodyPr>
            <a:normAutofit/>
          </a:bodyPr>
          <a:lstStyle/>
          <a:p>
            <a:pPr algn="just"/>
            <a:r>
              <a:rPr lang="en-US" sz="2400" b="1" dirty="0">
                <a:latin typeface="Times New Roman" panose="02020603050405020304" pitchFamily="18" charset="0"/>
                <a:cs typeface="Times New Roman" panose="02020603050405020304" pitchFamily="18" charset="0"/>
              </a:rPr>
              <a:t>A hard fork </a:t>
            </a:r>
            <a:r>
              <a:rPr lang="en-US" sz="2400" dirty="0">
                <a:latin typeface="Times New Roman" panose="02020603050405020304" pitchFamily="18" charset="0"/>
                <a:cs typeface="Times New Roman" panose="02020603050405020304" pitchFamily="18" charset="0"/>
              </a:rPr>
              <a:t>is a significant alteration of a </a:t>
            </a:r>
            <a:r>
              <a:rPr lang="en-US" sz="2400" b="1" dirty="0" err="1">
                <a:latin typeface="Times New Roman" panose="02020603050405020304" pitchFamily="18" charset="0"/>
                <a:cs typeface="Times New Roman" panose="02020603050405020304" pitchFamily="18" charset="0"/>
              </a:rPr>
              <a:t>blockchain's</a:t>
            </a:r>
            <a:r>
              <a:rPr lang="en-US" sz="2400" b="1" dirty="0">
                <a:latin typeface="Times New Roman" panose="02020603050405020304" pitchFamily="18" charset="0"/>
                <a:cs typeface="Times New Roman" panose="02020603050405020304" pitchFamily="18" charset="0"/>
              </a:rPr>
              <a:t> algorithms and code</a:t>
            </a:r>
            <a:r>
              <a:rPr lang="en-US" sz="2400" dirty="0">
                <a:latin typeface="Times New Roman" panose="02020603050405020304" pitchFamily="18" charset="0"/>
                <a:cs typeface="Times New Roman" panose="02020603050405020304" pitchFamily="18" charset="0"/>
              </a:rPr>
              <a:t>, which results in either a </a:t>
            </a:r>
            <a:r>
              <a:rPr lang="en-US" sz="2400" b="1" dirty="0">
                <a:latin typeface="Times New Roman" panose="02020603050405020304" pitchFamily="18" charset="0"/>
                <a:cs typeface="Times New Roman" panose="02020603050405020304" pitchFamily="18" charset="0"/>
              </a:rPr>
              <a:t>completely new version of the blockchain </a:t>
            </a:r>
            <a:r>
              <a:rPr lang="en-US" sz="2400" dirty="0">
                <a:latin typeface="Times New Roman" panose="02020603050405020304" pitchFamily="18" charset="0"/>
                <a:cs typeface="Times New Roman" panose="02020603050405020304" pitchFamily="18" charset="0"/>
              </a:rPr>
              <a:t>or </a:t>
            </a:r>
            <a:r>
              <a:rPr lang="en-US" sz="2400" b="1" dirty="0">
                <a:latin typeface="Times New Roman" panose="02020603050405020304" pitchFamily="18" charset="0"/>
                <a:cs typeface="Times New Roman" panose="02020603050405020304" pitchFamily="18" charset="0"/>
              </a:rPr>
              <a:t>blockchain splitting into two separate networks.</a:t>
            </a:r>
            <a:r>
              <a:rPr lang="en-US" sz="2400" dirty="0">
                <a:latin typeface="Times New Roman" panose="02020603050405020304" pitchFamily="18" charset="0"/>
                <a:cs typeface="Times New Roman" panose="02020603050405020304" pitchFamily="18" charset="0"/>
              </a:rPr>
              <a:t>  Hard forks are often used to launch new crypto-projects (crypto currencies).</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hard fork used to make serious alterations to the blockchain operations, causing blockchain split into two separate networks.</a:t>
            </a:r>
          </a:p>
          <a:p>
            <a:pPr>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srcRect/>
          <a:stretch>
            <a:fillRect/>
          </a:stretch>
        </p:blipFill>
        <p:spPr bwMode="auto">
          <a:xfrm>
            <a:off x="3505200" y="5626170"/>
            <a:ext cx="5867400" cy="123183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800600" y="2286000"/>
            <a:ext cx="4572000" cy="2214840"/>
          </a:xfrm>
          <a:prstGeom prst="rect">
            <a:avLst/>
          </a:prstGeom>
          <a:noFill/>
          <a:ln w="9525">
            <a:noFill/>
            <a:miter lim="800000"/>
            <a:headEnd/>
            <a:tailEnd/>
          </a:ln>
          <a:effectLst/>
        </p:spPr>
      </p:pic>
    </p:spTree>
    <p:extLst>
      <p:ext uri="{BB962C8B-B14F-4D97-AF65-F5344CB8AC3E}">
        <p14:creationId xmlns:p14="http://schemas.microsoft.com/office/powerpoint/2010/main" val="3237722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537" y="320675"/>
            <a:ext cx="8229600" cy="5635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Forks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1373" y="914401"/>
            <a:ext cx="8579427" cy="5211763"/>
          </a:xfrm>
        </p:spPr>
        <p:txBody>
          <a:bodyPr>
            <a:normAutofit/>
          </a:bodyPr>
          <a:lstStyle/>
          <a:p>
            <a:pPr algn="just"/>
            <a:r>
              <a:rPr lang="en-US" sz="2600" b="1" dirty="0">
                <a:latin typeface="Times New Roman" panose="02020603050405020304" pitchFamily="18" charset="0"/>
                <a:cs typeface="Times New Roman" panose="02020603050405020304" pitchFamily="18" charset="0"/>
              </a:rPr>
              <a:t>A soft fork </a:t>
            </a:r>
            <a:r>
              <a:rPr lang="en-US" sz="2600" dirty="0">
                <a:latin typeface="Times New Roman" panose="02020603050405020304" pitchFamily="18" charset="0"/>
                <a:cs typeface="Times New Roman" panose="02020603050405020304" pitchFamily="18" charset="0"/>
              </a:rPr>
              <a:t>is a minor change of a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protocol that results in </a:t>
            </a:r>
            <a:r>
              <a:rPr lang="en-US" sz="2600" b="1" dirty="0">
                <a:latin typeface="Times New Roman" panose="02020603050405020304" pitchFamily="18" charset="0"/>
                <a:cs typeface="Times New Roman" panose="02020603050405020304" pitchFamily="18" charset="0"/>
              </a:rPr>
              <a:t>two parallel versions of the protocol,</a:t>
            </a:r>
            <a:r>
              <a:rPr lang="en-US" sz="2600" dirty="0">
                <a:latin typeface="Times New Roman" panose="02020603050405020304" pitchFamily="18" charset="0"/>
                <a:cs typeface="Times New Roman" panose="02020603050405020304" pitchFamily="18" charset="0"/>
              </a:rPr>
              <a:t> meaning that all </a:t>
            </a:r>
            <a:r>
              <a:rPr lang="en-US" sz="2600" dirty="0" err="1">
                <a:latin typeface="Times New Roman" panose="02020603050405020304" pitchFamily="18" charset="0"/>
                <a:cs typeface="Times New Roman" panose="02020603050405020304" pitchFamily="18" charset="0"/>
              </a:rPr>
              <a:t>blockchain</a:t>
            </a:r>
            <a:r>
              <a:rPr lang="en-US" sz="2600" dirty="0">
                <a:latin typeface="Times New Roman" panose="02020603050405020304" pitchFamily="18" charset="0"/>
                <a:cs typeface="Times New Roman" panose="02020603050405020304" pitchFamily="18" charset="0"/>
              </a:rPr>
              <a:t> nodes operate on the same network, but some of them under the old rules and some under the new ones.</a:t>
            </a:r>
          </a:p>
          <a:p>
            <a:pPr algn="just"/>
            <a:r>
              <a:rPr lang="en-US" sz="2600" dirty="0">
                <a:latin typeface="Times New Roman" panose="02020603050405020304" pitchFamily="18" charset="0"/>
                <a:cs typeface="Times New Roman" panose="02020603050405020304" pitchFamily="18" charset="0"/>
              </a:rPr>
              <a:t>a soft fork is an improvement of the </a:t>
            </a:r>
            <a:r>
              <a:rPr lang="en-US" sz="2600" dirty="0" err="1">
                <a:latin typeface="Times New Roman" panose="02020603050405020304" pitchFamily="18" charset="0"/>
                <a:cs typeface="Times New Roman" panose="02020603050405020304" pitchFamily="18" charset="0"/>
              </a:rPr>
              <a:t>blockchain's</a:t>
            </a:r>
            <a:r>
              <a:rPr lang="en-US" sz="2600" dirty="0">
                <a:latin typeface="Times New Roman" panose="02020603050405020304" pitchFamily="18" charset="0"/>
                <a:cs typeface="Times New Roman" panose="02020603050405020304" pitchFamily="18" charset="0"/>
              </a:rPr>
              <a:t> performance, with the old and new protocols functioning harmoniously in the same network</a:t>
            </a:r>
            <a:r>
              <a:rPr lang="en-US" dirty="0">
                <a:latin typeface="Times New Roman" panose="02020603050405020304" pitchFamily="18" charset="0"/>
                <a:cs typeface="Times New Roman" panose="02020603050405020304" pitchFamily="18" charset="0"/>
              </a:rPr>
              <a:t>.</a:t>
            </a:r>
          </a:p>
          <a:p>
            <a:pPr algn="just">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2"/>
          <a:srcRect/>
          <a:stretch>
            <a:fillRect/>
          </a:stretch>
        </p:blipFill>
        <p:spPr bwMode="auto">
          <a:xfrm>
            <a:off x="2590801" y="4648200"/>
            <a:ext cx="7228509" cy="1447800"/>
          </a:xfrm>
          <a:prstGeom prst="rect">
            <a:avLst/>
          </a:prstGeom>
          <a:noFill/>
          <a:ln w="9525">
            <a:noFill/>
            <a:miter lim="800000"/>
            <a:headEnd/>
            <a:tailEnd/>
          </a:ln>
          <a:effectLst/>
        </p:spPr>
      </p:pic>
    </p:spTree>
    <p:extLst>
      <p:ext uri="{BB962C8B-B14F-4D97-AF65-F5344CB8AC3E}">
        <p14:creationId xmlns:p14="http://schemas.microsoft.com/office/powerpoint/2010/main" val="2129473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627" y="233075"/>
            <a:ext cx="8229600" cy="6397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Double-Spending</a:t>
            </a:r>
          </a:p>
        </p:txBody>
      </p:sp>
      <p:sp>
        <p:nvSpPr>
          <p:cNvPr id="3" name="Content Placeholder 2"/>
          <p:cNvSpPr>
            <a:spLocks noGrp="1"/>
          </p:cNvSpPr>
          <p:nvPr>
            <p:ph idx="1"/>
          </p:nvPr>
        </p:nvSpPr>
        <p:spPr>
          <a:xfrm>
            <a:off x="1672936" y="990601"/>
            <a:ext cx="8537864" cy="5135563"/>
          </a:xfrm>
        </p:spPr>
        <p:txBody>
          <a:bodyPr>
            <a:normAutofit/>
          </a:bodyPr>
          <a:lstStyle/>
          <a:p>
            <a:pPr algn="just"/>
            <a:r>
              <a:rPr lang="en-US" sz="2600" dirty="0">
                <a:latin typeface="Times New Roman" panose="02020603050405020304" pitchFamily="18" charset="0"/>
                <a:cs typeface="Times New Roman" panose="02020603050405020304" pitchFamily="18" charset="0"/>
              </a:rPr>
              <a:t> Assume Alice wishes to pay Bob $1. If Alice and Bob pay with actual currency, Alice will lose the $1 when the transaction is completed.</a:t>
            </a:r>
          </a:p>
          <a:p>
            <a:pPr algn="just"/>
            <a:r>
              <a:rPr lang="en-US" sz="2600" dirty="0">
                <a:latin typeface="Times New Roman" panose="02020603050405020304" pitchFamily="18" charset="0"/>
                <a:cs typeface="Times New Roman" panose="02020603050405020304" pitchFamily="18" charset="0"/>
              </a:rPr>
              <a:t>The dilemma becomes more difficult if Alice and Bob use digital money.</a:t>
            </a:r>
          </a:p>
          <a:p>
            <a:pPr algn="just"/>
            <a:r>
              <a:rPr lang="en-US" sz="2600" dirty="0">
                <a:latin typeface="Times New Roman" panose="02020603050405020304" pitchFamily="18" charset="0"/>
                <a:cs typeface="Times New Roman" panose="02020603050405020304" pitchFamily="18" charset="0"/>
              </a:rPr>
              <a:t> Digital money is in the form of a digital file that can be easily copied. If Alice sends Bob a $1 digital file over email, for example, Bob has no way of knowing if Alice has deleted her copy of the file. </a:t>
            </a:r>
          </a:p>
          <a:p>
            <a:pPr algn="just"/>
            <a:r>
              <a:rPr lang="en-US" sz="2600" dirty="0">
                <a:latin typeface="Times New Roman" panose="02020603050405020304" pitchFamily="18" charset="0"/>
                <a:cs typeface="Times New Roman" panose="02020603050405020304" pitchFamily="18" charset="0"/>
              </a:rPr>
              <a:t>If Alice still has the $1 digital file, she has the option of sending it to Carol. </a:t>
            </a:r>
          </a:p>
          <a:p>
            <a:pPr algn="just"/>
            <a:r>
              <a:rPr lang="en-US" sz="2600" dirty="0">
                <a:latin typeface="Times New Roman" panose="02020603050405020304" pitchFamily="18" charset="0"/>
                <a:cs typeface="Times New Roman" panose="02020603050405020304" pitchFamily="18" charset="0"/>
              </a:rPr>
              <a:t>Double spending is the term for this issue. </a:t>
            </a:r>
          </a:p>
        </p:txBody>
      </p:sp>
    </p:spTree>
    <p:extLst>
      <p:ext uri="{BB962C8B-B14F-4D97-AF65-F5344CB8AC3E}">
        <p14:creationId xmlns:p14="http://schemas.microsoft.com/office/powerpoint/2010/main" val="1494153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Double-Spending</a:t>
            </a:r>
          </a:p>
        </p:txBody>
      </p:sp>
      <p:pic>
        <p:nvPicPr>
          <p:cNvPr id="1026" name="Picture 2"/>
          <p:cNvPicPr>
            <a:picLocks noGrp="1" noChangeAspect="1" noChangeArrowheads="1"/>
          </p:cNvPicPr>
          <p:nvPr>
            <p:ph idx="1"/>
          </p:nvPr>
        </p:nvPicPr>
        <p:blipFill>
          <a:blip r:embed="rId2"/>
          <a:srcRect/>
          <a:stretch>
            <a:fillRect/>
          </a:stretch>
        </p:blipFill>
        <p:spPr bwMode="auto">
          <a:xfrm>
            <a:off x="2209800" y="1981200"/>
            <a:ext cx="7749540" cy="3223260"/>
          </a:xfrm>
          <a:prstGeom prst="rect">
            <a:avLst/>
          </a:prstGeom>
          <a:noFill/>
          <a:ln w="9525">
            <a:noFill/>
            <a:miter lim="800000"/>
            <a:headEnd/>
            <a:tailEnd/>
          </a:ln>
          <a:effectLst/>
        </p:spPr>
      </p:pic>
      <p:sp>
        <p:nvSpPr>
          <p:cNvPr id="5" name="Rectangle 4"/>
          <p:cNvSpPr/>
          <p:nvPr/>
        </p:nvSpPr>
        <p:spPr>
          <a:xfrm>
            <a:off x="1805940" y="5204460"/>
            <a:ext cx="8153400"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Alice sends money in digital format to Bob. Bob cannot know for sure if Alice has deleted her copy of the file and she can choose to send the same file to Carol.</a:t>
            </a:r>
          </a:p>
        </p:txBody>
      </p:sp>
    </p:spTree>
    <p:extLst>
      <p:ext uri="{BB962C8B-B14F-4D97-AF65-F5344CB8AC3E}">
        <p14:creationId xmlns:p14="http://schemas.microsoft.com/office/powerpoint/2010/main" val="170533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Bitcoin Protocol</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Bitcoin protocol, for instance, specifies the rules that govern the Bitcoin network.</a:t>
            </a:r>
          </a:p>
          <a:p>
            <a:r>
              <a:rPr lang="en-US" dirty="0">
                <a:latin typeface="Times New Roman" panose="02020603050405020304" pitchFamily="18" charset="0"/>
                <a:cs typeface="Times New Roman" panose="02020603050405020304" pitchFamily="18" charset="0"/>
              </a:rPr>
              <a:t> It utilizes a peer-to-peer network that enables individuals to conduct financial transactions without the involvement of a trusted third party.</a:t>
            </a:r>
          </a:p>
          <a:p>
            <a:r>
              <a:rPr lang="en-US" dirty="0">
                <a:latin typeface="Times New Roman" panose="02020603050405020304" pitchFamily="18" charset="0"/>
                <a:cs typeface="Times New Roman" panose="02020603050405020304" pitchFamily="18" charset="0"/>
              </a:rPr>
              <a:t> Transactions are verified by network nodes through cryptography and recorded in a public distributed ledger, i.e., blockchain.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51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628" y="222683"/>
            <a:ext cx="8229600" cy="563562"/>
          </a:xfrm>
        </p:spPr>
        <p:txBody>
          <a:bodyPr>
            <a:normAutofit fontScale="90000"/>
          </a:bodyPr>
          <a:lstStyle/>
          <a:p>
            <a:r>
              <a:rPr lang="en-US" dirty="0" err="1">
                <a:solidFill>
                  <a:schemeClr val="accent1">
                    <a:lumMod val="50000"/>
                  </a:schemeClr>
                </a:solidFill>
                <a:latin typeface="Times New Roman" panose="02020603050405020304" pitchFamily="18" charset="0"/>
                <a:cs typeface="Times New Roman" panose="02020603050405020304" pitchFamily="18" charset="0"/>
              </a:rPr>
              <a:t>Bitcoin</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Blockchain</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164" y="914400"/>
            <a:ext cx="8950036" cy="556260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New blocks are added to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approximately</a:t>
            </a:r>
          </a:p>
          <a:p>
            <a:pPr algn="just">
              <a:buNone/>
            </a:pPr>
            <a:r>
              <a:rPr lang="en-US" dirty="0">
                <a:latin typeface="Times New Roman" panose="02020603050405020304" pitchFamily="18" charset="0"/>
                <a:cs typeface="Times New Roman" panose="02020603050405020304" pitchFamily="18" charset="0"/>
              </a:rPr>
              <a:t>     every 10 minutes.</a:t>
            </a:r>
          </a:p>
          <a:p>
            <a:pPr algn="just"/>
            <a:r>
              <a:rPr lang="en-US" dirty="0">
                <a:latin typeface="Times New Roman" panose="02020603050405020304" pitchFamily="18" charset="0"/>
                <a:cs typeface="Times New Roman" panose="02020603050405020304" pitchFamily="18" charset="0"/>
              </a:rPr>
              <a:t>Network difficulty is adjusted dynamically every 2016 blocks in order to maintain a steady addition of new blocks to the network.</a:t>
            </a:r>
          </a:p>
          <a:p>
            <a:pPr algn="just"/>
            <a:r>
              <a:rPr lang="en-US" b="1" dirty="0">
                <a:latin typeface="Times New Roman" panose="02020603050405020304" pitchFamily="18" charset="0"/>
                <a:cs typeface="Times New Roman" panose="02020603050405020304" pitchFamily="18" charset="0"/>
              </a:rPr>
              <a:t>Network difficulty is calculated</a:t>
            </a:r>
            <a:r>
              <a:rPr lang="en-US" dirty="0">
                <a:latin typeface="Times New Roman" panose="02020603050405020304" pitchFamily="18" charset="0"/>
                <a:cs typeface="Times New Roman" panose="02020603050405020304" pitchFamily="18" charset="0"/>
              </a:rPr>
              <a:t> using the following     equation: </a:t>
            </a:r>
          </a:p>
          <a:p>
            <a:pPr algn="just">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Target = Previous target * Time/2016 * 10 minutes</a:t>
            </a:r>
          </a:p>
          <a:p>
            <a:pPr algn="just"/>
            <a:r>
              <a:rPr lang="en-US" dirty="0">
                <a:latin typeface="Times New Roman" panose="02020603050405020304" pitchFamily="18" charset="0"/>
                <a:cs typeface="Times New Roman" panose="02020603050405020304" pitchFamily="18" charset="0"/>
              </a:rPr>
              <a:t>Previous target -&gt; old target value, </a:t>
            </a:r>
          </a:p>
          <a:p>
            <a:pPr algn="just">
              <a:buNone/>
            </a:pPr>
            <a:r>
              <a:rPr lang="en-US" dirty="0">
                <a:latin typeface="Times New Roman" panose="02020603050405020304" pitchFamily="18" charset="0"/>
                <a:cs typeface="Times New Roman" panose="02020603050405020304" pitchFamily="18" charset="0"/>
              </a:rPr>
              <a:t>     time -&gt;  the time spent to generate previous 2016 blocks.</a:t>
            </a:r>
          </a:p>
          <a:p>
            <a:pPr algn="just"/>
            <a:r>
              <a:rPr lang="en-US" b="1" dirty="0">
                <a:latin typeface="Times New Roman" panose="02020603050405020304" pitchFamily="18" charset="0"/>
                <a:cs typeface="Times New Roman" panose="02020603050405020304" pitchFamily="18" charset="0"/>
              </a:rPr>
              <a:t>Network difficulty basically means how hard it is for miners to find a new block</a:t>
            </a:r>
            <a:r>
              <a:rPr lang="en-US" dirty="0">
                <a:latin typeface="Times New Roman" panose="02020603050405020304" pitchFamily="18" charset="0"/>
                <a:cs typeface="Times New Roman" panose="02020603050405020304" pitchFamily="18" charset="0"/>
              </a:rPr>
              <a:t>, that is, how difficult the hashing puzzle is now.</a:t>
            </a:r>
          </a:p>
        </p:txBody>
      </p:sp>
    </p:spTree>
    <p:extLst>
      <p:ext uri="{BB962C8B-B14F-4D97-AF65-F5344CB8AC3E}">
        <p14:creationId xmlns:p14="http://schemas.microsoft.com/office/powerpoint/2010/main" val="89017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Coinbase transactions</a:t>
            </a:r>
          </a:p>
        </p:txBody>
      </p:sp>
      <p:sp>
        <p:nvSpPr>
          <p:cNvPr id="5" name="Content Placeholder 4"/>
          <p:cNvSpPr>
            <a:spLocks noGrp="1"/>
          </p:cNvSpPr>
          <p:nvPr>
            <p:ph idx="1"/>
          </p:nvPr>
        </p:nvSpPr>
        <p:spPr>
          <a:xfrm>
            <a:off x="429208" y="990600"/>
            <a:ext cx="11271380" cy="5486400"/>
          </a:xfrm>
        </p:spPr>
        <p:txBody>
          <a:bodyPr>
            <a:noAutofit/>
          </a:bodyPr>
          <a:lstStyle/>
          <a:p>
            <a:pPr algn="just">
              <a:lnSpc>
                <a:spcPct val="120000"/>
              </a:lnSpc>
            </a:pPr>
            <a:r>
              <a:rPr lang="en-US" sz="2200" dirty="0">
                <a:latin typeface="Times New Roman" panose="02020603050405020304" pitchFamily="18" charset="0"/>
                <a:cs typeface="Times New Roman" panose="02020603050405020304" pitchFamily="18" charset="0"/>
              </a:rPr>
              <a:t>A coinbase transaction or generation transaction is </a:t>
            </a:r>
            <a:r>
              <a:rPr lang="en-US" sz="2200" b="1" dirty="0">
                <a:latin typeface="Times New Roman" panose="02020603050405020304" pitchFamily="18" charset="0"/>
                <a:cs typeface="Times New Roman" panose="02020603050405020304" pitchFamily="18" charset="0"/>
              </a:rPr>
              <a:t>always created by a miner</a:t>
            </a:r>
            <a:r>
              <a:rPr lang="en-US" sz="2200" dirty="0">
                <a:latin typeface="Times New Roman" panose="02020603050405020304" pitchFamily="18" charset="0"/>
                <a:cs typeface="Times New Roman" panose="02020603050405020304" pitchFamily="18" charset="0"/>
              </a:rPr>
              <a:t> and is the first transaction in a block.</a:t>
            </a:r>
          </a:p>
          <a:p>
            <a:pPr algn="just">
              <a:lnSpc>
                <a:spcPct val="120000"/>
              </a:lnSpc>
            </a:pPr>
            <a:r>
              <a:rPr lang="en-US" sz="2200" dirty="0">
                <a:latin typeface="Times New Roman" panose="02020603050405020304" pitchFamily="18" charset="0"/>
                <a:cs typeface="Times New Roman" panose="02020603050405020304" pitchFamily="18" charset="0"/>
              </a:rPr>
              <a:t> It is used to create new coins. It includes a special field, also called </a:t>
            </a:r>
            <a:r>
              <a:rPr lang="en-US" sz="2200" b="1" dirty="0">
                <a:latin typeface="Times New Roman" panose="02020603050405020304" pitchFamily="18" charset="0"/>
                <a:cs typeface="Times New Roman" panose="02020603050405020304" pitchFamily="18" charset="0"/>
              </a:rPr>
              <a:t>coinbase, </a:t>
            </a:r>
            <a:r>
              <a:rPr lang="en-US" sz="2200" dirty="0">
                <a:latin typeface="Times New Roman" panose="02020603050405020304" pitchFamily="18" charset="0"/>
                <a:cs typeface="Times New Roman" panose="02020603050405020304" pitchFamily="18" charset="0"/>
              </a:rPr>
              <a:t>which acts as an </a:t>
            </a:r>
            <a:r>
              <a:rPr lang="en-US" sz="2200" b="1" dirty="0">
                <a:latin typeface="Times New Roman" panose="02020603050405020304" pitchFamily="18" charset="0"/>
                <a:cs typeface="Times New Roman" panose="02020603050405020304" pitchFamily="18" charset="0"/>
              </a:rPr>
              <a:t>input to the coinbase transaction</a:t>
            </a:r>
            <a:r>
              <a:rPr lang="en-US" sz="2200" dirty="0">
                <a:latin typeface="Times New Roman" panose="02020603050405020304" pitchFamily="18" charset="0"/>
                <a:cs typeface="Times New Roman" panose="02020603050405020304" pitchFamily="18" charset="0"/>
              </a:rPr>
              <a:t>. </a:t>
            </a:r>
          </a:p>
          <a:p>
            <a:pPr algn="just">
              <a:lnSpc>
                <a:spcPct val="120000"/>
              </a:lnSpc>
            </a:pPr>
            <a:r>
              <a:rPr lang="en-US" sz="2200" dirty="0">
                <a:latin typeface="Times New Roman" panose="02020603050405020304" pitchFamily="18" charset="0"/>
                <a:cs typeface="Times New Roman" panose="02020603050405020304" pitchFamily="18" charset="0"/>
              </a:rPr>
              <a:t>This transaction also allows up </a:t>
            </a:r>
            <a:r>
              <a:rPr lang="en-US" sz="2200" b="1" dirty="0">
                <a:latin typeface="Times New Roman" panose="02020603050405020304" pitchFamily="18" charset="0"/>
                <a:cs typeface="Times New Roman" panose="02020603050405020304" pitchFamily="18" charset="0"/>
              </a:rPr>
              <a:t>to 100 bytes </a:t>
            </a:r>
            <a:r>
              <a:rPr lang="en-US" sz="2200" dirty="0">
                <a:latin typeface="Times New Roman" panose="02020603050405020304" pitchFamily="18" charset="0"/>
                <a:cs typeface="Times New Roman" panose="02020603050405020304" pitchFamily="18" charset="0"/>
              </a:rPr>
              <a:t>of arbitrary data that can be used to store arbitrary data. </a:t>
            </a:r>
          </a:p>
          <a:p>
            <a:pPr algn="just">
              <a:lnSpc>
                <a:spcPct val="120000"/>
              </a:lnSpc>
            </a:pPr>
            <a:r>
              <a:rPr lang="en-US" sz="2200" dirty="0">
                <a:latin typeface="Times New Roman" panose="02020603050405020304" pitchFamily="18" charset="0"/>
                <a:cs typeface="Times New Roman" panose="02020603050405020304" pitchFamily="18" charset="0"/>
              </a:rPr>
              <a:t>In the genesis block, this transaction included the most famous comment taken from The Times newspaper:</a:t>
            </a:r>
          </a:p>
          <a:p>
            <a:pPr algn="just">
              <a:lnSpc>
                <a:spcPct val="120000"/>
              </a:lnSpc>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"The Times 03/Jan/2009 Chancellor on brink of second bailout for banks." </a:t>
            </a:r>
          </a:p>
          <a:p>
            <a:pPr algn="just">
              <a:lnSpc>
                <a:spcPct val="120000"/>
              </a:lnSpc>
            </a:pPr>
            <a:r>
              <a:rPr lang="en-US" sz="2200" dirty="0">
                <a:latin typeface="Times New Roman" panose="02020603050405020304" pitchFamily="18" charset="0"/>
                <a:cs typeface="Times New Roman" panose="02020603050405020304" pitchFamily="18" charset="0"/>
              </a:rPr>
              <a:t>This message is a proof that the genesis block was not mined earlier than January 3, 2009.  because first </a:t>
            </a:r>
            <a:r>
              <a:rPr lang="en-US" sz="2200" dirty="0" err="1">
                <a:latin typeface="Times New Roman" panose="02020603050405020304" pitchFamily="18" charset="0"/>
                <a:cs typeface="Times New Roman" panose="02020603050405020304" pitchFamily="18" charset="0"/>
              </a:rPr>
              <a:t>Bitcoin</a:t>
            </a:r>
            <a:r>
              <a:rPr lang="en-US" sz="2200" dirty="0">
                <a:latin typeface="Times New Roman" panose="02020603050405020304" pitchFamily="18" charset="0"/>
                <a:cs typeface="Times New Roman" panose="02020603050405020304" pitchFamily="18" charset="0"/>
              </a:rPr>
              <a:t> block (genesis block) was created on January 3, 2009 and this news excerpt was taken from that day's newspaper. </a:t>
            </a:r>
          </a:p>
        </p:txBody>
      </p:sp>
    </p:spTree>
    <p:extLst>
      <p:ext uri="{BB962C8B-B14F-4D97-AF65-F5344CB8AC3E}">
        <p14:creationId xmlns:p14="http://schemas.microsoft.com/office/powerpoint/2010/main" val="1739387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397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Coinbase transactions</a:t>
            </a:r>
          </a:p>
        </p:txBody>
      </p:sp>
      <p:sp>
        <p:nvSpPr>
          <p:cNvPr id="5" name="Content Placeholder 4"/>
          <p:cNvSpPr>
            <a:spLocks noGrp="1"/>
          </p:cNvSpPr>
          <p:nvPr>
            <p:ph idx="1"/>
          </p:nvPr>
        </p:nvSpPr>
        <p:spPr>
          <a:xfrm>
            <a:off x="503853" y="762000"/>
            <a:ext cx="11010123" cy="5486400"/>
          </a:xfrm>
        </p:spPr>
        <p:txBody>
          <a:bodyPr>
            <a:noAutofit/>
          </a:bodyPr>
          <a:lstStyle/>
          <a:p>
            <a:pPr algn="just">
              <a:lnSpc>
                <a:spcPct val="120000"/>
              </a:lnSpc>
            </a:pPr>
            <a:r>
              <a:rPr lang="en-US" sz="2000" dirty="0">
                <a:latin typeface="Times New Roman" panose="02020603050405020304" pitchFamily="18" charset="0"/>
                <a:cs typeface="Times New Roman" panose="02020603050405020304" pitchFamily="18" charset="0"/>
              </a:rPr>
              <a:t>A coinbase transaction input has the same number of fields as usual transaction input, but the structure contains coinbase data size and coinbase data fields instead of unlocking script size and unlocking script fields</a:t>
            </a:r>
            <a:r>
              <a:rPr lang="en-US" sz="2000" b="1" dirty="0">
                <a:latin typeface="Times New Roman" panose="02020603050405020304" pitchFamily="18" charset="0"/>
                <a:cs typeface="Times New Roman" panose="02020603050405020304" pitchFamily="18" charset="0"/>
              </a:rPr>
              <a:t>. it does not have a reference pointer to the previous transaction</a:t>
            </a:r>
            <a:r>
              <a:rPr lang="en-US" sz="2000" dirty="0">
                <a:latin typeface="Times New Roman" panose="02020603050405020304" pitchFamily="18" charset="0"/>
                <a:cs typeface="Times New Roman" panose="02020603050405020304" pitchFamily="18" charset="0"/>
              </a:rPr>
              <a:t>. This structure is shown in the following table:</a:t>
            </a:r>
            <a:endParaRPr lang="en-US" sz="2000" dirty="0"/>
          </a:p>
        </p:txBody>
      </p:sp>
      <p:pic>
        <p:nvPicPr>
          <p:cNvPr id="6" name="Picture 6"/>
          <p:cNvPicPr>
            <a:picLocks noChangeAspect="1" noChangeArrowheads="1"/>
          </p:cNvPicPr>
          <p:nvPr/>
        </p:nvPicPr>
        <p:blipFill>
          <a:blip r:embed="rId2"/>
          <a:srcRect/>
          <a:stretch>
            <a:fillRect/>
          </a:stretch>
        </p:blipFill>
        <p:spPr bwMode="auto">
          <a:xfrm>
            <a:off x="2940697" y="2153815"/>
            <a:ext cx="6921760" cy="4692011"/>
          </a:xfrm>
          <a:prstGeom prst="rect">
            <a:avLst/>
          </a:prstGeom>
          <a:noFill/>
          <a:ln w="9525">
            <a:noFill/>
            <a:miter lim="800000"/>
            <a:headEnd/>
            <a:tailEnd/>
          </a:ln>
          <a:effectLst/>
        </p:spPr>
      </p:pic>
    </p:spTree>
    <p:extLst>
      <p:ext uri="{BB962C8B-B14F-4D97-AF65-F5344CB8AC3E}">
        <p14:creationId xmlns:p14="http://schemas.microsoft.com/office/powerpoint/2010/main" val="4093411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2B53-0A7B-9A67-D913-0E150D475C25}"/>
              </a:ext>
            </a:extLst>
          </p:cNvPr>
          <p:cNvSpPr>
            <a:spLocks noGrp="1"/>
          </p:cNvSpPr>
          <p:nvPr>
            <p:ph type="title"/>
          </p:nvPr>
        </p:nvSpPr>
        <p:spPr>
          <a:xfrm>
            <a:off x="838200" y="365125"/>
            <a:ext cx="10515600" cy="829193"/>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Coinbase transactions</a:t>
            </a:r>
            <a:endParaRPr lang="en-IN" dirty="0"/>
          </a:p>
        </p:txBody>
      </p:sp>
      <p:sp>
        <p:nvSpPr>
          <p:cNvPr id="4" name="Rectangle 1">
            <a:extLst>
              <a:ext uri="{FF2B5EF4-FFF2-40B4-BE49-F238E27FC236}">
                <a16:creationId xmlns:a16="http://schemas.microsoft.com/office/drawing/2014/main" id="{688C7EAD-0032-9295-3BDC-CCD4F6D130A0}"/>
              </a:ext>
            </a:extLst>
          </p:cNvPr>
          <p:cNvSpPr>
            <a:spLocks noGrp="1" noChangeArrowheads="1"/>
          </p:cNvSpPr>
          <p:nvPr>
            <p:ph idx="1"/>
          </p:nvPr>
        </p:nvSpPr>
        <p:spPr bwMode="auto">
          <a:xfrm>
            <a:off x="398883" y="1032735"/>
            <a:ext cx="11151637" cy="631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Purpose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Reward miners/validators</a:t>
            </a:r>
            <a:r>
              <a:rPr kumimoji="0" lang="en-US" altLang="en-US" sz="1800" b="0" i="0" u="none" strike="noStrike" cap="none" normalizeH="0" baseline="0" dirty="0">
                <a:ln>
                  <a:noFill/>
                </a:ln>
                <a:solidFill>
                  <a:schemeClr val="tx1"/>
                </a:solidFill>
                <a:effectLst/>
                <a:latin typeface="Arial" panose="020B0604020202020204" pitchFamily="34" charset="0"/>
              </a:rPr>
              <a:t> for securing the network (block reward).</a:t>
            </a:r>
          </a:p>
          <a:p>
            <a:pPr marL="457200" lvl="1" indent="0" eaLnBrk="0" fontAlgn="base" hangingPunct="0">
              <a:lnSpc>
                <a:spcPct val="150000"/>
              </a:lnSpc>
              <a:spcBef>
                <a:spcPct val="0"/>
              </a:spcBef>
              <a:spcAft>
                <a:spcPct val="0"/>
              </a:spcAft>
              <a:buFontTx/>
              <a:buAutoNum type="arabicPeriod" startAt="2"/>
            </a:pPr>
            <a:r>
              <a:rPr kumimoji="0" lang="en-US" altLang="en-US" sz="1800" b="1" i="0" u="none" strike="noStrike" cap="none" normalizeH="0" baseline="0" dirty="0">
                <a:ln>
                  <a:noFill/>
                </a:ln>
                <a:solidFill>
                  <a:schemeClr val="tx1"/>
                </a:solidFill>
                <a:effectLst/>
                <a:latin typeface="Arial" panose="020B0604020202020204" pitchFamily="34" charset="0"/>
              </a:rPr>
              <a:t>Collect transaction fees</a:t>
            </a:r>
            <a:r>
              <a:rPr kumimoji="0" lang="en-US" altLang="en-US" sz="1800" b="0" i="0" u="none" strike="noStrike" cap="none" normalizeH="0" baseline="0" dirty="0">
                <a:ln>
                  <a:noFill/>
                </a:ln>
                <a:solidFill>
                  <a:schemeClr val="tx1"/>
                </a:solidFill>
                <a:effectLst/>
                <a:latin typeface="Arial" panose="020B0604020202020204" pitchFamily="34" charset="0"/>
              </a:rPr>
              <a:t> from all transactions in that block.</a:t>
            </a:r>
          </a:p>
          <a:p>
            <a:pPr marL="457200" lvl="1" indent="0" eaLnBrk="0" fontAlgn="base" hangingPunct="0">
              <a:lnSpc>
                <a:spcPct val="150000"/>
              </a:lnSpc>
              <a:spcBef>
                <a:spcPct val="0"/>
              </a:spcBef>
              <a:spcAft>
                <a:spcPct val="0"/>
              </a:spcAft>
              <a:buNone/>
            </a:pPr>
            <a:endParaRPr lang="en-US" altLang="en-US" sz="1800" dirty="0">
              <a:latin typeface="Arial" panose="020B0604020202020204" pitchFamily="34" charset="0"/>
            </a:endParaRPr>
          </a:p>
          <a:p>
            <a:pPr marL="457200" lvl="1" indent="0" eaLnBrk="0" fontAlgn="base" hangingPunct="0">
              <a:lnSpc>
                <a:spcPct val="15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Key Characteristics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No input from a previous transaction (it “creates” coins).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Has a special "</a:t>
            </a:r>
            <a:r>
              <a:rPr kumimoji="0" lang="en-US" altLang="en-US" sz="2000" b="0" i="0" u="none" strike="noStrike" cap="none" normalizeH="0" baseline="0" dirty="0" err="1">
                <a:ln>
                  <a:noFill/>
                </a:ln>
                <a:solidFill>
                  <a:schemeClr val="tx1"/>
                </a:solidFill>
                <a:effectLst/>
                <a:latin typeface="Arial" panose="020B0604020202020204" pitchFamily="34" charset="0"/>
              </a:rPr>
              <a:t>coinbase</a:t>
            </a:r>
            <a:r>
              <a:rPr kumimoji="0" lang="en-US" altLang="en-US" sz="2000" b="0" i="0" u="none" strike="noStrike" cap="none" normalizeH="0" baseline="0" dirty="0">
                <a:ln>
                  <a:noFill/>
                </a:ln>
                <a:solidFill>
                  <a:schemeClr val="tx1"/>
                </a:solidFill>
                <a:effectLst/>
                <a:latin typeface="Arial" panose="020B0604020202020204" pitchFamily="34" charset="0"/>
              </a:rPr>
              <a:t>" field instead of referencing prior outputs.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Amount = </a:t>
            </a:r>
            <a:r>
              <a:rPr kumimoji="0" lang="en-US" altLang="en-US" sz="2000" b="1" i="0" u="none" strike="noStrike" cap="none" normalizeH="0" baseline="0" dirty="0">
                <a:ln>
                  <a:noFill/>
                </a:ln>
                <a:solidFill>
                  <a:schemeClr val="tx1"/>
                </a:solidFill>
                <a:effectLst/>
                <a:latin typeface="Arial" panose="020B0604020202020204" pitchFamily="34" charset="0"/>
              </a:rPr>
              <a:t>Block reward + Total transaction fees</a:t>
            </a:r>
            <a:r>
              <a:rPr kumimoji="0" lang="en-US" altLang="en-US" sz="2000" b="0" i="0" u="none" strike="noStrike" cap="none" normalizeH="0" baseline="0" dirty="0">
                <a:ln>
                  <a:noFill/>
                </a:ln>
                <a:solidFill>
                  <a:schemeClr val="tx1"/>
                </a:solidFill>
                <a:effectLst/>
                <a:latin typeface="Arial" panose="020B0604020202020204" pitchFamily="34" charset="0"/>
              </a:rPr>
              <a:t> in the block.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Example (Bitcoin)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If a miner mines block #800,000: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Block reward (as of 2025) = </a:t>
            </a:r>
            <a:r>
              <a:rPr kumimoji="0" lang="en-US" altLang="en-US" sz="2000" b="1" i="0" u="none" strike="noStrike" cap="none" normalizeH="0" baseline="0" dirty="0">
                <a:ln>
                  <a:noFill/>
                </a:ln>
                <a:solidFill>
                  <a:schemeClr val="tx1"/>
                </a:solidFill>
                <a:effectLst/>
                <a:latin typeface="Arial" panose="020B0604020202020204" pitchFamily="34" charset="0"/>
              </a:rPr>
              <a:t>3.125 BTC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Transaction fees in block = </a:t>
            </a:r>
            <a:r>
              <a:rPr kumimoji="0" lang="en-US" altLang="en-US" sz="2000" b="1" i="0" u="none" strike="noStrike" cap="none" normalizeH="0" baseline="0" dirty="0">
                <a:ln>
                  <a:noFill/>
                </a:ln>
                <a:solidFill>
                  <a:schemeClr val="tx1"/>
                </a:solidFill>
                <a:effectLst/>
                <a:latin typeface="Arial" panose="020B0604020202020204" pitchFamily="34" charset="0"/>
              </a:rPr>
              <a:t>0.25 BTC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Coinbase transaction output = </a:t>
            </a:r>
            <a:r>
              <a:rPr kumimoji="0" lang="en-US" altLang="en-US" sz="2000" b="1" i="0" u="none" strike="noStrike" cap="none" normalizeH="0" baseline="0" dirty="0">
                <a:ln>
                  <a:noFill/>
                </a:ln>
                <a:solidFill>
                  <a:schemeClr val="tx1"/>
                </a:solidFill>
                <a:effectLst/>
                <a:latin typeface="Arial" panose="020B0604020202020204" pitchFamily="34" charset="0"/>
              </a:rPr>
              <a:t>3.375 BTC</a:t>
            </a:r>
            <a:r>
              <a:rPr kumimoji="0" lang="en-US" altLang="en-US" sz="2000" b="0" i="0" u="none" strike="noStrike" cap="none" normalizeH="0" baseline="0" dirty="0">
                <a:ln>
                  <a:noFill/>
                </a:ln>
                <a:solidFill>
                  <a:schemeClr val="tx1"/>
                </a:solidFill>
                <a:effectLst/>
                <a:latin typeface="Arial" panose="020B0604020202020204" pitchFamily="34" charset="0"/>
              </a:rPr>
              <a:t> to the miner’s address.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7119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Token</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0220"/>
            <a:ext cx="10515600" cy="4646743"/>
          </a:xfrm>
        </p:spPr>
        <p:txBody>
          <a:bodyPr/>
          <a:lstStyle/>
          <a:p>
            <a:pPr algn="just"/>
            <a:r>
              <a:rPr lang="en-US" dirty="0">
                <a:latin typeface="Times New Roman" panose="02020603050405020304" pitchFamily="18" charset="0"/>
                <a:cs typeface="Times New Roman" panose="02020603050405020304" pitchFamily="18" charset="0"/>
              </a:rPr>
              <a:t>Crypto tokens are a digital representation of an asset or interest in something and are built on a blockchain.</a:t>
            </a:r>
          </a:p>
          <a:p>
            <a:pPr algn="just"/>
            <a:r>
              <a:rPr lang="en-US" dirty="0">
                <a:latin typeface="Times New Roman" panose="02020603050405020304" pitchFamily="18" charset="0"/>
                <a:cs typeface="Times New Roman" panose="02020603050405020304" pitchFamily="18" charset="0"/>
              </a:rPr>
              <a:t>Crypto tokens can also be used as investments, to store value, or to make purchases.</a:t>
            </a:r>
          </a:p>
          <a:p>
            <a:pPr algn="just"/>
            <a:r>
              <a:rPr lang="en-US" dirty="0">
                <a:latin typeface="Times New Roman" panose="02020603050405020304" pitchFamily="18" charset="0"/>
                <a:cs typeface="Times New Roman" panose="02020603050405020304" pitchFamily="18" charset="0"/>
              </a:rPr>
              <a:t>Cryptocurrencies are digital representations of value designed to facilitate transactions (making and receiving payments) using blockchain technology.</a:t>
            </a:r>
          </a:p>
          <a:p>
            <a:pPr algn="just"/>
            <a:r>
              <a:rPr lang="en-US" dirty="0">
                <a:latin typeface="Times New Roman" panose="02020603050405020304" pitchFamily="18" charset="0"/>
                <a:cs typeface="Times New Roman" panose="02020603050405020304" pitchFamily="18" charset="0"/>
              </a:rPr>
              <a:t>Often purchased through an initial coin offering, crypto tokens are generally used to raise funds to develop projects.</a:t>
            </a:r>
          </a:p>
          <a:p>
            <a:endParaRPr lang="en-IN" dirty="0"/>
          </a:p>
        </p:txBody>
      </p:sp>
    </p:spTree>
    <p:extLst>
      <p:ext uri="{BB962C8B-B14F-4D97-AF65-F5344CB8AC3E}">
        <p14:creationId xmlns:p14="http://schemas.microsoft.com/office/powerpoint/2010/main" val="436095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1114-29DC-6EDF-76B8-3454F9A71C1A}"/>
              </a:ext>
            </a:extLst>
          </p:cNvPr>
          <p:cNvSpPr>
            <a:spLocks noGrp="1"/>
          </p:cNvSpPr>
          <p:nvPr>
            <p:ph type="title"/>
          </p:nvPr>
        </p:nvSpPr>
        <p:spPr>
          <a:xfrm>
            <a:off x="838200" y="365125"/>
            <a:ext cx="10515600" cy="586597"/>
          </a:xfrm>
        </p:spPr>
        <p:txBody>
          <a:bodyPr>
            <a:normAutofit fontScale="90000"/>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Crypto Token vs Currency</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9173102-3876-A23E-8DD1-D793E3C56B8D}"/>
              </a:ext>
            </a:extLst>
          </p:cNvPr>
          <p:cNvPicPr>
            <a:picLocks noGrp="1" noChangeAspect="1"/>
          </p:cNvPicPr>
          <p:nvPr>
            <p:ph idx="1"/>
          </p:nvPr>
        </p:nvPicPr>
        <p:blipFill>
          <a:blip r:embed="rId2"/>
          <a:stretch>
            <a:fillRect/>
          </a:stretch>
        </p:blipFill>
        <p:spPr>
          <a:xfrm>
            <a:off x="1159281" y="1325036"/>
            <a:ext cx="9990802" cy="5290368"/>
          </a:xfrm>
        </p:spPr>
      </p:pic>
    </p:spTree>
    <p:extLst>
      <p:ext uri="{BB962C8B-B14F-4D97-AF65-F5344CB8AC3E}">
        <p14:creationId xmlns:p14="http://schemas.microsoft.com/office/powerpoint/2010/main" val="2220019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THANK YOU</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87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936" y="222683"/>
            <a:ext cx="8229600" cy="715962"/>
          </a:xfrm>
        </p:spPr>
        <p:txBody>
          <a:bodyPr>
            <a:norm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MINING</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2600" y="1066800"/>
            <a:ext cx="8610600" cy="5334000"/>
          </a:xfrm>
        </p:spPr>
        <p:txBody>
          <a:bodyPr>
            <a:normAutofit/>
          </a:bodyPr>
          <a:lstStyle/>
          <a:p>
            <a:pPr algn="just"/>
            <a:r>
              <a:rPr lang="en-US" dirty="0">
                <a:latin typeface="Times New Roman" panose="02020603050405020304" pitchFamily="18" charset="0"/>
                <a:cs typeface="Times New Roman" panose="02020603050405020304" pitchFamily="18" charset="0"/>
              </a:rPr>
              <a:t>Mining is a r</a:t>
            </a:r>
            <a:r>
              <a:rPr lang="en-US" b="1" dirty="0">
                <a:latin typeface="Times New Roman" panose="02020603050405020304" pitchFamily="18" charset="0"/>
                <a:cs typeface="Times New Roman" panose="02020603050405020304" pitchFamily="18" charset="0"/>
              </a:rPr>
              <a:t>esource-intensive</a:t>
            </a:r>
            <a:r>
              <a:rPr lang="en-US" dirty="0">
                <a:latin typeface="Times New Roman" panose="02020603050405020304" pitchFamily="18" charset="0"/>
                <a:cs typeface="Times New Roman" panose="02020603050405020304" pitchFamily="18" charset="0"/>
              </a:rPr>
              <a:t> process by which new blocks are added to the blockchain. </a:t>
            </a:r>
          </a:p>
          <a:p>
            <a:pPr algn="just"/>
            <a:r>
              <a:rPr lang="en-US" dirty="0">
                <a:latin typeface="Times New Roman" panose="02020603050405020304" pitchFamily="18" charset="0"/>
                <a:cs typeface="Times New Roman" panose="02020603050405020304" pitchFamily="18" charset="0"/>
              </a:rPr>
              <a:t>Blocks contain transactions that are validated via the mining process by mining nodes and are added to the blockchain.</a:t>
            </a:r>
          </a:p>
          <a:p>
            <a:pPr algn="just"/>
            <a:r>
              <a:rPr lang="en-US" dirty="0">
                <a:latin typeface="Times New Roman" panose="02020603050405020304" pitchFamily="18" charset="0"/>
                <a:cs typeface="Times New Roman" panose="02020603050405020304" pitchFamily="18" charset="0"/>
              </a:rPr>
              <a:t>This process is </a:t>
            </a:r>
            <a:r>
              <a:rPr lang="en-US" b="1" dirty="0">
                <a:latin typeface="Times New Roman" panose="02020603050405020304" pitchFamily="18" charset="0"/>
                <a:cs typeface="Times New Roman" panose="02020603050405020304" pitchFamily="18" charset="0"/>
              </a:rPr>
              <a:t>resource-intensive</a:t>
            </a:r>
            <a:r>
              <a:rPr lang="en-US" dirty="0">
                <a:latin typeface="Times New Roman" panose="02020603050405020304" pitchFamily="18" charset="0"/>
                <a:cs typeface="Times New Roman" panose="02020603050405020304" pitchFamily="18" charset="0"/>
              </a:rPr>
              <a:t> in order to ensure that the required resources have been spent by miners in order for a block to be accepted.</a:t>
            </a:r>
          </a:p>
          <a:p>
            <a:pPr algn="just"/>
            <a:r>
              <a:rPr lang="en-US" dirty="0">
                <a:latin typeface="Times New Roman" panose="02020603050405020304" pitchFamily="18" charset="0"/>
                <a:cs typeface="Times New Roman" panose="02020603050405020304" pitchFamily="18" charset="0"/>
              </a:rPr>
              <a:t>New coins are minted by the </a:t>
            </a:r>
            <a:r>
              <a:rPr lang="en-US" b="1" dirty="0">
                <a:latin typeface="Times New Roman" panose="02020603050405020304" pitchFamily="18" charset="0"/>
                <a:cs typeface="Times New Roman" panose="02020603050405020304" pitchFamily="18" charset="0"/>
              </a:rPr>
              <a:t>miners</a:t>
            </a:r>
            <a:r>
              <a:rPr lang="en-US" dirty="0">
                <a:latin typeface="Times New Roman" panose="02020603050405020304" pitchFamily="18" charset="0"/>
                <a:cs typeface="Times New Roman" panose="02020603050405020304" pitchFamily="18" charset="0"/>
              </a:rPr>
              <a:t> by spending the required computing resources.</a:t>
            </a:r>
          </a:p>
          <a:p>
            <a:pPr algn="just"/>
            <a:r>
              <a:rPr lang="en-US" dirty="0">
                <a:latin typeface="Times New Roman" panose="02020603050405020304" pitchFamily="18" charset="0"/>
                <a:cs typeface="Times New Roman" panose="02020603050405020304" pitchFamily="18" charset="0"/>
              </a:rPr>
              <a:t>This also </a:t>
            </a:r>
            <a:r>
              <a:rPr lang="en-US" b="1" dirty="0">
                <a:latin typeface="Times New Roman" panose="02020603050405020304" pitchFamily="18" charset="0"/>
                <a:cs typeface="Times New Roman" panose="02020603050405020304" pitchFamily="18" charset="0"/>
              </a:rPr>
              <a:t>secures the system against frauds and double spending </a:t>
            </a:r>
            <a:r>
              <a:rPr lang="en-US" dirty="0">
                <a:latin typeface="Times New Roman" panose="02020603050405020304" pitchFamily="18" charset="0"/>
                <a:cs typeface="Times New Roman" panose="02020603050405020304" pitchFamily="18" charset="0"/>
              </a:rPr>
              <a:t>attacks</a:t>
            </a:r>
          </a:p>
        </p:txBody>
      </p:sp>
    </p:spTree>
    <p:extLst>
      <p:ext uri="{BB962C8B-B14F-4D97-AF65-F5344CB8AC3E}">
        <p14:creationId xmlns:p14="http://schemas.microsoft.com/office/powerpoint/2010/main" val="257451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2" y="122238"/>
            <a:ext cx="8229600" cy="715962"/>
          </a:xfrm>
        </p:spPr>
        <p:txBody>
          <a:bodyPr>
            <a:norm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MINING</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2609" y="838200"/>
            <a:ext cx="9230591" cy="5562600"/>
          </a:xfrm>
        </p:spPr>
        <p:txBody>
          <a:bodyPr>
            <a:normAutofit fontScale="25000" lnSpcReduction="20000"/>
          </a:bodyPr>
          <a:lstStyle/>
          <a:p>
            <a:pPr algn="just">
              <a:lnSpc>
                <a:spcPct val="120000"/>
              </a:lnSpc>
            </a:pPr>
            <a:r>
              <a:rPr lang="en-US" sz="9600" dirty="0">
                <a:latin typeface="Times New Roman" panose="02020603050405020304" pitchFamily="18" charset="0"/>
                <a:cs typeface="Times New Roman" panose="02020603050405020304" pitchFamily="18" charset="0"/>
              </a:rPr>
              <a:t>Roughly one new block is created (mined) every </a:t>
            </a:r>
            <a:r>
              <a:rPr lang="en-US" sz="9600" b="1" dirty="0">
                <a:latin typeface="Times New Roman" panose="02020603050405020304" pitchFamily="18" charset="0"/>
                <a:cs typeface="Times New Roman" panose="02020603050405020304" pitchFamily="18" charset="0"/>
              </a:rPr>
              <a:t>10</a:t>
            </a:r>
            <a:r>
              <a:rPr lang="en-US" sz="9600" dirty="0">
                <a:latin typeface="Times New Roman" panose="02020603050405020304" pitchFamily="18" charset="0"/>
                <a:cs typeface="Times New Roman" panose="02020603050405020304" pitchFamily="18" charset="0"/>
              </a:rPr>
              <a:t> </a:t>
            </a:r>
            <a:r>
              <a:rPr lang="en-US" sz="9600" b="1" dirty="0" err="1">
                <a:latin typeface="Times New Roman" panose="02020603050405020304" pitchFamily="18" charset="0"/>
                <a:cs typeface="Times New Roman" panose="02020603050405020304" pitchFamily="18" charset="0"/>
              </a:rPr>
              <a:t>mins</a:t>
            </a:r>
            <a:r>
              <a:rPr lang="en-US" sz="9600" dirty="0">
                <a:latin typeface="Times New Roman" panose="02020603050405020304" pitchFamily="18" charset="0"/>
                <a:cs typeface="Times New Roman" panose="02020603050405020304" pitchFamily="18" charset="0"/>
              </a:rPr>
              <a:t>. </a:t>
            </a:r>
          </a:p>
          <a:p>
            <a:pPr algn="just">
              <a:lnSpc>
                <a:spcPct val="120000"/>
              </a:lnSpc>
            </a:pPr>
            <a:r>
              <a:rPr lang="en-US" sz="9600" dirty="0">
                <a:latin typeface="Times New Roman" panose="02020603050405020304" pitchFamily="18" charset="0"/>
                <a:cs typeface="Times New Roman" panose="02020603050405020304" pitchFamily="18" charset="0"/>
              </a:rPr>
              <a:t>Miners are rewarded with new </a:t>
            </a:r>
            <a:r>
              <a:rPr lang="en-US" sz="9600" b="1" dirty="0">
                <a:latin typeface="Times New Roman" panose="02020603050405020304" pitchFamily="18" charset="0"/>
                <a:cs typeface="Times New Roman" panose="02020603050405020304" pitchFamily="18" charset="0"/>
              </a:rPr>
              <a:t>coins</a:t>
            </a:r>
            <a:r>
              <a:rPr lang="en-US" sz="9600" dirty="0">
                <a:latin typeface="Times New Roman" panose="02020603050405020304" pitchFamily="18" charset="0"/>
                <a:cs typeface="Times New Roman" panose="02020603050405020304" pitchFamily="18" charset="0"/>
              </a:rPr>
              <a:t> if and when they create new blocks and are paid transaction fees in return of including transactions in their blocks. </a:t>
            </a:r>
          </a:p>
          <a:p>
            <a:pPr algn="just">
              <a:lnSpc>
                <a:spcPct val="120000"/>
              </a:lnSpc>
            </a:pPr>
            <a:r>
              <a:rPr lang="en-US" sz="9600" dirty="0">
                <a:latin typeface="Times New Roman" panose="02020603050405020304" pitchFamily="18" charset="0"/>
                <a:cs typeface="Times New Roman" panose="02020603050405020304" pitchFamily="18" charset="0"/>
              </a:rPr>
              <a:t>New blocks are created at an approximate fixed rate. Also,</a:t>
            </a:r>
          </a:p>
          <a:p>
            <a:pPr algn="just">
              <a:lnSpc>
                <a:spcPct val="120000"/>
              </a:lnSpc>
              <a:buNone/>
            </a:pPr>
            <a:r>
              <a:rPr lang="en-US" sz="9600" dirty="0">
                <a:latin typeface="Times New Roman" panose="02020603050405020304" pitchFamily="18" charset="0"/>
                <a:cs typeface="Times New Roman" panose="02020603050405020304" pitchFamily="18" charset="0"/>
              </a:rPr>
              <a:t>     the rate of creation of new bitcoin decreases by 50%,</a:t>
            </a:r>
          </a:p>
          <a:p>
            <a:pPr algn="just">
              <a:lnSpc>
                <a:spcPct val="120000"/>
              </a:lnSpc>
              <a:buNone/>
            </a:pPr>
            <a:r>
              <a:rPr lang="en-US" sz="9600" dirty="0">
                <a:latin typeface="Times New Roman" panose="02020603050405020304" pitchFamily="18" charset="0"/>
                <a:cs typeface="Times New Roman" panose="02020603050405020304" pitchFamily="18" charset="0"/>
              </a:rPr>
              <a:t>     every </a:t>
            </a:r>
            <a:r>
              <a:rPr lang="en-US" sz="9600" b="1" dirty="0">
                <a:latin typeface="Times New Roman" panose="02020603050405020304" pitchFamily="18" charset="0"/>
                <a:cs typeface="Times New Roman" panose="02020603050405020304" pitchFamily="18" charset="0"/>
              </a:rPr>
              <a:t>2,10,000 blocks</a:t>
            </a:r>
            <a:r>
              <a:rPr lang="en-US" sz="9600" dirty="0">
                <a:latin typeface="Times New Roman" panose="02020603050405020304" pitchFamily="18" charset="0"/>
                <a:cs typeface="Times New Roman" panose="02020603050405020304" pitchFamily="18" charset="0"/>
              </a:rPr>
              <a:t>, roughly </a:t>
            </a:r>
            <a:r>
              <a:rPr lang="en-US" sz="9600" b="1" dirty="0">
                <a:latin typeface="Times New Roman" panose="02020603050405020304" pitchFamily="18" charset="0"/>
                <a:cs typeface="Times New Roman" panose="02020603050405020304" pitchFamily="18" charset="0"/>
              </a:rPr>
              <a:t>every 4 years</a:t>
            </a:r>
            <a:r>
              <a:rPr lang="en-US" sz="9600" dirty="0">
                <a:latin typeface="Times New Roman" panose="02020603050405020304" pitchFamily="18" charset="0"/>
                <a:cs typeface="Times New Roman" panose="02020603050405020304" pitchFamily="18" charset="0"/>
              </a:rPr>
              <a:t>.</a:t>
            </a:r>
          </a:p>
          <a:p>
            <a:pPr>
              <a:lnSpc>
                <a:spcPct val="120000"/>
              </a:lnSpc>
            </a:pPr>
            <a:r>
              <a:rPr lang="en-US" sz="9600" dirty="0">
                <a:latin typeface="Times New Roman" panose="02020603050405020304" pitchFamily="18" charset="0"/>
                <a:cs typeface="Times New Roman" panose="02020603050405020304" pitchFamily="18" charset="0"/>
              </a:rPr>
              <a:t>When bitcoin was initially introduced, the block reward was </a:t>
            </a:r>
            <a:r>
              <a:rPr lang="en-US" sz="9600" b="1" dirty="0">
                <a:latin typeface="Times New Roman" panose="02020603050405020304" pitchFamily="18" charset="0"/>
                <a:cs typeface="Times New Roman" panose="02020603050405020304" pitchFamily="18" charset="0"/>
              </a:rPr>
              <a:t>50 bitcoin</a:t>
            </a:r>
            <a:r>
              <a:rPr lang="en-US" sz="9600" dirty="0">
                <a:latin typeface="Times New Roman" panose="02020603050405020304" pitchFamily="18" charset="0"/>
                <a:cs typeface="Times New Roman" panose="02020603050405020304" pitchFamily="18" charset="0"/>
              </a:rPr>
              <a:t>; then in 2012, this was reduced to </a:t>
            </a:r>
            <a:r>
              <a:rPr lang="en-US" sz="9600" b="1" dirty="0">
                <a:latin typeface="Times New Roman" panose="02020603050405020304" pitchFamily="18" charset="0"/>
                <a:cs typeface="Times New Roman" panose="02020603050405020304" pitchFamily="18" charset="0"/>
              </a:rPr>
              <a:t>25 </a:t>
            </a:r>
            <a:r>
              <a:rPr lang="en-US" sz="9600" dirty="0">
                <a:latin typeface="Times New Roman" panose="02020603050405020304" pitchFamily="18" charset="0"/>
                <a:cs typeface="Times New Roman" panose="02020603050405020304" pitchFamily="18" charset="0"/>
              </a:rPr>
              <a:t>bitcoin. In July 2016, this was further reduced to </a:t>
            </a:r>
            <a:r>
              <a:rPr lang="en-US" sz="9600" b="1" dirty="0">
                <a:latin typeface="Times New Roman" panose="02020603050405020304" pitchFamily="18" charset="0"/>
                <a:cs typeface="Times New Roman" panose="02020603050405020304" pitchFamily="18" charset="0"/>
              </a:rPr>
              <a:t>12.5 </a:t>
            </a:r>
            <a:r>
              <a:rPr lang="en-US" sz="9600" dirty="0">
                <a:latin typeface="Times New Roman" panose="02020603050405020304" pitchFamily="18" charset="0"/>
                <a:cs typeface="Times New Roman" panose="02020603050405020304" pitchFamily="18" charset="0"/>
              </a:rPr>
              <a:t>coins  and the next reduction is estimated to be on </a:t>
            </a:r>
            <a:r>
              <a:rPr lang="en-US" sz="9600" dirty="0" err="1">
                <a:latin typeface="Times New Roman" panose="02020603050405020304" pitchFamily="18" charset="0"/>
                <a:cs typeface="Times New Roman" panose="02020603050405020304" pitchFamily="18" charset="0"/>
              </a:rPr>
              <a:t>july</a:t>
            </a:r>
            <a:r>
              <a:rPr lang="en-US" sz="9600" dirty="0">
                <a:latin typeface="Times New Roman" panose="02020603050405020304" pitchFamily="18" charset="0"/>
                <a:cs typeface="Times New Roman" panose="02020603050405020304" pitchFamily="18" charset="0"/>
              </a:rPr>
              <a:t>, 2020. This will reduce the coin reward further down to approximately</a:t>
            </a:r>
            <a:r>
              <a:rPr lang="en-US" sz="9600" b="1" dirty="0">
                <a:latin typeface="Times New Roman" panose="02020603050405020304" pitchFamily="18" charset="0"/>
                <a:cs typeface="Times New Roman" panose="02020603050405020304" pitchFamily="18" charset="0"/>
              </a:rPr>
              <a:t>6 coins</a:t>
            </a:r>
            <a:r>
              <a:rPr lang="en-US" sz="9600" dirty="0">
                <a:latin typeface="Times New Roman" panose="02020603050405020304" pitchFamily="18" charset="0"/>
                <a:cs typeface="Times New Roman" panose="02020603050405020304" pitchFamily="18" charset="0"/>
              </a:rPr>
              <a:t>. </a:t>
            </a:r>
            <a:br>
              <a:rPr lang="en-US" sz="9600" dirty="0">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a:p>
            <a:pPr algn="just">
              <a:buNone/>
            </a:pPr>
            <a:br>
              <a:rPr lang="en-US" sz="9600" dirty="0">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a:p>
            <a:pPr>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9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66700"/>
            <a:ext cx="8229600" cy="715962"/>
          </a:xfrm>
        </p:spPr>
        <p:txBody>
          <a:bodyPr>
            <a:norm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MINING</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0872" y="1451264"/>
            <a:ext cx="8610600" cy="5562600"/>
          </a:xfrm>
        </p:spPr>
        <p:txBody>
          <a:bodyPr>
            <a:normAutofit/>
          </a:bodyPr>
          <a:lstStyle/>
          <a:p>
            <a:pPr algn="just"/>
            <a:r>
              <a:rPr lang="en-US" sz="2600" dirty="0">
                <a:latin typeface="Times New Roman" panose="02020603050405020304" pitchFamily="18" charset="0"/>
                <a:cs typeface="Times New Roman" panose="02020603050405020304" pitchFamily="18" charset="0"/>
              </a:rPr>
              <a:t>Approximately </a:t>
            </a:r>
            <a:r>
              <a:rPr lang="en-US" sz="2600" b="1" dirty="0">
                <a:latin typeface="Times New Roman" panose="02020603050405020304" pitchFamily="18" charset="0"/>
                <a:cs typeface="Times New Roman" panose="02020603050405020304" pitchFamily="18" charset="0"/>
              </a:rPr>
              <a:t>144 blocks</a:t>
            </a:r>
            <a:r>
              <a:rPr lang="en-US" sz="2600" dirty="0">
                <a:latin typeface="Times New Roman" panose="02020603050405020304" pitchFamily="18" charset="0"/>
                <a:cs typeface="Times New Roman" panose="02020603050405020304" pitchFamily="18" charset="0"/>
              </a:rPr>
              <a:t>, that is, 1</a:t>
            </a:r>
            <a:r>
              <a:rPr lang="en-US" sz="2600" b="1" dirty="0">
                <a:latin typeface="Times New Roman" panose="02020603050405020304" pitchFamily="18" charset="0"/>
                <a:cs typeface="Times New Roman" panose="02020603050405020304" pitchFamily="18" charset="0"/>
              </a:rPr>
              <a:t>,728 bitcoin</a:t>
            </a:r>
            <a:r>
              <a:rPr lang="en-US" sz="2600" dirty="0">
                <a:latin typeface="Times New Roman" panose="02020603050405020304" pitchFamily="18" charset="0"/>
                <a:cs typeface="Times New Roman" panose="02020603050405020304" pitchFamily="18" charset="0"/>
              </a:rPr>
              <a:t> are generated per day. </a:t>
            </a:r>
          </a:p>
          <a:p>
            <a:pPr algn="just"/>
            <a:r>
              <a:rPr lang="en-US" sz="2600" dirty="0">
                <a:latin typeface="Times New Roman" panose="02020603050405020304" pitchFamily="18" charset="0"/>
                <a:cs typeface="Times New Roman" panose="02020603050405020304" pitchFamily="18" charset="0"/>
              </a:rPr>
              <a:t>However, the number of blocks remains at 144  per day. </a:t>
            </a:r>
          </a:p>
          <a:p>
            <a:pPr algn="just"/>
            <a:r>
              <a:rPr lang="en-US" sz="2600" dirty="0">
                <a:latin typeface="Times New Roman" panose="02020603050405020304" pitchFamily="18" charset="0"/>
                <a:cs typeface="Times New Roman" panose="02020603050405020304" pitchFamily="18" charset="0"/>
              </a:rPr>
              <a:t>Bitcoin supply is also limited and in 2140, almost 21 million bitcoins will be finally created and no new bitcoins can be created after that. </a:t>
            </a:r>
          </a:p>
          <a:p>
            <a:pPr algn="just"/>
            <a:r>
              <a:rPr lang="en-US" sz="2600" dirty="0">
                <a:latin typeface="Times New Roman" panose="02020603050405020304" pitchFamily="18" charset="0"/>
                <a:cs typeface="Times New Roman" panose="02020603050405020304" pitchFamily="18" charset="0"/>
              </a:rPr>
              <a:t> Bitcoin miners, however, will still be able to profit from the ecosystem by charging  transaction fees.</a:t>
            </a:r>
          </a:p>
        </p:txBody>
      </p:sp>
    </p:spTree>
    <p:extLst>
      <p:ext uri="{BB962C8B-B14F-4D97-AF65-F5344CB8AC3E}">
        <p14:creationId xmlns:p14="http://schemas.microsoft.com/office/powerpoint/2010/main" val="291134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74638"/>
            <a:ext cx="8229600" cy="487362"/>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TASK OF MINERS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0" y="914400"/>
            <a:ext cx="8382000" cy="5486400"/>
          </a:xfrm>
        </p:spPr>
        <p:txBody>
          <a:bodyPr>
            <a:normAutofit/>
          </a:bodyPr>
          <a:lstStyle/>
          <a:p>
            <a:pPr algn="just"/>
            <a:r>
              <a:rPr lang="en-US" dirty="0">
                <a:latin typeface="Times New Roman" panose="02020603050405020304" pitchFamily="18" charset="0"/>
                <a:cs typeface="Times New Roman" panose="02020603050405020304" pitchFamily="18" charset="0"/>
              </a:rPr>
              <a:t>Once a node connects with 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 there are several tasks that a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miner performs.</a:t>
            </a:r>
          </a:p>
          <a:p>
            <a:pPr algn="just"/>
            <a:r>
              <a:rPr lang="en-US" b="1" dirty="0">
                <a:latin typeface="Times New Roman" panose="02020603050405020304" pitchFamily="18" charset="0"/>
                <a:cs typeface="Times New Roman" panose="02020603050405020304" pitchFamily="18" charset="0"/>
              </a:rPr>
              <a:t>SYNCHING UP WITH THE NETWORK</a:t>
            </a:r>
          </a:p>
          <a:p>
            <a:pPr algn="just"/>
            <a:r>
              <a:rPr lang="en-US" dirty="0">
                <a:latin typeface="Times New Roman" panose="02020603050405020304" pitchFamily="18" charset="0"/>
                <a:cs typeface="Times New Roman" panose="02020603050405020304" pitchFamily="18" charset="0"/>
              </a:rPr>
              <a:t>Once a new node joins the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network, it </a:t>
            </a:r>
            <a:r>
              <a:rPr lang="en-US" b="1" dirty="0">
                <a:latin typeface="Times New Roman" panose="02020603050405020304" pitchFamily="18" charset="0"/>
                <a:cs typeface="Times New Roman" panose="02020603050405020304" pitchFamily="18" charset="0"/>
              </a:rPr>
              <a:t>downloads the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requesting historical blocks from other nodes.</a:t>
            </a:r>
          </a:p>
          <a:p>
            <a:pPr algn="just"/>
            <a:r>
              <a:rPr lang="en-US" dirty="0">
                <a:latin typeface="Times New Roman" panose="02020603050405020304" pitchFamily="18" charset="0"/>
                <a:cs typeface="Times New Roman" panose="02020603050405020304" pitchFamily="18" charset="0"/>
              </a:rPr>
              <a:t>This is mentioned here in the context of the</a:t>
            </a:r>
          </a:p>
          <a:p>
            <a:pPr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miner; however, this not necessarily a  task only for a miner.</a:t>
            </a:r>
          </a:p>
        </p:txBody>
      </p:sp>
    </p:spTree>
    <p:extLst>
      <p:ext uri="{BB962C8B-B14F-4D97-AF65-F5344CB8AC3E}">
        <p14:creationId xmlns:p14="http://schemas.microsoft.com/office/powerpoint/2010/main" val="355120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118" y="253856"/>
            <a:ext cx="8229600" cy="868362"/>
          </a:xfrm>
        </p:spPr>
        <p:txBody>
          <a:bodyPr>
            <a:normAutofit fontScale="90000"/>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TASK OF MINERS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4564" y="1122218"/>
            <a:ext cx="9275618" cy="5638800"/>
          </a:xfrm>
        </p:spPr>
        <p:txBody>
          <a:bodyPr>
            <a:normAutofit/>
          </a:bodyPr>
          <a:lstStyle/>
          <a:p>
            <a:pPr algn="just"/>
            <a:r>
              <a:rPr lang="en-US" b="1" dirty="0">
                <a:latin typeface="Times New Roman" panose="02020603050405020304" pitchFamily="18" charset="0"/>
                <a:cs typeface="Times New Roman" panose="02020603050405020304" pitchFamily="18" charset="0"/>
              </a:rPr>
              <a:t>Fetch reward: Once a node solves the hash puzzle, it immediately </a:t>
            </a:r>
            <a:r>
              <a:rPr lang="en-US" dirty="0">
                <a:latin typeface="Times New Roman" panose="02020603050405020304" pitchFamily="18" charset="0"/>
                <a:cs typeface="Times New Roman" panose="02020603050405020304" pitchFamily="18" charset="0"/>
              </a:rPr>
              <a:t>broadcasts the results, and other nodes verify it and accept the block.</a:t>
            </a:r>
          </a:p>
          <a:p>
            <a:pPr algn="just">
              <a:buNone/>
            </a:pPr>
            <a:r>
              <a:rPr lang="en-US" dirty="0">
                <a:latin typeface="Times New Roman" panose="02020603050405020304" pitchFamily="18" charset="0"/>
                <a:cs typeface="Times New Roman" panose="02020603050405020304" pitchFamily="18" charset="0"/>
              </a:rPr>
              <a:t>    There is a slight chance that the newly minted block will not be accepted by other miners due to a clash with another block found at roughly the same time, but once accepted, the miner is rewarded with 12.5 bitcoins (as of 2016) and any associated transaction fees.</a:t>
            </a:r>
          </a:p>
          <a:p>
            <a:r>
              <a:rPr lang="en-US" b="1" dirty="0">
                <a:latin typeface="Times New Roman" panose="02020603050405020304" pitchFamily="18" charset="0"/>
                <a:cs typeface="Times New Roman" panose="02020603050405020304" pitchFamily="18" charset="0"/>
              </a:rPr>
              <a:t>Transaction validation: Transactions broadcasted on the network </a:t>
            </a:r>
            <a:r>
              <a:rPr lang="en-US" dirty="0">
                <a:latin typeface="Times New Roman" panose="02020603050405020304" pitchFamily="18" charset="0"/>
                <a:cs typeface="Times New Roman" panose="02020603050405020304" pitchFamily="18" charset="0"/>
              </a:rPr>
              <a:t> are validated by full nodes by verifying and validating signatures and outputs.</a:t>
            </a:r>
          </a:p>
          <a:p>
            <a:pPr algn="just">
              <a:buNone/>
            </a:pPr>
            <a:endParaRPr lang="en-US" dirty="0"/>
          </a:p>
        </p:txBody>
      </p:sp>
    </p:spTree>
    <p:extLst>
      <p:ext uri="{BB962C8B-B14F-4D97-AF65-F5344CB8AC3E}">
        <p14:creationId xmlns:p14="http://schemas.microsoft.com/office/powerpoint/2010/main" val="1707960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4113</Words>
  <Application>Microsoft Office PowerPoint</Application>
  <PresentationFormat>Widescreen</PresentationFormat>
  <Paragraphs>234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Office Theme</vt:lpstr>
      <vt:lpstr>BITCOIN</vt:lpstr>
      <vt:lpstr>Peer-to-Peer Network </vt:lpstr>
      <vt:lpstr>Role of Peer-to-peer (P2P) in Blockchain </vt:lpstr>
      <vt:lpstr>Bitcoin Protocol</vt:lpstr>
      <vt:lpstr>MINING</vt:lpstr>
      <vt:lpstr>MINING</vt:lpstr>
      <vt:lpstr>MINING</vt:lpstr>
      <vt:lpstr> TASK OF MINERS </vt:lpstr>
      <vt:lpstr>TASK OF MINERS </vt:lpstr>
      <vt:lpstr> TASK OF MINERS </vt:lpstr>
      <vt:lpstr> PROOF OF WORK </vt:lpstr>
      <vt:lpstr>PROOF OF WORK</vt:lpstr>
      <vt:lpstr>PROOF OF WORK</vt:lpstr>
      <vt:lpstr>Proof of Stake (PoS) </vt:lpstr>
      <vt:lpstr> THE MINING ALGORITHM </vt:lpstr>
      <vt:lpstr> THE MINING ALGORITHM </vt:lpstr>
      <vt:lpstr>THE HASHING RATE</vt:lpstr>
      <vt:lpstr> MINING SYSTEMS </vt:lpstr>
      <vt:lpstr> MINING SYSTEMS </vt:lpstr>
      <vt:lpstr> MINING SYSTEMS </vt:lpstr>
      <vt:lpstr> MINING SYSTEMS </vt:lpstr>
      <vt:lpstr> MINING POOLS </vt:lpstr>
      <vt:lpstr>A Bitcoin blockchain Example</vt:lpstr>
      <vt:lpstr>Wallets</vt:lpstr>
      <vt:lpstr>Wallets</vt:lpstr>
      <vt:lpstr>Wallets</vt:lpstr>
      <vt:lpstr>Wallets</vt:lpstr>
      <vt:lpstr>Wallets</vt:lpstr>
      <vt:lpstr>Wallets</vt:lpstr>
      <vt:lpstr>Wallets</vt:lpstr>
      <vt:lpstr>Wallets</vt:lpstr>
      <vt:lpstr>Wallets</vt:lpstr>
      <vt:lpstr>Wallets</vt:lpstr>
      <vt:lpstr>Orphan blocks</vt:lpstr>
      <vt:lpstr> Forks </vt:lpstr>
      <vt:lpstr>Forks </vt:lpstr>
      <vt:lpstr>Forks </vt:lpstr>
      <vt:lpstr>Double-Spending</vt:lpstr>
      <vt:lpstr>Double-Spending</vt:lpstr>
      <vt:lpstr>Bitcoin Blockchain</vt:lpstr>
      <vt:lpstr>Coinbase transactions</vt:lpstr>
      <vt:lpstr>Coinbase transactions</vt:lpstr>
      <vt:lpstr>Coinbase transactions</vt:lpstr>
      <vt:lpstr>Token</vt:lpstr>
      <vt:lpstr>Crypto Token vs Currency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YOGESHWAR K.V</cp:lastModifiedBy>
  <cp:revision>29</cp:revision>
  <dcterms:created xsi:type="dcterms:W3CDTF">2025-08-05T17:55:04Z</dcterms:created>
  <dcterms:modified xsi:type="dcterms:W3CDTF">2025-08-10T15:36:06Z</dcterms:modified>
</cp:coreProperties>
</file>