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80" r:id="rId4"/>
    <p:sldId id="281" r:id="rId5"/>
    <p:sldId id="282" r:id="rId6"/>
    <p:sldId id="269" r:id="rId7"/>
    <p:sldId id="283" r:id="rId8"/>
    <p:sldId id="286" r:id="rId9"/>
    <p:sldId id="284" r:id="rId10"/>
    <p:sldId id="285" r:id="rId11"/>
    <p:sldId id="287" r:id="rId12"/>
    <p:sldId id="270" r:id="rId13"/>
    <p:sldId id="271" r:id="rId14"/>
    <p:sldId id="272" r:id="rId15"/>
    <p:sldId id="274" r:id="rId16"/>
    <p:sldId id="276" r:id="rId17"/>
    <p:sldId id="275" r:id="rId18"/>
    <p:sldId id="278" r:id="rId19"/>
    <p:sldId id="279" r:id="rId20"/>
    <p:sldId id="273"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4660"/>
  </p:normalViewPr>
  <p:slideViewPr>
    <p:cSldViewPr snapToGrid="0">
      <p:cViewPr varScale="1">
        <p:scale>
          <a:sx n="85" d="100"/>
          <a:sy n="85"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2E087-1E83-33B2-1CA3-E73444F2BE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97C3FA-BE27-056C-2562-690C6F0949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DB3AFC-41B4-C0D9-FF70-BBE728A173DE}"/>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E60D34F9-9DC9-DAB5-9F0E-59A1349441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D1C9A-B28A-AA9D-2BFD-F374EE1DF52E}"/>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1956328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3356-A551-97D2-D8A1-7121DFD126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77EEA4-5E12-F0BC-993D-FCE1607412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FC1B42-28BA-A3FE-0D26-FFDD14239E16}"/>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F8D1544E-D64C-01D6-DD80-487A99929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87E9A-4BD0-997D-5F96-EE120F80B665}"/>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170979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ECAF3D-67D6-4E76-4502-519769B07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CDB9D9-C3CA-DD5A-5745-524DA605C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2EE718-0696-406D-90DC-17ED4AC3E58F}"/>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3EAB01BD-BBCC-7003-B546-C1FC91AB65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9CF07-FA77-7123-07FC-03DFE4A7EC07}"/>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157491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F3CB-E8F4-4F2B-9F4F-C07681EC74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10A7D9-231E-B66C-A620-8303521433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6D439-F798-343E-FE5F-E297637F3DD5}"/>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1B2E2593-2572-6DF6-56C3-1E6FCC1A09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E7A053-1EDD-419E-8A8F-0FA039A803D8}"/>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3012059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E333-D9ED-A8C9-E76E-F70CF01AF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A11152D-C58A-79D5-0734-B99ADFFC48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722D92-2B0D-A307-DE3E-666FE793CAD4}"/>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E5A34F44-D10A-C1AD-716C-36DAE10A53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0CB59E-8A09-FEBF-A4AE-E40088177085}"/>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360246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A7DB-9A79-25C3-BB52-105D1A95CF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C734E5-AF44-1472-788E-BBE3BF73B2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687FC5-1816-B920-B3E0-934684FFA3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47E904-EA05-F915-63AE-D0A3B2C738A8}"/>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6" name="Footer Placeholder 5">
            <a:extLst>
              <a:ext uri="{FF2B5EF4-FFF2-40B4-BE49-F238E27FC236}">
                <a16:creationId xmlns:a16="http://schemas.microsoft.com/office/drawing/2014/main" id="{9A2F753E-8FDD-6DF4-77DA-BA3C64ECF5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536280-28A9-B617-D607-30B2AB374397}"/>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1254900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462B-3B8D-0094-36F9-5F84FF295CA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D3A4FB-55C4-32D1-74E3-5C389DCBC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0DC748-B398-A5B6-3CA9-FB51C1C551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28F6E6-6CE5-BEA1-D6B0-DBD2AE214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4218C8-2FDC-5E10-2E7B-06734844D0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9B8239-5681-4E01-E79E-BF6BAD0F46E6}"/>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8" name="Footer Placeholder 7">
            <a:extLst>
              <a:ext uri="{FF2B5EF4-FFF2-40B4-BE49-F238E27FC236}">
                <a16:creationId xmlns:a16="http://schemas.microsoft.com/office/drawing/2014/main" id="{ED0A09AA-235C-C436-C3D8-55C81C3C87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14E04B-0CDA-9726-9EF2-A78C0FBD4598}"/>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918473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37AB-4484-C864-A169-5103163BDE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11C1DB-6C53-8CD8-84BD-F7C3FD010FA4}"/>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4" name="Footer Placeholder 3">
            <a:extLst>
              <a:ext uri="{FF2B5EF4-FFF2-40B4-BE49-F238E27FC236}">
                <a16:creationId xmlns:a16="http://schemas.microsoft.com/office/drawing/2014/main" id="{FAF12346-D806-08D0-4012-A8AF2F8AC9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57449B-084A-9622-41B3-46521C773C4A}"/>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166408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D2CD6-EAC7-BDB7-8FAB-1A09494AE038}"/>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3" name="Footer Placeholder 2">
            <a:extLst>
              <a:ext uri="{FF2B5EF4-FFF2-40B4-BE49-F238E27FC236}">
                <a16:creationId xmlns:a16="http://schemas.microsoft.com/office/drawing/2014/main" id="{349F7274-1E64-97E7-109E-9F606B550E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A89464-223E-D5B1-92C9-431BB9E3534B}"/>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357749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CB50-D31F-6DB0-FFE5-C03F65098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1CE27B-19B2-D02E-D80E-AE4A4EDF6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F2F19D6-12B2-42B3-7230-017656421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6B20D-A06E-7489-360A-BE3F654498E6}"/>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6" name="Footer Placeholder 5">
            <a:extLst>
              <a:ext uri="{FF2B5EF4-FFF2-40B4-BE49-F238E27FC236}">
                <a16:creationId xmlns:a16="http://schemas.microsoft.com/office/drawing/2014/main" id="{ABA9241D-2608-1DE7-2D31-4A00FF06AC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D19974-14BF-321B-451B-63415C413E68}"/>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707475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168C-EE27-3570-E974-C9FADBA4E7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410A0E-7ECE-A105-9367-3D60DEEB7D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EBFC3F7-C2CD-9B2B-9122-D5DD6924D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8AA0E8-9F0C-E715-A538-4EEE67F7D02F}"/>
              </a:ext>
            </a:extLst>
          </p:cNvPr>
          <p:cNvSpPr>
            <a:spLocks noGrp="1"/>
          </p:cNvSpPr>
          <p:nvPr>
            <p:ph type="dt" sz="half" idx="10"/>
          </p:nvPr>
        </p:nvSpPr>
        <p:spPr/>
        <p:txBody>
          <a:bodyPr/>
          <a:lstStyle/>
          <a:p>
            <a:fld id="{33997F10-EF88-4CBD-B02B-2FC517072771}" type="datetimeFigureOut">
              <a:rPr lang="en-IN" smtClean="0"/>
              <a:t>02-08-2024</a:t>
            </a:fld>
            <a:endParaRPr lang="en-IN"/>
          </a:p>
        </p:txBody>
      </p:sp>
      <p:sp>
        <p:nvSpPr>
          <p:cNvPr id="6" name="Footer Placeholder 5">
            <a:extLst>
              <a:ext uri="{FF2B5EF4-FFF2-40B4-BE49-F238E27FC236}">
                <a16:creationId xmlns:a16="http://schemas.microsoft.com/office/drawing/2014/main" id="{61068F21-0E9E-A6D6-AF20-142CD9888A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F2D946-1A2C-B8D4-FAB1-8FCF80B04980}"/>
              </a:ext>
            </a:extLst>
          </p:cNvPr>
          <p:cNvSpPr>
            <a:spLocks noGrp="1"/>
          </p:cNvSpPr>
          <p:nvPr>
            <p:ph type="sldNum" sz="quarter" idx="12"/>
          </p:nvPr>
        </p:nvSpPr>
        <p:spPr/>
        <p:txBody>
          <a:bodyPr/>
          <a:lstStyle/>
          <a:p>
            <a:fld id="{582CE387-8DF0-44A2-9F9F-F5C39B83071F}" type="slidenum">
              <a:rPr lang="en-IN" smtClean="0"/>
              <a:t>‹#›</a:t>
            </a:fld>
            <a:endParaRPr lang="en-IN"/>
          </a:p>
        </p:txBody>
      </p:sp>
    </p:spTree>
    <p:extLst>
      <p:ext uri="{BB962C8B-B14F-4D97-AF65-F5344CB8AC3E}">
        <p14:creationId xmlns:p14="http://schemas.microsoft.com/office/powerpoint/2010/main" val="2382857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0C5D6A-4AEB-7A5B-BF14-EB26AF7B2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7E472D-5189-41E6-9AA6-53C8D8D016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3C130B-8632-7D0E-31D1-88CADEE9B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97F10-EF88-4CBD-B02B-2FC517072771}" type="datetimeFigureOut">
              <a:rPr lang="en-IN" smtClean="0"/>
              <a:t>02-08-2024</a:t>
            </a:fld>
            <a:endParaRPr lang="en-IN"/>
          </a:p>
        </p:txBody>
      </p:sp>
      <p:sp>
        <p:nvSpPr>
          <p:cNvPr id="5" name="Footer Placeholder 4">
            <a:extLst>
              <a:ext uri="{FF2B5EF4-FFF2-40B4-BE49-F238E27FC236}">
                <a16:creationId xmlns:a16="http://schemas.microsoft.com/office/drawing/2014/main" id="{8CB9494C-AA88-9A49-3823-A9E1FDFDEF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C2FE59-E8DC-A89F-4929-795E198A8B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CE387-8DF0-44A2-9F9F-F5C39B83071F}" type="slidenum">
              <a:rPr lang="en-IN" smtClean="0"/>
              <a:t>‹#›</a:t>
            </a:fld>
            <a:endParaRPr lang="en-IN"/>
          </a:p>
        </p:txBody>
      </p:sp>
    </p:spTree>
    <p:extLst>
      <p:ext uri="{BB962C8B-B14F-4D97-AF65-F5344CB8AC3E}">
        <p14:creationId xmlns:p14="http://schemas.microsoft.com/office/powerpoint/2010/main" val="3909524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B400-0400-4091-B6E3-D39CD38D6AC5}"/>
              </a:ext>
            </a:extLst>
          </p:cNvPr>
          <p:cNvSpPr>
            <a:spLocks noGrp="1"/>
          </p:cNvSpPr>
          <p:nvPr>
            <p:ph type="ctrTitle"/>
          </p:nvPr>
        </p:nvSpPr>
        <p:spPr/>
        <p:txBody>
          <a:bodyPr>
            <a:normAutofit fontScale="90000"/>
          </a:bodyPr>
          <a:lstStyle/>
          <a:p>
            <a:r>
              <a:rPr lang="en-US" altLang="en-US" dirty="0"/>
              <a:t>19Z502 </a:t>
            </a:r>
            <a:br>
              <a:rPr lang="en-US" altLang="en-US" dirty="0"/>
            </a:br>
            <a:r>
              <a:rPr lang="en-US" altLang="en-US" sz="6000" dirty="0">
                <a:solidFill>
                  <a:schemeClr val="accent2"/>
                </a:solidFill>
              </a:rPr>
              <a:t>Microprocessors and Interfacing</a:t>
            </a:r>
            <a:endParaRPr lang="en-IN" dirty="0"/>
          </a:p>
        </p:txBody>
      </p:sp>
      <p:sp>
        <p:nvSpPr>
          <p:cNvPr id="3" name="Subtitle 2">
            <a:extLst>
              <a:ext uri="{FF2B5EF4-FFF2-40B4-BE49-F238E27FC236}">
                <a16:creationId xmlns:a16="http://schemas.microsoft.com/office/drawing/2014/main" id="{2637F06C-9ADF-47C5-8F7A-E23BEDD83287}"/>
              </a:ext>
            </a:extLst>
          </p:cNvPr>
          <p:cNvSpPr>
            <a:spLocks noGrp="1"/>
          </p:cNvSpPr>
          <p:nvPr>
            <p:ph type="subTitle" idx="1"/>
          </p:nvPr>
        </p:nvSpPr>
        <p:spPr>
          <a:xfrm>
            <a:off x="1524000" y="3611003"/>
            <a:ext cx="9144000" cy="1655762"/>
          </a:xfrm>
        </p:spPr>
        <p:txBody>
          <a:bodyPr>
            <a:normAutofit fontScale="70000" lnSpcReduction="20000"/>
          </a:bodyPr>
          <a:lstStyle/>
          <a:p>
            <a:r>
              <a:rPr lang="en-IN" sz="3600" dirty="0"/>
              <a:t>Hardware Architecture</a:t>
            </a:r>
          </a:p>
          <a:p>
            <a:endParaRPr lang="en-IN" sz="3600" dirty="0"/>
          </a:p>
          <a:p>
            <a:pPr algn="r"/>
            <a:r>
              <a:rPr lang="en-IN" sz="3600" dirty="0" err="1"/>
              <a:t>Dr.N.Arulanand</a:t>
            </a:r>
            <a:endParaRPr lang="en-IN" sz="3600" dirty="0"/>
          </a:p>
          <a:p>
            <a:pPr algn="r"/>
            <a:r>
              <a:rPr lang="en-IN" sz="3600" dirty="0"/>
              <a:t>CSE, PSG CT</a:t>
            </a:r>
          </a:p>
          <a:p>
            <a:pPr algn="r"/>
            <a:endParaRPr lang="en-IN" sz="3600" dirty="0"/>
          </a:p>
          <a:p>
            <a:pPr algn="r"/>
            <a:endParaRPr lang="en-IN" sz="3600" dirty="0"/>
          </a:p>
        </p:txBody>
      </p:sp>
    </p:spTree>
    <p:extLst>
      <p:ext uri="{BB962C8B-B14F-4D97-AF65-F5344CB8AC3E}">
        <p14:creationId xmlns:p14="http://schemas.microsoft.com/office/powerpoint/2010/main" val="1325592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059B-3776-579D-F4CF-EE0ACD6D2E00}"/>
              </a:ext>
            </a:extLst>
          </p:cNvPr>
          <p:cNvSpPr>
            <a:spLocks noGrp="1"/>
          </p:cNvSpPr>
          <p:nvPr>
            <p:ph type="title"/>
          </p:nvPr>
        </p:nvSpPr>
        <p:spPr/>
        <p:txBody>
          <a:bodyPr/>
          <a:lstStyle/>
          <a:p>
            <a:r>
              <a:rPr lang="en-IN" dirty="0"/>
              <a:t>Wait State</a:t>
            </a:r>
          </a:p>
        </p:txBody>
      </p:sp>
      <p:sp>
        <p:nvSpPr>
          <p:cNvPr id="3" name="Content Placeholder 2">
            <a:extLst>
              <a:ext uri="{FF2B5EF4-FFF2-40B4-BE49-F238E27FC236}">
                <a16:creationId xmlns:a16="http://schemas.microsoft.com/office/drawing/2014/main" id="{876C5DB2-CAAA-47BD-C495-1F7476BD595F}"/>
              </a:ext>
            </a:extLst>
          </p:cNvPr>
          <p:cNvSpPr>
            <a:spLocks noGrp="1"/>
          </p:cNvSpPr>
          <p:nvPr>
            <p:ph idx="1"/>
          </p:nvPr>
        </p:nvSpPr>
        <p:spPr>
          <a:xfrm>
            <a:off x="838200" y="1825625"/>
            <a:ext cx="10515600" cy="1043081"/>
          </a:xfrm>
        </p:spPr>
        <p:txBody>
          <a:bodyPr/>
          <a:lstStyle/>
          <a:p>
            <a:r>
              <a:rPr lang="en-US" dirty="0"/>
              <a:t>Wait states can also be </a:t>
            </a:r>
            <a:r>
              <a:rPr lang="en-US" dirty="0">
                <a:solidFill>
                  <a:srgbClr val="FF0000"/>
                </a:solidFill>
              </a:rPr>
              <a:t>inserted</a:t>
            </a:r>
            <a:r>
              <a:rPr lang="en-US" dirty="0"/>
              <a:t> into a bus cycle. This is done in response to a request by an </a:t>
            </a:r>
            <a:r>
              <a:rPr lang="en-US" dirty="0">
                <a:solidFill>
                  <a:srgbClr val="FF0000"/>
                </a:solidFill>
              </a:rPr>
              <a:t>event in external hardware</a:t>
            </a:r>
            <a:endParaRPr lang="en-IN" dirty="0">
              <a:solidFill>
                <a:srgbClr val="FF0000"/>
              </a:solidFill>
            </a:endParaRPr>
          </a:p>
        </p:txBody>
      </p:sp>
      <p:pic>
        <p:nvPicPr>
          <p:cNvPr id="5" name="Picture 4">
            <a:extLst>
              <a:ext uri="{FF2B5EF4-FFF2-40B4-BE49-F238E27FC236}">
                <a16:creationId xmlns:a16="http://schemas.microsoft.com/office/drawing/2014/main" id="{87AEC078-0C71-74F8-38D7-833248CD1F9A}"/>
              </a:ext>
            </a:extLst>
          </p:cNvPr>
          <p:cNvPicPr>
            <a:picLocks noChangeAspect="1"/>
          </p:cNvPicPr>
          <p:nvPr/>
        </p:nvPicPr>
        <p:blipFill>
          <a:blip r:embed="rId2"/>
          <a:stretch>
            <a:fillRect/>
          </a:stretch>
        </p:blipFill>
        <p:spPr>
          <a:xfrm>
            <a:off x="1119892" y="2863051"/>
            <a:ext cx="8215186" cy="2940287"/>
          </a:xfrm>
          <a:prstGeom prst="rect">
            <a:avLst/>
          </a:prstGeom>
        </p:spPr>
      </p:pic>
      <p:sp>
        <p:nvSpPr>
          <p:cNvPr id="7" name="TextBox 6">
            <a:extLst>
              <a:ext uri="{FF2B5EF4-FFF2-40B4-BE49-F238E27FC236}">
                <a16:creationId xmlns:a16="http://schemas.microsoft.com/office/drawing/2014/main" id="{674B98A1-63AE-9F5B-DDEE-BF48462DCF8E}"/>
              </a:ext>
            </a:extLst>
          </p:cNvPr>
          <p:cNvSpPr txBox="1"/>
          <p:nvPr/>
        </p:nvSpPr>
        <p:spPr>
          <a:xfrm>
            <a:off x="1013012" y="5803338"/>
            <a:ext cx="9601200" cy="830997"/>
          </a:xfrm>
          <a:prstGeom prst="rect">
            <a:avLst/>
          </a:prstGeom>
          <a:noFill/>
        </p:spPr>
        <p:txBody>
          <a:bodyPr wrap="square">
            <a:spAutoFit/>
          </a:bodyPr>
          <a:lstStyle/>
          <a:p>
            <a:r>
              <a:rPr lang="en-US" sz="2400" dirty="0"/>
              <a:t>This extends the duration of the bus cycle, thereby permitting the </a:t>
            </a:r>
            <a:r>
              <a:rPr lang="en-US" sz="2400" dirty="0">
                <a:solidFill>
                  <a:srgbClr val="FF0000"/>
                </a:solidFill>
              </a:rPr>
              <a:t>use of slower memory and I/O devices</a:t>
            </a:r>
            <a:r>
              <a:rPr lang="en-US" sz="2400" dirty="0"/>
              <a:t> in the system.</a:t>
            </a:r>
            <a:endParaRPr lang="en-IN" sz="2400" dirty="0"/>
          </a:p>
        </p:txBody>
      </p:sp>
    </p:spTree>
    <p:extLst>
      <p:ext uri="{BB962C8B-B14F-4D97-AF65-F5344CB8AC3E}">
        <p14:creationId xmlns:p14="http://schemas.microsoft.com/office/powerpoint/2010/main" val="358458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B11C77-1810-ABEC-CF7C-70D504167126}"/>
              </a:ext>
            </a:extLst>
          </p:cNvPr>
          <p:cNvSpPr>
            <a:spLocks noGrp="1"/>
          </p:cNvSpPr>
          <p:nvPr>
            <p:ph type="title"/>
          </p:nvPr>
        </p:nvSpPr>
        <p:spPr/>
        <p:txBody>
          <a:bodyPr/>
          <a:lstStyle/>
          <a:p>
            <a:r>
              <a:rPr lang="en-IN" dirty="0"/>
              <a:t>Question ?</a:t>
            </a:r>
          </a:p>
        </p:txBody>
      </p:sp>
      <p:sp>
        <p:nvSpPr>
          <p:cNvPr id="4" name="Content Placeholder 3">
            <a:extLst>
              <a:ext uri="{FF2B5EF4-FFF2-40B4-BE49-F238E27FC236}">
                <a16:creationId xmlns:a16="http://schemas.microsoft.com/office/drawing/2014/main" id="{19525C28-129B-F2C7-E778-008441559D2F}"/>
              </a:ext>
            </a:extLst>
          </p:cNvPr>
          <p:cNvSpPr>
            <a:spLocks noGrp="1"/>
          </p:cNvSpPr>
          <p:nvPr>
            <p:ph idx="1"/>
          </p:nvPr>
        </p:nvSpPr>
        <p:spPr/>
        <p:txBody>
          <a:bodyPr/>
          <a:lstStyle/>
          <a:p>
            <a:r>
              <a:rPr lang="en-US" dirty="0"/>
              <a:t>What is the duration of the bus cycle in the 8088-based microcomputer if the clock is 8 MHz and two wait states are inserted?</a:t>
            </a:r>
            <a:endParaRPr lang="en-IN" dirty="0"/>
          </a:p>
        </p:txBody>
      </p:sp>
    </p:spTree>
    <p:extLst>
      <p:ext uri="{BB962C8B-B14F-4D97-AF65-F5344CB8AC3E}">
        <p14:creationId xmlns:p14="http://schemas.microsoft.com/office/powerpoint/2010/main" val="35826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3F4E6B-135C-47F2-8C18-9DFA493F2E7D}"/>
              </a:ext>
            </a:extLst>
          </p:cNvPr>
          <p:cNvSpPr>
            <a:spLocks noGrp="1"/>
          </p:cNvSpPr>
          <p:nvPr>
            <p:ph type="title"/>
          </p:nvPr>
        </p:nvSpPr>
        <p:spPr/>
        <p:txBody>
          <a:bodyPr/>
          <a:lstStyle/>
          <a:p>
            <a:r>
              <a:rPr lang="en-US" dirty="0"/>
              <a:t>Simplified 8086/8088 Write Bus Cycle</a:t>
            </a:r>
            <a:endParaRPr lang="en-IN" dirty="0"/>
          </a:p>
        </p:txBody>
      </p:sp>
      <p:pic>
        <p:nvPicPr>
          <p:cNvPr id="8" name="Picture 7">
            <a:extLst>
              <a:ext uri="{FF2B5EF4-FFF2-40B4-BE49-F238E27FC236}">
                <a16:creationId xmlns:a16="http://schemas.microsoft.com/office/drawing/2014/main" id="{E83B6EC5-5468-4C74-B649-E8229F1EEDCE}"/>
              </a:ext>
            </a:extLst>
          </p:cNvPr>
          <p:cNvPicPr>
            <a:picLocks noChangeAspect="1"/>
          </p:cNvPicPr>
          <p:nvPr/>
        </p:nvPicPr>
        <p:blipFill>
          <a:blip r:embed="rId2"/>
          <a:stretch>
            <a:fillRect/>
          </a:stretch>
        </p:blipFill>
        <p:spPr>
          <a:xfrm>
            <a:off x="1106738" y="1717582"/>
            <a:ext cx="9297206" cy="4846740"/>
          </a:xfrm>
          <a:prstGeom prst="rect">
            <a:avLst/>
          </a:prstGeom>
        </p:spPr>
      </p:pic>
    </p:spTree>
    <p:extLst>
      <p:ext uri="{BB962C8B-B14F-4D97-AF65-F5344CB8AC3E}">
        <p14:creationId xmlns:p14="http://schemas.microsoft.com/office/powerpoint/2010/main" val="2925893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E329-872E-4687-B369-A5014D0B7B3F}"/>
              </a:ext>
            </a:extLst>
          </p:cNvPr>
          <p:cNvSpPr>
            <a:spLocks noGrp="1"/>
          </p:cNvSpPr>
          <p:nvPr>
            <p:ph type="title"/>
          </p:nvPr>
        </p:nvSpPr>
        <p:spPr/>
        <p:txBody>
          <a:bodyPr/>
          <a:lstStyle/>
          <a:p>
            <a:r>
              <a:rPr lang="en-US" dirty="0"/>
              <a:t>Simplified Read Cycle</a:t>
            </a:r>
            <a:endParaRPr lang="en-IN" dirty="0"/>
          </a:p>
        </p:txBody>
      </p:sp>
      <p:pic>
        <p:nvPicPr>
          <p:cNvPr id="4" name="Picture 3">
            <a:extLst>
              <a:ext uri="{FF2B5EF4-FFF2-40B4-BE49-F238E27FC236}">
                <a16:creationId xmlns:a16="http://schemas.microsoft.com/office/drawing/2014/main" id="{69B7F441-C90E-40A9-B466-72A6531A3A2A}"/>
              </a:ext>
            </a:extLst>
          </p:cNvPr>
          <p:cNvPicPr>
            <a:picLocks noChangeAspect="1"/>
          </p:cNvPicPr>
          <p:nvPr/>
        </p:nvPicPr>
        <p:blipFill>
          <a:blip r:embed="rId2"/>
          <a:stretch>
            <a:fillRect/>
          </a:stretch>
        </p:blipFill>
        <p:spPr>
          <a:xfrm>
            <a:off x="1004302" y="1690688"/>
            <a:ext cx="9609653" cy="4961050"/>
          </a:xfrm>
          <a:prstGeom prst="rect">
            <a:avLst/>
          </a:prstGeom>
        </p:spPr>
      </p:pic>
    </p:spTree>
    <p:extLst>
      <p:ext uri="{BB962C8B-B14F-4D97-AF65-F5344CB8AC3E}">
        <p14:creationId xmlns:p14="http://schemas.microsoft.com/office/powerpoint/2010/main" val="2259161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8CBE26-DD6A-464E-917B-7F8738E6411F}"/>
              </a:ext>
            </a:extLst>
          </p:cNvPr>
          <p:cNvSpPr>
            <a:spLocks noGrp="1"/>
          </p:cNvSpPr>
          <p:nvPr>
            <p:ph type="title"/>
          </p:nvPr>
        </p:nvSpPr>
        <p:spPr/>
        <p:txBody>
          <a:bodyPr/>
          <a:lstStyle/>
          <a:p>
            <a:r>
              <a:rPr lang="en-US" dirty="0"/>
              <a:t>Timing in General</a:t>
            </a:r>
            <a:endParaRPr lang="en-IN" dirty="0"/>
          </a:p>
        </p:txBody>
      </p:sp>
      <p:sp>
        <p:nvSpPr>
          <p:cNvPr id="4" name="Content Placeholder 3">
            <a:extLst>
              <a:ext uri="{FF2B5EF4-FFF2-40B4-BE49-F238E27FC236}">
                <a16:creationId xmlns:a16="http://schemas.microsoft.com/office/drawing/2014/main" id="{EECA72AF-E7FD-43C1-BDCA-E39D3214FCDC}"/>
              </a:ext>
            </a:extLst>
          </p:cNvPr>
          <p:cNvSpPr>
            <a:spLocks noGrp="1"/>
          </p:cNvSpPr>
          <p:nvPr>
            <p:ph idx="1"/>
          </p:nvPr>
        </p:nvSpPr>
        <p:spPr>
          <a:xfrm>
            <a:off x="838200" y="1852519"/>
            <a:ext cx="10515600" cy="4351338"/>
          </a:xfrm>
        </p:spPr>
        <p:txBody>
          <a:bodyPr>
            <a:normAutofit fontScale="70000" lnSpcReduction="20000"/>
          </a:bodyPr>
          <a:lstStyle/>
          <a:p>
            <a:r>
              <a:rPr lang="en-US" b="1" dirty="0"/>
              <a:t>T1 state:</a:t>
            </a:r>
            <a:r>
              <a:rPr lang="en-US" dirty="0"/>
              <a:t> During the first clocking period in a bus cycle, </a:t>
            </a:r>
            <a:r>
              <a:rPr lang="en-US" b="1" dirty="0">
                <a:solidFill>
                  <a:srgbClr val="FF0000"/>
                </a:solidFill>
              </a:rPr>
              <a:t>the address of the memory or I/O location is sent out</a:t>
            </a:r>
            <a:r>
              <a:rPr lang="en-US" dirty="0"/>
              <a:t> via the address bus and the address/data bus connections. (The address/data bus is multiplexed and sometimes contains memory-addressing information, sometimes data.) During TI, </a:t>
            </a:r>
            <a:r>
              <a:rPr lang="en-US" dirty="0">
                <a:solidFill>
                  <a:srgbClr val="FF0000"/>
                </a:solidFill>
              </a:rPr>
              <a:t>control signals ALE, ,DT/R’  and (8088) or (8086) are also output</a:t>
            </a:r>
            <a:r>
              <a:rPr lang="en-US" dirty="0"/>
              <a:t>. The IO/M’ or M/IO’ signal indicates whether the address bus contains a memory address or an I/O device (port) number</a:t>
            </a:r>
          </a:p>
          <a:p>
            <a:r>
              <a:rPr lang="en-US" b="1" dirty="0"/>
              <a:t>T2 state:</a:t>
            </a:r>
            <a:r>
              <a:rPr lang="en-US" dirty="0"/>
              <a:t> the 8086/8088 microprocessors issue the </a:t>
            </a:r>
            <a:r>
              <a:rPr lang="en-US" b="1" dirty="0">
                <a:solidFill>
                  <a:srgbClr val="FF0000"/>
                </a:solidFill>
              </a:rPr>
              <a:t>RD’ or WR’ signal, DEN’</a:t>
            </a:r>
            <a:r>
              <a:rPr lang="en-US" dirty="0"/>
              <a:t>, and in the case of a write, the data to be written appear on the data bus. These events cause the memory or I/O device to begin to perform a read or a write.</a:t>
            </a:r>
          </a:p>
          <a:p>
            <a:r>
              <a:rPr lang="en-US" b="1" dirty="0"/>
              <a:t>T3 state: </a:t>
            </a:r>
            <a:r>
              <a:rPr lang="en-US" dirty="0"/>
              <a:t>This clocking period is provided to allow the memory, time to </a:t>
            </a:r>
            <a:r>
              <a:rPr lang="en-US" b="1" dirty="0">
                <a:solidFill>
                  <a:srgbClr val="FF0000"/>
                </a:solidFill>
              </a:rPr>
              <a:t>access data.</a:t>
            </a:r>
            <a:r>
              <a:rPr lang="en-US" dirty="0"/>
              <a:t> If the bus cycle happens to be a read bus cycle, the data bus is sampled at the end of T3. </a:t>
            </a:r>
            <a:r>
              <a:rPr lang="en-US" b="1" dirty="0">
                <a:solidFill>
                  <a:srgbClr val="FF0000"/>
                </a:solidFill>
              </a:rPr>
              <a:t>READY is sampled at the end of T2</a:t>
            </a:r>
            <a:r>
              <a:rPr lang="en-US" dirty="0"/>
              <a:t>, If READY is low at this time, T3 becomes a wait state (Tw).</a:t>
            </a:r>
          </a:p>
          <a:p>
            <a:r>
              <a:rPr lang="en-US" b="1" dirty="0"/>
              <a:t>T4 state: </a:t>
            </a:r>
            <a:r>
              <a:rPr lang="en-US" b="1" dirty="0">
                <a:solidFill>
                  <a:srgbClr val="FF0000"/>
                </a:solidFill>
              </a:rPr>
              <a:t>All bus signals are deactivated</a:t>
            </a:r>
            <a:r>
              <a:rPr lang="en-US" dirty="0"/>
              <a:t> in preparation for the next bus cycle. This is also the time when the 8086/8088 </a:t>
            </a:r>
            <a:r>
              <a:rPr lang="en-US" b="1" dirty="0">
                <a:solidFill>
                  <a:srgbClr val="FF0000"/>
                </a:solidFill>
              </a:rPr>
              <a:t>samples the data bus connections for data</a:t>
            </a:r>
            <a:r>
              <a:rPr lang="en-US" dirty="0"/>
              <a:t> that are read from memory or I/O. In addition, at this point, the trailing edge of the signal transfers data to the memory or I/O, which activates and writes when the signal returns to a logic 1 level</a:t>
            </a:r>
            <a:endParaRPr lang="en-IN" dirty="0"/>
          </a:p>
        </p:txBody>
      </p:sp>
    </p:spTree>
    <p:extLst>
      <p:ext uri="{BB962C8B-B14F-4D97-AF65-F5344CB8AC3E}">
        <p14:creationId xmlns:p14="http://schemas.microsoft.com/office/powerpoint/2010/main" val="3565384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240-D646-4958-AF10-A0FBC48BB805}"/>
              </a:ext>
            </a:extLst>
          </p:cNvPr>
          <p:cNvSpPr>
            <a:spLocks noGrp="1"/>
          </p:cNvSpPr>
          <p:nvPr>
            <p:ph type="title"/>
          </p:nvPr>
        </p:nvSpPr>
        <p:spPr/>
        <p:txBody>
          <a:bodyPr/>
          <a:lstStyle/>
          <a:p>
            <a:r>
              <a:rPr lang="en-US" dirty="0"/>
              <a:t>8088 Read Cycle</a:t>
            </a:r>
            <a:endParaRPr lang="en-IN" dirty="0"/>
          </a:p>
        </p:txBody>
      </p:sp>
      <p:pic>
        <p:nvPicPr>
          <p:cNvPr id="6" name="Picture 5">
            <a:extLst>
              <a:ext uri="{FF2B5EF4-FFF2-40B4-BE49-F238E27FC236}">
                <a16:creationId xmlns:a16="http://schemas.microsoft.com/office/drawing/2014/main" id="{C780F5FF-B535-46B1-8BEF-5E15D7191484}"/>
              </a:ext>
            </a:extLst>
          </p:cNvPr>
          <p:cNvPicPr>
            <a:picLocks noChangeAspect="1"/>
          </p:cNvPicPr>
          <p:nvPr/>
        </p:nvPicPr>
        <p:blipFill>
          <a:blip r:embed="rId2"/>
          <a:stretch>
            <a:fillRect/>
          </a:stretch>
        </p:blipFill>
        <p:spPr>
          <a:xfrm>
            <a:off x="4663688" y="125443"/>
            <a:ext cx="7483488" cy="6607113"/>
          </a:xfrm>
          <a:prstGeom prst="rect">
            <a:avLst/>
          </a:prstGeom>
        </p:spPr>
      </p:pic>
    </p:spTree>
    <p:extLst>
      <p:ext uri="{BB962C8B-B14F-4D97-AF65-F5344CB8AC3E}">
        <p14:creationId xmlns:p14="http://schemas.microsoft.com/office/powerpoint/2010/main" val="3966918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ABE6-C710-4CDF-AA19-A112F34EFF6E}"/>
              </a:ext>
            </a:extLst>
          </p:cNvPr>
          <p:cNvSpPr>
            <a:spLocks noGrp="1"/>
          </p:cNvSpPr>
          <p:nvPr>
            <p:ph type="title"/>
          </p:nvPr>
        </p:nvSpPr>
        <p:spPr/>
        <p:txBody>
          <a:bodyPr/>
          <a:lstStyle/>
          <a:p>
            <a:r>
              <a:rPr lang="en-US" dirty="0"/>
              <a:t>8088 Write Cycle</a:t>
            </a:r>
            <a:endParaRPr lang="en-IN" dirty="0"/>
          </a:p>
        </p:txBody>
      </p:sp>
      <p:pic>
        <p:nvPicPr>
          <p:cNvPr id="4" name="Picture 3">
            <a:extLst>
              <a:ext uri="{FF2B5EF4-FFF2-40B4-BE49-F238E27FC236}">
                <a16:creationId xmlns:a16="http://schemas.microsoft.com/office/drawing/2014/main" id="{B6F72184-45B2-470F-B18C-6354FF38B505}"/>
              </a:ext>
            </a:extLst>
          </p:cNvPr>
          <p:cNvPicPr>
            <a:picLocks noChangeAspect="1"/>
          </p:cNvPicPr>
          <p:nvPr/>
        </p:nvPicPr>
        <p:blipFill>
          <a:blip r:embed="rId2"/>
          <a:stretch>
            <a:fillRect/>
          </a:stretch>
        </p:blipFill>
        <p:spPr>
          <a:xfrm>
            <a:off x="4944825" y="0"/>
            <a:ext cx="7247175" cy="6902482"/>
          </a:xfrm>
          <a:prstGeom prst="rect">
            <a:avLst/>
          </a:prstGeom>
        </p:spPr>
      </p:pic>
    </p:spTree>
    <p:extLst>
      <p:ext uri="{BB962C8B-B14F-4D97-AF65-F5344CB8AC3E}">
        <p14:creationId xmlns:p14="http://schemas.microsoft.com/office/powerpoint/2010/main" val="2061771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F672-7BD8-4FD7-B9E4-1B5A8EF90F96}"/>
              </a:ext>
            </a:extLst>
          </p:cNvPr>
          <p:cNvSpPr>
            <a:spLocks noGrp="1"/>
          </p:cNvSpPr>
          <p:nvPr>
            <p:ph type="title"/>
          </p:nvPr>
        </p:nvSpPr>
        <p:spPr/>
        <p:txBody>
          <a:bodyPr/>
          <a:lstStyle/>
          <a:p>
            <a:r>
              <a:rPr lang="en-US" dirty="0"/>
              <a:t>8086 – Minimum Mode Read Cycle</a:t>
            </a:r>
            <a:endParaRPr lang="en-IN" dirty="0"/>
          </a:p>
        </p:txBody>
      </p:sp>
      <p:pic>
        <p:nvPicPr>
          <p:cNvPr id="4" name="Picture 3">
            <a:extLst>
              <a:ext uri="{FF2B5EF4-FFF2-40B4-BE49-F238E27FC236}">
                <a16:creationId xmlns:a16="http://schemas.microsoft.com/office/drawing/2014/main" id="{A1FDE2F7-E9E1-42ED-A18B-404BFB284ED8}"/>
              </a:ext>
            </a:extLst>
          </p:cNvPr>
          <p:cNvPicPr>
            <a:picLocks noChangeAspect="1"/>
          </p:cNvPicPr>
          <p:nvPr/>
        </p:nvPicPr>
        <p:blipFill>
          <a:blip r:embed="rId2"/>
          <a:stretch>
            <a:fillRect/>
          </a:stretch>
        </p:blipFill>
        <p:spPr>
          <a:xfrm>
            <a:off x="1241080" y="1851226"/>
            <a:ext cx="7110076" cy="5006774"/>
          </a:xfrm>
          <a:prstGeom prst="rect">
            <a:avLst/>
          </a:prstGeom>
        </p:spPr>
      </p:pic>
    </p:spTree>
    <p:extLst>
      <p:ext uri="{BB962C8B-B14F-4D97-AF65-F5344CB8AC3E}">
        <p14:creationId xmlns:p14="http://schemas.microsoft.com/office/powerpoint/2010/main" val="353050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D318-9276-469D-8FC3-7326110C5AE3}"/>
              </a:ext>
            </a:extLst>
          </p:cNvPr>
          <p:cNvSpPr>
            <a:spLocks noGrp="1"/>
          </p:cNvSpPr>
          <p:nvPr>
            <p:ph type="title"/>
          </p:nvPr>
        </p:nvSpPr>
        <p:spPr/>
        <p:txBody>
          <a:bodyPr/>
          <a:lstStyle/>
          <a:p>
            <a:r>
              <a:rPr lang="en-IN" dirty="0"/>
              <a:t>Difference between 8088 and 8086 bus cycles</a:t>
            </a:r>
          </a:p>
        </p:txBody>
      </p:sp>
      <p:sp>
        <p:nvSpPr>
          <p:cNvPr id="4" name="TextBox 3">
            <a:extLst>
              <a:ext uri="{FF2B5EF4-FFF2-40B4-BE49-F238E27FC236}">
                <a16:creationId xmlns:a16="http://schemas.microsoft.com/office/drawing/2014/main" id="{404455A8-9E0B-415D-9C90-1ABBE4F2B89B}"/>
              </a:ext>
            </a:extLst>
          </p:cNvPr>
          <p:cNvSpPr txBox="1"/>
          <p:nvPr/>
        </p:nvSpPr>
        <p:spPr>
          <a:xfrm>
            <a:off x="772108" y="2147702"/>
            <a:ext cx="6097554" cy="1754326"/>
          </a:xfrm>
          <a:prstGeom prst="rect">
            <a:avLst/>
          </a:prstGeom>
          <a:noFill/>
        </p:spPr>
        <p:txBody>
          <a:bodyPr wrap="square">
            <a:spAutoFit/>
          </a:bodyPr>
          <a:lstStyle/>
          <a:p>
            <a:r>
              <a:rPr lang="en-US" dirty="0"/>
              <a:t>The write cycle of the 8086 differs from that of the 8088 in four ways; </a:t>
            </a:r>
          </a:p>
          <a:p>
            <a:r>
              <a:rPr lang="en-US" dirty="0"/>
              <a:t>SSO’ is not produced; </a:t>
            </a:r>
          </a:p>
          <a:p>
            <a:r>
              <a:rPr lang="en-US" dirty="0"/>
              <a:t>BHE’ is output along with the address; </a:t>
            </a:r>
          </a:p>
          <a:p>
            <a:r>
              <a:rPr lang="en-US" dirty="0"/>
              <a:t>data are carried over all 16 data bus lines; and finally, </a:t>
            </a:r>
          </a:p>
          <a:p>
            <a:r>
              <a:rPr lang="en-US" dirty="0"/>
              <a:t>M/IO’ is the complement </a:t>
            </a:r>
            <a:r>
              <a:rPr lang="en-IN" dirty="0"/>
              <a:t>of the 8088’s IO/M’ signal.</a:t>
            </a:r>
          </a:p>
        </p:txBody>
      </p:sp>
    </p:spTree>
    <p:extLst>
      <p:ext uri="{BB962C8B-B14F-4D97-AF65-F5344CB8AC3E}">
        <p14:creationId xmlns:p14="http://schemas.microsoft.com/office/powerpoint/2010/main" val="3470837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4638B-F85F-4442-823F-960BA54ECED0}"/>
              </a:ext>
            </a:extLst>
          </p:cNvPr>
          <p:cNvSpPr>
            <a:spLocks noGrp="1"/>
          </p:cNvSpPr>
          <p:nvPr>
            <p:ph type="title"/>
          </p:nvPr>
        </p:nvSpPr>
        <p:spPr/>
        <p:txBody>
          <a:bodyPr/>
          <a:lstStyle/>
          <a:p>
            <a:r>
              <a:rPr lang="en-IN" dirty="0"/>
              <a:t>8086 Write Cycle</a:t>
            </a:r>
          </a:p>
        </p:txBody>
      </p:sp>
      <p:pic>
        <p:nvPicPr>
          <p:cNvPr id="4" name="Picture 3">
            <a:extLst>
              <a:ext uri="{FF2B5EF4-FFF2-40B4-BE49-F238E27FC236}">
                <a16:creationId xmlns:a16="http://schemas.microsoft.com/office/drawing/2014/main" id="{EF7F36CB-9563-40E7-93C1-4F652B5B2A79}"/>
              </a:ext>
            </a:extLst>
          </p:cNvPr>
          <p:cNvPicPr>
            <a:picLocks noChangeAspect="1"/>
          </p:cNvPicPr>
          <p:nvPr/>
        </p:nvPicPr>
        <p:blipFill>
          <a:blip r:embed="rId2"/>
          <a:stretch>
            <a:fillRect/>
          </a:stretch>
        </p:blipFill>
        <p:spPr>
          <a:xfrm>
            <a:off x="4786604" y="107632"/>
            <a:ext cx="7426320" cy="6545095"/>
          </a:xfrm>
          <a:prstGeom prst="rect">
            <a:avLst/>
          </a:prstGeom>
        </p:spPr>
      </p:pic>
    </p:spTree>
    <p:extLst>
      <p:ext uri="{BB962C8B-B14F-4D97-AF65-F5344CB8AC3E}">
        <p14:creationId xmlns:p14="http://schemas.microsoft.com/office/powerpoint/2010/main" val="2182967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CEF50E8-CF02-4843-B776-43055D2A653A}"/>
              </a:ext>
            </a:extLst>
          </p:cNvPr>
          <p:cNvPicPr>
            <a:picLocks noChangeAspect="1"/>
          </p:cNvPicPr>
          <p:nvPr/>
        </p:nvPicPr>
        <p:blipFill>
          <a:blip r:embed="rId2"/>
          <a:stretch>
            <a:fillRect/>
          </a:stretch>
        </p:blipFill>
        <p:spPr>
          <a:xfrm>
            <a:off x="815166" y="0"/>
            <a:ext cx="8361482" cy="6857999"/>
          </a:xfrm>
          <a:prstGeom prst="rect">
            <a:avLst/>
          </a:prstGeom>
        </p:spPr>
      </p:pic>
    </p:spTree>
    <p:extLst>
      <p:ext uri="{BB962C8B-B14F-4D97-AF65-F5344CB8AC3E}">
        <p14:creationId xmlns:p14="http://schemas.microsoft.com/office/powerpoint/2010/main" val="314531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69D5-496F-4F00-9138-4D78CA250A66}"/>
              </a:ext>
            </a:extLst>
          </p:cNvPr>
          <p:cNvSpPr>
            <a:spLocks noGrp="1"/>
          </p:cNvSpPr>
          <p:nvPr>
            <p:ph type="title"/>
          </p:nvPr>
        </p:nvSpPr>
        <p:spPr/>
        <p:txBody>
          <a:bodyPr/>
          <a:lstStyle/>
          <a:p>
            <a:r>
              <a:rPr lang="en-US" dirty="0"/>
              <a:t>Idle and Wait State</a:t>
            </a:r>
            <a:endParaRPr lang="en-IN" dirty="0"/>
          </a:p>
        </p:txBody>
      </p:sp>
      <p:sp>
        <p:nvSpPr>
          <p:cNvPr id="3" name="Content Placeholder 2">
            <a:extLst>
              <a:ext uri="{FF2B5EF4-FFF2-40B4-BE49-F238E27FC236}">
                <a16:creationId xmlns:a16="http://schemas.microsoft.com/office/drawing/2014/main" id="{3A192160-0CD1-4B1E-873E-8A637793C4DA}"/>
              </a:ext>
            </a:extLst>
          </p:cNvPr>
          <p:cNvSpPr>
            <a:spLocks noGrp="1"/>
          </p:cNvSpPr>
          <p:nvPr>
            <p:ph idx="1"/>
          </p:nvPr>
        </p:nvSpPr>
        <p:spPr/>
        <p:txBody>
          <a:bodyPr/>
          <a:lstStyle/>
          <a:p>
            <a:r>
              <a:rPr lang="en-US" dirty="0"/>
              <a:t>If no bus cycles are required, the microprocessor performs what are known as idle states. During these states, no bus activity takes place. Each </a:t>
            </a:r>
            <a:r>
              <a:rPr lang="en-US" b="1" dirty="0"/>
              <a:t>idle state is one clock period </a:t>
            </a:r>
            <a:r>
              <a:rPr lang="en-US" dirty="0"/>
              <a:t>long, and any number of them can be inserted between bus cycles.</a:t>
            </a:r>
          </a:p>
          <a:p>
            <a:r>
              <a:rPr lang="en-US" dirty="0"/>
              <a:t>Idle states are performed if the instruction queue inside the microprocessor is full and it does not need to read or write operands from memory.</a:t>
            </a:r>
          </a:p>
          <a:p>
            <a:r>
              <a:rPr lang="en-US" dirty="0"/>
              <a:t>Wait states can also be inserted into a bus cycle. This is done in response to a request by an event in external hardware</a:t>
            </a:r>
          </a:p>
          <a:p>
            <a:endParaRPr lang="en-IN" dirty="0"/>
          </a:p>
        </p:txBody>
      </p:sp>
    </p:spTree>
    <p:extLst>
      <p:ext uri="{BB962C8B-B14F-4D97-AF65-F5344CB8AC3E}">
        <p14:creationId xmlns:p14="http://schemas.microsoft.com/office/powerpoint/2010/main" val="1659397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A3FE-94CC-44C5-9736-26767E50561D}"/>
              </a:ext>
            </a:extLst>
          </p:cNvPr>
          <p:cNvSpPr>
            <a:spLocks noGrp="1"/>
          </p:cNvSpPr>
          <p:nvPr>
            <p:ph type="title"/>
          </p:nvPr>
        </p:nvSpPr>
        <p:spPr/>
        <p:txBody>
          <a:bodyPr/>
          <a:lstStyle/>
          <a:p>
            <a:r>
              <a:rPr lang="en-US" dirty="0"/>
              <a:t>8088 Read cycle </a:t>
            </a:r>
            <a:endParaRPr lang="en-IN" dirty="0"/>
          </a:p>
        </p:txBody>
      </p:sp>
      <p:pic>
        <p:nvPicPr>
          <p:cNvPr id="4" name="Picture 3">
            <a:extLst>
              <a:ext uri="{FF2B5EF4-FFF2-40B4-BE49-F238E27FC236}">
                <a16:creationId xmlns:a16="http://schemas.microsoft.com/office/drawing/2014/main" id="{02312FAE-23AF-4E35-ABFB-3AC39C8E7475}"/>
              </a:ext>
            </a:extLst>
          </p:cNvPr>
          <p:cNvPicPr>
            <a:picLocks noChangeAspect="1"/>
          </p:cNvPicPr>
          <p:nvPr/>
        </p:nvPicPr>
        <p:blipFill>
          <a:blip r:embed="rId2"/>
          <a:stretch>
            <a:fillRect/>
          </a:stretch>
        </p:blipFill>
        <p:spPr>
          <a:xfrm>
            <a:off x="4441861" y="38176"/>
            <a:ext cx="7821857" cy="7304424"/>
          </a:xfrm>
          <a:prstGeom prst="rect">
            <a:avLst/>
          </a:prstGeom>
        </p:spPr>
      </p:pic>
    </p:spTree>
    <p:extLst>
      <p:ext uri="{BB962C8B-B14F-4D97-AF65-F5344CB8AC3E}">
        <p14:creationId xmlns:p14="http://schemas.microsoft.com/office/powerpoint/2010/main" val="2590140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2365-2FE3-CA55-F929-6A2940E39409}"/>
              </a:ext>
            </a:extLst>
          </p:cNvPr>
          <p:cNvSpPr>
            <a:spLocks noGrp="1"/>
          </p:cNvSpPr>
          <p:nvPr>
            <p:ph type="title"/>
          </p:nvPr>
        </p:nvSpPr>
        <p:spPr/>
        <p:txBody>
          <a:bodyPr/>
          <a:lstStyle/>
          <a:p>
            <a:r>
              <a:rPr lang="en-IN" dirty="0"/>
              <a:t>System Clock</a:t>
            </a:r>
          </a:p>
        </p:txBody>
      </p:sp>
      <p:pic>
        <p:nvPicPr>
          <p:cNvPr id="4" name="Picture 3">
            <a:extLst>
              <a:ext uri="{FF2B5EF4-FFF2-40B4-BE49-F238E27FC236}">
                <a16:creationId xmlns:a16="http://schemas.microsoft.com/office/drawing/2014/main" id="{09E0C62F-556D-8BA3-97C3-369DA1C36F88}"/>
              </a:ext>
            </a:extLst>
          </p:cNvPr>
          <p:cNvPicPr>
            <a:picLocks noChangeAspect="1"/>
          </p:cNvPicPr>
          <p:nvPr/>
        </p:nvPicPr>
        <p:blipFill>
          <a:blip r:embed="rId2"/>
          <a:stretch>
            <a:fillRect/>
          </a:stretch>
        </p:blipFill>
        <p:spPr>
          <a:xfrm>
            <a:off x="655099" y="1825099"/>
            <a:ext cx="5090601" cy="2651990"/>
          </a:xfrm>
          <a:prstGeom prst="rect">
            <a:avLst/>
          </a:prstGeom>
        </p:spPr>
      </p:pic>
      <p:sp>
        <p:nvSpPr>
          <p:cNvPr id="6" name="TextBox 5">
            <a:extLst>
              <a:ext uri="{FF2B5EF4-FFF2-40B4-BE49-F238E27FC236}">
                <a16:creationId xmlns:a16="http://schemas.microsoft.com/office/drawing/2014/main" id="{A04E728B-B0AB-8E89-1F84-C9BE6AA57F40}"/>
              </a:ext>
            </a:extLst>
          </p:cNvPr>
          <p:cNvSpPr txBox="1"/>
          <p:nvPr/>
        </p:nvSpPr>
        <p:spPr>
          <a:xfrm>
            <a:off x="5745700" y="2030071"/>
            <a:ext cx="6096000" cy="646331"/>
          </a:xfrm>
          <a:prstGeom prst="rect">
            <a:avLst/>
          </a:prstGeom>
          <a:noFill/>
        </p:spPr>
        <p:txBody>
          <a:bodyPr wrap="square">
            <a:spAutoFit/>
          </a:bodyPr>
          <a:lstStyle/>
          <a:p>
            <a:r>
              <a:rPr lang="en-US" dirty="0"/>
              <a:t>The fundamental crystal frequency is divided by 3 within the 8284 to give either a 5- or 8-MHz clock signal</a:t>
            </a:r>
            <a:endParaRPr lang="en-IN" dirty="0"/>
          </a:p>
        </p:txBody>
      </p:sp>
      <p:sp>
        <p:nvSpPr>
          <p:cNvPr id="8" name="TextBox 7">
            <a:extLst>
              <a:ext uri="{FF2B5EF4-FFF2-40B4-BE49-F238E27FC236}">
                <a16:creationId xmlns:a16="http://schemas.microsoft.com/office/drawing/2014/main" id="{8A75A948-BB25-9545-3864-0560DF924E53}"/>
              </a:ext>
            </a:extLst>
          </p:cNvPr>
          <p:cNvSpPr txBox="1"/>
          <p:nvPr/>
        </p:nvSpPr>
        <p:spPr>
          <a:xfrm>
            <a:off x="5647764" y="3115080"/>
            <a:ext cx="6096000" cy="923330"/>
          </a:xfrm>
          <a:prstGeom prst="rect">
            <a:avLst/>
          </a:prstGeom>
          <a:noFill/>
        </p:spPr>
        <p:txBody>
          <a:bodyPr wrap="square">
            <a:spAutoFit/>
          </a:bodyPr>
          <a:lstStyle/>
          <a:p>
            <a:r>
              <a:rPr lang="en-US" dirty="0"/>
              <a:t>The standard way in which this clock chip is used with the 8088 is to connect either a 15- or 24-MHz crystal between its X1 and X2 inputs</a:t>
            </a:r>
            <a:endParaRPr lang="en-IN" dirty="0"/>
          </a:p>
        </p:txBody>
      </p:sp>
      <p:pic>
        <p:nvPicPr>
          <p:cNvPr id="10" name="Picture 9">
            <a:extLst>
              <a:ext uri="{FF2B5EF4-FFF2-40B4-BE49-F238E27FC236}">
                <a16:creationId xmlns:a16="http://schemas.microsoft.com/office/drawing/2014/main" id="{240FA7A1-521F-7F20-4F5A-C68395247CEF}"/>
              </a:ext>
            </a:extLst>
          </p:cNvPr>
          <p:cNvPicPr>
            <a:picLocks noChangeAspect="1"/>
          </p:cNvPicPr>
          <p:nvPr/>
        </p:nvPicPr>
        <p:blipFill>
          <a:blip r:embed="rId3"/>
          <a:stretch>
            <a:fillRect/>
          </a:stretch>
        </p:blipFill>
        <p:spPr>
          <a:xfrm>
            <a:off x="655099" y="4716693"/>
            <a:ext cx="4435224" cy="1996613"/>
          </a:xfrm>
          <a:prstGeom prst="rect">
            <a:avLst/>
          </a:prstGeom>
        </p:spPr>
      </p:pic>
      <p:pic>
        <p:nvPicPr>
          <p:cNvPr id="12" name="Picture 11">
            <a:extLst>
              <a:ext uri="{FF2B5EF4-FFF2-40B4-BE49-F238E27FC236}">
                <a16:creationId xmlns:a16="http://schemas.microsoft.com/office/drawing/2014/main" id="{689181BA-B2E0-1003-FB31-9EDC019D9CFB}"/>
              </a:ext>
            </a:extLst>
          </p:cNvPr>
          <p:cNvPicPr>
            <a:picLocks noChangeAspect="1"/>
          </p:cNvPicPr>
          <p:nvPr/>
        </p:nvPicPr>
        <p:blipFill>
          <a:blip r:embed="rId4"/>
          <a:stretch>
            <a:fillRect/>
          </a:stretch>
        </p:blipFill>
        <p:spPr>
          <a:xfrm>
            <a:off x="5252285" y="5714999"/>
            <a:ext cx="3139712" cy="929721"/>
          </a:xfrm>
          <a:prstGeom prst="rect">
            <a:avLst/>
          </a:prstGeom>
        </p:spPr>
      </p:pic>
    </p:spTree>
    <p:extLst>
      <p:ext uri="{BB962C8B-B14F-4D97-AF65-F5344CB8AC3E}">
        <p14:creationId xmlns:p14="http://schemas.microsoft.com/office/powerpoint/2010/main" val="273032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9459C-15D8-0B1D-E9C2-28C16E0C5458}"/>
              </a:ext>
            </a:extLst>
          </p:cNvPr>
          <p:cNvSpPr>
            <a:spLocks noGrp="1"/>
          </p:cNvSpPr>
          <p:nvPr>
            <p:ph type="title"/>
          </p:nvPr>
        </p:nvSpPr>
        <p:spPr/>
        <p:txBody>
          <a:bodyPr/>
          <a:lstStyle/>
          <a:p>
            <a:r>
              <a:rPr lang="en-IN" dirty="0"/>
              <a:t>Question ?</a:t>
            </a:r>
          </a:p>
        </p:txBody>
      </p:sp>
      <p:sp>
        <p:nvSpPr>
          <p:cNvPr id="3" name="Content Placeholder 2">
            <a:extLst>
              <a:ext uri="{FF2B5EF4-FFF2-40B4-BE49-F238E27FC236}">
                <a16:creationId xmlns:a16="http://schemas.microsoft.com/office/drawing/2014/main" id="{EC969656-B51C-AB7E-BC14-7C50436C9792}"/>
              </a:ext>
            </a:extLst>
          </p:cNvPr>
          <p:cNvSpPr>
            <a:spLocks noGrp="1"/>
          </p:cNvSpPr>
          <p:nvPr>
            <p:ph idx="1"/>
          </p:nvPr>
        </p:nvSpPr>
        <p:spPr/>
        <p:txBody>
          <a:bodyPr/>
          <a:lstStyle/>
          <a:p>
            <a:r>
              <a:rPr lang="en-US" dirty="0"/>
              <a:t>If the CLK input of an 8086 MPU is to be driven by a 9-MHz signal, what speed version of the 8086 must be used and what frequency crystal must be attached to the 8284?</a:t>
            </a:r>
            <a:endParaRPr lang="en-IN" dirty="0"/>
          </a:p>
        </p:txBody>
      </p:sp>
    </p:spTree>
    <p:extLst>
      <p:ext uri="{BB962C8B-B14F-4D97-AF65-F5344CB8AC3E}">
        <p14:creationId xmlns:p14="http://schemas.microsoft.com/office/powerpoint/2010/main" val="138347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74AD-4AC7-B8D4-6D0B-4EB425317B49}"/>
              </a:ext>
            </a:extLst>
          </p:cNvPr>
          <p:cNvSpPr>
            <a:spLocks noGrp="1"/>
          </p:cNvSpPr>
          <p:nvPr>
            <p:ph type="title"/>
          </p:nvPr>
        </p:nvSpPr>
        <p:spPr/>
        <p:txBody>
          <a:bodyPr/>
          <a:lstStyle/>
          <a:p>
            <a:r>
              <a:rPr lang="en-IN" dirty="0"/>
              <a:t>8088 and 8086 speed variants</a:t>
            </a:r>
          </a:p>
        </p:txBody>
      </p:sp>
      <p:sp>
        <p:nvSpPr>
          <p:cNvPr id="7" name="Text Placeholder 6">
            <a:extLst>
              <a:ext uri="{FF2B5EF4-FFF2-40B4-BE49-F238E27FC236}">
                <a16:creationId xmlns:a16="http://schemas.microsoft.com/office/drawing/2014/main" id="{EA9EF5B4-F341-D0BD-4BD8-F7215721B710}"/>
              </a:ext>
            </a:extLst>
          </p:cNvPr>
          <p:cNvSpPr>
            <a:spLocks noGrp="1"/>
          </p:cNvSpPr>
          <p:nvPr>
            <p:ph type="body" idx="1"/>
          </p:nvPr>
        </p:nvSpPr>
        <p:spPr>
          <a:xfrm>
            <a:off x="839788" y="1681162"/>
            <a:ext cx="10608141" cy="1218359"/>
          </a:xfrm>
        </p:spPr>
        <p:txBody>
          <a:bodyPr>
            <a:noAutofit/>
          </a:bodyPr>
          <a:lstStyle/>
          <a:p>
            <a:r>
              <a:rPr lang="en-US" sz="3200" b="0" i="0" dirty="0">
                <a:solidFill>
                  <a:srgbClr val="474747"/>
                </a:solidFill>
                <a:effectLst/>
                <a:highlight>
                  <a:srgbClr val="FFFFFF"/>
                </a:highlight>
                <a:latin typeface="Google Sans"/>
              </a:rPr>
              <a:t>A clock cycle, also known as a machine cycle or a clock tick, is </a:t>
            </a:r>
            <a:r>
              <a:rPr lang="en-US" sz="3200" b="0" i="0" dirty="0">
                <a:solidFill>
                  <a:srgbClr val="040C28"/>
                </a:solidFill>
                <a:effectLst/>
                <a:highlight>
                  <a:srgbClr val="D3E3FD"/>
                </a:highlight>
                <a:latin typeface="Google Sans"/>
              </a:rPr>
              <a:t>the basic unit of time in a computer's central processing unit (CPU)</a:t>
            </a:r>
            <a:endParaRPr lang="en-IN" sz="3200" dirty="0"/>
          </a:p>
        </p:txBody>
      </p:sp>
      <p:sp>
        <p:nvSpPr>
          <p:cNvPr id="3" name="Content Placeholder 2">
            <a:extLst>
              <a:ext uri="{FF2B5EF4-FFF2-40B4-BE49-F238E27FC236}">
                <a16:creationId xmlns:a16="http://schemas.microsoft.com/office/drawing/2014/main" id="{9227D3A6-B313-D300-2540-FDD39C11A09E}"/>
              </a:ext>
            </a:extLst>
          </p:cNvPr>
          <p:cNvSpPr>
            <a:spLocks noGrp="1"/>
          </p:cNvSpPr>
          <p:nvPr>
            <p:ph sz="half" idx="2"/>
          </p:nvPr>
        </p:nvSpPr>
        <p:spPr>
          <a:xfrm>
            <a:off x="811209" y="3105710"/>
            <a:ext cx="5157787" cy="3684588"/>
          </a:xfrm>
        </p:spPr>
        <p:txBody>
          <a:bodyPr>
            <a:normAutofit/>
          </a:bodyPr>
          <a:lstStyle/>
          <a:p>
            <a:r>
              <a:rPr lang="en-IN" dirty="0"/>
              <a:t>8088</a:t>
            </a:r>
          </a:p>
          <a:p>
            <a:endParaRPr lang="en-IN" dirty="0"/>
          </a:p>
          <a:p>
            <a:r>
              <a:rPr lang="en-IN" dirty="0"/>
              <a:t>5 MHz and 8 MHz</a:t>
            </a:r>
          </a:p>
          <a:p>
            <a:endParaRPr lang="en-IN" dirty="0"/>
          </a:p>
          <a:p>
            <a:endParaRPr lang="en-IN" dirty="0"/>
          </a:p>
          <a:p>
            <a:r>
              <a:rPr lang="en-IN" dirty="0"/>
              <a:t>What is the clock period of 8 MHz ?</a:t>
            </a:r>
          </a:p>
        </p:txBody>
      </p:sp>
      <p:sp>
        <p:nvSpPr>
          <p:cNvPr id="4" name="Content Placeholder 3">
            <a:extLst>
              <a:ext uri="{FF2B5EF4-FFF2-40B4-BE49-F238E27FC236}">
                <a16:creationId xmlns:a16="http://schemas.microsoft.com/office/drawing/2014/main" id="{8430E6FD-C41A-AB2D-F9E6-A480AF8B6189}"/>
              </a:ext>
            </a:extLst>
          </p:cNvPr>
          <p:cNvSpPr>
            <a:spLocks noGrp="1"/>
          </p:cNvSpPr>
          <p:nvPr>
            <p:ph sz="quarter" idx="4"/>
          </p:nvPr>
        </p:nvSpPr>
        <p:spPr>
          <a:xfrm>
            <a:off x="6223006" y="3006725"/>
            <a:ext cx="5183188" cy="3684588"/>
          </a:xfrm>
        </p:spPr>
        <p:txBody>
          <a:bodyPr>
            <a:normAutofit/>
          </a:bodyPr>
          <a:lstStyle/>
          <a:p>
            <a:r>
              <a:rPr lang="en-IN" dirty="0"/>
              <a:t>8086</a:t>
            </a:r>
          </a:p>
          <a:p>
            <a:endParaRPr lang="en-IN" dirty="0"/>
          </a:p>
          <a:p>
            <a:r>
              <a:rPr lang="en-IN" dirty="0"/>
              <a:t>5 MHz, 8 MHz and 10 MHz</a:t>
            </a:r>
          </a:p>
          <a:p>
            <a:endParaRPr lang="en-IN" dirty="0"/>
          </a:p>
          <a:p>
            <a:pPr marL="0" indent="0">
              <a:buNone/>
            </a:pPr>
            <a:endParaRPr lang="en-IN" dirty="0"/>
          </a:p>
        </p:txBody>
      </p:sp>
    </p:spTree>
    <p:extLst>
      <p:ext uri="{BB962C8B-B14F-4D97-AF65-F5344CB8AC3E}">
        <p14:creationId xmlns:p14="http://schemas.microsoft.com/office/powerpoint/2010/main" val="2604827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D8E1F-6033-4C1A-BFB5-0C04BB77B135}"/>
              </a:ext>
            </a:extLst>
          </p:cNvPr>
          <p:cNvSpPr>
            <a:spLocks noGrp="1"/>
          </p:cNvSpPr>
          <p:nvPr>
            <p:ph type="title"/>
          </p:nvPr>
        </p:nvSpPr>
        <p:spPr/>
        <p:txBody>
          <a:bodyPr/>
          <a:lstStyle/>
          <a:p>
            <a:r>
              <a:rPr lang="en-IN" dirty="0"/>
              <a:t>Bus Cycle and Timing States</a:t>
            </a:r>
          </a:p>
        </p:txBody>
      </p:sp>
      <p:sp>
        <p:nvSpPr>
          <p:cNvPr id="3" name="Content Placeholder 2">
            <a:extLst>
              <a:ext uri="{FF2B5EF4-FFF2-40B4-BE49-F238E27FC236}">
                <a16:creationId xmlns:a16="http://schemas.microsoft.com/office/drawing/2014/main" id="{C17A0DBD-AB3F-4953-85E9-E641FC8E100B}"/>
              </a:ext>
            </a:extLst>
          </p:cNvPr>
          <p:cNvSpPr>
            <a:spLocks noGrp="1"/>
          </p:cNvSpPr>
          <p:nvPr>
            <p:ph idx="1"/>
          </p:nvPr>
        </p:nvSpPr>
        <p:spPr/>
        <p:txBody>
          <a:bodyPr>
            <a:normAutofit fontScale="92500" lnSpcReduction="20000"/>
          </a:bodyPr>
          <a:lstStyle/>
          <a:p>
            <a:r>
              <a:rPr lang="en-US" dirty="0"/>
              <a:t>The 8086/8088 microprocessors use the memory and I/O in periods called </a:t>
            </a:r>
            <a:r>
              <a:rPr lang="en-US" b="1" dirty="0">
                <a:solidFill>
                  <a:srgbClr val="FF0000"/>
                </a:solidFill>
              </a:rPr>
              <a:t>bus cycles</a:t>
            </a:r>
            <a:r>
              <a:rPr lang="en-US" dirty="0"/>
              <a:t>. A bus cycle defines the </a:t>
            </a:r>
            <a:r>
              <a:rPr lang="en-US" dirty="0">
                <a:solidFill>
                  <a:srgbClr val="FF0000"/>
                </a:solidFill>
              </a:rPr>
              <a:t>basic operation that a microprocessor performs to communicate with external devices</a:t>
            </a:r>
          </a:p>
          <a:p>
            <a:r>
              <a:rPr lang="en-US" dirty="0"/>
              <a:t>Each bus cycle equals </a:t>
            </a:r>
            <a:r>
              <a:rPr lang="en-US" b="1" dirty="0">
                <a:solidFill>
                  <a:srgbClr val="FF0000"/>
                </a:solidFill>
              </a:rPr>
              <a:t>four system-clocking periods (T states)</a:t>
            </a:r>
            <a:r>
              <a:rPr lang="en-US" dirty="0"/>
              <a:t>.</a:t>
            </a:r>
          </a:p>
          <a:p>
            <a:r>
              <a:rPr lang="en-US" dirty="0"/>
              <a:t>If the </a:t>
            </a:r>
            <a:r>
              <a:rPr lang="en-US" b="1" dirty="0">
                <a:solidFill>
                  <a:srgbClr val="FF0000"/>
                </a:solidFill>
              </a:rPr>
              <a:t>clock is operated at 5 MHz</a:t>
            </a:r>
            <a:r>
              <a:rPr lang="en-US" dirty="0"/>
              <a:t> (the basic operating frequency for these two microprocessors), one 8086/8088 </a:t>
            </a:r>
            <a:r>
              <a:rPr lang="en-US" b="1" dirty="0">
                <a:solidFill>
                  <a:srgbClr val="FF0000"/>
                </a:solidFill>
              </a:rPr>
              <a:t>bus cycle is complete in 800 ns</a:t>
            </a:r>
            <a:r>
              <a:rPr lang="en-US" dirty="0"/>
              <a:t>.</a:t>
            </a:r>
          </a:p>
          <a:p>
            <a:r>
              <a:rPr lang="en-US" dirty="0"/>
              <a:t>This means that the microprocessor reads or writes data between itself and memory or I/O at a maximum rate of 1.25 million times a second.</a:t>
            </a:r>
          </a:p>
          <a:p>
            <a:r>
              <a:rPr lang="en-US" dirty="0"/>
              <a:t>Because of the internal queue, the 8086/8088 can execute 2.5 million instructions per second [MIPS] in bursts.</a:t>
            </a:r>
          </a:p>
          <a:p>
            <a:r>
              <a:rPr lang="en-US" dirty="0"/>
              <a:t>Newer microprocessors divide the bus cycle into as few as two clocking periods.</a:t>
            </a:r>
          </a:p>
          <a:p>
            <a:endParaRPr lang="en-IN" dirty="0"/>
          </a:p>
        </p:txBody>
      </p:sp>
    </p:spTree>
    <p:extLst>
      <p:ext uri="{BB962C8B-B14F-4D97-AF65-F5344CB8AC3E}">
        <p14:creationId xmlns:p14="http://schemas.microsoft.com/office/powerpoint/2010/main" val="140645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B80C-5F57-8CB3-DCEF-39AB530E85C9}"/>
              </a:ext>
            </a:extLst>
          </p:cNvPr>
          <p:cNvSpPr>
            <a:spLocks noGrp="1"/>
          </p:cNvSpPr>
          <p:nvPr>
            <p:ph type="title"/>
          </p:nvPr>
        </p:nvSpPr>
        <p:spPr/>
        <p:txBody>
          <a:bodyPr/>
          <a:lstStyle/>
          <a:p>
            <a:r>
              <a:rPr lang="en-IN" dirty="0"/>
              <a:t>Bus Cycle with no wait states</a:t>
            </a:r>
          </a:p>
        </p:txBody>
      </p:sp>
      <p:sp>
        <p:nvSpPr>
          <p:cNvPr id="3" name="Content Placeholder 2">
            <a:extLst>
              <a:ext uri="{FF2B5EF4-FFF2-40B4-BE49-F238E27FC236}">
                <a16:creationId xmlns:a16="http://schemas.microsoft.com/office/drawing/2014/main" id="{DDB8996A-BE25-4C42-2DEA-593D1663948D}"/>
              </a:ext>
            </a:extLst>
          </p:cNvPr>
          <p:cNvSpPr>
            <a:spLocks noGrp="1"/>
          </p:cNvSpPr>
          <p:nvPr>
            <p:ph idx="1"/>
          </p:nvPr>
        </p:nvSpPr>
        <p:spPr/>
        <p:txBody>
          <a:bodyPr>
            <a:normAutofit fontScale="92500"/>
          </a:bodyPr>
          <a:lstStyle/>
          <a:p>
            <a:r>
              <a:rPr lang="en-US" dirty="0"/>
              <a:t>The bus cycle of the 8088 and 8086 microprocessors consists of </a:t>
            </a:r>
            <a:r>
              <a:rPr lang="en-US" b="1" dirty="0">
                <a:solidFill>
                  <a:srgbClr val="FF0000"/>
                </a:solidFill>
              </a:rPr>
              <a:t>at least </a:t>
            </a:r>
            <a:r>
              <a:rPr lang="en-US" dirty="0"/>
              <a:t>four clock periods. These four time states are called T1, T2, T3, and T4. </a:t>
            </a:r>
          </a:p>
          <a:p>
            <a:r>
              <a:rPr lang="en-US" dirty="0"/>
              <a:t>During T1, the MPU puts an address on the bus. </a:t>
            </a:r>
          </a:p>
          <a:p>
            <a:r>
              <a:rPr lang="en-US" dirty="0"/>
              <a:t>For a write memory cycle, data are put on the bus during state T2 and maintained through T3 and T4. </a:t>
            </a:r>
          </a:p>
          <a:p>
            <a:r>
              <a:rPr lang="en-US" dirty="0"/>
              <a:t>When a read cycle is to be performed, the bus is first put in the high-Z state during T2 and then the data to be read must be available on the bus during T3 and T4. </a:t>
            </a:r>
          </a:p>
          <a:p>
            <a:r>
              <a:rPr lang="en-US" dirty="0">
                <a:solidFill>
                  <a:srgbClr val="FF0000"/>
                </a:solidFill>
              </a:rPr>
              <a:t>These four clock states give a bus cycle duration of 125 ns * 4 = 500 ns in an 8-MHz 8088 system.</a:t>
            </a:r>
            <a:endParaRPr lang="en-IN" dirty="0">
              <a:solidFill>
                <a:srgbClr val="FF0000"/>
              </a:solidFill>
            </a:endParaRPr>
          </a:p>
        </p:txBody>
      </p:sp>
    </p:spTree>
    <p:extLst>
      <p:ext uri="{BB962C8B-B14F-4D97-AF65-F5344CB8AC3E}">
        <p14:creationId xmlns:p14="http://schemas.microsoft.com/office/powerpoint/2010/main" val="41028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A3D5D5-8AEA-2332-7521-2E36AA3F5EC1}"/>
              </a:ext>
            </a:extLst>
          </p:cNvPr>
          <p:cNvSpPr>
            <a:spLocks noGrp="1"/>
          </p:cNvSpPr>
          <p:nvPr>
            <p:ph type="title"/>
          </p:nvPr>
        </p:nvSpPr>
        <p:spPr/>
        <p:txBody>
          <a:bodyPr/>
          <a:lstStyle/>
          <a:p>
            <a:r>
              <a:rPr lang="en-IN" dirty="0"/>
              <a:t>Bus Cycle - example</a:t>
            </a:r>
          </a:p>
        </p:txBody>
      </p:sp>
      <p:pic>
        <p:nvPicPr>
          <p:cNvPr id="6" name="Picture 5">
            <a:extLst>
              <a:ext uri="{FF2B5EF4-FFF2-40B4-BE49-F238E27FC236}">
                <a16:creationId xmlns:a16="http://schemas.microsoft.com/office/drawing/2014/main" id="{626FC9EF-18D9-C65A-3371-1338E6D71C9D}"/>
              </a:ext>
            </a:extLst>
          </p:cNvPr>
          <p:cNvPicPr>
            <a:picLocks noChangeAspect="1"/>
          </p:cNvPicPr>
          <p:nvPr/>
        </p:nvPicPr>
        <p:blipFill>
          <a:blip r:embed="rId2"/>
          <a:stretch>
            <a:fillRect/>
          </a:stretch>
        </p:blipFill>
        <p:spPr>
          <a:xfrm>
            <a:off x="1003882" y="2121874"/>
            <a:ext cx="8197403" cy="2432197"/>
          </a:xfrm>
          <a:prstGeom prst="rect">
            <a:avLst/>
          </a:prstGeom>
        </p:spPr>
      </p:pic>
    </p:spTree>
    <p:extLst>
      <p:ext uri="{BB962C8B-B14F-4D97-AF65-F5344CB8AC3E}">
        <p14:creationId xmlns:p14="http://schemas.microsoft.com/office/powerpoint/2010/main" val="290179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B88A9-7454-9653-0F0E-E9BBA3073094}"/>
              </a:ext>
            </a:extLst>
          </p:cNvPr>
          <p:cNvSpPr>
            <a:spLocks noGrp="1"/>
          </p:cNvSpPr>
          <p:nvPr>
            <p:ph type="title"/>
          </p:nvPr>
        </p:nvSpPr>
        <p:spPr/>
        <p:txBody>
          <a:bodyPr/>
          <a:lstStyle/>
          <a:p>
            <a:r>
              <a:rPr lang="en-IN" dirty="0"/>
              <a:t>Idle State</a:t>
            </a:r>
          </a:p>
        </p:txBody>
      </p:sp>
      <p:sp>
        <p:nvSpPr>
          <p:cNvPr id="3" name="Content Placeholder 2">
            <a:extLst>
              <a:ext uri="{FF2B5EF4-FFF2-40B4-BE49-F238E27FC236}">
                <a16:creationId xmlns:a16="http://schemas.microsoft.com/office/drawing/2014/main" id="{F1C4FA47-841F-5100-44E2-0BDE3A2C1193}"/>
              </a:ext>
            </a:extLst>
          </p:cNvPr>
          <p:cNvSpPr>
            <a:spLocks noGrp="1"/>
          </p:cNvSpPr>
          <p:nvPr>
            <p:ph idx="1"/>
          </p:nvPr>
        </p:nvSpPr>
        <p:spPr>
          <a:xfrm>
            <a:off x="838200" y="1825625"/>
            <a:ext cx="10515600" cy="3024281"/>
          </a:xfrm>
        </p:spPr>
        <p:txBody>
          <a:bodyPr/>
          <a:lstStyle/>
          <a:p>
            <a:r>
              <a:rPr lang="en-US" dirty="0"/>
              <a:t>If no bus cycles are required, the microprocessor performs what are known as idle states. During these states, no bus activity takes place. Each idle state is one clock period long, and any number of them can be inserted between bus cycles.</a:t>
            </a:r>
          </a:p>
          <a:p>
            <a:r>
              <a:rPr lang="en-US" dirty="0"/>
              <a:t>Idle states are performed if the instruction queue inside the microprocessor is full and it does not need to read or write operands from memory</a:t>
            </a:r>
            <a:endParaRPr lang="en-IN" dirty="0"/>
          </a:p>
        </p:txBody>
      </p:sp>
      <p:pic>
        <p:nvPicPr>
          <p:cNvPr id="5" name="Picture 4">
            <a:extLst>
              <a:ext uri="{FF2B5EF4-FFF2-40B4-BE49-F238E27FC236}">
                <a16:creationId xmlns:a16="http://schemas.microsoft.com/office/drawing/2014/main" id="{B819D5CD-CEF1-F645-627A-A7949D3A4659}"/>
              </a:ext>
            </a:extLst>
          </p:cNvPr>
          <p:cNvPicPr>
            <a:picLocks noChangeAspect="1"/>
          </p:cNvPicPr>
          <p:nvPr/>
        </p:nvPicPr>
        <p:blipFill>
          <a:blip r:embed="rId2"/>
          <a:stretch>
            <a:fillRect/>
          </a:stretch>
        </p:blipFill>
        <p:spPr>
          <a:xfrm>
            <a:off x="744419" y="4733364"/>
            <a:ext cx="11080945" cy="1918447"/>
          </a:xfrm>
          <a:prstGeom prst="rect">
            <a:avLst/>
          </a:prstGeom>
        </p:spPr>
      </p:pic>
    </p:spTree>
    <p:extLst>
      <p:ext uri="{BB962C8B-B14F-4D97-AF65-F5344CB8AC3E}">
        <p14:creationId xmlns:p14="http://schemas.microsoft.com/office/powerpoint/2010/main" val="1352380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TotalTime>
  <Words>1101</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Google Sans</vt:lpstr>
      <vt:lpstr>Office Theme</vt:lpstr>
      <vt:lpstr>19Z502  Microprocessors and Interfacing</vt:lpstr>
      <vt:lpstr>PowerPoint Presentation</vt:lpstr>
      <vt:lpstr>System Clock</vt:lpstr>
      <vt:lpstr>Question ?</vt:lpstr>
      <vt:lpstr>8088 and 8086 speed variants</vt:lpstr>
      <vt:lpstr>Bus Cycle and Timing States</vt:lpstr>
      <vt:lpstr>Bus Cycle with no wait states</vt:lpstr>
      <vt:lpstr>Bus Cycle - example</vt:lpstr>
      <vt:lpstr>Idle State</vt:lpstr>
      <vt:lpstr>Wait State</vt:lpstr>
      <vt:lpstr>Question ?</vt:lpstr>
      <vt:lpstr>Simplified 8086/8088 Write Bus Cycle</vt:lpstr>
      <vt:lpstr>Simplified Read Cycle</vt:lpstr>
      <vt:lpstr>Timing in General</vt:lpstr>
      <vt:lpstr>8088 Read Cycle</vt:lpstr>
      <vt:lpstr>8088 Write Cycle</vt:lpstr>
      <vt:lpstr>8086 – Minimum Mode Read Cycle</vt:lpstr>
      <vt:lpstr>Difference between 8088 and 8086 bus cycles</vt:lpstr>
      <vt:lpstr>8086 Write Cycle</vt:lpstr>
      <vt:lpstr>Idle and Wait State</vt:lpstr>
      <vt:lpstr>8088 Read cycle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kalaimathi</dc:creator>
  <cp:lastModifiedBy>Arulanand</cp:lastModifiedBy>
  <cp:revision>21</cp:revision>
  <dcterms:created xsi:type="dcterms:W3CDTF">2022-08-16T01:48:42Z</dcterms:created>
  <dcterms:modified xsi:type="dcterms:W3CDTF">2024-08-02T01:05:40Z</dcterms:modified>
</cp:coreProperties>
</file>