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33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33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47\Downloads\github-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'[github-job-postings.xlsx]Sheet1'!$B$1</c:f>
              <c:strCache>
                <c:ptCount val="1"/>
                <c:pt idx="0">
                  <c:v>No of Jobs Postings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'[github-job-postings.xlsx]Sheet1'!$A$2:$A$13</c:f>
              <c:strCache>
                <c:ptCount val="12"/>
                <c:pt idx="0">
                  <c:v>C</c:v>
                </c:pt>
                <c:pt idx="1">
                  <c:v>C#</c:v>
                </c:pt>
                <c:pt idx="2">
                  <c:v>C++</c:v>
                </c:pt>
                <c:pt idx="3">
                  <c:v>Java</c:v>
                </c:pt>
                <c:pt idx="4">
                  <c:v>JavaScript</c:v>
                </c:pt>
                <c:pt idx="5">
                  <c:v>Python</c:v>
                </c:pt>
                <c:pt idx="6">
                  <c:v>Scala</c:v>
                </c:pt>
                <c:pt idx="7">
                  <c:v>Oracle</c:v>
                </c:pt>
                <c:pt idx="8">
                  <c:v>SQL Server</c:v>
                </c:pt>
                <c:pt idx="9">
                  <c:v>MySQL Server</c:v>
                </c:pt>
                <c:pt idx="10">
                  <c:v>PostgreSQL</c:v>
                </c:pt>
                <c:pt idx="11">
                  <c:v>MongoDB</c:v>
                </c:pt>
              </c:strCache>
            </c:strRef>
          </c:cat>
          <c:val>
            <c:numRef>
              <c:f>'[github-job-postings.xlsx]Sheet1'!$B$2:$B$13</c:f>
              <c:numCache>
                <c:formatCode>General</c:formatCode>
                <c:ptCount val="12"/>
                <c:pt idx="0">
                  <c:v>187</c:v>
                </c:pt>
                <c:pt idx="1">
                  <c:v>91</c:v>
                </c:pt>
                <c:pt idx="2">
                  <c:v>64</c:v>
                </c:pt>
                <c:pt idx="3">
                  <c:v>53</c:v>
                </c:pt>
                <c:pt idx="4">
                  <c:v>47</c:v>
                </c:pt>
                <c:pt idx="5">
                  <c:v>23</c:v>
                </c:pt>
                <c:pt idx="6">
                  <c:v>16</c:v>
                </c:pt>
                <c:pt idx="7">
                  <c:v>16</c:v>
                </c:pt>
                <c:pt idx="8">
                  <c:v>14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90475888"/>
        <c:axId val="-1890473168"/>
      </c:barChart>
      <c:catAx>
        <c:axId val="-18904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0473168"/>
        <c:crosses val="autoZero"/>
        <c:auto val="1"/>
        <c:lblAlgn val="ctr"/>
        <c:lblOffset val="100"/>
        <c:noMultiLvlLbl val="0"/>
      </c:catAx>
      <c:valAx>
        <c:axId val="-189047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047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976" y="1942660"/>
            <a:ext cx="5378824" cy="1535646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  <a:latin typeface="Perpetua Titling MT" panose="02020502060505020804" pitchFamily="18" charset="0"/>
              </a:rPr>
              <a:t>    Technology Trends &amp; Analysis</a:t>
            </a:r>
            <a:endParaRPr lang="en-US" dirty="0">
              <a:solidFill>
                <a:srgbClr val="0E659B"/>
              </a:solidFill>
              <a:latin typeface="Perpetua Titling MT" panose="020205020605050208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4483372"/>
            <a:ext cx="5181600" cy="15857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Akash Kumar</a:t>
            </a: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May 2022</a:t>
            </a:r>
            <a:endParaRPr lang="en-US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86451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MySQL 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smtClean="0">
                <a:latin typeface="Gill Sans MT" panose="020B0502020104020203" pitchFamily="34" charset="0"/>
              </a:rPr>
              <a:t>SQLite </a:t>
            </a:r>
            <a:r>
              <a:rPr lang="en-US" dirty="0">
                <a:latin typeface="Gill Sans MT" panose="020B0502020104020203" pitchFamily="34" charset="0"/>
              </a:rPr>
              <a:t>and </a:t>
            </a:r>
            <a:r>
              <a:rPr lang="en-US" dirty="0" err="1" smtClean="0">
                <a:latin typeface="Gill Sans MT" panose="020B0502020104020203" pitchFamily="34" charset="0"/>
              </a:rPr>
              <a:t>Redis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are currently the leading </a:t>
            </a:r>
            <a:r>
              <a:rPr lang="en-US" dirty="0" smtClean="0">
                <a:latin typeface="Gill Sans MT" panose="020B0502020104020203" pitchFamily="34" charset="0"/>
              </a:rPr>
              <a:t>Database.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MongoDB </a:t>
            </a:r>
            <a:r>
              <a:rPr lang="en-US" dirty="0">
                <a:latin typeface="Gill Sans MT" panose="020B0502020104020203" pitchFamily="34" charset="0"/>
              </a:rPr>
              <a:t>will be popular in future years.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MySQL will </a:t>
            </a:r>
            <a:r>
              <a:rPr lang="en-US" dirty="0">
                <a:latin typeface="Gill Sans MT" panose="020B0502020104020203" pitchFamily="34" charset="0"/>
              </a:rPr>
              <a:t>be still demanding in Future.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 smtClean="0">
                <a:latin typeface="Gill Sans MT Condensed" panose="020B0506020104020203" pitchFamily="34" charset="0"/>
              </a:rPr>
              <a:t>Open source Database are still favorable .</a:t>
            </a:r>
            <a:endParaRPr lang="en-US" dirty="0">
              <a:latin typeface="Gill Sans MT Condensed" panose="020B0506020104020203" pitchFamily="34" charset="0"/>
            </a:endParaRPr>
          </a:p>
          <a:p>
            <a:r>
              <a:rPr lang="en-US" dirty="0" err="1" smtClean="0">
                <a:latin typeface="Gill Sans MT Condensed" panose="020B0506020104020203" pitchFamily="34" charset="0"/>
              </a:rPr>
              <a:t>Redis</a:t>
            </a:r>
            <a:r>
              <a:rPr lang="en-US" dirty="0" smtClean="0">
                <a:latin typeface="Gill Sans MT Condensed" panose="020B0506020104020203" pitchFamily="34" charset="0"/>
              </a:rPr>
              <a:t> supports abstract data types</a:t>
            </a:r>
          </a:p>
          <a:p>
            <a:r>
              <a:rPr lang="en-US" dirty="0" smtClean="0">
                <a:latin typeface="Gill Sans MT Condensed" panose="020B0506020104020203" pitchFamily="34" charset="0"/>
              </a:rPr>
              <a:t>Firebase will became popular to build apps on android $ iOS on its </a:t>
            </a:r>
            <a:r>
              <a:rPr lang="en-US" dirty="0" err="1" smtClean="0">
                <a:latin typeface="Gill Sans MT Condensed" panose="020B0506020104020203" pitchFamily="34" charset="0"/>
              </a:rPr>
              <a:t>patform</a:t>
            </a:r>
            <a:r>
              <a:rPr lang="en-US" dirty="0" smtClean="0">
                <a:latin typeface="Gill Sans MT Condensed" panose="020B0506020104020203" pitchFamily="34" charset="0"/>
              </a:rPr>
              <a:t>.</a:t>
            </a:r>
            <a:endParaRPr lang="en-US" dirty="0">
              <a:latin typeface="Gill Sans MT Condensed" panose="020B0506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https://eu-de.dataplatform.cloud.ibm.com/dashboards/538baf02-ff83-41ba-af71-6069fb0396f8/view/621bc31819952af641bdb1e407cc2c507c652d09b2bbd65089d47b495a627797f36e1698c82b4e5b8f120d36f2e91350cb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PRESENT TECHNOLOGY DASHBOARD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2345"/>
            <a:ext cx="10648406" cy="4805906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62"/>
            <a:ext cx="10515600" cy="113766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DASHBOARD 2</a:t>
            </a:r>
            <a:r>
              <a:rPr lang="en-US" dirty="0" smtClean="0"/>
              <a:t>(FUTURE TECHNOLOGY)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1427"/>
            <a:ext cx="10515600" cy="50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DEMOGRAPHIC DASHBOARD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8869"/>
            <a:ext cx="10448109" cy="49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 Condensed" panose="020B0506020104020203" pitchFamily="34" charset="0"/>
              </a:rPr>
              <a:t>Technology Trends in Present and in Future</a:t>
            </a:r>
          </a:p>
          <a:p>
            <a:r>
              <a:rPr lang="en-US" dirty="0" smtClean="0">
                <a:latin typeface="Gill Sans MT Condensed" panose="020B0506020104020203" pitchFamily="34" charset="0"/>
              </a:rPr>
              <a:t>Gender gap in jobs</a:t>
            </a:r>
          </a:p>
          <a:p>
            <a:r>
              <a:rPr lang="en-US" dirty="0" smtClean="0">
                <a:latin typeface="Gill Sans MT Condensed" panose="020B0506020104020203" pitchFamily="34" charset="0"/>
              </a:rPr>
              <a:t>Technological gaps between developed and developing countries</a:t>
            </a:r>
          </a:p>
          <a:p>
            <a:r>
              <a:rPr lang="en-US" dirty="0" smtClean="0">
                <a:latin typeface="Gill Sans MT Condensed" panose="020B0506020104020203" pitchFamily="34" charset="0"/>
              </a:rPr>
              <a:t>Reskilling of workers</a:t>
            </a:r>
            <a:endParaRPr lang="en-US" dirty="0">
              <a:latin typeface="Gill Sans MT Condensed" panose="020B0506020104020203" pitchFamily="34" charset="0"/>
            </a:endParaRPr>
          </a:p>
          <a:p>
            <a:r>
              <a:rPr lang="en-US" dirty="0" smtClean="0">
                <a:latin typeface="Gill Sans MT Condensed" panose="020B0506020104020203" pitchFamily="34" charset="0"/>
              </a:rPr>
              <a:t>Reducing Age and education discrimination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1825625"/>
            <a:ext cx="556869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BankGothic Md BT" panose="020B0807020203060204" pitchFamily="34" charset="0"/>
              </a:rPr>
              <a:t>Fast changing Technology</a:t>
            </a:r>
            <a:endParaRPr lang="en-US" dirty="0">
              <a:latin typeface="BankGothic Md BT" panose="020B0807020203060204" pitchFamily="34" charset="0"/>
            </a:endParaRPr>
          </a:p>
          <a:p>
            <a:r>
              <a:rPr lang="en-US" dirty="0" smtClean="0">
                <a:latin typeface="BankGothic Md BT" panose="020B0807020203060204" pitchFamily="34" charset="0"/>
              </a:rPr>
              <a:t>Gender gaps in employment</a:t>
            </a:r>
            <a:endParaRPr lang="en-US" dirty="0">
              <a:latin typeface="BankGothic Md BT" panose="020B0807020203060204" pitchFamily="34" charset="0"/>
            </a:endParaRPr>
          </a:p>
          <a:p>
            <a:r>
              <a:rPr lang="en-US" dirty="0" smtClean="0">
                <a:latin typeface="BankGothic Md BT" panose="020B0807020203060204" pitchFamily="34" charset="0"/>
              </a:rPr>
              <a:t>Neglecting poor countries in terms of technology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Implications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Bell MT" panose="02020503060305020303" pitchFamily="18" charset="0"/>
              </a:rPr>
              <a:t>Companies need to adopt to changing technologies as soon as possible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Women needs to be provided technical jobs too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Every country should be provided equal opportunity in terms of technology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 smtClean="0">
                <a:latin typeface="Helv"/>
              </a:rPr>
              <a:t>Technological trends for present and Future years</a:t>
            </a:r>
          </a:p>
          <a:p>
            <a:r>
              <a:rPr lang="en-US" dirty="0" smtClean="0">
                <a:latin typeface="Helv"/>
              </a:rPr>
              <a:t>Machine Learning to be incorporated for better analysis</a:t>
            </a:r>
            <a:endParaRPr lang="en-US" dirty="0">
              <a:latin typeface="Helv"/>
            </a:endParaRPr>
          </a:p>
          <a:p>
            <a:r>
              <a:rPr lang="en-US" dirty="0" smtClean="0">
                <a:latin typeface="Helv"/>
              </a:rPr>
              <a:t>Demographic overview try to should be identical for every country</a:t>
            </a:r>
            <a:endParaRPr lang="en-US" dirty="0">
              <a:latin typeface="Helv"/>
            </a:endParaRPr>
          </a:p>
          <a:p>
            <a:r>
              <a:rPr lang="en-US" dirty="0" smtClean="0">
                <a:latin typeface="Helv"/>
              </a:rPr>
              <a:t>Women should be in Technical jobs too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3" y="1367246"/>
            <a:ext cx="7498941" cy="5051261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36" y="383051"/>
            <a:ext cx="877121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748934"/>
              </p:ext>
            </p:extLst>
          </p:nvPr>
        </p:nvGraphicFramePr>
        <p:xfrm>
          <a:off x="857795" y="1561010"/>
          <a:ext cx="10245634" cy="4717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4" y="1694825"/>
            <a:ext cx="11264542" cy="452190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1136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Trends in Programming Languages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Trends </a:t>
            </a:r>
            <a:r>
              <a:rPr lang="en-US" dirty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>Databases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Future expectations in Programming Languages</a:t>
            </a:r>
          </a:p>
          <a:p>
            <a:r>
              <a:rPr lang="en-US" dirty="0">
                <a:latin typeface="+mn-lt"/>
              </a:rPr>
              <a:t>Future expectations </a:t>
            </a:r>
            <a:r>
              <a:rPr lang="en-US" dirty="0" smtClean="0">
                <a:latin typeface="+mn-lt"/>
              </a:rPr>
              <a:t>in Databases</a:t>
            </a:r>
          </a:p>
          <a:p>
            <a:r>
              <a:rPr lang="en-US" dirty="0">
                <a:latin typeface="+mn-lt"/>
              </a:rPr>
              <a:t>Demographic Survey that includes:</a:t>
            </a:r>
          </a:p>
          <a:p>
            <a:pPr lvl="1"/>
            <a:r>
              <a:rPr lang="en-US" sz="2800" dirty="0">
                <a:latin typeface="+mn-lt"/>
              </a:rPr>
              <a:t>Technological gap in Countries</a:t>
            </a:r>
          </a:p>
          <a:p>
            <a:pPr lvl="1"/>
            <a:r>
              <a:rPr lang="en-US" sz="2800" dirty="0">
                <a:latin typeface="+mn-lt"/>
              </a:rPr>
              <a:t>Gender gap in </a:t>
            </a:r>
            <a:r>
              <a:rPr lang="en-US" sz="2800" dirty="0" smtClean="0">
                <a:latin typeface="+mn-lt"/>
              </a:rPr>
              <a:t>Jobs</a:t>
            </a:r>
            <a:endParaRPr lang="en-US" sz="2800" dirty="0">
              <a:latin typeface="+mn-lt"/>
            </a:endParaRPr>
          </a:p>
          <a:p>
            <a:endParaRPr lang="en-US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Gill Sans MT" panose="020B0502020104020203" pitchFamily="34" charset="0"/>
              </a:rPr>
              <a:t>About</a:t>
            </a:r>
            <a:r>
              <a:rPr lang="en-US" sz="1800" dirty="0" smtClean="0"/>
              <a:t>: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Analyzing the trends in software      development in present and future aspirations of people.</a:t>
            </a:r>
          </a:p>
          <a:p>
            <a:endParaRPr lang="en-US" sz="1800" dirty="0"/>
          </a:p>
          <a:p>
            <a:r>
              <a:rPr lang="en-US" sz="2400" dirty="0" smtClean="0"/>
              <a:t>Purpose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8091" y="4018711"/>
            <a:ext cx="605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Understanding Present demands in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Analyzing</a:t>
            </a:r>
            <a:r>
              <a:rPr lang="en-IN" dirty="0" smtClean="0"/>
              <a:t> future skill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Understanding Highly demanding database skills and 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Sources: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Survey </a:t>
            </a:r>
            <a:r>
              <a:rPr lang="en-US" sz="1800" dirty="0" smtClean="0">
                <a:solidFill>
                  <a:srgbClr val="00B050"/>
                </a:solidFill>
              </a:rPr>
              <a:t>Data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Data Exploration</a:t>
            </a:r>
            <a:endParaRPr lang="en-US" sz="2200" dirty="0"/>
          </a:p>
          <a:p>
            <a:r>
              <a:rPr lang="en-US" sz="2200" dirty="0" smtClean="0"/>
              <a:t>Data Cleaning</a:t>
            </a:r>
            <a:endParaRPr lang="en-US" sz="2200" dirty="0"/>
          </a:p>
          <a:p>
            <a:r>
              <a:rPr lang="en-US" sz="2200" dirty="0" smtClean="0"/>
              <a:t>Data Visualization</a:t>
            </a:r>
          </a:p>
          <a:p>
            <a:pPr marL="0" indent="0"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00B050"/>
                </a:solidFill>
              </a:rPr>
              <a:t>IBM </a:t>
            </a:r>
            <a:r>
              <a:rPr lang="en-US" sz="2200" dirty="0" err="1" smtClean="0">
                <a:solidFill>
                  <a:srgbClr val="00B050"/>
                </a:solidFill>
              </a:rPr>
              <a:t>Cognos</a:t>
            </a:r>
            <a:r>
              <a:rPr lang="en-US" sz="2200" dirty="0" smtClean="0">
                <a:solidFill>
                  <a:srgbClr val="00B050"/>
                </a:solidFill>
              </a:rPr>
              <a:t> Dashboard</a:t>
            </a:r>
          </a:p>
          <a:p>
            <a:r>
              <a:rPr lang="en-US" sz="2200" dirty="0" smtClean="0"/>
              <a:t>Presentation through: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B050"/>
                </a:solidFill>
              </a:rPr>
              <a:t>MS-PowerPoint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0217" y="49725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514"/>
            <a:ext cx="10515600" cy="4284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50126"/>
            <a:ext cx="771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are based on this Survey Data: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2327564"/>
            <a:ext cx="5625736" cy="3742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2" y="2312888"/>
            <a:ext cx="6470468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Findings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Gill Sans MT" panose="020B0502020104020203" pitchFamily="34" charset="0"/>
              </a:rPr>
              <a:t>JavaScript , SQL and Python are currently the leading languages.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HTML/CSS will be popular in future years.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JavaScript will be still demanding in Future.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Gill Sans MT Condensed" panose="020B0506020104020203" pitchFamily="34" charset="0"/>
              </a:rPr>
              <a:t>Big Data Companies will need SQL learners.</a:t>
            </a:r>
            <a:endParaRPr lang="en-US" dirty="0">
              <a:latin typeface="Gill Sans MT Condensed" panose="020B0506020104020203" pitchFamily="34" charset="0"/>
            </a:endParaRPr>
          </a:p>
          <a:p>
            <a:r>
              <a:rPr lang="en-US" dirty="0" smtClean="0">
                <a:latin typeface="Gill Sans MT Condensed" panose="020B0506020104020203" pitchFamily="34" charset="0"/>
              </a:rPr>
              <a:t>Python will be required as advancement in ML/AI.</a:t>
            </a:r>
            <a:endParaRPr lang="en-US" dirty="0">
              <a:latin typeface="Gill Sans MT Condensed" panose="020B0506020104020203" pitchFamily="34" charset="0"/>
            </a:endParaRPr>
          </a:p>
          <a:p>
            <a:r>
              <a:rPr lang="en-US" dirty="0" smtClean="0">
                <a:latin typeface="Gill Sans MT Condensed" panose="020B0506020104020203" pitchFamily="34" charset="0"/>
              </a:rPr>
              <a:t>JavaScript will be required for Web or App Development.</a:t>
            </a:r>
            <a:endParaRPr lang="en-US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" y="2572390"/>
            <a:ext cx="5521234" cy="360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6" y="2572390"/>
            <a:ext cx="6339841" cy="3642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f80a141d-92ca-4d3d-9308-f7e7b1d44ce8"/>
    <ds:schemaRef ds:uri="155be751-a274-42e8-93fb-f39d3b9bccc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400</Words>
  <Application>Microsoft Office PowerPoint</Application>
  <PresentationFormat>Widescreen</PresentationFormat>
  <Paragraphs>103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Algerian</vt:lpstr>
      <vt:lpstr>Arial</vt:lpstr>
      <vt:lpstr>Arial Black</vt:lpstr>
      <vt:lpstr>BankGothic Md BT</vt:lpstr>
      <vt:lpstr>Bell MT</vt:lpstr>
      <vt:lpstr>Calibri</vt:lpstr>
      <vt:lpstr>Gill Sans MT</vt:lpstr>
      <vt:lpstr>Gill Sans MT Condensed</vt:lpstr>
      <vt:lpstr>Helv</vt:lpstr>
      <vt:lpstr>IBM Plex Mono SemiBold</vt:lpstr>
      <vt:lpstr>IBM Plex Mono Text</vt:lpstr>
      <vt:lpstr>IBM Plex Sans Text</vt:lpstr>
      <vt:lpstr>Perpetua Titling MT</vt:lpstr>
      <vt:lpstr>SLIDE_TEMPLATE_skill_network</vt:lpstr>
      <vt:lpstr>    Technology Trends &amp;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PRESENT TECHNOLOGY DASHBOARD</vt:lpstr>
      <vt:lpstr>DASHBOARD 2(FUTURE TECHNOLOGY)</vt:lpstr>
      <vt:lpstr>DEMOGRAPHIC DASHBOARD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Akash Kumar</cp:lastModifiedBy>
  <cp:revision>30</cp:revision>
  <dcterms:created xsi:type="dcterms:W3CDTF">2020-10-28T18:29:43Z</dcterms:created>
  <dcterms:modified xsi:type="dcterms:W3CDTF">2022-05-11T21:56:23Z</dcterms:modified>
</cp:coreProperties>
</file>