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1c6721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b1c6721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b1c67210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b1c6721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3acfdb9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23acfdb9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23acfdb9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423acfdb90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23acfdb90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23acfdb90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3acfdb90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3acfdb90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23acfdb90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23acfdb90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c8nUzvP3MifOgAXczOrx6rqgzPQXRQOM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koB_pj3YJxvLi4taVYemY38h3E0Rr1Lh/view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ywzTE7wkts5MYslW9YQWclkc_stt8SCf/view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82350" y="1581900"/>
            <a:ext cx="8309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en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Factors influencing the Residential home prices across U.S the most( last 20 years) 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831575" y="4267950"/>
            <a:ext cx="2960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By Akash Kumar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Factors: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Construction Spending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Available Homes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Building Permits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Median Sale Price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144000" y="4565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source- https://fred.stlouisfed.org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 </a:t>
            </a:r>
            <a:r>
              <a:rPr lang="en"/>
              <a:t>Factors: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USA GDP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Unemployment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Mortgage Rates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Median Earning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877300" y="4514700"/>
            <a:ext cx="2949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source- https://fred.stlouisfed.org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59823" y="123858"/>
            <a:ext cx="4225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5000"/>
              <a:buFont typeface="Calibri"/>
              <a:buNone/>
            </a:pPr>
            <a:r>
              <a:rPr b="1" lang="en" sz="2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Demand Data:</a:t>
            </a:r>
            <a:endParaRPr sz="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75" y="663550"/>
            <a:ext cx="5781875" cy="373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4082800" y="4553700"/>
            <a:ext cx="1645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Demand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03453" y="282850"/>
            <a:ext cx="3690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5400"/>
              <a:buFont typeface="Calibri"/>
              <a:buNone/>
            </a:pPr>
            <a:r>
              <a:rPr b="1" lang="en" sz="25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Supply Data:</a:t>
            </a:r>
            <a:endParaRPr sz="2500"/>
          </a:p>
        </p:txBody>
      </p:sp>
      <p:sp>
        <p:nvSpPr>
          <p:cNvPr id="120" name="Google Shape;120;p18"/>
          <p:cNvSpPr/>
          <p:nvPr/>
        </p:nvSpPr>
        <p:spPr>
          <a:xfrm>
            <a:off x="73240" y="1493080"/>
            <a:ext cx="130200" cy="23154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69802" y="4747925"/>
            <a:ext cx="1155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Supply_Data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350" y="957550"/>
            <a:ext cx="5726426" cy="37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802375" y="427475"/>
            <a:ext cx="4892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Model Preparation: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231400"/>
            <a:ext cx="67437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905250" y="3387850"/>
            <a:ext cx="7418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Linear_regression Model came out with the best result and hence our model was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built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it.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1065275" y="1753350"/>
            <a:ext cx="71553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F"/>
                </a:highlight>
              </a:rPr>
              <a:t>Y(HPI)</a:t>
            </a:r>
            <a:r>
              <a:rPr lang="en" sz="1200">
                <a:highlight>
                  <a:srgbClr val="FFFFFF"/>
                </a:highlight>
              </a:rPr>
              <a:t> =</a:t>
            </a:r>
            <a:r>
              <a:rPr lang="en" sz="1200">
                <a:highlight>
                  <a:srgbClr val="FFFFFF"/>
                </a:highlight>
              </a:rPr>
              <a:t>-105.0920945056065</a:t>
            </a:r>
            <a:r>
              <a:rPr lang="en" sz="1200">
                <a:highlight>
                  <a:srgbClr val="FFFFFF"/>
                </a:highlight>
              </a:rPr>
              <a:t> + (</a:t>
            </a:r>
            <a:r>
              <a:rPr lang="en" sz="1200">
                <a:highlight>
                  <a:srgbClr val="FFFFFF"/>
                </a:highlight>
              </a:rPr>
              <a:t> (0.00010521880234370685 </a:t>
            </a:r>
            <a:r>
              <a:rPr lang="en" sz="1200">
                <a:highlight>
                  <a:srgbClr val="FFFFFF"/>
                </a:highlight>
              </a:rPr>
              <a:t>* </a:t>
            </a:r>
            <a:r>
              <a:rPr b="1" lang="en" sz="1200">
                <a:highlight>
                  <a:srgbClr val="FFFFFF"/>
                </a:highlight>
              </a:rPr>
              <a:t>Construction_Spending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0.00024336966155251742</a:t>
            </a:r>
            <a:r>
              <a:rPr lang="en" sz="1200">
                <a:highlight>
                  <a:srgbClr val="FFFFFF"/>
                </a:highlight>
              </a:rPr>
              <a:t> * </a:t>
            </a:r>
            <a:r>
              <a:rPr b="1" lang="en" sz="1200">
                <a:highlight>
                  <a:srgbClr val="FFFFFF"/>
                </a:highlight>
              </a:rPr>
              <a:t>Median_Sale_price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0.007119514508761982 </a:t>
            </a:r>
            <a:r>
              <a:rPr lang="en" sz="1200">
                <a:highlight>
                  <a:srgbClr val="FFFFFF"/>
                </a:highlight>
              </a:rPr>
              <a:t> * </a:t>
            </a:r>
            <a:r>
              <a:rPr b="1" lang="en" sz="1200">
                <a:highlight>
                  <a:srgbClr val="FFFFFF"/>
                </a:highlight>
              </a:rPr>
              <a:t>PERMIT</a:t>
            </a:r>
            <a:r>
              <a:rPr lang="en" sz="1200">
                <a:highlight>
                  <a:srgbClr val="FFFFFF"/>
                </a:highlight>
              </a:rPr>
              <a:t>) + </a:t>
            </a:r>
            <a:r>
              <a:rPr lang="en" sz="1200">
                <a:highlight>
                  <a:srgbClr val="FFFFFF"/>
                </a:highlight>
              </a:rPr>
              <a:t>-0.01240970448293741 </a:t>
            </a:r>
            <a:r>
              <a:rPr lang="en" sz="1200">
                <a:highlight>
                  <a:srgbClr val="FFFFFF"/>
                </a:highlight>
              </a:rPr>
              <a:t> * </a:t>
            </a:r>
            <a:r>
              <a:rPr b="1" lang="en" sz="1200">
                <a:highlight>
                  <a:srgbClr val="FFFFFF"/>
                </a:highlight>
              </a:rPr>
              <a:t>Available_Homes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0.006776578686678256 </a:t>
            </a:r>
            <a:r>
              <a:rPr lang="en" sz="1200">
                <a:highlight>
                  <a:srgbClr val="FFFFFF"/>
                </a:highlight>
              </a:rPr>
              <a:t>* </a:t>
            </a:r>
            <a:r>
              <a:rPr b="1" lang="en" sz="1200">
                <a:highlight>
                  <a:srgbClr val="FFFFFF"/>
                </a:highlight>
              </a:rPr>
              <a:t>GDP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-0.08345488979271427</a:t>
            </a:r>
            <a:r>
              <a:rPr lang="en" sz="1200">
                <a:highlight>
                  <a:srgbClr val="FFFFFF"/>
                </a:highlight>
              </a:rPr>
              <a:t>* </a:t>
            </a:r>
            <a:r>
              <a:rPr b="1" lang="en" sz="1200">
                <a:highlight>
                  <a:srgbClr val="FFFFFF"/>
                </a:highlight>
              </a:rPr>
              <a:t>Median_Earnings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8.26607678053101</a:t>
            </a:r>
            <a:r>
              <a:rPr lang="en" sz="1200">
                <a:highlight>
                  <a:srgbClr val="FFFFFF"/>
                </a:highlight>
              </a:rPr>
              <a:t>* </a:t>
            </a:r>
            <a:r>
              <a:rPr b="1" lang="en" sz="1200">
                <a:highlight>
                  <a:srgbClr val="FFFFFF"/>
                </a:highlight>
              </a:rPr>
              <a:t>MORTGAGE_Rates(%)</a:t>
            </a:r>
            <a:r>
              <a:rPr lang="en" sz="1200">
                <a:highlight>
                  <a:srgbClr val="FFFFFF"/>
                </a:highlight>
              </a:rPr>
              <a:t>) + (</a:t>
            </a:r>
            <a:r>
              <a:rPr lang="en" sz="1200">
                <a:highlight>
                  <a:srgbClr val="FFFFFF"/>
                </a:highlight>
              </a:rPr>
              <a:t>2.9367223347201112 </a:t>
            </a:r>
            <a:r>
              <a:rPr lang="en" sz="1200">
                <a:highlight>
                  <a:srgbClr val="FFFFFF"/>
                </a:highlight>
              </a:rPr>
              <a:t>* </a:t>
            </a:r>
            <a:r>
              <a:rPr b="1" lang="en" sz="1200">
                <a:highlight>
                  <a:srgbClr val="FFFFFF"/>
                </a:highlight>
              </a:rPr>
              <a:t>Unemplyment (%)</a:t>
            </a:r>
            <a:r>
              <a:rPr lang="en" sz="1200">
                <a:highlight>
                  <a:srgbClr val="FFFFFF"/>
                </a:highlight>
              </a:rPr>
              <a:t>) 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rgbClr val="FFFFFF"/>
              </a:highlight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02325" y="656075"/>
            <a:ext cx="6160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Multivariable Regression Equation :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11000" y="4016500"/>
            <a:ext cx="6160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Home_Price_Model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28650" y="1369225"/>
            <a:ext cx="8321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 , House_Permit , Mortgage rates and unemployment has higher positive impact on House Price which is directly increases as price 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Available_homes and Median_Earnings has Negative impact on prices.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shows that increase in available house decreases the price of house .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However, it's crucial to remember that real-world housing markets are influenced by numerous other factors, and this equation provides a simplified representation of these relationships. Further analysis and consideration of local market dynamics are often necessary for accurate predictions.</a:t>
            </a:r>
            <a:endParaRPr sz="19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