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63" r:id="rId6"/>
    <p:sldId id="262" r:id="rId7"/>
    <p:sldId id="260" r:id="rId8"/>
    <p:sldId id="259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CF2D4B-09A0-49EA-A432-485E82F4A560}" v="43" dt="2025-01-29T15:53:50.8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F3B27-1AFD-F0FA-605F-057420638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EBFB4B-FC1E-12FB-C98F-340C117D85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AFAC3-5768-C740-7790-FD1EC365E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8C288-0A32-44DD-A06B-B2A3801BF631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ECFC4-35EB-7DE6-8EF9-1E3565305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4F63A-ACAC-D3CF-0EFB-D3BC72CF5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139AF-7C7A-444E-96F7-F3E5B6EA91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677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46F05-0B0B-0554-4F55-24D902674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646BAA-7949-0D4A-61C4-DCACA2B79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25686-8241-9BCD-7383-7B5A46CAF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8C288-0A32-44DD-A06B-B2A3801BF631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6E8A9-0967-C3F1-EBE5-0E2D03626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72336-FA30-E28A-5042-86C2F5C6B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139AF-7C7A-444E-96F7-F3E5B6EA91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146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C10793-6729-D868-E926-3A9BFFA457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84BFE5-BD4F-AF41-A2BF-FC26384F66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EC28A-FBF9-094F-DD5D-86ED5E0B1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8C288-0A32-44DD-A06B-B2A3801BF631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24F83-EB37-D9A3-8627-D160C35DC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DC0AC-C7C0-9BBB-9103-F53A5597B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139AF-7C7A-444E-96F7-F3E5B6EA91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001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E2C69-403D-EEEC-8A4F-A040D7877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5F2CD-B2B3-7471-5739-595177704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2CA7E-2F09-0093-1559-2D5C5F3A1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8C288-0A32-44DD-A06B-B2A3801BF631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E71AA-502F-4FEF-822D-F2FE52B63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1CA08-0242-BEB4-FAEB-80081E7D2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139AF-7C7A-444E-96F7-F3E5B6EA91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920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714A3-055A-10E9-432E-E4D227BA8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17FEF-68B5-5FA8-AD75-3ADD1FB57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E6F55-EF9F-D49D-9514-91981425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8C288-0A32-44DD-A06B-B2A3801BF631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284EB-73E7-3BB2-5E00-677F08370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D5AE8-EC46-A685-3F90-F304C7482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139AF-7C7A-444E-96F7-F3E5B6EA91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697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59C87-4E63-D12E-57A2-4D0A8131A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3D5D8-E359-905D-F1C3-86BC2402B6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19BBB1-A8C1-97FB-47BF-EA7C2F738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DDB9F1-D76B-D01D-CF26-6EEEE7783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8C288-0A32-44DD-A06B-B2A3801BF631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21E6D-D58F-06FE-8A05-59AA1E9B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680F23-A0D3-78F6-FCD9-AB9CA93DC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139AF-7C7A-444E-96F7-F3E5B6EA91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642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30916-FD2B-CC45-1582-DBD8AEE48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65EE3-183B-86F4-E660-D612007AD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F003AD-B32A-EDCB-9D72-F4D997AE1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2C1294-0DF3-FFC6-D38F-F817F684E7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81F0D6-7E77-EE22-6040-90E562050D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D13F08-A9BD-22EC-C569-29832A850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8C288-0A32-44DD-A06B-B2A3801BF631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3C716D-BD60-1386-C717-4954916AC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C833D-769B-1071-3126-A2C07D369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139AF-7C7A-444E-96F7-F3E5B6EA91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964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9A922-514D-6BA4-B8BF-D84180CA1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9914DE-2116-C3EE-80ED-6D1CF2720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8C288-0A32-44DD-A06B-B2A3801BF631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97254D-0C66-A338-E261-D780378F5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E4CE58-0DE5-E770-6BDA-20F424629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139AF-7C7A-444E-96F7-F3E5B6EA91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175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62BCF1-C770-FB72-E406-35813BBB6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8C288-0A32-44DD-A06B-B2A3801BF631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F1D1DA-CB42-A28A-E6FC-B39506C3C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50E0A-8E93-322D-EF6C-FFCC58D22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139AF-7C7A-444E-96F7-F3E5B6EA91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946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24B6E-4EEA-4F00-FF75-D41B004B1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C1219-052C-C622-BCF0-FB2209CA2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2E05DD-A606-04AD-3656-DA6B9567D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58B9B4-BF88-42E0-670D-2754FDEE9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8C288-0A32-44DD-A06B-B2A3801BF631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255C7-5AB5-71CB-282E-E99869543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97F27-A54C-390A-197F-3406AB74E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139AF-7C7A-444E-96F7-F3E5B6EA91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137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AA191-E646-393F-1391-174D1BF33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AE9D1-B6D3-E9C0-8507-D5E4F5F130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8263C3-38C1-BA61-40E6-3F4B8EAA4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E4941-27A3-29F0-AA78-E7DA42EAE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8C288-0A32-44DD-A06B-B2A3801BF631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20923-75C3-635D-B30A-32397D574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FB0F7-1C5B-E84B-5562-302D3397B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139AF-7C7A-444E-96F7-F3E5B6EA91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32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41DF25-1ED2-CB43-1704-815793D73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C5C44-C876-3187-4941-89BBC04CA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98C23-F945-7922-D316-A037F4084B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8C288-0A32-44DD-A06B-B2A3801BF631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6FA41-E0B1-9B32-23D5-F0B1556D5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C54E9-547F-5526-435F-562A38B714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139AF-7C7A-444E-96F7-F3E5B6EA91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37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Stugard/Intro-to-Machine-Learning/blob/main/spam.csv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F1AF7-AD4C-DD21-38D6-B51DF9C7ED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Spam Filtering Using </a:t>
            </a:r>
            <a:r>
              <a:rPr lang="en-US" b="1" i="0" u="sng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Bayesian Theorem</a:t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5DA40-8DF4-DAE5-0DC4-4CF544EE34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(Bayes' Theorem Approach and Naive Bayes Theorem Approach)</a:t>
            </a:r>
            <a:br>
              <a:rPr lang="en-US" dirty="0"/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DA387F-33C8-9801-28C0-28C203257DDB}"/>
              </a:ext>
            </a:extLst>
          </p:cNvPr>
          <p:cNvSpPr txBox="1"/>
          <p:nvPr/>
        </p:nvSpPr>
        <p:spPr>
          <a:xfrm>
            <a:off x="8760542" y="5257800"/>
            <a:ext cx="173727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/>
              <a:t>Akash Adak</a:t>
            </a:r>
          </a:p>
          <a:p>
            <a:r>
              <a:rPr lang="en-US" sz="2500" b="1" dirty="0"/>
              <a:t>IIT2022215</a:t>
            </a:r>
            <a:endParaRPr lang="en-IN" sz="2500" b="1" dirty="0"/>
          </a:p>
        </p:txBody>
      </p:sp>
    </p:spTree>
    <p:extLst>
      <p:ext uri="{BB962C8B-B14F-4D97-AF65-F5344CB8AC3E}">
        <p14:creationId xmlns:p14="http://schemas.microsoft.com/office/powerpoint/2010/main" val="3765110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88E45-F59F-52C0-C602-2A06EC311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4355" y="2331576"/>
            <a:ext cx="10515600" cy="1325563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THANK YOU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080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16B64-7B2E-4EB9-AEB9-308A25045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951A62-93C0-EF97-4806-529DA23886BA}"/>
              </a:ext>
            </a:extLst>
          </p:cNvPr>
          <p:cNvSpPr txBox="1"/>
          <p:nvPr/>
        </p:nvSpPr>
        <p:spPr>
          <a:xfrm>
            <a:off x="661219" y="678426"/>
            <a:ext cx="11546751" cy="68018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Objective: </a:t>
            </a:r>
            <a:r>
              <a:rPr lang="en-US" sz="24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The purpose of this assignment is to implement Spam Filtering using </a:t>
            </a:r>
          </a:p>
          <a:p>
            <a:r>
              <a:rPr lang="en-US" sz="24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the following approaches:</a:t>
            </a:r>
            <a:br>
              <a:rPr lang="en-US" sz="2400" dirty="0"/>
            </a:br>
            <a:r>
              <a:rPr lang="en-US" sz="2400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1. Bayes' Theorem Approach</a:t>
            </a:r>
            <a:br>
              <a:rPr lang="en-US" sz="2400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</a:br>
            <a:r>
              <a:rPr lang="en-US" sz="2400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2. Naive Bayes Theorem Approach</a:t>
            </a:r>
            <a:br>
              <a:rPr lang="en-US" sz="2400" dirty="0"/>
            </a:br>
            <a:r>
              <a:rPr lang="en-US" sz="24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The models have been created</a:t>
            </a:r>
            <a:r>
              <a:rPr lang="en-US" sz="2400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from scratch </a:t>
            </a:r>
            <a:r>
              <a:rPr lang="en-US" sz="24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without using any external libraries.</a:t>
            </a:r>
          </a:p>
          <a:p>
            <a:endParaRPr lang="en-US" sz="2400" dirty="0">
              <a:solidFill>
                <a:srgbClr val="3C4043"/>
              </a:solidFill>
              <a:latin typeface="Roboto" panose="02000000000000000000" pitchFamily="2" charset="0"/>
            </a:endParaRPr>
          </a:p>
          <a:p>
            <a:r>
              <a:rPr lang="en-US" sz="2400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Naive Bayes Theorem Approach</a:t>
            </a:r>
            <a:br>
              <a:rPr lang="en-US" sz="2400" dirty="0"/>
            </a:br>
            <a:r>
              <a:rPr lang="en-US" sz="24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Trained a spam classifier using Naive Bayes Theorem.</a:t>
            </a:r>
            <a:br>
              <a:rPr lang="en-US" sz="2400" dirty="0"/>
            </a:br>
            <a:r>
              <a:rPr lang="en-US" sz="24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Performed tokenization, calculate word probabilities, and apply Laplace smoothing.</a:t>
            </a:r>
            <a:br>
              <a:rPr lang="en-US" sz="2400" dirty="0"/>
            </a:br>
            <a:r>
              <a:rPr lang="en-US" sz="24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Ensure the implementation can classify new emails based on the trained model.</a:t>
            </a:r>
          </a:p>
          <a:p>
            <a:endParaRPr lang="en-US" sz="2400" dirty="0">
              <a:solidFill>
                <a:srgbClr val="3C4043"/>
              </a:solidFill>
              <a:latin typeface="Roboto" panose="02000000000000000000" pitchFamily="2" charset="0"/>
            </a:endParaRPr>
          </a:p>
          <a:p>
            <a:r>
              <a:rPr lang="en-US" sz="2400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Bayes' Theorem Approach</a:t>
            </a:r>
            <a:br>
              <a:rPr lang="en-US" sz="2400" dirty="0"/>
            </a:br>
            <a:r>
              <a:rPr lang="en-US" sz="24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Using Bayes' theorem to compute the probability of an email being spam or </a:t>
            </a:r>
          </a:p>
          <a:p>
            <a:r>
              <a:rPr lang="en-US" sz="24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not spam based on provided probabilities of evidence and prior distributions.</a:t>
            </a:r>
          </a:p>
          <a:p>
            <a:endParaRPr lang="en-US" sz="2400" dirty="0">
              <a:solidFill>
                <a:srgbClr val="3C4043"/>
              </a:solidFill>
              <a:latin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Data source: </a:t>
            </a:r>
            <a:r>
              <a:rPr lang="en-US" sz="2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  <a:hlinkClick r:id="rId2"/>
              </a:rPr>
              <a:t>spam.csv</a:t>
            </a:r>
            <a:br>
              <a:rPr lang="en-US" sz="2400" dirty="0"/>
            </a:br>
            <a:br>
              <a:rPr lang="en-US" sz="2400" dirty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11195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D6900-3680-3EB3-15C7-7FFEB307A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9610"/>
          </a:xfrm>
        </p:spPr>
        <p:txBody>
          <a:bodyPr>
            <a:normAutofit/>
          </a:bodyPr>
          <a:lstStyle/>
          <a:p>
            <a:r>
              <a:rPr lang="en-US" sz="3000" b="1" u="sng" dirty="0"/>
              <a:t>Performing Tokenization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208629-C9AB-45DB-1F6A-06A7757C2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57" y="1036625"/>
            <a:ext cx="5134692" cy="5315692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11B64850-F5C7-879B-74AA-145EDBAC65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649183" y="1180322"/>
            <a:ext cx="6542817" cy="3370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Vocabulary Creation: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CountVectorizer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altLang="en-US" sz="2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class tokenizes text by splitting it into words and assigning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each a unique index in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vocabulary_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Token Count Matrix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transform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method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generates a matrix where each row represents a document,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dirty="0"/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and each column represents word frequencies.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Combined Processing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fit_transform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method performs both vocabulary creation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matrix generation in one step.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63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FF034A-2B91-146F-3279-31FEEE0C4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19099-46BB-01EA-3CC5-0143981C9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9610"/>
          </a:xfrm>
        </p:spPr>
        <p:txBody>
          <a:bodyPr>
            <a:normAutofit/>
          </a:bodyPr>
          <a:lstStyle/>
          <a:p>
            <a:r>
              <a:rPr lang="en-US" sz="3000" b="1" u="sng" dirty="0"/>
              <a:t>Naïve Bayes Theorem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452A1-40A1-281B-DF05-06D49E994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47351"/>
            <a:ext cx="10515600" cy="529611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This formulation represents how Naive Bayes calculates the log probabilities and applies Laplace smoothing.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1B6E51-2D0E-5D7A-9185-76DD390D5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892" y="1189029"/>
            <a:ext cx="5334744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423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E55485-B3E5-8427-CE18-DC2D0E3223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89B89-6BBE-4710-7D9B-50662DFE7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9610"/>
          </a:xfrm>
        </p:spPr>
        <p:txBody>
          <a:bodyPr>
            <a:normAutofit/>
          </a:bodyPr>
          <a:lstStyle/>
          <a:p>
            <a:r>
              <a:rPr lang="en-US" sz="3000" b="1" u="sng" dirty="0"/>
              <a:t>Applying Naïve Bayes Theorem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CB3E37-00CF-3720-6C48-3C7850400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70" y="996182"/>
            <a:ext cx="5468113" cy="5496692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17DDFFBD-6C4E-C99B-5A0A-304A747505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649913" y="1434279"/>
            <a:ext cx="6585842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Calculating Word Probabilities: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model estimates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probability of each word in different classes by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counting occurrences in the training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Applying Laplace Smoothing: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prevent zero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probabilities, 1 is added to all word counts before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normalizing, ensuring better generalization.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 &amp; Classification: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model calculates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 probabilities for each class and selects the one with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highest score for classification. </a:t>
            </a:r>
          </a:p>
        </p:txBody>
      </p:sp>
    </p:spTree>
    <p:extLst>
      <p:ext uri="{BB962C8B-B14F-4D97-AF65-F5344CB8AC3E}">
        <p14:creationId xmlns:p14="http://schemas.microsoft.com/office/powerpoint/2010/main" val="3027772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797FC1-94E1-1117-EF1B-7544A73C0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BCE61-3C6A-5456-849A-1DC2FB0EC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9610"/>
          </a:xfrm>
        </p:spPr>
        <p:txBody>
          <a:bodyPr>
            <a:normAutofit/>
          </a:bodyPr>
          <a:lstStyle/>
          <a:p>
            <a:r>
              <a:rPr lang="en-US" sz="3000" b="1" u="sng" dirty="0"/>
              <a:t>Bayes Theorem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22FFC-AD7B-870E-27EB-2B3E42D48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020" y="6228068"/>
            <a:ext cx="10515600" cy="529611"/>
          </a:xfrm>
        </p:spPr>
        <p:txBody>
          <a:bodyPr>
            <a:normAutofit/>
          </a:bodyPr>
          <a:lstStyle/>
          <a:p>
            <a:r>
              <a:rPr lang="en-US" sz="1500" dirty="0"/>
              <a:t>This formulation clearly explains how Bayes’ theorem is applied in the model for classification.</a:t>
            </a:r>
            <a:endParaRPr lang="en-IN" sz="1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C98475-F12E-6C2C-B267-F55D6622F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020" y="967603"/>
            <a:ext cx="4810019" cy="523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39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B98125-7F55-0CEE-F26D-7848BBC4C2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88D7-9B0E-4F08-BC79-32F785574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9610"/>
          </a:xfrm>
        </p:spPr>
        <p:txBody>
          <a:bodyPr>
            <a:normAutofit/>
          </a:bodyPr>
          <a:lstStyle/>
          <a:p>
            <a:r>
              <a:rPr lang="en-US" sz="3000" b="1" u="sng" dirty="0"/>
              <a:t>Applying Bayes’ Theorem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79DF4AF-8AE7-D29C-5826-B09DD9D58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09" y="945036"/>
            <a:ext cx="4684842" cy="554783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1B542AF-5108-C254-BFAB-33211D336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621" y="1204004"/>
            <a:ext cx="6759455" cy="300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143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AA5E5-6E35-9BF7-707F-FDCFEB6AB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Other Important Implementations</a:t>
            </a:r>
            <a:endParaRPr lang="en-IN" b="1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37369-4767-B8D4-501B-84E374502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374" y="1546968"/>
            <a:ext cx="10515600" cy="2874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b="1" i="1" u="sng" dirty="0"/>
              <a:t>1. Train – Test Split</a:t>
            </a:r>
            <a:endParaRPr lang="en-IN" sz="2500" b="1" i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E43855-D33C-F52F-8195-19F3313BB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310" y="2157018"/>
            <a:ext cx="8694632" cy="457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914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8A2C3-5172-A0BC-011C-77C4CAF77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555" y="380283"/>
            <a:ext cx="10515600" cy="494788"/>
          </a:xfrm>
        </p:spPr>
        <p:txBody>
          <a:bodyPr/>
          <a:lstStyle/>
          <a:p>
            <a:pPr marL="0" indent="0">
              <a:buNone/>
            </a:pPr>
            <a:r>
              <a:rPr lang="en-US" b="1" i="1" u="sng" dirty="0"/>
              <a:t>2. Implementing R2 Score</a:t>
            </a:r>
            <a:endParaRPr lang="en-IN" b="1" i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410754-0539-D322-1ECF-C314B2E29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250" y="1166535"/>
            <a:ext cx="6530631" cy="309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132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347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Algerian</vt:lpstr>
      <vt:lpstr>Arial</vt:lpstr>
      <vt:lpstr>Arial Unicode MS</vt:lpstr>
      <vt:lpstr>Calibri</vt:lpstr>
      <vt:lpstr>Calibri Light</vt:lpstr>
      <vt:lpstr>Cascadia Code SemiBold</vt:lpstr>
      <vt:lpstr>Roboto</vt:lpstr>
      <vt:lpstr>Office Theme</vt:lpstr>
      <vt:lpstr>Spam Filtering Using Bayesian Theorem </vt:lpstr>
      <vt:lpstr> </vt:lpstr>
      <vt:lpstr>Performing Tokenization</vt:lpstr>
      <vt:lpstr>Naïve Bayes Theorem Formulation</vt:lpstr>
      <vt:lpstr>Applying Naïve Bayes Theorem</vt:lpstr>
      <vt:lpstr>Bayes Theorem Formulation</vt:lpstr>
      <vt:lpstr>Applying Bayes’ Theorem</vt:lpstr>
      <vt:lpstr>Other Important Implementations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Spam Filtering Using Bayesian Theorem</dc:title>
  <dc:creator>AKASH ADAK</dc:creator>
  <cp:lastModifiedBy>AKASH ADAK</cp:lastModifiedBy>
  <cp:revision>2</cp:revision>
  <dcterms:created xsi:type="dcterms:W3CDTF">2025-01-29T05:46:22Z</dcterms:created>
  <dcterms:modified xsi:type="dcterms:W3CDTF">2025-01-29T15:53:50Z</dcterms:modified>
</cp:coreProperties>
</file>