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jpeg" ContentType="image/jpeg"/>
  <Override PartName="/ppt/media/image4.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jpeg" ContentType="image/jpeg"/>
  <Override PartName="/ppt/media/image12.jpeg" ContentType="image/jpeg"/>
  <Override PartName="/ppt/media/image13.png" ContentType="image/png"/>
  <Override PartName="/ppt/media/image14.png" ContentType="image/png"/>
  <Override PartName="/ppt/media/image15.png" ContentType="image/png"/>
  <Override PartName="/ppt/media/image16.jpeg" ContentType="image/jpeg"/>
  <Override PartName="/ppt/media/image17.png" ContentType="image/png"/>
  <Override PartName="/ppt/media/image18.jpeg" ContentType="image/jpe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C33DE2E-71DD-43D9-8EA8-665ACC2572E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4D33D6A-DD2C-45B9-B441-FE9209DE22F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AEEDF34-FE41-4DFD-B50A-0CCBD65AA486}"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297F03A-D65B-474A-A75D-544EE0FF7D7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E7D01AF-917F-4759-8CB9-3AFF4521F28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1B27F6A-9543-4330-8C31-BCE6EC450E6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2E71A7B-50A2-4E5C-BF02-0227EB632D0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3E5B72C-07C4-4D33-87DC-5090647342A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F48289D-5F93-4C43-B7D3-98DAE39F79E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F5CCA65-5AD4-4BED-BDDC-81F78D6828F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3361AA2-B225-47CD-A8FE-0F40BADC3CE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E3004DF-CB7F-41FB-A88E-9B3F822C416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B65D76-CF42-4F23-8FE5-651C52F77C7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D4558F9-B32E-47BF-9F10-3EEFDA4DCE0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394E137-912E-4B66-AEA3-3BA3A95DBEC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7A5D0DE-DB1E-475A-B9F0-3CEECE0FF656}"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305AEC1-BB6F-4D86-9084-102B405A9CC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D991AE8-9FB2-4AB5-A292-C7271045416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2C00EE2-A208-4C1B-B481-E9B675801A9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FD72F79-5411-47FF-812F-C06BEBFDC55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DA9B003-93D1-4AEB-AF4A-A502A168D48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08C94B4-CBBD-40B5-9EA1-0EE1569012C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27D793-0992-4ED6-AB40-B766FD87B03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2D4AAFD-4D82-4C1A-A8E1-C193DFE9119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algn="r">
              <a:lnSpc>
                <a:spcPct val="100000"/>
              </a:lnSpc>
              <a:buNone/>
              <a:defRPr b="0" lang="en-IN" sz="1400" spc="-1" strike="noStrike">
                <a:latin typeface="Times New Roman"/>
              </a:defRPr>
            </a:lvl1pPr>
          </a:lstStyle>
          <a:p>
            <a:pPr algn="r">
              <a:lnSpc>
                <a:spcPct val="100000"/>
              </a:lnSpc>
              <a:buNone/>
            </a:pPr>
            <a:fld id="{5BA6DF5F-AC1B-429E-9A8F-0F8B0848F95F}" type="slidenum">
              <a:rPr b="0" lang="en-IN" sz="1400" spc="-1" strike="noStrike">
                <a:latin typeface="Times New Roman"/>
              </a:rPr>
              <a:t>&lt;number&gt;</a:t>
            </a:fld>
            <a:endParaRPr b="0" lang="en-IN" sz="1400" spc="-1" strike="noStrike">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algn="r">
              <a:lnSpc>
                <a:spcPct val="100000"/>
              </a:lnSpc>
              <a:buNone/>
              <a:defRPr b="0" lang="en-IN" sz="1400" spc="-1" strike="noStrike">
                <a:latin typeface="Times New Roman"/>
              </a:defRPr>
            </a:lvl1pPr>
          </a:lstStyle>
          <a:p>
            <a:pPr algn="r">
              <a:lnSpc>
                <a:spcPct val="100000"/>
              </a:lnSpc>
              <a:buNone/>
            </a:pPr>
            <a:fld id="{8CF9038B-8E39-4407-ADAD-3C046743D2AA}" type="slidenum">
              <a:rPr b="0" lang="en-IN" sz="1400" spc="-1" strike="noStrike">
                <a:latin typeface="Times New Roman"/>
              </a:rPr>
              <a:t>&lt;number&gt;</a:t>
            </a:fld>
            <a:endParaRPr b="0" lang="en-IN" sz="1400" spc="-1" strike="noStrike">
              <a:latin typeface="Times New Roman"/>
            </a:endParaRPr>
          </a:p>
        </p:txBody>
      </p:sp>
      <p:sp>
        <p:nvSpPr>
          <p:cNvPr id="43" name="PlaceHolder 3"/>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198000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Facial Reconstruction using Speech</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Analysis</a:t>
            </a:r>
            <a:endParaRPr b="0" lang="en-IN" sz="4400" spc="-1" strike="noStrike">
              <a:latin typeface="Arial"/>
            </a:endParaRPr>
          </a:p>
        </p:txBody>
      </p:sp>
      <p:sp>
        <p:nvSpPr>
          <p:cNvPr id="111"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12600" algn="just">
              <a:lnSpc>
                <a:spcPct val="100000"/>
              </a:lnSpc>
              <a:spcBef>
                <a:spcPts val="96"/>
              </a:spcBef>
              <a:buNone/>
              <a:tabLst>
                <a:tab algn="l" pos="329400"/>
              </a:tabLst>
            </a:pPr>
            <a:r>
              <a:rPr b="1" lang="en-IN" sz="1500" spc="-12" strike="noStrike">
                <a:solidFill>
                  <a:srgbClr val="000000"/>
                </a:solidFill>
                <a:latin typeface="Times New Roman"/>
                <a:ea typeface="DejaVu Sans"/>
              </a:rPr>
              <a:t>Face </a:t>
            </a:r>
            <a:r>
              <a:rPr b="1" lang="en-IN" sz="1500" spc="-7" strike="noStrike">
                <a:solidFill>
                  <a:srgbClr val="000000"/>
                </a:solidFill>
                <a:latin typeface="Times New Roman"/>
                <a:ea typeface="DejaVu Sans"/>
              </a:rPr>
              <a:t>Retrival </a:t>
            </a:r>
            <a:r>
              <a:rPr b="1" lang="en-IN" sz="1500" spc="-12" strike="noStrike">
                <a:solidFill>
                  <a:srgbClr val="000000"/>
                </a:solidFill>
                <a:latin typeface="Times New Roman"/>
                <a:ea typeface="DejaVu Sans"/>
              </a:rPr>
              <a:t>Performance </a:t>
            </a:r>
            <a:r>
              <a:rPr b="0" lang="en-IN" sz="1500" spc="-46" strike="noStrike">
                <a:solidFill>
                  <a:srgbClr val="000000"/>
                </a:solidFill>
                <a:latin typeface="Times New Roman"/>
                <a:ea typeface="DejaVu Sans"/>
              </a:rPr>
              <a:t>We </a:t>
            </a:r>
            <a:r>
              <a:rPr b="0" lang="en-IN" sz="1500" spc="-7" strike="noStrike">
                <a:solidFill>
                  <a:srgbClr val="000000"/>
                </a:solidFill>
                <a:latin typeface="Times New Roman"/>
                <a:ea typeface="DejaVu Sans"/>
              </a:rPr>
              <a:t>query a</a:t>
            </a:r>
            <a:r>
              <a:rPr b="0" lang="en-IN" sz="1500" spc="-35" strike="noStrike">
                <a:solidFill>
                  <a:srgbClr val="000000"/>
                </a:solidFill>
                <a:latin typeface="Times New Roman"/>
                <a:ea typeface="DejaVu Sans"/>
              </a:rPr>
              <a:t> </a:t>
            </a:r>
            <a:r>
              <a:rPr b="0" lang="en-IN" sz="1500" spc="-7" strike="noStrike">
                <a:solidFill>
                  <a:srgbClr val="000000"/>
                </a:solidFill>
                <a:latin typeface="Times New Roman"/>
                <a:ea typeface="DejaVu Sans"/>
              </a:rPr>
              <a:t>database  of 400 face images by comparing our </a:t>
            </a:r>
            <a:r>
              <a:rPr b="0" lang="en-IN" sz="1500" spc="-32" strike="noStrike">
                <a:solidFill>
                  <a:srgbClr val="000000"/>
                </a:solidFill>
                <a:latin typeface="Times New Roman"/>
                <a:ea typeface="DejaVu Sans"/>
              </a:rPr>
              <a:t>Voice  Encoder</a:t>
            </a:r>
            <a:r>
              <a:rPr b="0" lang="en-IN" sz="1500" spc="-7" strike="noStrike">
                <a:solidFill>
                  <a:srgbClr val="000000"/>
                </a:solidFill>
                <a:latin typeface="Times New Roman"/>
                <a:ea typeface="DejaVu Sans"/>
              </a:rPr>
              <a:t> prediction of input audio to all VGG-16  face features in the database. </a:t>
            </a:r>
            <a:r>
              <a:rPr b="0" lang="en-IN" sz="1500" spc="-12" strike="noStrike">
                <a:solidFill>
                  <a:srgbClr val="000000"/>
                </a:solidFill>
                <a:latin typeface="Times New Roman"/>
                <a:ea typeface="DejaVu Sans"/>
              </a:rPr>
              <a:t>For </a:t>
            </a:r>
            <a:r>
              <a:rPr b="0" lang="en-IN" sz="1500" spc="-7" strike="noStrike">
                <a:solidFill>
                  <a:srgbClr val="000000"/>
                </a:solidFill>
                <a:latin typeface="Times New Roman"/>
                <a:ea typeface="DejaVu Sans"/>
              </a:rPr>
              <a:t>each </a:t>
            </a:r>
            <a:r>
              <a:rPr b="0" lang="en-IN" sz="1500" spc="-15" strike="noStrike">
                <a:solidFill>
                  <a:srgbClr val="000000"/>
                </a:solidFill>
                <a:latin typeface="Times New Roman"/>
                <a:ea typeface="DejaVu Sans"/>
              </a:rPr>
              <a:t>query, </a:t>
            </a:r>
            <a:r>
              <a:rPr b="0" lang="en-IN" sz="1500" spc="-7" strike="noStrike">
                <a:solidFill>
                  <a:srgbClr val="000000"/>
                </a:solidFill>
                <a:latin typeface="Times New Roman"/>
                <a:ea typeface="DejaVu Sans"/>
              </a:rPr>
              <a:t>we  </a:t>
            </a:r>
            <a:r>
              <a:rPr b="0" lang="en-IN" sz="1500" spc="-12" strike="noStrike">
                <a:solidFill>
                  <a:srgbClr val="000000"/>
                </a:solidFill>
                <a:latin typeface="Times New Roman"/>
                <a:ea typeface="DejaVu Sans"/>
              </a:rPr>
              <a:t>show </a:t>
            </a:r>
            <a:r>
              <a:rPr b="0" lang="en-IN" sz="1500" spc="-7" strike="noStrike">
                <a:solidFill>
                  <a:srgbClr val="000000"/>
                </a:solidFill>
                <a:latin typeface="Times New Roman"/>
                <a:ea typeface="DejaVu Sans"/>
              </a:rPr>
              <a:t>the top-5 </a:t>
            </a:r>
            <a:r>
              <a:rPr b="0" lang="en-IN" sz="1500" spc="-12" strike="noStrike">
                <a:solidFill>
                  <a:srgbClr val="000000"/>
                </a:solidFill>
                <a:latin typeface="Times New Roman"/>
                <a:ea typeface="DejaVu Sans"/>
              </a:rPr>
              <a:t>retrieved </a:t>
            </a:r>
            <a:r>
              <a:rPr b="0" lang="en-IN" sz="1500" spc="-7" strike="noStrike">
                <a:solidFill>
                  <a:srgbClr val="000000"/>
                </a:solidFill>
                <a:latin typeface="Times New Roman"/>
                <a:ea typeface="DejaVu Sans"/>
              </a:rPr>
              <a:t>samples. It can be seen  from</a:t>
            </a:r>
            <a:r>
              <a:rPr b="0" lang="en-IN" sz="1500" spc="43" strike="noStrike">
                <a:solidFill>
                  <a:srgbClr val="000000"/>
                </a:solidFill>
                <a:latin typeface="Times New Roman"/>
                <a:ea typeface="DejaVu Sans"/>
              </a:rPr>
              <a:t> </a:t>
            </a:r>
            <a:r>
              <a:rPr b="0" lang="en-IN" sz="1500" spc="-7" strike="noStrike">
                <a:solidFill>
                  <a:srgbClr val="000000"/>
                </a:solidFill>
                <a:latin typeface="Times New Roman"/>
                <a:ea typeface="DejaVu Sans"/>
              </a:rPr>
              <a:t>the</a:t>
            </a:r>
            <a:r>
              <a:rPr b="0" lang="en-IN" sz="1500" spc="43" strike="noStrike">
                <a:solidFill>
                  <a:srgbClr val="000000"/>
                </a:solidFill>
                <a:latin typeface="Times New Roman"/>
                <a:ea typeface="DejaVu Sans"/>
              </a:rPr>
              <a:t> </a:t>
            </a:r>
            <a:r>
              <a:rPr b="0" lang="en-IN" sz="1500" spc="-12" strike="noStrike">
                <a:solidFill>
                  <a:srgbClr val="000000"/>
                </a:solidFill>
                <a:latin typeface="Times New Roman"/>
                <a:ea typeface="DejaVu Sans"/>
              </a:rPr>
              <a:t>retrieved</a:t>
            </a:r>
            <a:r>
              <a:rPr b="0" lang="en-IN" sz="1500" spc="43" strike="noStrike">
                <a:solidFill>
                  <a:srgbClr val="000000"/>
                </a:solidFill>
                <a:latin typeface="Times New Roman"/>
                <a:ea typeface="DejaVu Sans"/>
              </a:rPr>
              <a:t> </a:t>
            </a:r>
            <a:r>
              <a:rPr b="0" lang="en-IN" sz="1500" spc="-7" strike="noStrike">
                <a:solidFill>
                  <a:srgbClr val="000000"/>
                </a:solidFill>
                <a:latin typeface="Times New Roman"/>
                <a:ea typeface="DejaVu Sans"/>
              </a:rPr>
              <a:t>images</a:t>
            </a:r>
            <a:r>
              <a:rPr b="0" lang="en-IN" sz="1500" spc="43" strike="noStrike">
                <a:solidFill>
                  <a:srgbClr val="000000"/>
                </a:solidFill>
                <a:latin typeface="Times New Roman"/>
                <a:ea typeface="DejaVu Sans"/>
              </a:rPr>
              <a:t> </a:t>
            </a:r>
            <a:r>
              <a:rPr b="0" lang="en-IN" sz="1500" spc="-7" strike="noStrike">
                <a:solidFill>
                  <a:srgbClr val="000000"/>
                </a:solidFill>
                <a:latin typeface="Times New Roman"/>
                <a:ea typeface="DejaVu Sans"/>
              </a:rPr>
              <a:t>in</a:t>
            </a:r>
            <a:r>
              <a:rPr b="0" lang="en-IN" sz="1500" spc="43" strike="noStrike">
                <a:solidFill>
                  <a:srgbClr val="000000"/>
                </a:solidFill>
                <a:latin typeface="Times New Roman"/>
                <a:ea typeface="DejaVu Sans"/>
              </a:rPr>
              <a:t> </a:t>
            </a:r>
            <a:r>
              <a:rPr b="0" lang="en-IN" sz="1500" spc="-7" strike="noStrike">
                <a:solidFill>
                  <a:srgbClr val="000000"/>
                </a:solidFill>
                <a:latin typeface="Times New Roman"/>
                <a:ea typeface="DejaVu Sans"/>
              </a:rPr>
              <a:t>Figure</a:t>
            </a:r>
            <a:r>
              <a:rPr b="0" lang="en-IN" sz="1500" spc="43" strike="noStrike">
                <a:solidFill>
                  <a:srgbClr val="000000"/>
                </a:solidFill>
                <a:latin typeface="Times New Roman"/>
                <a:ea typeface="DejaVu Sans"/>
              </a:rPr>
              <a:t> </a:t>
            </a:r>
            <a:r>
              <a:rPr b="0" lang="en-IN" sz="1500" spc="-7" strike="noStrike">
                <a:solidFill>
                  <a:srgbClr val="000000"/>
                </a:solidFill>
                <a:latin typeface="Times New Roman"/>
                <a:ea typeface="DejaVu Sans"/>
              </a:rPr>
              <a:t>that</a:t>
            </a:r>
            <a:r>
              <a:rPr b="0" lang="en-IN" sz="1500" spc="43" strike="noStrike">
                <a:solidFill>
                  <a:srgbClr val="000000"/>
                </a:solidFill>
                <a:latin typeface="Times New Roman"/>
                <a:ea typeface="DejaVu Sans"/>
              </a:rPr>
              <a:t> </a:t>
            </a:r>
            <a:r>
              <a:rPr b="0" lang="en-IN" sz="1500" spc="-7" strike="noStrike">
                <a:solidFill>
                  <a:srgbClr val="000000"/>
                </a:solidFill>
                <a:latin typeface="Times New Roman"/>
                <a:ea typeface="DejaVu Sans"/>
              </a:rPr>
              <a:t>model has learned </a:t>
            </a:r>
            <a:r>
              <a:rPr b="0" lang="en-IN" sz="1500" spc="-12" strike="noStrike">
                <a:solidFill>
                  <a:srgbClr val="000000"/>
                </a:solidFill>
                <a:latin typeface="Times New Roman"/>
                <a:ea typeface="DejaVu Sans"/>
              </a:rPr>
              <a:t>various </a:t>
            </a:r>
            <a:r>
              <a:rPr b="0" lang="en-IN" sz="1500" spc="-7" strike="noStrike">
                <a:solidFill>
                  <a:srgbClr val="000000"/>
                </a:solidFill>
                <a:latin typeface="Times New Roman"/>
                <a:ea typeface="DejaVu Sans"/>
              </a:rPr>
              <a:t>physical attributes such as</a:t>
            </a:r>
            <a:r>
              <a:rPr b="0" lang="en-IN" sz="1500" spc="-140" strike="noStrike">
                <a:solidFill>
                  <a:srgbClr val="000000"/>
                </a:solidFill>
                <a:latin typeface="Times New Roman"/>
                <a:ea typeface="DejaVu Sans"/>
              </a:rPr>
              <a:t> </a:t>
            </a:r>
            <a:r>
              <a:rPr b="0" lang="en-IN" sz="1500" spc="-7" strike="noStrike">
                <a:solidFill>
                  <a:srgbClr val="000000"/>
                </a:solidFill>
                <a:latin typeface="Times New Roman"/>
                <a:ea typeface="DejaVu Sans"/>
              </a:rPr>
              <a:t>age  and gender since in all the </a:t>
            </a:r>
            <a:r>
              <a:rPr b="0" lang="en-IN" sz="1500" spc="-12" strike="noStrike">
                <a:solidFill>
                  <a:srgbClr val="000000"/>
                </a:solidFill>
                <a:latin typeface="Times New Roman"/>
                <a:ea typeface="DejaVu Sans"/>
              </a:rPr>
              <a:t>rows, </a:t>
            </a:r>
            <a:r>
              <a:rPr b="0" lang="en-IN" sz="1500" spc="-7" strike="noStrike">
                <a:solidFill>
                  <a:srgbClr val="000000"/>
                </a:solidFill>
                <a:latin typeface="Times New Roman"/>
                <a:ea typeface="DejaVu Sans"/>
              </a:rPr>
              <a:t>the </a:t>
            </a:r>
            <a:r>
              <a:rPr b="0" lang="en-IN" sz="1500" spc="-12" strike="noStrike">
                <a:solidFill>
                  <a:srgbClr val="000000"/>
                </a:solidFill>
                <a:latin typeface="Times New Roman"/>
                <a:ea typeface="DejaVu Sans"/>
              </a:rPr>
              <a:t>retrieved  </a:t>
            </a:r>
            <a:r>
              <a:rPr b="0" lang="en-IN" sz="1500" spc="-7" strike="noStrike">
                <a:solidFill>
                  <a:srgbClr val="000000"/>
                </a:solidFill>
                <a:latin typeface="Times New Roman"/>
                <a:ea typeface="DejaVu Sans"/>
              </a:rPr>
              <a:t>images </a:t>
            </a:r>
            <a:r>
              <a:rPr b="0" lang="en-IN" sz="1500" spc="-15" strike="noStrike">
                <a:solidFill>
                  <a:srgbClr val="000000"/>
                </a:solidFill>
                <a:latin typeface="Times New Roman"/>
                <a:ea typeface="DejaVu Sans"/>
              </a:rPr>
              <a:t>have </a:t>
            </a:r>
            <a:r>
              <a:rPr b="0" lang="en-IN" sz="1500" spc="-7" strike="noStrike">
                <a:solidFill>
                  <a:srgbClr val="000000"/>
                </a:solidFill>
                <a:latin typeface="Times New Roman"/>
                <a:ea typeface="DejaVu Sans"/>
              </a:rPr>
              <a:t>same gender and similar age as the  query image. In </a:t>
            </a:r>
            <a:r>
              <a:rPr b="0" lang="en-IN" sz="1500" spc="-15" strike="noStrike">
                <a:solidFill>
                  <a:srgbClr val="000000"/>
                </a:solidFill>
                <a:latin typeface="Times New Roman"/>
                <a:ea typeface="DejaVu Sans"/>
              </a:rPr>
              <a:t>row </a:t>
            </a:r>
            <a:r>
              <a:rPr b="0" lang="en-IN" sz="1500" spc="-7" strike="noStrike">
                <a:solidFill>
                  <a:srgbClr val="000000"/>
                </a:solidFill>
                <a:latin typeface="Times New Roman"/>
                <a:ea typeface="DejaVu Sans"/>
              </a:rPr>
              <a:t>2: the </a:t>
            </a:r>
            <a:r>
              <a:rPr b="0" lang="en-IN" sz="1500" spc="-15" strike="noStrike">
                <a:solidFill>
                  <a:srgbClr val="000000"/>
                </a:solidFill>
                <a:latin typeface="Times New Roman"/>
                <a:ea typeface="DejaVu Sans"/>
              </a:rPr>
              <a:t>first </a:t>
            </a:r>
            <a:r>
              <a:rPr b="0" lang="en-IN" sz="1500" spc="-7" strike="noStrike">
                <a:solidFill>
                  <a:srgbClr val="000000"/>
                </a:solidFill>
                <a:latin typeface="Times New Roman"/>
                <a:ea typeface="DejaVu Sans"/>
              </a:rPr>
              <a:t>3 matching  images </a:t>
            </a:r>
            <a:r>
              <a:rPr b="0" lang="en-IN" sz="1500" spc="-15" strike="noStrike">
                <a:solidFill>
                  <a:srgbClr val="000000"/>
                </a:solidFill>
                <a:latin typeface="Times New Roman"/>
                <a:ea typeface="DejaVu Sans"/>
              </a:rPr>
              <a:t>have </a:t>
            </a:r>
            <a:r>
              <a:rPr b="0" lang="en-IN" sz="1500" spc="-7" strike="noStrike">
                <a:solidFill>
                  <a:srgbClr val="000000"/>
                </a:solidFill>
                <a:latin typeface="Times New Roman"/>
                <a:ea typeface="DejaVu Sans"/>
              </a:rPr>
              <a:t>same expression as the query</a:t>
            </a:r>
            <a:r>
              <a:rPr b="0" lang="en-IN" sz="1500" spc="15" strike="noStrike">
                <a:solidFill>
                  <a:srgbClr val="000000"/>
                </a:solidFill>
                <a:latin typeface="Times New Roman"/>
                <a:ea typeface="DejaVu Sans"/>
              </a:rPr>
              <a:t> </a:t>
            </a:r>
            <a:r>
              <a:rPr b="0" lang="en-IN" sz="1500" spc="-7" strike="noStrike">
                <a:solidFill>
                  <a:srgbClr val="000000"/>
                </a:solidFill>
                <a:latin typeface="Times New Roman"/>
                <a:ea typeface="DejaVu Sans"/>
              </a:rPr>
              <a:t>image.</a:t>
            </a:r>
            <a:endParaRPr b="0" lang="en-IN" sz="1500" spc="-1" strike="noStrike">
              <a:latin typeface="Arial"/>
            </a:endParaRPr>
          </a:p>
        </p:txBody>
      </p:sp>
      <p:sp>
        <p:nvSpPr>
          <p:cNvPr id="112" name="object 3"/>
          <p:cNvSpPr/>
          <p:nvPr/>
        </p:nvSpPr>
        <p:spPr>
          <a:xfrm>
            <a:off x="7350120" y="2520000"/>
            <a:ext cx="2549160" cy="2699280"/>
          </a:xfrm>
          <a:prstGeom prst="rect">
            <a:avLst/>
          </a:prstGeom>
          <a:blipFill rotWithShape="0">
            <a:blip r:embed="rId2"/>
            <a:srcRect/>
            <a:stretch/>
          </a:blipFill>
          <a:ln w="0">
            <a:noFill/>
          </a:ln>
        </p:spPr>
        <p:style>
          <a:lnRef idx="0"/>
          <a:fillRef idx="0"/>
          <a:effectRef idx="0"/>
          <a:fontRef idx="minor"/>
        </p:style>
      </p:sp>
      <p:sp>
        <p:nvSpPr>
          <p:cNvPr id="113" name=""/>
          <p:cNvSpPr/>
          <p:nvPr/>
        </p:nvSpPr>
        <p:spPr>
          <a:xfrm>
            <a:off x="360000" y="2589480"/>
            <a:ext cx="7030080" cy="2809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500" spc="-7" strike="noStrike">
                <a:solidFill>
                  <a:srgbClr val="000000"/>
                </a:solidFill>
                <a:latin typeface="Times New Roman"/>
                <a:ea typeface="DejaVu Sans"/>
              </a:rPr>
              <a:t>S2F</a:t>
            </a:r>
            <a:r>
              <a:rPr b="1" lang="en-IN" sz="1500" spc="-60" strike="noStrike">
                <a:solidFill>
                  <a:srgbClr val="000000"/>
                </a:solidFill>
                <a:latin typeface="Times New Roman"/>
                <a:ea typeface="DejaVu Sans"/>
              </a:rPr>
              <a:t> </a:t>
            </a:r>
            <a:r>
              <a:rPr b="1" lang="en-IN" sz="1500" spc="-7" strike="noStrike">
                <a:solidFill>
                  <a:srgbClr val="000000"/>
                </a:solidFill>
                <a:latin typeface="Times New Roman"/>
                <a:ea typeface="DejaVu Sans"/>
              </a:rPr>
              <a:t>Output</a:t>
            </a:r>
            <a:r>
              <a:rPr b="1" lang="en-IN" sz="1500" spc="-55" strike="noStrike">
                <a:solidFill>
                  <a:srgbClr val="000000"/>
                </a:solidFill>
                <a:latin typeface="Times New Roman"/>
                <a:ea typeface="DejaVu Sans"/>
              </a:rPr>
              <a:t> </a:t>
            </a:r>
            <a:r>
              <a:rPr b="0" lang="en-IN" sz="1500" spc="-7" strike="noStrike">
                <a:solidFill>
                  <a:srgbClr val="000000"/>
                </a:solidFill>
                <a:latin typeface="Times New Roman"/>
                <a:ea typeface="DejaVu Sans"/>
              </a:rPr>
              <a:t>From</a:t>
            </a:r>
            <a:r>
              <a:rPr b="0" lang="en-IN" sz="1500" spc="-55" strike="noStrike">
                <a:solidFill>
                  <a:srgbClr val="000000"/>
                </a:solidFill>
                <a:latin typeface="Times New Roman"/>
                <a:ea typeface="DejaVu Sans"/>
              </a:rPr>
              <a:t> </a:t>
            </a:r>
            <a:r>
              <a:rPr b="0" lang="en-IN" sz="1500" spc="-15" strike="noStrike">
                <a:solidFill>
                  <a:srgbClr val="000000"/>
                </a:solidFill>
                <a:latin typeface="Times New Roman"/>
                <a:ea typeface="DejaVu Sans"/>
              </a:rPr>
              <a:t>figure,</a:t>
            </a:r>
            <a:r>
              <a:rPr b="0" lang="en-IN" sz="1500" spc="-7" strike="noStrike">
                <a:solidFill>
                  <a:srgbClr val="000000"/>
                </a:solidFill>
                <a:latin typeface="Times New Roman"/>
                <a:ea typeface="DejaVu Sans"/>
              </a:rPr>
              <a:t>the</a:t>
            </a:r>
            <a:r>
              <a:rPr b="0" lang="en-IN" sz="1500" spc="-55" strike="noStrike">
                <a:solidFill>
                  <a:srgbClr val="000000"/>
                </a:solidFill>
                <a:latin typeface="Times New Roman"/>
                <a:ea typeface="DejaVu Sans"/>
              </a:rPr>
              <a:t> </a:t>
            </a:r>
            <a:r>
              <a:rPr b="0" lang="en-IN" sz="1500" spc="-15" strike="noStrike">
                <a:solidFill>
                  <a:srgbClr val="000000"/>
                </a:solidFill>
                <a:latin typeface="Times New Roman"/>
                <a:ea typeface="DejaVu Sans"/>
              </a:rPr>
              <a:t>first</a:t>
            </a:r>
            <a:r>
              <a:rPr b="0" lang="en-IN" sz="1500" spc="-55" strike="noStrike">
                <a:solidFill>
                  <a:srgbClr val="000000"/>
                </a:solidFill>
                <a:latin typeface="Times New Roman"/>
                <a:ea typeface="DejaVu Sans"/>
              </a:rPr>
              <a:t> </a:t>
            </a:r>
            <a:r>
              <a:rPr b="0" lang="en-IN" sz="1500" spc="-7" strike="noStrike">
                <a:solidFill>
                  <a:srgbClr val="000000"/>
                </a:solidFill>
                <a:latin typeface="Times New Roman"/>
                <a:ea typeface="DejaVu Sans"/>
              </a:rPr>
              <a:t>column</a:t>
            </a:r>
            <a:r>
              <a:rPr b="0" lang="en-IN" sz="1500" spc="-55" strike="noStrike">
                <a:solidFill>
                  <a:srgbClr val="000000"/>
                </a:solidFill>
                <a:latin typeface="Times New Roman"/>
                <a:ea typeface="DejaVu Sans"/>
              </a:rPr>
              <a:t> </a:t>
            </a:r>
            <a:r>
              <a:rPr b="0" lang="en-IN" sz="1500" spc="-12" strike="noStrike">
                <a:solidFill>
                  <a:srgbClr val="000000"/>
                </a:solidFill>
                <a:latin typeface="Times New Roman"/>
                <a:ea typeface="DejaVu Sans"/>
              </a:rPr>
              <a:t>shows  </a:t>
            </a:r>
            <a:r>
              <a:rPr b="0" lang="en-IN" sz="1500" spc="-7" strike="noStrike">
                <a:solidFill>
                  <a:srgbClr val="000000"/>
                </a:solidFill>
                <a:latin typeface="Times New Roman"/>
                <a:ea typeface="DejaVu Sans"/>
              </a:rPr>
              <a:t>original image of </a:t>
            </a:r>
            <a:r>
              <a:rPr b="0" lang="en-IN" sz="1500" spc="-12" strike="noStrike">
                <a:solidFill>
                  <a:srgbClr val="000000"/>
                </a:solidFill>
                <a:latin typeface="Times New Roman"/>
                <a:ea typeface="DejaVu Sans"/>
              </a:rPr>
              <a:t>speaker, </a:t>
            </a:r>
            <a:r>
              <a:rPr b="0" lang="en-IN" sz="1500" spc="-7" strike="noStrike">
                <a:solidFill>
                  <a:srgbClr val="000000"/>
                </a:solidFill>
                <a:latin typeface="Times New Roman"/>
                <a:ea typeface="DejaVu Sans"/>
              </a:rPr>
              <a:t>second column image  is generated by actual </a:t>
            </a:r>
            <a:r>
              <a:rPr b="0" lang="en-IN" sz="1500" spc="-12" strike="noStrike">
                <a:solidFill>
                  <a:srgbClr val="000000"/>
                </a:solidFill>
                <a:latin typeface="Times New Roman"/>
                <a:ea typeface="DejaVu Sans"/>
              </a:rPr>
              <a:t>VGG16 </a:t>
            </a:r>
            <a:r>
              <a:rPr b="0" lang="en-IN" sz="1500" spc="-7" strike="noStrike">
                <a:solidFill>
                  <a:srgbClr val="000000"/>
                </a:solidFill>
                <a:latin typeface="Times New Roman"/>
                <a:ea typeface="DejaVu Sans"/>
              </a:rPr>
              <a:t>face features fed  to decoder and third column image is output of  our</a:t>
            </a:r>
            <a:r>
              <a:rPr b="0" lang="en-IN" sz="1500" spc="-52" strike="noStrike">
                <a:solidFill>
                  <a:srgbClr val="000000"/>
                </a:solidFill>
                <a:latin typeface="Times New Roman"/>
                <a:ea typeface="DejaVu Sans"/>
              </a:rPr>
              <a:t> </a:t>
            </a:r>
            <a:r>
              <a:rPr b="0" lang="en-IN" sz="1500" spc="-7" strike="noStrike">
                <a:solidFill>
                  <a:srgbClr val="000000"/>
                </a:solidFill>
                <a:latin typeface="Times New Roman"/>
                <a:ea typeface="DejaVu Sans"/>
              </a:rPr>
              <a:t>Speech2Face</a:t>
            </a:r>
            <a:r>
              <a:rPr b="0" lang="en-IN" sz="1500" spc="-52" strike="noStrike">
                <a:solidFill>
                  <a:srgbClr val="000000"/>
                </a:solidFill>
                <a:latin typeface="Times New Roman"/>
                <a:ea typeface="DejaVu Sans"/>
              </a:rPr>
              <a:t> </a:t>
            </a:r>
            <a:r>
              <a:rPr b="0" lang="en-IN" sz="1500" spc="-7" strike="noStrike">
                <a:solidFill>
                  <a:srgbClr val="000000"/>
                </a:solidFill>
                <a:latin typeface="Times New Roman"/>
                <a:ea typeface="DejaVu Sans"/>
              </a:rPr>
              <a:t>model</a:t>
            </a:r>
            <a:r>
              <a:rPr b="0" lang="en-IN" sz="1500" spc="-52" strike="noStrike">
                <a:solidFill>
                  <a:srgbClr val="000000"/>
                </a:solidFill>
                <a:latin typeface="Times New Roman"/>
                <a:ea typeface="DejaVu Sans"/>
              </a:rPr>
              <a:t> </a:t>
            </a:r>
            <a:r>
              <a:rPr b="0" lang="en-IN" sz="1500" spc="-7" strike="noStrike">
                <a:solidFill>
                  <a:srgbClr val="000000"/>
                </a:solidFill>
                <a:latin typeface="Times New Roman"/>
                <a:ea typeface="DejaVu Sans"/>
              </a:rPr>
              <a:t>on</a:t>
            </a:r>
            <a:r>
              <a:rPr b="0" lang="en-IN" sz="1500" spc="-46" strike="noStrike">
                <a:solidFill>
                  <a:srgbClr val="000000"/>
                </a:solidFill>
                <a:latin typeface="Times New Roman"/>
                <a:ea typeface="DejaVu Sans"/>
              </a:rPr>
              <a:t> </a:t>
            </a:r>
            <a:r>
              <a:rPr b="0" lang="en-IN" sz="1500" spc="-7" strike="noStrike">
                <a:solidFill>
                  <a:srgbClr val="000000"/>
                </a:solidFill>
                <a:latin typeface="Times New Roman"/>
                <a:ea typeface="DejaVu Sans"/>
              </a:rPr>
              <a:t>input</a:t>
            </a:r>
            <a:r>
              <a:rPr b="0" lang="en-IN" sz="1500" spc="-52" strike="noStrike">
                <a:solidFill>
                  <a:srgbClr val="000000"/>
                </a:solidFill>
                <a:latin typeface="Times New Roman"/>
                <a:ea typeface="DejaVu Sans"/>
              </a:rPr>
              <a:t> </a:t>
            </a:r>
            <a:r>
              <a:rPr b="0" lang="en-IN" sz="1500" spc="-7" strike="noStrike">
                <a:solidFill>
                  <a:srgbClr val="000000"/>
                </a:solidFill>
                <a:latin typeface="Times New Roman"/>
                <a:ea typeface="DejaVu Sans"/>
              </a:rPr>
              <a:t>audio</a:t>
            </a:r>
            <a:r>
              <a:rPr b="0" lang="en-IN" sz="1500" spc="-52" strike="noStrike">
                <a:solidFill>
                  <a:srgbClr val="000000"/>
                </a:solidFill>
                <a:latin typeface="Times New Roman"/>
                <a:ea typeface="DejaVu Sans"/>
              </a:rPr>
              <a:t> </a:t>
            </a:r>
            <a:r>
              <a:rPr b="0" lang="en-IN" sz="1500" spc="-12" strike="noStrike">
                <a:solidFill>
                  <a:srgbClr val="000000"/>
                </a:solidFill>
                <a:latin typeface="Times New Roman"/>
                <a:ea typeface="DejaVu Sans"/>
              </a:rPr>
              <a:t>waveform.  </a:t>
            </a:r>
            <a:r>
              <a:rPr b="0" lang="en-IN" sz="1500" spc="-7" strike="noStrike">
                <a:solidFill>
                  <a:srgbClr val="000000"/>
                </a:solidFill>
                <a:latin typeface="Times New Roman"/>
                <a:ea typeface="DejaVu Sans"/>
              </a:rPr>
              <a:t>It can be observed that images generated by  decoder on audio features are quite similar to  that generated using </a:t>
            </a:r>
            <a:r>
              <a:rPr b="0" lang="en-IN" sz="1500" spc="-12" strike="noStrike">
                <a:solidFill>
                  <a:srgbClr val="000000"/>
                </a:solidFill>
                <a:latin typeface="Times New Roman"/>
                <a:ea typeface="DejaVu Sans"/>
              </a:rPr>
              <a:t>VGG </a:t>
            </a:r>
            <a:r>
              <a:rPr b="0" lang="en-IN" sz="1500" spc="-7" strike="noStrike">
                <a:solidFill>
                  <a:srgbClr val="000000"/>
                </a:solidFill>
                <a:latin typeface="Times New Roman"/>
                <a:ea typeface="DejaVu Sans"/>
              </a:rPr>
              <a:t>features except the  landmarks, </a:t>
            </a:r>
            <a:r>
              <a:rPr b="0" lang="en-IN" sz="1500" spc="-12" strike="noStrike">
                <a:solidFill>
                  <a:srgbClr val="000000"/>
                </a:solidFill>
                <a:latin typeface="Times New Roman"/>
                <a:ea typeface="DejaVu Sans"/>
              </a:rPr>
              <a:t>but very significant </a:t>
            </a:r>
            <a:r>
              <a:rPr b="0" lang="en-IN" sz="1500" spc="-7" strike="noStrike">
                <a:solidFill>
                  <a:srgbClr val="000000"/>
                </a:solidFill>
                <a:latin typeface="Times New Roman"/>
                <a:ea typeface="DejaVu Sans"/>
              </a:rPr>
              <a:t>difference can  be seen between images generated using </a:t>
            </a:r>
            <a:r>
              <a:rPr b="0" lang="en-IN" sz="1500" spc="-12" strike="noStrike">
                <a:solidFill>
                  <a:srgbClr val="000000"/>
                </a:solidFill>
                <a:latin typeface="Times New Roman"/>
                <a:ea typeface="DejaVu Sans"/>
              </a:rPr>
              <a:t>VGG  </a:t>
            </a:r>
            <a:r>
              <a:rPr b="0" lang="en-IN" sz="1500" spc="-7" strike="noStrike">
                <a:solidFill>
                  <a:srgbClr val="000000"/>
                </a:solidFill>
                <a:latin typeface="Times New Roman"/>
                <a:ea typeface="DejaVu Sans"/>
              </a:rPr>
              <a:t>features and original image of</a:t>
            </a:r>
            <a:r>
              <a:rPr b="0" lang="en-IN" sz="1500" spc="-12" strike="noStrike">
                <a:solidFill>
                  <a:srgbClr val="000000"/>
                </a:solidFill>
                <a:latin typeface="Times New Roman"/>
                <a:ea typeface="DejaVu Sans"/>
              </a:rPr>
              <a:t> speaker.</a:t>
            </a:r>
            <a:endParaRPr b="0" lang="en-IN" sz="15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Limitations</a:t>
            </a:r>
            <a:endParaRPr b="0" lang="en-IN" sz="4400" spc="-1" strike="noStrike">
              <a:latin typeface="Arial"/>
            </a:endParaRPr>
          </a:p>
        </p:txBody>
      </p:sp>
      <p:sp>
        <p:nvSpPr>
          <p:cNvPr id="11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12600" indent="179640" algn="just">
              <a:lnSpc>
                <a:spcPct val="100000"/>
              </a:lnSpc>
              <a:spcBef>
                <a:spcPts val="1029"/>
              </a:spcBef>
              <a:buNone/>
              <a:tabLst>
                <a:tab algn="l" pos="0"/>
              </a:tabLst>
            </a:pPr>
            <a:r>
              <a:rPr b="1" lang="en-IN" sz="1600" spc="-7" strike="noStrike">
                <a:solidFill>
                  <a:srgbClr val="000000"/>
                </a:solidFill>
                <a:latin typeface="Times New Roman"/>
                <a:ea typeface="DejaVu Sans"/>
              </a:rPr>
              <a:t>The data preprocessing step for the task is </a:t>
            </a:r>
            <a:r>
              <a:rPr b="1" lang="en-IN" sz="1600" spc="-12" strike="noStrike">
                <a:solidFill>
                  <a:srgbClr val="000000"/>
                </a:solidFill>
                <a:latin typeface="Times New Roman"/>
                <a:ea typeface="DejaVu Sans"/>
              </a:rPr>
              <a:t>very </a:t>
            </a:r>
            <a:r>
              <a:rPr b="1" lang="en-IN" sz="1600" spc="-7" strike="noStrike">
                <a:solidFill>
                  <a:srgbClr val="000000"/>
                </a:solidFill>
                <a:latin typeface="Times New Roman"/>
                <a:ea typeface="DejaVu Sans"/>
              </a:rPr>
              <a:t>time  consuming</a:t>
            </a:r>
            <a:r>
              <a:rPr b="1" lang="en-IN" sz="1600" spc="-35" strike="noStrike">
                <a:solidFill>
                  <a:srgbClr val="000000"/>
                </a:solidFill>
                <a:latin typeface="Times New Roman"/>
                <a:ea typeface="DejaVu Sans"/>
              </a:rPr>
              <a:t> </a:t>
            </a:r>
            <a:r>
              <a:rPr b="1" lang="en-IN" sz="1600" spc="-7" strike="noStrike">
                <a:solidFill>
                  <a:srgbClr val="000000"/>
                </a:solidFill>
                <a:latin typeface="Times New Roman"/>
                <a:ea typeface="DejaVu Sans"/>
              </a:rPr>
              <a:t>for</a:t>
            </a:r>
            <a:r>
              <a:rPr b="1" lang="en-IN" sz="1600" spc="-32" strike="noStrike">
                <a:solidFill>
                  <a:srgbClr val="000000"/>
                </a:solidFill>
                <a:latin typeface="Times New Roman"/>
                <a:ea typeface="DejaVu Sans"/>
              </a:rPr>
              <a:t> </a:t>
            </a:r>
            <a:r>
              <a:rPr b="1" lang="en-IN" sz="1600" spc="-7" strike="noStrike">
                <a:solidFill>
                  <a:srgbClr val="000000"/>
                </a:solidFill>
                <a:latin typeface="Times New Roman"/>
                <a:ea typeface="DejaVu Sans"/>
              </a:rPr>
              <a:t>the</a:t>
            </a:r>
            <a:r>
              <a:rPr b="1" lang="en-IN" sz="1600" spc="-32" strike="noStrike">
                <a:solidFill>
                  <a:srgbClr val="000000"/>
                </a:solidFill>
                <a:latin typeface="Times New Roman"/>
                <a:ea typeface="DejaVu Sans"/>
              </a:rPr>
              <a:t> </a:t>
            </a:r>
            <a:r>
              <a:rPr b="1" lang="en-IN" sz="1600" spc="-21" strike="noStrike">
                <a:solidFill>
                  <a:srgbClr val="000000"/>
                </a:solidFill>
                <a:latin typeface="Times New Roman"/>
                <a:ea typeface="DejaVu Sans"/>
              </a:rPr>
              <a:t>AVSpeech</a:t>
            </a:r>
            <a:r>
              <a:rPr b="1" lang="en-IN" sz="1600" spc="-32" strike="noStrike">
                <a:solidFill>
                  <a:srgbClr val="000000"/>
                </a:solidFill>
                <a:latin typeface="Times New Roman"/>
                <a:ea typeface="DejaVu Sans"/>
              </a:rPr>
              <a:t> </a:t>
            </a:r>
            <a:r>
              <a:rPr b="1" lang="en-IN" sz="1600" spc="-7" strike="noStrike">
                <a:solidFill>
                  <a:srgbClr val="000000"/>
                </a:solidFill>
                <a:latin typeface="Times New Roman"/>
                <a:ea typeface="DejaVu Sans"/>
              </a:rPr>
              <a:t>Dataset</a:t>
            </a:r>
            <a:r>
              <a:rPr b="1" lang="en-IN" sz="1600" spc="-32" strike="noStrike">
                <a:solidFill>
                  <a:srgbClr val="000000"/>
                </a:solidFill>
                <a:latin typeface="Times New Roman"/>
                <a:ea typeface="DejaVu Sans"/>
              </a:rPr>
              <a:t> </a:t>
            </a:r>
            <a:r>
              <a:rPr b="1" lang="en-IN" sz="1600" spc="-7" strike="noStrike">
                <a:solidFill>
                  <a:srgbClr val="000000"/>
                </a:solidFill>
                <a:latin typeface="Times New Roman"/>
                <a:ea typeface="DejaVu Sans"/>
              </a:rPr>
              <a:t>2018 because of the downloading and computing audio  spectrograms and the face</a:t>
            </a:r>
            <a:r>
              <a:rPr b="1" lang="en-IN" sz="1600" spc="-12" strike="noStrike">
                <a:solidFill>
                  <a:srgbClr val="000000"/>
                </a:solidFill>
                <a:latin typeface="Times New Roman"/>
                <a:ea typeface="DejaVu Sans"/>
              </a:rPr>
              <a:t> </a:t>
            </a:r>
            <a:r>
              <a:rPr b="1" lang="en-IN" sz="1600" spc="-7" strike="noStrike">
                <a:solidFill>
                  <a:srgbClr val="000000"/>
                </a:solidFill>
                <a:latin typeface="Times New Roman"/>
                <a:ea typeface="DejaVu Sans"/>
              </a:rPr>
              <a:t>features.</a:t>
            </a:r>
            <a:endParaRPr b="0" lang="en-IN" sz="1600" spc="-1" strike="noStrike">
              <a:latin typeface="Arial"/>
            </a:endParaRPr>
          </a:p>
          <a:p>
            <a:pPr marL="180000" indent="179640">
              <a:lnSpc>
                <a:spcPct val="100000"/>
              </a:lnSpc>
              <a:spcBef>
                <a:spcPts val="1984"/>
              </a:spcBef>
              <a:spcAft>
                <a:spcPts val="3118"/>
              </a:spcAft>
              <a:buNone/>
              <a:tabLst>
                <a:tab algn="l" pos="0"/>
              </a:tabLst>
            </a:pPr>
            <a:r>
              <a:rPr b="1" lang="en-IN" sz="1600" spc="-1" strike="noStrike">
                <a:solidFill>
                  <a:srgbClr val="000000"/>
                </a:solidFill>
                <a:latin typeface="Times New Roman"/>
                <a:ea typeface="DejaVu Sans"/>
              </a:rPr>
              <a:t>We will preprocessed around 9000 videos (compared to 1.7 million by original paper) and it took around 3-4  hrs per 1K videos. Also the original Voice Encoder  proposed contains around 760 million  parameters, with which it was not possible to train it  on google colab so we will decreased the voice encoder  complexity.</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Conclusion</a:t>
            </a:r>
            <a:endParaRPr b="0" lang="en-IN" sz="4400" spc="-1" strike="noStrike">
              <a:latin typeface="Arial"/>
            </a:endParaRPr>
          </a:p>
        </p:txBody>
      </p:sp>
      <p:sp>
        <p:nvSpPr>
          <p:cNvPr id="117"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5000"/>
          </a:bodyPr>
          <a:p>
            <a:pPr>
              <a:lnSpc>
                <a:spcPct val="100000"/>
              </a:lnSpc>
              <a:buNone/>
            </a:pPr>
            <a:r>
              <a:rPr b="0" lang="en-IN" sz="3200" spc="-1" strike="noStrike">
                <a:latin typeface="Arial"/>
              </a:rPr>
              <a:t>We have presented a novel study of face reconstruction directly from the audio recording of a person speaking. We</a:t>
            </a:r>
            <a:endParaRPr b="0" lang="en-IN" sz="3200" spc="-1" strike="noStrike">
              <a:latin typeface="Arial"/>
            </a:endParaRPr>
          </a:p>
          <a:p>
            <a:pPr>
              <a:lnSpc>
                <a:spcPct val="100000"/>
              </a:lnSpc>
              <a:buNone/>
            </a:pPr>
            <a:r>
              <a:rPr b="0" lang="en-IN" sz="3200" spc="-1" strike="noStrike">
                <a:latin typeface="Arial"/>
              </a:rPr>
              <a:t>address this problem by learning to align the feature space of</a:t>
            </a:r>
            <a:endParaRPr b="0" lang="en-IN" sz="3200" spc="-1" strike="noStrike">
              <a:latin typeface="Arial"/>
            </a:endParaRPr>
          </a:p>
          <a:p>
            <a:pPr>
              <a:lnSpc>
                <a:spcPct val="100000"/>
              </a:lnSpc>
              <a:buNone/>
            </a:pPr>
            <a:r>
              <a:rPr b="0" lang="en-IN" sz="3200" spc="-1" strike="noStrike">
                <a:latin typeface="Arial"/>
              </a:rPr>
              <a:t>speech with that of a pre-trained face decoder using thousands</a:t>
            </a:r>
            <a:endParaRPr b="0" lang="en-IN" sz="3200" spc="-1" strike="noStrike">
              <a:latin typeface="Arial"/>
            </a:endParaRPr>
          </a:p>
          <a:p>
            <a:pPr>
              <a:lnSpc>
                <a:spcPct val="100000"/>
              </a:lnSpc>
              <a:buNone/>
            </a:pPr>
            <a:r>
              <a:rPr b="0" lang="en-IN" sz="3200" spc="-1" strike="noStrike">
                <a:latin typeface="Arial"/>
              </a:rPr>
              <a:t>of natural videos of people speaking. We have demonstrated</a:t>
            </a:r>
            <a:endParaRPr b="0" lang="en-IN" sz="3200" spc="-1" strike="noStrike">
              <a:latin typeface="Arial"/>
            </a:endParaRPr>
          </a:p>
          <a:p>
            <a:pPr>
              <a:lnSpc>
                <a:spcPct val="100000"/>
              </a:lnSpc>
              <a:buNone/>
            </a:pPr>
            <a:r>
              <a:rPr b="0" lang="en-IN" sz="3200" spc="-1" strike="noStrike">
                <a:latin typeface="Arial"/>
              </a:rPr>
              <a:t>that our method can predict plausible faces with the facial</a:t>
            </a:r>
            <a:endParaRPr b="0" lang="en-IN" sz="3200" spc="-1" strike="noStrike">
              <a:latin typeface="Arial"/>
            </a:endParaRPr>
          </a:p>
          <a:p>
            <a:pPr>
              <a:lnSpc>
                <a:spcPct val="100000"/>
              </a:lnSpc>
              <a:buNone/>
            </a:pPr>
            <a:r>
              <a:rPr b="0" lang="en-IN" sz="3200" spc="-1" strike="noStrike">
                <a:latin typeface="Arial"/>
              </a:rPr>
              <a:t>attributes consistent with those of real images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1" lang="en-IN" sz="4400" spc="-1" strike="noStrike">
                <a:solidFill>
                  <a:srgbClr val="ffffff"/>
                </a:solidFill>
                <a:highlight>
                  <a:srgbClr val="81d41a"/>
                </a:highlight>
                <a:latin typeface="Engravers MT"/>
              </a:rPr>
              <a:t>Abstract</a:t>
            </a:r>
            <a:endParaRPr b="0" lang="en-IN" sz="4400" spc="-1" strike="noStrike">
              <a:latin typeface="Arial"/>
            </a:endParaRPr>
          </a:p>
        </p:txBody>
      </p:sp>
      <p:sp>
        <p:nvSpPr>
          <p:cNvPr id="8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38160" indent="179640" algn="just">
              <a:lnSpc>
                <a:spcPct val="100000"/>
              </a:lnSpc>
              <a:spcBef>
                <a:spcPts val="1066"/>
              </a:spcBef>
              <a:buClr>
                <a:srgbClr val="000000"/>
              </a:buClr>
              <a:buSzPct val="45000"/>
              <a:buFont typeface="Wingdings" charset="2"/>
              <a:buChar char=""/>
              <a:tabLst>
                <a:tab algn="l" pos="0"/>
              </a:tabLst>
            </a:pPr>
            <a:r>
              <a:rPr b="0" lang="en-IN" sz="2000" spc="-7" strike="noStrike">
                <a:solidFill>
                  <a:srgbClr val="000000"/>
                </a:solidFill>
                <a:latin typeface="Times New Roman"/>
                <a:ea typeface="DejaVu Sans"/>
              </a:rPr>
              <a:t>In this </a:t>
            </a:r>
            <a:r>
              <a:rPr b="0" lang="en-IN" sz="2000" spc="-12" strike="noStrike">
                <a:solidFill>
                  <a:srgbClr val="000000"/>
                </a:solidFill>
                <a:latin typeface="Times New Roman"/>
                <a:ea typeface="DejaVu Sans"/>
              </a:rPr>
              <a:t>project, </a:t>
            </a:r>
            <a:r>
              <a:rPr b="0" lang="en-IN" sz="2000" spc="-7" strike="noStrike">
                <a:solidFill>
                  <a:srgbClr val="000000"/>
                </a:solidFill>
                <a:latin typeface="Times New Roman"/>
                <a:ea typeface="DejaVu Sans"/>
              </a:rPr>
              <a:t>we perform the task of</a:t>
            </a:r>
            <a:r>
              <a:rPr b="0" lang="en-IN" sz="2000" spc="-100" strike="noStrike">
                <a:solidFill>
                  <a:srgbClr val="000000"/>
                </a:solidFill>
                <a:latin typeface="Times New Roman"/>
                <a:ea typeface="DejaVu Sans"/>
              </a:rPr>
              <a:t> </a:t>
            </a:r>
            <a:r>
              <a:rPr b="0" lang="en-IN" sz="2000" spc="-7" strike="noStrike">
                <a:solidFill>
                  <a:srgbClr val="000000"/>
                </a:solidFill>
                <a:latin typeface="Times New Roman"/>
                <a:ea typeface="DejaVu Sans"/>
              </a:rPr>
              <a:t>reconstructing  a facial </a:t>
            </a:r>
            <a:r>
              <a:rPr b="0" lang="en-IN" sz="2000" spc="-12" strike="noStrike">
                <a:solidFill>
                  <a:srgbClr val="000000"/>
                </a:solidFill>
                <a:latin typeface="Times New Roman"/>
                <a:ea typeface="DejaVu Sans"/>
              </a:rPr>
              <a:t>image </a:t>
            </a:r>
            <a:r>
              <a:rPr b="0" lang="en-IN" sz="2000" spc="-7" strike="noStrike">
                <a:solidFill>
                  <a:srgbClr val="000000"/>
                </a:solidFill>
                <a:latin typeface="Times New Roman"/>
                <a:ea typeface="DejaVu Sans"/>
              </a:rPr>
              <a:t>of a person                     </a:t>
            </a:r>
            <a:r>
              <a:rPr b="0" lang="en-IN" sz="2000" spc="-15" strike="noStrike">
                <a:solidFill>
                  <a:srgbClr val="000000"/>
                </a:solidFill>
                <a:latin typeface="Times New Roman"/>
                <a:ea typeface="DejaVu Sans"/>
              </a:rPr>
              <a:t>from </a:t>
            </a:r>
            <a:r>
              <a:rPr b="0" lang="en-IN" sz="2000" spc="-7" strike="noStrike">
                <a:solidFill>
                  <a:srgbClr val="000000"/>
                </a:solidFill>
                <a:latin typeface="Times New Roman"/>
                <a:ea typeface="DejaVu Sans"/>
              </a:rPr>
              <a:t>a short audio </a:t>
            </a:r>
            <a:r>
              <a:rPr b="0" lang="en-IN" sz="2000" spc="-15" strike="noStrike">
                <a:solidFill>
                  <a:srgbClr val="000000"/>
                </a:solidFill>
                <a:latin typeface="Times New Roman"/>
                <a:ea typeface="DejaVu Sans"/>
              </a:rPr>
              <a:t>recording  </a:t>
            </a:r>
            <a:r>
              <a:rPr b="0" lang="en-IN" sz="2000" spc="-7" strike="noStrike">
                <a:solidFill>
                  <a:srgbClr val="000000"/>
                </a:solidFill>
                <a:latin typeface="Times New Roman"/>
                <a:ea typeface="DejaVu Sans"/>
              </a:rPr>
              <a:t>of that person speaking</a:t>
            </a:r>
            <a:r>
              <a:rPr b="1" lang="en-IN" sz="2800" spc="-7" strike="noStrike">
                <a:solidFill>
                  <a:srgbClr val="000000"/>
                </a:solidFill>
                <a:latin typeface="Times New Roman"/>
                <a:ea typeface="DejaVu Sans"/>
              </a:rPr>
              <a:t>. </a:t>
            </a:r>
            <a:endParaRPr b="0" lang="en-IN" sz="2800" spc="-1" strike="noStrike">
              <a:latin typeface="Arial"/>
            </a:endParaRPr>
          </a:p>
        </p:txBody>
      </p:sp>
      <p:sp>
        <p:nvSpPr>
          <p:cNvPr id="85" name="object 2"/>
          <p:cNvSpPr/>
          <p:nvPr/>
        </p:nvSpPr>
        <p:spPr>
          <a:xfrm>
            <a:off x="2337840" y="3240000"/>
            <a:ext cx="5041440" cy="1332360"/>
          </a:xfrm>
          <a:prstGeom prst="rect">
            <a:avLst/>
          </a:pr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Introduction</a:t>
            </a:r>
            <a:endParaRPr b="0" lang="en-IN" sz="4400" spc="-1" strike="noStrike">
              <a:latin typeface="Arial"/>
            </a:endParaRPr>
          </a:p>
        </p:txBody>
      </p:sp>
      <p:sp>
        <p:nvSpPr>
          <p:cNvPr id="8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12600" indent="179640" algn="just">
              <a:lnSpc>
                <a:spcPct val="100000"/>
              </a:lnSpc>
              <a:spcBef>
                <a:spcPts val="6"/>
              </a:spcBef>
              <a:buClr>
                <a:srgbClr val="000000"/>
              </a:buClr>
              <a:buSzPct val="45000"/>
              <a:buFont typeface="Wingdings" charset="2"/>
              <a:buChar char=""/>
              <a:tabLst>
                <a:tab algn="l" pos="0"/>
              </a:tabLst>
            </a:pPr>
            <a:r>
              <a:rPr b="1" lang="en-IN" sz="1600" spc="-7" strike="noStrike">
                <a:solidFill>
                  <a:srgbClr val="000000"/>
                </a:solidFill>
                <a:latin typeface="Times New Roman"/>
                <a:ea typeface="DejaVu Sans"/>
              </a:rPr>
              <a:t>There is a strong correlation between speech of a  person and his/her appearance, part of which is     a direct  result of the mechanics of speech production: age,  gender (which affects the pitch of our       voice), the shape  of the mouth, facial bone structure, thin or full lips —  all can </a:t>
            </a:r>
            <a:r>
              <a:rPr b="1" lang="en-IN" sz="1600" spc="-12" strike="noStrike">
                <a:solidFill>
                  <a:srgbClr val="000000"/>
                </a:solidFill>
                <a:latin typeface="Times New Roman"/>
                <a:ea typeface="DejaVu Sans"/>
              </a:rPr>
              <a:t>affect </a:t>
            </a:r>
            <a:r>
              <a:rPr b="1" lang="en-IN" sz="1600" spc="-7" strike="noStrike">
                <a:solidFill>
                  <a:srgbClr val="000000"/>
                </a:solidFill>
                <a:latin typeface="Times New Roman"/>
                <a:ea typeface="DejaVu Sans"/>
              </a:rPr>
              <a:t>the sound we   generate. In addition, other  voice-appearance correlations stem from the </a:t>
            </a:r>
            <a:r>
              <a:rPr b="1" lang="en-IN" sz="1600" spc="-12" strike="noStrike">
                <a:solidFill>
                  <a:srgbClr val="000000"/>
                </a:solidFill>
                <a:latin typeface="Times New Roman"/>
                <a:ea typeface="DejaVu Sans"/>
              </a:rPr>
              <a:t>way </a:t>
            </a:r>
            <a:r>
              <a:rPr b="1" lang="en-IN" sz="1600" spc="-7" strike="noStrike">
                <a:solidFill>
                  <a:srgbClr val="000000"/>
                </a:solidFill>
                <a:latin typeface="Times New Roman"/>
                <a:ea typeface="DejaVu Sans"/>
              </a:rPr>
              <a:t>in  which we talk:         language, accent, speed, pronunciations.  In this project, our goal is to predict a recognizable  image   of the </a:t>
            </a:r>
            <a:r>
              <a:rPr b="1" lang="en-IN" sz="1600" spc="-12" strike="noStrike">
                <a:solidFill>
                  <a:srgbClr val="000000"/>
                </a:solidFill>
                <a:latin typeface="Times New Roman"/>
                <a:ea typeface="DejaVu Sans"/>
              </a:rPr>
              <a:t>speaker’s </a:t>
            </a:r>
            <a:r>
              <a:rPr b="1" lang="en-IN" sz="1600" spc="-7" strike="noStrike">
                <a:solidFill>
                  <a:srgbClr val="000000"/>
                </a:solidFill>
                <a:latin typeface="Times New Roman"/>
                <a:ea typeface="DejaVu Sans"/>
              </a:rPr>
              <a:t>face and to capture dominant  facial traits of the person that are correlated with        the  input</a:t>
            </a:r>
            <a:r>
              <a:rPr b="1" lang="en-IN" sz="1600" spc="-12" strike="noStrike">
                <a:solidFill>
                  <a:srgbClr val="000000"/>
                </a:solidFill>
                <a:latin typeface="Times New Roman"/>
                <a:ea typeface="DejaVu Sans"/>
              </a:rPr>
              <a:t> </a:t>
            </a:r>
            <a:r>
              <a:rPr b="1" lang="en-IN" sz="1600" spc="-7" strike="noStrike">
                <a:solidFill>
                  <a:srgbClr val="000000"/>
                </a:solidFill>
                <a:latin typeface="Times New Roman"/>
                <a:ea typeface="DejaVu Sans"/>
              </a:rPr>
              <a:t>speech.</a:t>
            </a:r>
            <a:endParaRPr b="0" lang="en-IN" sz="1600" spc="-1" strike="noStrike">
              <a:latin typeface="Arial"/>
            </a:endParaRPr>
          </a:p>
        </p:txBody>
      </p:sp>
      <p:pic>
        <p:nvPicPr>
          <p:cNvPr id="88" name="" descr=""/>
          <p:cNvPicPr/>
          <p:nvPr/>
        </p:nvPicPr>
        <p:blipFill>
          <a:blip r:embed="rId2"/>
          <a:stretch/>
        </p:blipFill>
        <p:spPr>
          <a:xfrm>
            <a:off x="3074400" y="3240000"/>
            <a:ext cx="3764880" cy="197928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So,How will we do it?</a:t>
            </a:r>
            <a:endParaRPr b="0" lang="en-IN" sz="4400" spc="-1" strike="noStrike">
              <a:latin typeface="Arial"/>
            </a:endParaRPr>
          </a:p>
        </p:txBody>
      </p:sp>
      <p:sp>
        <p:nvSpPr>
          <p:cNvPr id="90" name="PlaceHolder 2"/>
          <p:cNvSpPr>
            <a:spLocks noGrp="1"/>
          </p:cNvSpPr>
          <p:nvPr>
            <p:ph/>
          </p:nvPr>
        </p:nvSpPr>
        <p:spPr>
          <a:xfrm>
            <a:off x="468360" y="2111760"/>
            <a:ext cx="9070920" cy="3287520"/>
          </a:xfrm>
          <a:prstGeom prst="rect">
            <a:avLst/>
          </a:prstGeom>
          <a:noFill/>
          <a:ln w="0">
            <a:noFill/>
          </a:ln>
        </p:spPr>
        <p:txBody>
          <a:bodyPr lIns="0" rIns="0" tIns="0" bIns="0" anchor="t">
            <a:normAutofit/>
          </a:bodyPr>
          <a:p>
            <a:pPr algn="ctr">
              <a:lnSpc>
                <a:spcPct val="100000"/>
              </a:lnSpc>
              <a:spcBef>
                <a:spcPts val="159"/>
              </a:spcBef>
              <a:buNone/>
              <a:tabLst>
                <a:tab algn="l" pos="0"/>
              </a:tabLst>
            </a:pPr>
            <a:r>
              <a:rPr b="1" lang="en-IN" sz="1500" spc="-46" strike="noStrike">
                <a:solidFill>
                  <a:srgbClr val="000000"/>
                </a:solidFill>
                <a:latin typeface="Times New Roman"/>
                <a:ea typeface="DejaVu Sans"/>
              </a:rPr>
              <a:t>We will  </a:t>
            </a:r>
            <a:r>
              <a:rPr b="1" lang="en-IN" sz="1500" spc="-7" strike="noStrike">
                <a:solidFill>
                  <a:srgbClr val="000000"/>
                </a:solidFill>
                <a:latin typeface="Times New Roman"/>
                <a:ea typeface="DejaVu Sans"/>
              </a:rPr>
              <a:t>design a neural network model that takes the  complex</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spectrogram</a:t>
            </a:r>
            <a:r>
              <a:rPr b="1" lang="en-IN" sz="1500" spc="-32" strike="noStrike">
                <a:solidFill>
                  <a:srgbClr val="000000"/>
                </a:solidFill>
                <a:latin typeface="Times New Roman"/>
                <a:ea typeface="DejaVu Sans"/>
              </a:rPr>
              <a:t> </a:t>
            </a:r>
            <a:r>
              <a:rPr b="1" lang="en-IN" sz="1500" spc="-7" strike="noStrike">
                <a:solidFill>
                  <a:srgbClr val="000000"/>
                </a:solidFill>
                <a:latin typeface="Times New Roman"/>
                <a:ea typeface="DejaVu Sans"/>
              </a:rPr>
              <a:t>of</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a</a:t>
            </a:r>
            <a:r>
              <a:rPr b="1" lang="en-IN" sz="1500" spc="-32" strike="noStrike">
                <a:solidFill>
                  <a:srgbClr val="000000"/>
                </a:solidFill>
                <a:latin typeface="Times New Roman"/>
                <a:ea typeface="DejaVu Sans"/>
              </a:rPr>
              <a:t> </a:t>
            </a:r>
            <a:r>
              <a:rPr b="1" lang="en-IN" sz="1500" spc="-7" strike="noStrike">
                <a:solidFill>
                  <a:srgbClr val="000000"/>
                </a:solidFill>
                <a:latin typeface="Times New Roman"/>
                <a:ea typeface="DejaVu Sans"/>
              </a:rPr>
              <a:t>short</a:t>
            </a:r>
            <a:r>
              <a:rPr b="1" lang="en-IN" sz="1500" spc="-32" strike="noStrike">
                <a:solidFill>
                  <a:srgbClr val="000000"/>
                </a:solidFill>
                <a:latin typeface="Times New Roman"/>
                <a:ea typeface="DejaVu Sans"/>
              </a:rPr>
              <a:t> </a:t>
            </a:r>
            <a:r>
              <a:rPr b="1" lang="en-IN" sz="1500" spc="-7" strike="noStrike">
                <a:solidFill>
                  <a:srgbClr val="000000"/>
                </a:solidFill>
                <a:latin typeface="Times New Roman"/>
                <a:ea typeface="DejaVu Sans"/>
              </a:rPr>
              <a:t>speech</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segment</a:t>
            </a:r>
            <a:r>
              <a:rPr b="1" lang="en-IN" sz="1500" spc="-32" strike="noStrike">
                <a:solidFill>
                  <a:srgbClr val="000000"/>
                </a:solidFill>
                <a:latin typeface="Times New Roman"/>
                <a:ea typeface="DejaVu Sans"/>
              </a:rPr>
              <a:t> </a:t>
            </a:r>
            <a:r>
              <a:rPr b="1" lang="en-IN" sz="1500" spc="-7" strike="noStrike">
                <a:solidFill>
                  <a:srgbClr val="000000"/>
                </a:solidFill>
                <a:latin typeface="Times New Roman"/>
                <a:ea typeface="DejaVu Sans"/>
              </a:rPr>
              <a:t>as</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input  and predicts a feature vector representing the face.</a:t>
            </a:r>
            <a:r>
              <a:rPr b="1" lang="en-IN" sz="1500" spc="-157" strike="noStrike">
                <a:solidFill>
                  <a:srgbClr val="000000"/>
                </a:solidFill>
                <a:latin typeface="Times New Roman"/>
                <a:ea typeface="DejaVu Sans"/>
              </a:rPr>
              <a:t> </a:t>
            </a:r>
            <a:r>
              <a:rPr b="1" lang="en-IN" sz="1500" spc="-7" strike="noStrike">
                <a:solidFill>
                  <a:srgbClr val="000000"/>
                </a:solidFill>
                <a:latin typeface="Times New Roman"/>
                <a:ea typeface="DejaVu Sans"/>
              </a:rPr>
              <a:t>More  </a:t>
            </a:r>
            <a:r>
              <a:rPr b="1" lang="en-IN" sz="1500" spc="-15" strike="noStrike">
                <a:solidFill>
                  <a:srgbClr val="000000"/>
                </a:solidFill>
                <a:latin typeface="Times New Roman"/>
                <a:ea typeface="DejaVu Sans"/>
              </a:rPr>
              <a:t>specifically,</a:t>
            </a:r>
            <a:r>
              <a:rPr b="1" lang="en-IN" sz="1500" spc="-32" strike="noStrike">
                <a:solidFill>
                  <a:srgbClr val="000000"/>
                </a:solidFill>
                <a:latin typeface="Times New Roman"/>
                <a:ea typeface="DejaVu Sans"/>
              </a:rPr>
              <a:t> </a:t>
            </a:r>
            <a:r>
              <a:rPr b="1" lang="en-IN" sz="1500" spc="-7" strike="noStrike">
                <a:solidFill>
                  <a:srgbClr val="000000"/>
                </a:solidFill>
                <a:latin typeface="Times New Roman"/>
                <a:ea typeface="DejaVu Sans"/>
              </a:rPr>
              <a:t>face</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information</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is</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represented</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by</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a</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4096-D  feature that is extracted from the penultimate layer (i.e.,  one</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layer</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prior</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to</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the</a:t>
            </a:r>
            <a:r>
              <a:rPr b="1" lang="en-IN" sz="1500" spc="-46" strike="noStrike">
                <a:solidFill>
                  <a:srgbClr val="000000"/>
                </a:solidFill>
                <a:latin typeface="Times New Roman"/>
                <a:ea typeface="DejaVu Sans"/>
              </a:rPr>
              <a:t> </a:t>
            </a:r>
            <a:r>
              <a:rPr b="1" lang="en-IN" sz="1500" spc="-12" strike="noStrike">
                <a:solidFill>
                  <a:srgbClr val="000000"/>
                </a:solidFill>
                <a:latin typeface="Times New Roman"/>
                <a:ea typeface="DejaVu Sans"/>
              </a:rPr>
              <a:t>classification</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layer)</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of</a:t>
            </a:r>
            <a:r>
              <a:rPr b="1" lang="en-IN" sz="1500" spc="-52" strike="noStrike">
                <a:solidFill>
                  <a:srgbClr val="000000"/>
                </a:solidFill>
                <a:latin typeface="Times New Roman"/>
                <a:ea typeface="DejaVu Sans"/>
              </a:rPr>
              <a:t> </a:t>
            </a:r>
            <a:r>
              <a:rPr b="1" lang="en-IN" sz="1500" spc="-7" strike="noStrike">
                <a:solidFill>
                  <a:srgbClr val="000000"/>
                </a:solidFill>
                <a:latin typeface="Times New Roman"/>
                <a:ea typeface="DejaVu Sans"/>
              </a:rPr>
              <a:t>a</a:t>
            </a:r>
            <a:r>
              <a:rPr b="1" lang="en-IN" sz="1500" spc="-46" strike="noStrike">
                <a:solidFill>
                  <a:srgbClr val="000000"/>
                </a:solidFill>
                <a:latin typeface="Times New Roman"/>
                <a:ea typeface="DejaVu Sans"/>
              </a:rPr>
              <a:t> </a:t>
            </a:r>
            <a:r>
              <a:rPr b="1" lang="en-IN" sz="1500" spc="-7" strike="noStrike">
                <a:solidFill>
                  <a:srgbClr val="000000"/>
                </a:solidFill>
                <a:latin typeface="Times New Roman"/>
                <a:ea typeface="DejaVu Sans"/>
              </a:rPr>
              <a:t>pre-trained  face recognition network. </a:t>
            </a:r>
            <a:r>
              <a:rPr b="1" lang="en-IN" sz="1500" spc="-46" strike="noStrike">
                <a:solidFill>
                  <a:srgbClr val="000000"/>
                </a:solidFill>
                <a:latin typeface="Times New Roman"/>
                <a:ea typeface="DejaVu Sans"/>
              </a:rPr>
              <a:t>To </a:t>
            </a:r>
            <a:r>
              <a:rPr b="1" lang="en-IN" sz="1500" spc="-7" strike="noStrike">
                <a:solidFill>
                  <a:srgbClr val="000000"/>
                </a:solidFill>
                <a:latin typeface="Times New Roman"/>
                <a:ea typeface="DejaVu Sans"/>
              </a:rPr>
              <a:t>train our model, we use  the </a:t>
            </a:r>
            <a:r>
              <a:rPr b="1" lang="en-IN" sz="1500" spc="-21" strike="noStrike">
                <a:solidFill>
                  <a:srgbClr val="000000"/>
                </a:solidFill>
                <a:latin typeface="Times New Roman"/>
                <a:ea typeface="DejaVu Sans"/>
              </a:rPr>
              <a:t>AVSpeech </a:t>
            </a:r>
            <a:r>
              <a:rPr b="1" lang="en-IN" sz="1500" spc="-7" strike="noStrike">
                <a:solidFill>
                  <a:srgbClr val="000000"/>
                </a:solidFill>
                <a:latin typeface="Times New Roman"/>
                <a:ea typeface="DejaVu Sans"/>
              </a:rPr>
              <a:t>dataset </a:t>
            </a:r>
            <a:r>
              <a:rPr b="1" lang="en-IN" sz="1500" spc="-32" strike="noStrike">
                <a:solidFill>
                  <a:srgbClr val="000000"/>
                </a:solidFill>
                <a:latin typeface="Times New Roman"/>
                <a:ea typeface="DejaVu Sans"/>
              </a:rPr>
              <a:t>.We </a:t>
            </a:r>
            <a:r>
              <a:rPr b="1" lang="en-IN" sz="1500" spc="-7" strike="noStrike">
                <a:solidFill>
                  <a:srgbClr val="000000"/>
                </a:solidFill>
                <a:latin typeface="Times New Roman"/>
                <a:ea typeface="DejaVu Sans"/>
              </a:rPr>
              <a:t>decode the predicted  face feature into an image of the </a:t>
            </a:r>
            <a:r>
              <a:rPr b="1" lang="en-IN" sz="1500" spc="-12" strike="noStrike">
                <a:solidFill>
                  <a:srgbClr val="000000"/>
                </a:solidFill>
                <a:latin typeface="Times New Roman"/>
                <a:ea typeface="DejaVu Sans"/>
              </a:rPr>
              <a:t>person’s </a:t>
            </a:r>
            <a:r>
              <a:rPr b="1" lang="en-IN" sz="1500" spc="-7" strike="noStrike">
                <a:solidFill>
                  <a:srgbClr val="000000"/>
                </a:solidFill>
                <a:latin typeface="Times New Roman"/>
                <a:ea typeface="DejaVu Sans"/>
              </a:rPr>
              <a:t>face using a  separately trained reconstruction neural network</a:t>
            </a:r>
            <a:r>
              <a:rPr b="1" lang="en-IN" sz="1500" spc="43" strike="noStrike">
                <a:solidFill>
                  <a:srgbClr val="000000"/>
                </a:solidFill>
                <a:latin typeface="Times New Roman"/>
                <a:ea typeface="DejaVu Sans"/>
              </a:rPr>
              <a:t> </a:t>
            </a:r>
            <a:r>
              <a:rPr b="1" lang="en-IN" sz="1500" spc="-7" strike="noStrike">
                <a:solidFill>
                  <a:srgbClr val="000000"/>
                </a:solidFill>
                <a:latin typeface="Times New Roman"/>
                <a:ea typeface="DejaVu Sans"/>
              </a:rPr>
              <a:t>model.</a:t>
            </a:r>
            <a:endParaRPr b="0" lang="en-IN" sz="15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The Model</a:t>
            </a:r>
            <a:endParaRPr b="0" lang="en-IN" sz="4400" spc="-1" strike="noStrike">
              <a:latin typeface="Arial"/>
            </a:endParaRPr>
          </a:p>
        </p:txBody>
      </p:sp>
      <p:sp>
        <p:nvSpPr>
          <p:cNvPr id="9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12600" indent="179640" algn="just">
              <a:lnSpc>
                <a:spcPct val="100000"/>
              </a:lnSpc>
              <a:spcBef>
                <a:spcPts val="1295"/>
              </a:spcBef>
              <a:buNone/>
              <a:tabLst>
                <a:tab algn="l" pos="0"/>
              </a:tabLst>
            </a:pPr>
            <a:r>
              <a:rPr b="1" lang="en-IN" sz="1500" spc="-7" strike="noStrike">
                <a:solidFill>
                  <a:srgbClr val="000000"/>
                </a:solidFill>
                <a:latin typeface="Times New Roman"/>
                <a:ea typeface="DejaVu Sans"/>
              </a:rPr>
              <a:t>The </a:t>
            </a:r>
            <a:r>
              <a:rPr b="1" lang="en-IN" sz="1500" spc="-12" strike="noStrike">
                <a:solidFill>
                  <a:srgbClr val="000000"/>
                </a:solidFill>
                <a:latin typeface="Times New Roman"/>
                <a:ea typeface="DejaVu Sans"/>
              </a:rPr>
              <a:t>large </a:t>
            </a:r>
            <a:r>
              <a:rPr b="1" lang="en-IN" sz="1500" spc="-7" strike="noStrike">
                <a:solidFill>
                  <a:srgbClr val="000000"/>
                </a:solidFill>
                <a:latin typeface="Times New Roman"/>
                <a:ea typeface="DejaVu Sans"/>
              </a:rPr>
              <a:t>variability in facial expressions,  head poses, occlusions, and lighting conditions in  natural face             images makes the design and training  of a </a:t>
            </a:r>
            <a:r>
              <a:rPr b="1" lang="en-IN" sz="1500" spc="-12" strike="noStrike">
                <a:solidFill>
                  <a:srgbClr val="000000"/>
                </a:solidFill>
                <a:latin typeface="Times New Roman"/>
                <a:ea typeface="DejaVu Sans"/>
              </a:rPr>
              <a:t>SpeechToFace </a:t>
            </a:r>
            <a:r>
              <a:rPr b="1" lang="en-IN" sz="1500" spc="-7" strike="noStrike">
                <a:solidFill>
                  <a:srgbClr val="000000"/>
                </a:solidFill>
                <a:latin typeface="Times New Roman"/>
                <a:ea typeface="DejaVu Sans"/>
              </a:rPr>
              <a:t>model non-trivial. A </a:t>
            </a:r>
            <a:r>
              <a:rPr b="1" lang="en-IN" sz="1500" spc="-12" strike="noStrike">
                <a:solidFill>
                  <a:srgbClr val="000000"/>
                </a:solidFill>
                <a:latin typeface="Times New Roman"/>
                <a:ea typeface="DejaVu Sans"/>
              </a:rPr>
              <a:t>very  </a:t>
            </a:r>
            <a:r>
              <a:rPr b="1" lang="en-IN" sz="1500" spc="-7" strike="noStrike">
                <a:solidFill>
                  <a:srgbClr val="000000"/>
                </a:solidFill>
                <a:latin typeface="Times New Roman"/>
                <a:ea typeface="DejaVu Sans"/>
              </a:rPr>
              <a:t>straightforward approach of regressing from input  speech to image pixels does not work because  such a model has to learn to factor out </a:t>
            </a:r>
            <a:r>
              <a:rPr b="1" lang="en-IN" sz="1500" spc="-12" strike="noStrike">
                <a:solidFill>
                  <a:srgbClr val="000000"/>
                </a:solidFill>
                <a:latin typeface="Times New Roman"/>
                <a:ea typeface="DejaVu Sans"/>
              </a:rPr>
              <a:t>many irrelevant  </a:t>
            </a:r>
            <a:r>
              <a:rPr b="1" lang="en-IN" sz="1500" spc="-7" strike="noStrike">
                <a:solidFill>
                  <a:srgbClr val="000000"/>
                </a:solidFill>
                <a:latin typeface="Times New Roman"/>
                <a:ea typeface="DejaVu Sans"/>
              </a:rPr>
              <a:t>variations</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in</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the</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data</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and</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implicitly</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extract</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a</a:t>
            </a:r>
            <a:r>
              <a:rPr b="1" lang="en-IN" sz="1500" spc="-35" strike="noStrike">
                <a:solidFill>
                  <a:srgbClr val="000000"/>
                </a:solidFill>
                <a:latin typeface="Times New Roman"/>
                <a:ea typeface="DejaVu Sans"/>
              </a:rPr>
              <a:t> </a:t>
            </a:r>
            <a:r>
              <a:rPr b="1" lang="en-IN" sz="1500" spc="-7" strike="noStrike">
                <a:solidFill>
                  <a:srgbClr val="000000"/>
                </a:solidFill>
                <a:latin typeface="Times New Roman"/>
                <a:ea typeface="DejaVu Sans"/>
              </a:rPr>
              <a:t>meaningful  internal representation of faces — a challenging task by  itself. </a:t>
            </a:r>
            <a:r>
              <a:rPr b="1" lang="en-IN" sz="1500" spc="126" strike="noStrike">
                <a:solidFill>
                  <a:srgbClr val="000000"/>
                </a:solidFill>
                <a:latin typeface="Times New Roman"/>
                <a:ea typeface="DejaVu Sans"/>
              </a:rPr>
              <a:t> </a:t>
            </a:r>
            <a:r>
              <a:rPr b="1" lang="en-IN" sz="1500" spc="-46" strike="noStrike">
                <a:solidFill>
                  <a:srgbClr val="000000"/>
                </a:solidFill>
                <a:latin typeface="Times New Roman"/>
                <a:ea typeface="DejaVu Sans"/>
              </a:rPr>
              <a:t>We</a:t>
            </a:r>
            <a:r>
              <a:rPr b="1" lang="en-IN" sz="1500" spc="100" strike="noStrike">
                <a:solidFill>
                  <a:srgbClr val="000000"/>
                </a:solidFill>
                <a:latin typeface="Times New Roman"/>
                <a:ea typeface="DejaVu Sans"/>
              </a:rPr>
              <a:t> will </a:t>
            </a:r>
            <a:r>
              <a:rPr b="1" lang="en-IN" sz="1500" spc="-7" strike="noStrike">
                <a:solidFill>
                  <a:srgbClr val="000000"/>
                </a:solidFill>
                <a:latin typeface="Times New Roman"/>
                <a:ea typeface="DejaVu Sans"/>
              </a:rPr>
              <a:t>use</a:t>
            </a:r>
            <a:r>
              <a:rPr b="1" lang="en-IN" sz="1500" spc="100" strike="noStrike">
                <a:solidFill>
                  <a:srgbClr val="000000"/>
                </a:solidFill>
                <a:latin typeface="Times New Roman"/>
                <a:ea typeface="DejaVu Sans"/>
              </a:rPr>
              <a:t> </a:t>
            </a:r>
            <a:r>
              <a:rPr b="1" lang="en-IN" sz="1500" spc="-7" strike="noStrike">
                <a:solidFill>
                  <a:srgbClr val="000000"/>
                </a:solidFill>
                <a:latin typeface="Times New Roman"/>
                <a:ea typeface="DejaVu Sans"/>
              </a:rPr>
              <a:t>the</a:t>
            </a:r>
            <a:r>
              <a:rPr b="1" lang="en-IN" sz="1500" spc="94" strike="noStrike">
                <a:solidFill>
                  <a:srgbClr val="000000"/>
                </a:solidFill>
                <a:latin typeface="Times New Roman"/>
                <a:ea typeface="DejaVu Sans"/>
              </a:rPr>
              <a:t> </a:t>
            </a:r>
            <a:r>
              <a:rPr b="1" lang="en-IN" sz="1500" spc="-7" strike="noStrike">
                <a:solidFill>
                  <a:srgbClr val="000000"/>
                </a:solidFill>
                <a:latin typeface="Times New Roman"/>
                <a:ea typeface="DejaVu Sans"/>
              </a:rPr>
              <a:t>same</a:t>
            </a:r>
            <a:r>
              <a:rPr b="1" lang="en-IN" sz="1500" spc="100" strike="noStrike">
                <a:solidFill>
                  <a:srgbClr val="000000"/>
                </a:solidFill>
                <a:latin typeface="Times New Roman"/>
                <a:ea typeface="DejaVu Sans"/>
              </a:rPr>
              <a:t> </a:t>
            </a:r>
            <a:r>
              <a:rPr b="1" lang="en-IN" sz="1500" spc="-7" strike="noStrike">
                <a:solidFill>
                  <a:srgbClr val="000000"/>
                </a:solidFill>
                <a:latin typeface="Times New Roman"/>
                <a:ea typeface="DejaVu Sans"/>
              </a:rPr>
              <a:t>pipeline</a:t>
            </a:r>
            <a:r>
              <a:rPr b="1" lang="en-IN" sz="1500" spc="100" strike="noStrike">
                <a:solidFill>
                  <a:srgbClr val="000000"/>
                </a:solidFill>
                <a:latin typeface="Times New Roman"/>
                <a:ea typeface="DejaVu Sans"/>
              </a:rPr>
              <a:t> </a:t>
            </a:r>
            <a:r>
              <a:rPr b="1" lang="en-IN" sz="1500" spc="-7" strike="noStrike">
                <a:solidFill>
                  <a:srgbClr val="000000"/>
                </a:solidFill>
                <a:latin typeface="Times New Roman"/>
                <a:ea typeface="DejaVu Sans"/>
              </a:rPr>
              <a:t>as</a:t>
            </a:r>
            <a:r>
              <a:rPr b="1" lang="en-IN" sz="1500" spc="100" strike="noStrike">
                <a:solidFill>
                  <a:srgbClr val="000000"/>
                </a:solidFill>
                <a:latin typeface="Times New Roman"/>
                <a:ea typeface="DejaVu Sans"/>
              </a:rPr>
              <a:t> </a:t>
            </a:r>
            <a:r>
              <a:rPr b="1" lang="en-IN" sz="1500" spc="-7" strike="noStrike">
                <a:solidFill>
                  <a:srgbClr val="000000"/>
                </a:solidFill>
                <a:latin typeface="Times New Roman"/>
                <a:ea typeface="DejaVu Sans"/>
              </a:rPr>
              <a:t>the</a:t>
            </a:r>
            <a:r>
              <a:rPr b="1" lang="en-IN" sz="1500" spc="100" strike="noStrike">
                <a:solidFill>
                  <a:srgbClr val="000000"/>
                </a:solidFill>
                <a:latin typeface="Times New Roman"/>
                <a:ea typeface="DejaVu Sans"/>
              </a:rPr>
              <a:t> </a:t>
            </a:r>
            <a:r>
              <a:rPr b="1" lang="en-IN" sz="1500" spc="-7" strike="noStrike">
                <a:solidFill>
                  <a:srgbClr val="000000"/>
                </a:solidFill>
                <a:latin typeface="Times New Roman"/>
                <a:ea typeface="DejaVu Sans"/>
              </a:rPr>
              <a:t>Speech2Face</a:t>
            </a:r>
            <a:endParaRPr b="0" lang="en-IN" sz="1500" spc="-1" strike="noStrike">
              <a:latin typeface="Arial"/>
            </a:endParaRPr>
          </a:p>
        </p:txBody>
      </p:sp>
      <p:pic>
        <p:nvPicPr>
          <p:cNvPr id="93" name="" descr=""/>
          <p:cNvPicPr/>
          <p:nvPr/>
        </p:nvPicPr>
        <p:blipFill>
          <a:blip r:embed="rId2"/>
          <a:stretch/>
        </p:blipFill>
        <p:spPr>
          <a:xfrm>
            <a:off x="2340000" y="2700000"/>
            <a:ext cx="4060080" cy="2879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More on Model</a:t>
            </a:r>
            <a:endParaRPr b="0" lang="en-IN" sz="4400" spc="-1" strike="noStrike">
              <a:latin typeface="Arial"/>
            </a:endParaRPr>
          </a:p>
        </p:txBody>
      </p:sp>
      <p:sp>
        <p:nvSpPr>
          <p:cNvPr id="9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algn="just">
              <a:lnSpc>
                <a:spcPts val="1154"/>
              </a:lnSpc>
              <a:spcBef>
                <a:spcPts val="283"/>
              </a:spcBef>
              <a:spcAft>
                <a:spcPts val="283"/>
              </a:spcAft>
              <a:buNone/>
              <a:tabLst>
                <a:tab algn="l" pos="0"/>
              </a:tabLst>
            </a:pPr>
            <a:r>
              <a:rPr b="1" lang="en-IN" sz="1500" spc="-7" strike="noStrike">
                <a:solidFill>
                  <a:srgbClr val="000000"/>
                </a:solidFill>
                <a:latin typeface="Times New Roman"/>
                <a:ea typeface="DejaVu Sans"/>
              </a:rPr>
              <a:t>As  </a:t>
            </a:r>
            <a:r>
              <a:rPr b="1" lang="en-IN" sz="1500" spc="-12" strike="noStrike">
                <a:solidFill>
                  <a:srgbClr val="000000"/>
                </a:solidFill>
                <a:latin typeface="Times New Roman"/>
                <a:ea typeface="DejaVu Sans"/>
              </a:rPr>
              <a:t>shown  </a:t>
            </a:r>
            <a:r>
              <a:rPr b="1" lang="en-IN" sz="1500" spc="-7" strike="noStrike">
                <a:solidFill>
                  <a:srgbClr val="000000"/>
                </a:solidFill>
                <a:latin typeface="Times New Roman"/>
                <a:ea typeface="DejaVu Sans"/>
              </a:rPr>
              <a:t>in  Figure   The Model comprising</a:t>
            </a:r>
            <a:r>
              <a:rPr b="1" lang="en-IN" sz="1500" spc="231" strike="noStrike">
                <a:solidFill>
                  <a:srgbClr val="000000"/>
                </a:solidFill>
                <a:latin typeface="Times New Roman"/>
                <a:ea typeface="DejaVu Sans"/>
              </a:rPr>
              <a:t> </a:t>
            </a:r>
            <a:r>
              <a:rPr b="1" lang="en-IN" sz="1500" spc="-7" strike="noStrike">
                <a:solidFill>
                  <a:srgbClr val="000000"/>
                </a:solidFill>
                <a:latin typeface="Times New Roman"/>
                <a:ea typeface="DejaVu Sans"/>
              </a:rPr>
              <a:t>of  </a:t>
            </a:r>
            <a:r>
              <a:rPr b="1" lang="en-IN" sz="1500" spc="-12" strike="noStrike">
                <a:solidFill>
                  <a:srgbClr val="000000"/>
                </a:solidFill>
                <a:latin typeface="Times New Roman"/>
                <a:ea typeface="DejaVu Sans"/>
              </a:rPr>
              <a:t>two</a:t>
            </a:r>
            <a:r>
              <a:rPr b="1" lang="en-IN" sz="1500" spc="114" strike="noStrike">
                <a:solidFill>
                  <a:srgbClr val="000000"/>
                </a:solidFill>
                <a:latin typeface="Times New Roman"/>
                <a:ea typeface="DejaVu Sans"/>
              </a:rPr>
              <a:t> </a:t>
            </a:r>
            <a:r>
              <a:rPr b="1" lang="en-IN" sz="1500" spc="-7" strike="noStrike">
                <a:solidFill>
                  <a:srgbClr val="000000"/>
                </a:solidFill>
                <a:latin typeface="Times New Roman"/>
                <a:ea typeface="DejaVu Sans"/>
              </a:rPr>
              <a:t>main components:</a:t>
            </a:r>
            <a:endParaRPr b="0" lang="en-IN" sz="1500" spc="-1" strike="noStrike">
              <a:latin typeface="Arial"/>
            </a:endParaRPr>
          </a:p>
          <a:p>
            <a:pPr algn="just">
              <a:lnSpc>
                <a:spcPts val="1154"/>
              </a:lnSpc>
              <a:spcBef>
                <a:spcPts val="283"/>
              </a:spcBef>
              <a:spcAft>
                <a:spcPts val="283"/>
              </a:spcAft>
              <a:buNone/>
              <a:tabLst>
                <a:tab algn="l" pos="0"/>
              </a:tabLst>
            </a:pPr>
            <a:r>
              <a:rPr b="1" lang="en-IN" sz="1500" spc="-7" strike="noStrike">
                <a:solidFill>
                  <a:srgbClr val="000000"/>
                </a:solidFill>
                <a:latin typeface="Times New Roman"/>
                <a:ea typeface="DejaVu Sans"/>
              </a:rPr>
              <a:t> </a:t>
            </a:r>
            <a:r>
              <a:rPr b="1" lang="en-IN" sz="1500" spc="-7" strike="noStrike">
                <a:solidFill>
                  <a:srgbClr val="000000"/>
                </a:solidFill>
                <a:latin typeface="Times New Roman"/>
                <a:ea typeface="DejaVu Sans"/>
              </a:rPr>
              <a:t>1) a </a:t>
            </a:r>
            <a:r>
              <a:rPr b="1" lang="en-IN" sz="1500" spc="-12" strike="noStrike">
                <a:solidFill>
                  <a:srgbClr val="000000"/>
                </a:solidFill>
                <a:latin typeface="Times New Roman"/>
                <a:ea typeface="DejaVu Sans"/>
              </a:rPr>
              <a:t>voice encoder, </a:t>
            </a:r>
            <a:r>
              <a:rPr b="1" lang="en-IN" sz="1500" spc="-7" strike="noStrike">
                <a:solidFill>
                  <a:srgbClr val="000000"/>
                </a:solidFill>
                <a:latin typeface="Times New Roman"/>
                <a:ea typeface="DejaVu Sans"/>
              </a:rPr>
              <a:t>which takes a  complex spectrogram of speech as input, and predicts a  low-dimensional                  face feature that would correspond to  the associated face; and </a:t>
            </a:r>
            <a:endParaRPr b="0" lang="en-IN" sz="1500" spc="-1" strike="noStrike">
              <a:latin typeface="Arial"/>
            </a:endParaRPr>
          </a:p>
          <a:p>
            <a:pPr algn="just">
              <a:lnSpc>
                <a:spcPts val="1154"/>
              </a:lnSpc>
              <a:spcBef>
                <a:spcPts val="283"/>
              </a:spcBef>
              <a:spcAft>
                <a:spcPts val="283"/>
              </a:spcAft>
              <a:buNone/>
              <a:tabLst>
                <a:tab algn="l" pos="0"/>
              </a:tabLst>
            </a:pPr>
            <a:r>
              <a:rPr b="1" lang="en-IN" sz="1500" spc="-7" strike="noStrike">
                <a:solidFill>
                  <a:srgbClr val="000000"/>
                </a:solidFill>
                <a:latin typeface="Times New Roman"/>
                <a:ea typeface="DejaVu Sans"/>
              </a:rPr>
              <a:t>2) a face </a:t>
            </a:r>
            <a:r>
              <a:rPr b="1" lang="en-IN" sz="1500" spc="-12" strike="noStrike">
                <a:solidFill>
                  <a:srgbClr val="000000"/>
                </a:solidFill>
                <a:latin typeface="Times New Roman"/>
                <a:ea typeface="DejaVu Sans"/>
              </a:rPr>
              <a:t>decoder, </a:t>
            </a:r>
            <a:r>
              <a:rPr b="1" lang="en-IN" sz="1500" spc="-7" strike="noStrike">
                <a:solidFill>
                  <a:srgbClr val="000000"/>
                </a:solidFill>
                <a:latin typeface="Times New Roman"/>
                <a:ea typeface="DejaVu Sans"/>
              </a:rPr>
              <a:t>which takes  as input the face feature and produces an image of the  face.</a:t>
            </a:r>
            <a:endParaRPr b="0" lang="en-IN" sz="1500" spc="-1" strike="noStrike">
              <a:latin typeface="Arial"/>
            </a:endParaRPr>
          </a:p>
          <a:p>
            <a:pPr marL="12600" indent="179640" algn="just">
              <a:lnSpc>
                <a:spcPts val="1154"/>
              </a:lnSpc>
              <a:buNone/>
              <a:tabLst>
                <a:tab algn="l" pos="0"/>
              </a:tabLst>
            </a:pPr>
            <a:endParaRPr b="0" lang="en-IN" sz="1500" spc="-1" strike="noStrike">
              <a:latin typeface="Arial"/>
            </a:endParaRPr>
          </a:p>
          <a:p>
            <a:pPr marL="12600" indent="179640" algn="just">
              <a:lnSpc>
                <a:spcPct val="100000"/>
              </a:lnSpc>
              <a:spcBef>
                <a:spcPts val="99"/>
              </a:spcBef>
              <a:buNone/>
              <a:tabLst>
                <a:tab algn="l" pos="0"/>
              </a:tabLst>
            </a:pPr>
            <a:r>
              <a:rPr b="1" lang="en-IN" sz="1500" spc="-46" strike="noStrike">
                <a:solidFill>
                  <a:srgbClr val="000000"/>
                </a:solidFill>
                <a:latin typeface="Times New Roman"/>
                <a:ea typeface="DejaVu Sans"/>
              </a:rPr>
              <a:t>We will train</a:t>
            </a:r>
            <a:r>
              <a:rPr b="1" lang="en-IN" sz="1500" spc="-7" strike="noStrike">
                <a:solidFill>
                  <a:srgbClr val="000000"/>
                </a:solidFill>
                <a:latin typeface="Times New Roman"/>
                <a:ea typeface="DejaVu Sans"/>
              </a:rPr>
              <a:t> the </a:t>
            </a:r>
            <a:r>
              <a:rPr b="1" lang="en-IN" sz="1500" spc="-12" strike="noStrike">
                <a:solidFill>
                  <a:srgbClr val="000000"/>
                </a:solidFill>
                <a:latin typeface="Times New Roman"/>
                <a:ea typeface="DejaVu Sans"/>
              </a:rPr>
              <a:t>voice </a:t>
            </a:r>
            <a:r>
              <a:rPr b="1" lang="en-IN" sz="1500" spc="-7" strike="noStrike">
                <a:solidFill>
                  <a:srgbClr val="000000"/>
                </a:solidFill>
                <a:latin typeface="Times New Roman"/>
                <a:ea typeface="DejaVu Sans"/>
              </a:rPr>
              <a:t>encoder module that predicts  the face feature in a supervised manner where the  ground truth features are generated from corresponding  face image of the person using a pre-trained </a:t>
            </a:r>
            <a:r>
              <a:rPr b="1" lang="en-IN" sz="1500" spc="-12" strike="noStrike">
                <a:solidFill>
                  <a:srgbClr val="000000"/>
                </a:solidFill>
                <a:latin typeface="Times New Roman"/>
                <a:ea typeface="DejaVu Sans"/>
              </a:rPr>
              <a:t>VGG-Face  </a:t>
            </a:r>
            <a:r>
              <a:rPr b="1" lang="en-IN" sz="1500" spc="-7" strike="noStrike">
                <a:solidFill>
                  <a:srgbClr val="000000"/>
                </a:solidFill>
                <a:latin typeface="Times New Roman"/>
                <a:ea typeface="DejaVu Sans"/>
              </a:rPr>
              <a:t>model and the face decoder model proposed was</a:t>
            </a:r>
            <a:r>
              <a:rPr b="1" lang="en-IN" sz="1500" spc="-12" strike="noStrike">
                <a:solidFill>
                  <a:srgbClr val="000000"/>
                </a:solidFill>
                <a:latin typeface="Times New Roman"/>
                <a:ea typeface="DejaVu Sans"/>
              </a:rPr>
              <a:t> </a:t>
            </a:r>
            <a:r>
              <a:rPr b="1" lang="en-IN" sz="1500" spc="-7" strike="noStrike">
                <a:solidFill>
                  <a:srgbClr val="000000"/>
                </a:solidFill>
                <a:latin typeface="Times New Roman"/>
                <a:ea typeface="DejaVu Sans"/>
              </a:rPr>
              <a:t>not </a:t>
            </a:r>
            <a:r>
              <a:rPr b="1" lang="en-IN" sz="1500" spc="-12" strike="noStrike">
                <a:solidFill>
                  <a:srgbClr val="000000"/>
                </a:solidFill>
                <a:latin typeface="Times New Roman"/>
                <a:ea typeface="DejaVu Sans"/>
              </a:rPr>
              <a:t>available </a:t>
            </a:r>
            <a:r>
              <a:rPr b="1" lang="en-IN" sz="1500" spc="-7" strike="noStrike">
                <a:solidFill>
                  <a:srgbClr val="000000"/>
                </a:solidFill>
                <a:latin typeface="Times New Roman"/>
                <a:ea typeface="DejaVu Sans"/>
              </a:rPr>
              <a:t>open source, so we will implemented our </a:t>
            </a:r>
            <a:r>
              <a:rPr b="1" lang="en-IN" sz="1500" spc="-15" strike="noStrike">
                <a:solidFill>
                  <a:srgbClr val="000000"/>
                </a:solidFill>
                <a:latin typeface="Times New Roman"/>
                <a:ea typeface="DejaVu Sans"/>
              </a:rPr>
              <a:t>own  </a:t>
            </a:r>
            <a:r>
              <a:rPr b="1" lang="en-IN" sz="1500" spc="-12" strike="noStrike">
                <a:solidFill>
                  <a:srgbClr val="000000"/>
                </a:solidFill>
                <a:latin typeface="Times New Roman"/>
                <a:ea typeface="DejaVu Sans"/>
              </a:rPr>
              <a:t>decoder.</a:t>
            </a:r>
            <a:endParaRPr b="0" lang="en-IN" sz="1500" spc="-1" strike="noStrike">
              <a:latin typeface="Arial"/>
            </a:endParaRPr>
          </a:p>
          <a:p>
            <a:pPr marL="12600" indent="179640" algn="just">
              <a:lnSpc>
                <a:spcPct val="100000"/>
              </a:lnSpc>
              <a:spcBef>
                <a:spcPts val="136"/>
              </a:spcBef>
              <a:buNone/>
              <a:tabLst>
                <a:tab algn="l" pos="0"/>
              </a:tabLst>
            </a:pPr>
            <a:r>
              <a:rPr b="1" lang="en-IN" sz="1500" spc="-7" strike="noStrike">
                <a:solidFill>
                  <a:srgbClr val="000000"/>
                </a:solidFill>
                <a:latin typeface="Times New Roman"/>
                <a:ea typeface="DejaVu Sans"/>
              </a:rPr>
              <a:t>During training of </a:t>
            </a:r>
            <a:r>
              <a:rPr b="1" lang="en-IN" sz="1500" spc="-12" strike="noStrike">
                <a:solidFill>
                  <a:srgbClr val="000000"/>
                </a:solidFill>
                <a:latin typeface="Times New Roman"/>
                <a:ea typeface="DejaVu Sans"/>
              </a:rPr>
              <a:t>encoder, </a:t>
            </a:r>
            <a:r>
              <a:rPr b="1" lang="en-IN" sz="1500" spc="-7" strike="noStrike">
                <a:solidFill>
                  <a:srgbClr val="000000"/>
                </a:solidFill>
                <a:latin typeface="Times New Roman"/>
                <a:ea typeface="DejaVu Sans"/>
              </a:rPr>
              <a:t>the face decoder is</a:t>
            </a:r>
            <a:r>
              <a:rPr b="1" lang="en-IN" sz="1500" spc="-114" strike="noStrike">
                <a:solidFill>
                  <a:srgbClr val="000000"/>
                </a:solidFill>
                <a:latin typeface="Times New Roman"/>
                <a:ea typeface="DejaVu Sans"/>
              </a:rPr>
              <a:t> </a:t>
            </a:r>
            <a:r>
              <a:rPr b="1" lang="en-IN" sz="1500" spc="-15" strike="noStrike">
                <a:solidFill>
                  <a:srgbClr val="000000"/>
                </a:solidFill>
                <a:latin typeface="Times New Roman"/>
                <a:ea typeface="DejaVu Sans"/>
              </a:rPr>
              <a:t>fixed,  </a:t>
            </a:r>
            <a:r>
              <a:rPr b="1" lang="en-IN" sz="1500" spc="-7" strike="noStrike">
                <a:solidFill>
                  <a:srgbClr val="000000"/>
                </a:solidFill>
                <a:latin typeface="Times New Roman"/>
                <a:ea typeface="DejaVu Sans"/>
              </a:rPr>
              <a:t>and the </a:t>
            </a:r>
            <a:r>
              <a:rPr b="1" lang="en-IN" sz="1500" spc="-12" strike="noStrike">
                <a:solidFill>
                  <a:srgbClr val="000000"/>
                </a:solidFill>
                <a:latin typeface="Times New Roman"/>
                <a:ea typeface="DejaVu Sans"/>
              </a:rPr>
              <a:t>voice </a:t>
            </a:r>
            <a:r>
              <a:rPr b="1" lang="en-IN" sz="1500" spc="-7" strike="noStrike">
                <a:solidFill>
                  <a:srgbClr val="000000"/>
                </a:solidFill>
                <a:latin typeface="Times New Roman"/>
                <a:ea typeface="DejaVu Sans"/>
              </a:rPr>
              <a:t>encoder that predicts the face feature is  only trained. </a:t>
            </a:r>
            <a:r>
              <a:rPr b="1" lang="en-IN" sz="1500" spc="-12" strike="noStrike">
                <a:solidFill>
                  <a:srgbClr val="000000"/>
                </a:solidFill>
                <a:latin typeface="Times New Roman"/>
                <a:ea typeface="DejaVu Sans"/>
              </a:rPr>
              <a:t>Moreover </a:t>
            </a:r>
            <a:r>
              <a:rPr b="1" lang="en-IN" sz="1500" spc="-7" strike="noStrike">
                <a:solidFill>
                  <a:srgbClr val="000000"/>
                </a:solidFill>
                <a:latin typeface="Times New Roman"/>
                <a:ea typeface="DejaVu Sans"/>
              </a:rPr>
              <a:t>the complex spectrogram input  and</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the</a:t>
            </a:r>
            <a:r>
              <a:rPr b="1" lang="en-IN" sz="1500" spc="49" strike="noStrike">
                <a:solidFill>
                  <a:srgbClr val="000000"/>
                </a:solidFill>
                <a:latin typeface="Times New Roman"/>
                <a:ea typeface="DejaVu Sans"/>
              </a:rPr>
              <a:t> </a:t>
            </a:r>
            <a:r>
              <a:rPr b="1" lang="en-IN" sz="1500" spc="-7" strike="noStrike">
                <a:solidFill>
                  <a:srgbClr val="000000"/>
                </a:solidFill>
                <a:latin typeface="Times New Roman"/>
                <a:ea typeface="DejaVu Sans"/>
              </a:rPr>
              <a:t>4096-D</a:t>
            </a:r>
            <a:r>
              <a:rPr b="1" lang="en-IN" sz="1500" spc="41" strike="noStrike">
                <a:solidFill>
                  <a:srgbClr val="000000"/>
                </a:solidFill>
                <a:latin typeface="Times New Roman"/>
                <a:ea typeface="DejaVu Sans"/>
              </a:rPr>
              <a:t> </a:t>
            </a:r>
            <a:r>
              <a:rPr b="1" lang="en-IN" sz="1500" spc="-12" strike="noStrike">
                <a:solidFill>
                  <a:srgbClr val="000000"/>
                </a:solidFill>
                <a:latin typeface="Times New Roman"/>
                <a:ea typeface="DejaVu Sans"/>
              </a:rPr>
              <a:t>VGG</a:t>
            </a:r>
            <a:r>
              <a:rPr b="1" lang="en-IN" sz="1500" spc="43" strike="noStrike">
                <a:solidFill>
                  <a:srgbClr val="000000"/>
                </a:solidFill>
                <a:latin typeface="Times New Roman"/>
                <a:ea typeface="DejaVu Sans"/>
              </a:rPr>
              <a:t> </a:t>
            </a:r>
            <a:r>
              <a:rPr b="1" lang="en-IN" sz="1500" spc="-7" strike="noStrike">
                <a:solidFill>
                  <a:srgbClr val="000000"/>
                </a:solidFill>
                <a:latin typeface="Times New Roman"/>
                <a:ea typeface="DejaVu Sans"/>
              </a:rPr>
              <a:t>face</a:t>
            </a:r>
            <a:r>
              <a:rPr b="1" lang="en-IN" sz="1500" spc="41" strike="noStrike">
                <a:solidFill>
                  <a:srgbClr val="000000"/>
                </a:solidFill>
                <a:latin typeface="Times New Roman"/>
                <a:ea typeface="DejaVu Sans"/>
              </a:rPr>
              <a:t> </a:t>
            </a:r>
            <a:r>
              <a:rPr b="1" lang="en-IN" sz="1500" spc="-7" strike="noStrike">
                <a:solidFill>
                  <a:srgbClr val="000000"/>
                </a:solidFill>
                <a:latin typeface="Times New Roman"/>
                <a:ea typeface="DejaVu Sans"/>
              </a:rPr>
              <a:t>features</a:t>
            </a:r>
            <a:r>
              <a:rPr b="1" lang="en-IN" sz="1500" spc="49" strike="noStrike">
                <a:solidFill>
                  <a:srgbClr val="000000"/>
                </a:solidFill>
                <a:latin typeface="Times New Roman"/>
                <a:ea typeface="DejaVu Sans"/>
              </a:rPr>
              <a:t> </a:t>
            </a:r>
            <a:r>
              <a:rPr b="1" lang="en-IN" sz="1500" spc="-7" strike="noStrike">
                <a:solidFill>
                  <a:srgbClr val="000000"/>
                </a:solidFill>
                <a:latin typeface="Times New Roman"/>
                <a:ea typeface="DejaVu Sans"/>
              </a:rPr>
              <a:t>(used to compute loss function) are precomputed to  speed up the training</a:t>
            </a:r>
            <a:r>
              <a:rPr b="1" lang="en-IN" sz="1500" spc="-12" strike="noStrike">
                <a:solidFill>
                  <a:srgbClr val="000000"/>
                </a:solidFill>
                <a:latin typeface="Times New Roman"/>
                <a:ea typeface="DejaVu Sans"/>
              </a:rPr>
              <a:t> </a:t>
            </a:r>
            <a:r>
              <a:rPr b="1" lang="en-IN" sz="1500" spc="-7" strike="noStrike">
                <a:solidFill>
                  <a:srgbClr val="000000"/>
                </a:solidFill>
                <a:latin typeface="Times New Roman"/>
                <a:ea typeface="DejaVu Sans"/>
              </a:rPr>
              <a:t>process.</a:t>
            </a:r>
            <a:endParaRPr b="0" lang="en-IN" sz="1500" spc="-1" strike="noStrike">
              <a:latin typeface="Arial"/>
            </a:endParaRPr>
          </a:p>
        </p:txBody>
      </p:sp>
      <p:sp>
        <p:nvSpPr>
          <p:cNvPr id="96" name="object 1"/>
          <p:cNvSpPr/>
          <p:nvPr/>
        </p:nvSpPr>
        <p:spPr>
          <a:xfrm>
            <a:off x="1080000" y="3780000"/>
            <a:ext cx="8279280" cy="1799280"/>
          </a:xfrm>
          <a:prstGeom prst="rect">
            <a:avLst/>
          </a:pr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Preprocessing</a:t>
            </a:r>
            <a:endParaRPr b="0" lang="en-IN" sz="4400" spc="-1" strike="noStrike">
              <a:latin typeface="Arial"/>
            </a:endParaRPr>
          </a:p>
        </p:txBody>
      </p:sp>
      <p:sp>
        <p:nvSpPr>
          <p:cNvPr id="98" name="PlaceHolder 2"/>
          <p:cNvSpPr>
            <a:spLocks noGrp="1"/>
          </p:cNvSpPr>
          <p:nvPr>
            <p:ph/>
          </p:nvPr>
        </p:nvSpPr>
        <p:spPr>
          <a:xfrm>
            <a:off x="288360" y="1211760"/>
            <a:ext cx="9070920" cy="3287520"/>
          </a:xfrm>
          <a:prstGeom prst="rect">
            <a:avLst/>
          </a:prstGeom>
          <a:noFill/>
          <a:ln w="0">
            <a:noFill/>
          </a:ln>
        </p:spPr>
        <p:txBody>
          <a:bodyPr lIns="0" rIns="0" tIns="0" bIns="0" anchor="t">
            <a:normAutofit/>
          </a:bodyPr>
          <a:p>
            <a:pPr>
              <a:lnSpc>
                <a:spcPct val="100000"/>
              </a:lnSpc>
              <a:spcBef>
                <a:spcPts val="1417"/>
              </a:spcBef>
              <a:buNone/>
            </a:pPr>
            <a:endParaRPr b="0" lang="en-IN" sz="3200" spc="-1" strike="noStrike">
              <a:latin typeface="Arial"/>
            </a:endParaRPr>
          </a:p>
          <a:p>
            <a:pPr marL="192240">
              <a:lnSpc>
                <a:spcPts val="1199"/>
              </a:lnSpc>
              <a:spcBef>
                <a:spcPts val="96"/>
              </a:spcBef>
              <a:buNone/>
            </a:pPr>
            <a:r>
              <a:rPr b="1" lang="en-IN" sz="1400" spc="-46" strike="noStrike">
                <a:solidFill>
                  <a:srgbClr val="000000"/>
                </a:solidFill>
                <a:latin typeface="Times New Roman"/>
                <a:ea typeface="DejaVu Sans"/>
              </a:rPr>
              <a:t>We  will be using</a:t>
            </a:r>
            <a:r>
              <a:rPr b="1" lang="en-IN" sz="1400" spc="-7" strike="noStrike">
                <a:solidFill>
                  <a:srgbClr val="000000"/>
                </a:solidFill>
                <a:latin typeface="Times New Roman"/>
                <a:ea typeface="DejaVu Sans"/>
              </a:rPr>
              <a:t> the </a:t>
            </a:r>
            <a:r>
              <a:rPr b="1" lang="en-IN" sz="1400" spc="-21" strike="noStrike">
                <a:solidFill>
                  <a:srgbClr val="000000"/>
                </a:solidFill>
                <a:latin typeface="Times New Roman"/>
                <a:ea typeface="DejaVu Sans"/>
              </a:rPr>
              <a:t>AVSpeech </a:t>
            </a:r>
            <a:r>
              <a:rPr b="1" lang="en-IN" sz="1400" spc="-7" strike="noStrike">
                <a:solidFill>
                  <a:srgbClr val="000000"/>
                </a:solidFill>
                <a:latin typeface="Times New Roman"/>
                <a:ea typeface="DejaVu Sans"/>
              </a:rPr>
              <a:t>dataset , 2018 comprising of thousands of video segments from  </a:t>
            </a:r>
            <a:r>
              <a:rPr b="1" lang="en-IN" sz="1400" spc="-26" strike="noStrike">
                <a:solidFill>
                  <a:srgbClr val="000000"/>
                </a:solidFill>
                <a:latin typeface="Times New Roman"/>
                <a:ea typeface="DejaVu Sans"/>
              </a:rPr>
              <a:t>YouTube. </a:t>
            </a:r>
            <a:r>
              <a:rPr b="1" lang="en-IN" sz="1400" spc="-7" strike="noStrike">
                <a:solidFill>
                  <a:srgbClr val="000000"/>
                </a:solidFill>
                <a:latin typeface="Times New Roman"/>
                <a:ea typeface="DejaVu Sans"/>
              </a:rPr>
              <a:t>Other libraries and tools that we used for  pre-processing are described </a:t>
            </a:r>
            <a:r>
              <a:rPr b="1" lang="en-IN" sz="1400" spc="-12" strike="noStrike">
                <a:solidFill>
                  <a:srgbClr val="000000"/>
                </a:solidFill>
                <a:latin typeface="Times New Roman"/>
                <a:ea typeface="DejaVu Sans"/>
              </a:rPr>
              <a:t>below</a:t>
            </a:r>
            <a:r>
              <a:rPr b="1" lang="en-IN" sz="1400" spc="-7" strike="noStrike">
                <a:solidFill>
                  <a:srgbClr val="000000"/>
                </a:solidFill>
                <a:latin typeface="Times New Roman"/>
                <a:ea typeface="DejaVu Sans"/>
              </a:rPr>
              <a:t> </a:t>
            </a:r>
            <a:endParaRPr b="0" lang="en-IN" sz="1400" spc="-1" strike="noStrike">
              <a:latin typeface="Arial"/>
            </a:endParaRPr>
          </a:p>
        </p:txBody>
      </p:sp>
      <p:sp>
        <p:nvSpPr>
          <p:cNvPr id="99" name="object 4"/>
          <p:cNvSpPr/>
          <p:nvPr/>
        </p:nvSpPr>
        <p:spPr>
          <a:xfrm>
            <a:off x="720000" y="2700000"/>
            <a:ext cx="4139280" cy="2740680"/>
          </a:xfrm>
          <a:prstGeom prst="rect">
            <a:avLst/>
          </a:prstGeom>
          <a:noFill/>
          <a:ln w="0">
            <a:noFill/>
          </a:ln>
        </p:spPr>
        <p:style>
          <a:lnRef idx="0"/>
          <a:fillRef idx="0"/>
          <a:effectRef idx="0"/>
          <a:fontRef idx="minor"/>
        </p:style>
        <p:txBody>
          <a:bodyPr lIns="0" rIns="0" tIns="12240" bIns="0" anchor="t">
            <a:spAutoFit/>
          </a:bodyPr>
          <a:p>
            <a:pPr marL="119880" indent="-108000">
              <a:lnSpc>
                <a:spcPct val="100000"/>
              </a:lnSpc>
              <a:spcBef>
                <a:spcPts val="96"/>
              </a:spcBef>
              <a:buClr>
                <a:srgbClr val="000000"/>
              </a:buClr>
              <a:buFont typeface="Times New Roman"/>
              <a:buChar char="•"/>
              <a:tabLst>
                <a:tab algn="l" pos="120600"/>
              </a:tabLst>
            </a:pPr>
            <a:r>
              <a:rPr b="1" lang="en-IN" sz="1500" spc="-7" strike="noStrike">
                <a:solidFill>
                  <a:srgbClr val="000000"/>
                </a:solidFill>
                <a:latin typeface="Times New Roman"/>
                <a:ea typeface="DejaVu Sans"/>
              </a:rPr>
              <a:t>youtube-dl download the videos from the csv  </a:t>
            </a:r>
            <a:r>
              <a:rPr b="1" lang="en-IN" sz="1500" spc="-15" strike="noStrike">
                <a:solidFill>
                  <a:srgbClr val="000000"/>
                </a:solidFill>
                <a:latin typeface="Times New Roman"/>
                <a:ea typeface="DejaVu Sans"/>
              </a:rPr>
              <a:t>files </a:t>
            </a:r>
            <a:r>
              <a:rPr b="1" lang="en-IN" sz="1500" spc="-7" strike="noStrike">
                <a:solidFill>
                  <a:srgbClr val="000000"/>
                </a:solidFill>
                <a:latin typeface="Times New Roman"/>
                <a:ea typeface="DejaVu Sans"/>
              </a:rPr>
              <a:t>corresponding to start and end</a:t>
            </a:r>
            <a:r>
              <a:rPr b="1" lang="en-IN" sz="1500" spc="1" strike="noStrike">
                <a:solidFill>
                  <a:srgbClr val="000000"/>
                </a:solidFill>
                <a:latin typeface="Times New Roman"/>
                <a:ea typeface="DejaVu Sans"/>
              </a:rPr>
              <a:t> </a:t>
            </a:r>
            <a:r>
              <a:rPr b="1" lang="en-IN" sz="1500" spc="-7" strike="noStrike">
                <a:solidFill>
                  <a:srgbClr val="000000"/>
                </a:solidFill>
                <a:latin typeface="Times New Roman"/>
                <a:ea typeface="DejaVu Sans"/>
              </a:rPr>
              <a:t>times.</a:t>
            </a:r>
            <a:endParaRPr b="0" lang="en-IN" sz="1500" spc="-1" strike="noStrike">
              <a:latin typeface="Arial"/>
            </a:endParaRPr>
          </a:p>
          <a:p>
            <a:pPr marL="119880" indent="-108000">
              <a:lnSpc>
                <a:spcPct val="100000"/>
              </a:lnSpc>
              <a:spcBef>
                <a:spcPts val="879"/>
              </a:spcBef>
              <a:buClr>
                <a:srgbClr val="000000"/>
              </a:buClr>
              <a:buFont typeface="Times New Roman"/>
              <a:buChar char="•"/>
              <a:tabLst>
                <a:tab algn="l" pos="120600"/>
              </a:tabLst>
            </a:pPr>
            <a:r>
              <a:rPr b="1" lang="en-IN" sz="1500" spc="-7" strike="noStrike">
                <a:solidFill>
                  <a:srgbClr val="000000"/>
                </a:solidFill>
                <a:latin typeface="Times New Roman"/>
                <a:ea typeface="DejaVu Sans"/>
              </a:rPr>
              <a:t>moviepy - extract audio and frames separately  from the</a:t>
            </a:r>
            <a:r>
              <a:rPr b="1" lang="en-IN" sz="1500" spc="-12" strike="noStrike">
                <a:solidFill>
                  <a:srgbClr val="000000"/>
                </a:solidFill>
                <a:latin typeface="Times New Roman"/>
                <a:ea typeface="DejaVu Sans"/>
              </a:rPr>
              <a:t> </a:t>
            </a:r>
            <a:r>
              <a:rPr b="1" lang="en-IN" sz="1500" spc="-7" strike="noStrike">
                <a:solidFill>
                  <a:srgbClr val="000000"/>
                </a:solidFill>
                <a:latin typeface="Times New Roman"/>
                <a:ea typeface="DejaVu Sans"/>
              </a:rPr>
              <a:t>video.</a:t>
            </a:r>
            <a:endParaRPr b="0" lang="en-IN" sz="1500" spc="-1" strike="noStrike">
              <a:latin typeface="Arial"/>
            </a:endParaRPr>
          </a:p>
          <a:p>
            <a:pPr marL="119880" indent="-108000">
              <a:lnSpc>
                <a:spcPct val="100000"/>
              </a:lnSpc>
              <a:spcBef>
                <a:spcPts val="879"/>
              </a:spcBef>
              <a:buClr>
                <a:srgbClr val="000000"/>
              </a:buClr>
              <a:buFont typeface="Times New Roman"/>
              <a:buChar char="•"/>
              <a:tabLst>
                <a:tab algn="l" pos="120600"/>
              </a:tabLst>
            </a:pPr>
            <a:r>
              <a:rPr b="1" lang="en-IN" sz="1500" spc="-7" strike="noStrike">
                <a:solidFill>
                  <a:srgbClr val="000000"/>
                </a:solidFill>
                <a:latin typeface="Times New Roman"/>
                <a:ea typeface="DejaVu Sans"/>
              </a:rPr>
              <a:t>librosa and </a:t>
            </a:r>
            <a:r>
              <a:rPr b="1" lang="en-IN" sz="1500" spc="-12" strike="noStrike">
                <a:solidFill>
                  <a:srgbClr val="000000"/>
                </a:solidFill>
                <a:latin typeface="Times New Roman"/>
                <a:ea typeface="DejaVu Sans"/>
              </a:rPr>
              <a:t>tensorflow </a:t>
            </a:r>
            <a:r>
              <a:rPr b="1" lang="en-IN" sz="1500" spc="-7" strike="noStrike">
                <a:solidFill>
                  <a:srgbClr val="000000"/>
                </a:solidFill>
                <a:latin typeface="Times New Roman"/>
                <a:ea typeface="DejaVu Sans"/>
              </a:rPr>
              <a:t>-compute stft and </a:t>
            </a:r>
            <a:r>
              <a:rPr b="1" lang="en-IN" sz="1500" spc="-12" strike="noStrike">
                <a:solidFill>
                  <a:srgbClr val="000000"/>
                </a:solidFill>
                <a:latin typeface="Times New Roman"/>
                <a:ea typeface="DejaVu Sans"/>
              </a:rPr>
              <a:t>power  law </a:t>
            </a:r>
            <a:r>
              <a:rPr b="1" lang="en-IN" sz="1500" spc="-7" strike="noStrike">
                <a:solidFill>
                  <a:srgbClr val="000000"/>
                </a:solidFill>
                <a:latin typeface="Times New Roman"/>
                <a:ea typeface="DejaVu Sans"/>
              </a:rPr>
              <a:t>compression</a:t>
            </a:r>
            <a:endParaRPr b="0" lang="en-IN" sz="1500" spc="-1" strike="noStrike">
              <a:latin typeface="Arial"/>
            </a:endParaRPr>
          </a:p>
          <a:p>
            <a:pPr marL="119880" indent="-108000">
              <a:lnSpc>
                <a:spcPct val="100000"/>
              </a:lnSpc>
              <a:spcBef>
                <a:spcPts val="879"/>
              </a:spcBef>
              <a:buClr>
                <a:srgbClr val="000000"/>
              </a:buClr>
              <a:buFont typeface="Times New Roman"/>
              <a:buChar char="•"/>
              <a:tabLst>
                <a:tab algn="l" pos="120600"/>
              </a:tabLst>
            </a:pPr>
            <a:r>
              <a:rPr b="1" lang="en-IN" sz="1500" spc="-7" strike="noStrike">
                <a:solidFill>
                  <a:srgbClr val="000000"/>
                </a:solidFill>
                <a:latin typeface="Times New Roman"/>
                <a:ea typeface="DejaVu Sans"/>
              </a:rPr>
              <a:t>dlib and face recognition - </a:t>
            </a:r>
            <a:r>
              <a:rPr b="1" lang="en-IN" sz="1500" spc="-21" strike="noStrike">
                <a:solidFill>
                  <a:srgbClr val="000000"/>
                </a:solidFill>
                <a:latin typeface="Times New Roman"/>
                <a:ea typeface="DejaVu Sans"/>
              </a:rPr>
              <a:t>find </a:t>
            </a:r>
            <a:r>
              <a:rPr b="1" lang="en-IN" sz="1500" spc="-7" strike="noStrike">
                <a:solidFill>
                  <a:srgbClr val="000000"/>
                </a:solidFill>
                <a:latin typeface="Times New Roman"/>
                <a:ea typeface="DejaVu Sans"/>
              </a:rPr>
              <a:t>faces from a  particular video</a:t>
            </a:r>
            <a:r>
              <a:rPr b="1" lang="en-IN" sz="1500" spc="-12" strike="noStrike">
                <a:solidFill>
                  <a:srgbClr val="000000"/>
                </a:solidFill>
                <a:latin typeface="Times New Roman"/>
                <a:ea typeface="DejaVu Sans"/>
              </a:rPr>
              <a:t> </a:t>
            </a:r>
            <a:r>
              <a:rPr b="1" lang="en-IN" sz="1500" spc="-7" strike="noStrike">
                <a:solidFill>
                  <a:srgbClr val="000000"/>
                </a:solidFill>
                <a:latin typeface="Times New Roman"/>
                <a:ea typeface="DejaVu Sans"/>
              </a:rPr>
              <a:t>frame</a:t>
            </a:r>
            <a:endParaRPr b="0" lang="en-IN" sz="1500" spc="-1" strike="noStrike">
              <a:latin typeface="Arial"/>
            </a:endParaRPr>
          </a:p>
          <a:p>
            <a:pPr marL="119880" indent="-108000">
              <a:lnSpc>
                <a:spcPct val="100000"/>
              </a:lnSpc>
              <a:spcBef>
                <a:spcPts val="879"/>
              </a:spcBef>
              <a:buClr>
                <a:srgbClr val="000000"/>
              </a:buClr>
              <a:buFont typeface="Times New Roman"/>
              <a:buChar char="•"/>
              <a:tabLst>
                <a:tab algn="l" pos="120600"/>
              </a:tabLst>
            </a:pPr>
            <a:r>
              <a:rPr b="1" lang="en-IN" sz="1500" spc="-7" strike="noStrike">
                <a:solidFill>
                  <a:srgbClr val="000000"/>
                </a:solidFill>
                <a:latin typeface="Times New Roman"/>
                <a:ea typeface="DejaVu Sans"/>
              </a:rPr>
              <a:t>vgg16-facenet - extract vgg features i.e. 4096  vector form</a:t>
            </a:r>
            <a:r>
              <a:rPr b="1" lang="en-IN" sz="1500" spc="-12" strike="noStrike">
                <a:solidFill>
                  <a:srgbClr val="000000"/>
                </a:solidFill>
                <a:latin typeface="Times New Roman"/>
                <a:ea typeface="DejaVu Sans"/>
              </a:rPr>
              <a:t> </a:t>
            </a:r>
            <a:r>
              <a:rPr b="1" lang="en-IN" sz="1500" spc="-7" strike="noStrike">
                <a:solidFill>
                  <a:srgbClr val="000000"/>
                </a:solidFill>
                <a:latin typeface="Times New Roman"/>
                <a:ea typeface="DejaVu Sans"/>
              </a:rPr>
              <a:t>faces.</a:t>
            </a:r>
            <a:endParaRPr b="0" lang="en-IN" sz="1500" spc="-1" strike="noStrike">
              <a:latin typeface="Arial"/>
            </a:endParaRPr>
          </a:p>
        </p:txBody>
      </p:sp>
      <p:sp>
        <p:nvSpPr>
          <p:cNvPr id="100" name="object 6"/>
          <p:cNvSpPr/>
          <p:nvPr/>
        </p:nvSpPr>
        <p:spPr>
          <a:xfrm>
            <a:off x="6441840" y="2520000"/>
            <a:ext cx="3419280" cy="2519280"/>
          </a:xfrm>
          <a:prstGeom prst="rect">
            <a:avLst/>
          </a:prstGeom>
          <a:blipFill rotWithShape="0">
            <a:blip r:embed="rId2"/>
            <a:srcRect/>
            <a:stretch/>
          </a:blipFill>
          <a:ln w="0">
            <a:noFill/>
          </a:ln>
        </p:spPr>
        <p:style>
          <a:lnRef idx="0"/>
          <a:fillRef idx="0"/>
          <a:effectRef idx="0"/>
          <a:fontRef idx="minor"/>
        </p:style>
      </p:sp>
      <p:sp>
        <p:nvSpPr>
          <p:cNvPr id="101" name="object 7"/>
          <p:cNvSpPr/>
          <p:nvPr/>
        </p:nvSpPr>
        <p:spPr>
          <a:xfrm>
            <a:off x="7420320" y="5220000"/>
            <a:ext cx="1758960" cy="1490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en-IN" sz="900" spc="-7" strike="noStrike">
                <a:solidFill>
                  <a:srgbClr val="000000"/>
                </a:solidFill>
                <a:latin typeface="LM Sans 10"/>
                <a:ea typeface="DejaVu Sans"/>
              </a:rPr>
              <a:t>Preprocessing</a:t>
            </a:r>
            <a:r>
              <a:rPr b="0" lang="en-IN" sz="900" spc="69" strike="noStrike">
                <a:solidFill>
                  <a:srgbClr val="000000"/>
                </a:solidFill>
                <a:latin typeface="LM Sans 10"/>
                <a:ea typeface="DejaVu Sans"/>
              </a:rPr>
              <a:t> </a:t>
            </a:r>
            <a:r>
              <a:rPr b="0" lang="en-IN" sz="900" spc="-1" strike="noStrike">
                <a:solidFill>
                  <a:srgbClr val="000000"/>
                </a:solidFill>
                <a:latin typeface="LM Sans 10"/>
                <a:ea typeface="DejaVu Sans"/>
              </a:rPr>
              <a:t>Pipeline</a:t>
            </a:r>
            <a:endParaRPr b="0" lang="en-IN" sz="9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Dataset</a:t>
            </a:r>
            <a:endParaRPr b="0" lang="en-IN" sz="4400" spc="-1" strike="noStrike">
              <a:latin typeface="Arial"/>
            </a:endParaRPr>
          </a:p>
        </p:txBody>
      </p:sp>
      <p:sp>
        <p:nvSpPr>
          <p:cNvPr id="103" name="PlaceHolder 2"/>
          <p:cNvSpPr>
            <a:spLocks noGrp="1"/>
          </p:cNvSpPr>
          <p:nvPr>
            <p:ph/>
          </p:nvPr>
        </p:nvSpPr>
        <p:spPr>
          <a:xfrm>
            <a:off x="1440000" y="1571760"/>
            <a:ext cx="7379280" cy="3287520"/>
          </a:xfrm>
          <a:prstGeom prst="rect">
            <a:avLst/>
          </a:prstGeom>
          <a:noFill/>
          <a:ln w="0">
            <a:noFill/>
          </a:ln>
        </p:spPr>
        <p:txBody>
          <a:bodyPr lIns="0" rIns="0" tIns="0" bIns="0" anchor="t">
            <a:normAutofit/>
          </a:bodyPr>
          <a:p>
            <a:pPr>
              <a:lnSpc>
                <a:spcPct val="100000"/>
              </a:lnSpc>
              <a:buNone/>
            </a:pPr>
            <a:endParaRPr b="0" lang="en-IN" sz="3200" spc="-1" strike="noStrike">
              <a:latin typeface="Arial"/>
            </a:endParaRPr>
          </a:p>
          <a:p>
            <a:pPr>
              <a:lnSpc>
                <a:spcPct val="100000"/>
              </a:lnSpc>
              <a:buNone/>
            </a:pPr>
            <a:r>
              <a:rPr b="1" lang="en-IN" sz="1500" spc="-46" strike="noStrike">
                <a:solidFill>
                  <a:srgbClr val="000000"/>
                </a:solidFill>
                <a:latin typeface="Times New Roman"/>
                <a:ea typeface="DejaVu Sans"/>
              </a:rPr>
              <a:t>We </a:t>
            </a:r>
            <a:r>
              <a:rPr b="1" lang="en-IN" sz="1500" spc="-15" strike="noStrike">
                <a:solidFill>
                  <a:srgbClr val="000000"/>
                </a:solidFill>
                <a:latin typeface="Times New Roman"/>
                <a:ea typeface="DejaVu Sans"/>
              </a:rPr>
              <a:t>have </a:t>
            </a:r>
            <a:r>
              <a:rPr b="1" lang="en-IN" sz="1500" spc="-7" strike="noStrike">
                <a:solidFill>
                  <a:srgbClr val="000000"/>
                </a:solidFill>
                <a:latin typeface="Times New Roman"/>
                <a:ea typeface="DejaVu Sans"/>
              </a:rPr>
              <a:t>used </a:t>
            </a:r>
            <a:r>
              <a:rPr b="1" lang="en-IN" sz="1500" spc="-21" strike="noStrike">
                <a:solidFill>
                  <a:srgbClr val="000000"/>
                </a:solidFill>
                <a:latin typeface="Times New Roman"/>
                <a:ea typeface="DejaVu Sans"/>
              </a:rPr>
              <a:t>AVSpeech </a:t>
            </a:r>
            <a:r>
              <a:rPr b="1" lang="en-IN" sz="1500" spc="-7" strike="noStrike">
                <a:solidFill>
                  <a:srgbClr val="000000"/>
                </a:solidFill>
                <a:latin typeface="Times New Roman"/>
                <a:ea typeface="DejaVu Sans"/>
              </a:rPr>
              <a:t>Dataset for </a:t>
            </a:r>
            <a:r>
              <a:rPr b="1" lang="en-IN" sz="1500" spc="-32" strike="noStrike">
                <a:solidFill>
                  <a:srgbClr val="000000"/>
                </a:solidFill>
                <a:latin typeface="Times New Roman"/>
                <a:ea typeface="DejaVu Sans"/>
              </a:rPr>
              <a:t>Voice  </a:t>
            </a:r>
            <a:r>
              <a:rPr b="1" lang="en-IN" sz="1500" spc="-7" strike="noStrike">
                <a:solidFill>
                  <a:srgbClr val="000000"/>
                </a:solidFill>
                <a:latin typeface="Times New Roman"/>
                <a:ea typeface="DejaVu Sans"/>
              </a:rPr>
              <a:t>Encoder training, details are as </a:t>
            </a:r>
            <a:r>
              <a:rPr b="1" lang="en-IN" sz="1500" spc="-12" strike="noStrike">
                <a:solidFill>
                  <a:srgbClr val="000000"/>
                </a:solidFill>
                <a:latin typeface="Times New Roman"/>
                <a:ea typeface="DejaVu Sans"/>
              </a:rPr>
              <a:t>follows</a:t>
            </a:r>
            <a:r>
              <a:rPr b="1" lang="en-IN" sz="1500" spc="-1" strike="noStrike">
                <a:solidFill>
                  <a:srgbClr val="000000"/>
                </a:solidFill>
                <a:latin typeface="Times New Roman"/>
                <a:ea typeface="DejaVu Sans"/>
              </a:rPr>
              <a:t> </a:t>
            </a:r>
            <a:r>
              <a:rPr b="1" lang="en-IN" sz="1500" spc="-7" strike="noStrike">
                <a:solidFill>
                  <a:srgbClr val="000000"/>
                </a:solidFill>
                <a:latin typeface="Times New Roman"/>
                <a:ea typeface="DejaVu Sans"/>
              </a:rPr>
              <a:t>:</a:t>
            </a:r>
            <a:endParaRPr b="0" lang="en-IN" sz="1500" spc="-1" strike="noStrike">
              <a:latin typeface="Arial"/>
            </a:endParaRPr>
          </a:p>
          <a:p>
            <a:pPr>
              <a:lnSpc>
                <a:spcPct val="100000"/>
              </a:lnSpc>
              <a:spcBef>
                <a:spcPts val="981"/>
              </a:spcBef>
              <a:buNone/>
              <a:tabLst>
                <a:tab algn="l" pos="266760"/>
              </a:tabLst>
            </a:pPr>
            <a:r>
              <a:rPr b="1" lang="en-IN" sz="1500" spc="-12" strike="noStrike">
                <a:solidFill>
                  <a:srgbClr val="000000"/>
                </a:solidFill>
                <a:latin typeface="Times New Roman"/>
                <a:ea typeface="DejaVu Sans"/>
              </a:rPr>
              <a:t>                             </a:t>
            </a:r>
            <a:r>
              <a:rPr b="1" lang="en-IN" sz="1500" spc="-12" strike="noStrike">
                <a:solidFill>
                  <a:srgbClr val="000000"/>
                </a:solidFill>
                <a:latin typeface="Times New Roman"/>
                <a:ea typeface="DejaVu Sans"/>
              </a:rPr>
              <a:t>Training </a:t>
            </a:r>
            <a:r>
              <a:rPr b="1" lang="en-IN" sz="1500" spc="-7" strike="noStrike">
                <a:solidFill>
                  <a:srgbClr val="000000"/>
                </a:solidFill>
                <a:latin typeface="Times New Roman"/>
                <a:ea typeface="DejaVu Sans"/>
              </a:rPr>
              <a:t>Data : 8400</a:t>
            </a:r>
            <a:r>
              <a:rPr b="1" lang="en-IN" sz="1500" spc="29" strike="noStrike">
                <a:solidFill>
                  <a:srgbClr val="000000"/>
                </a:solidFill>
                <a:latin typeface="Times New Roman"/>
                <a:ea typeface="DejaVu Sans"/>
              </a:rPr>
              <a:t> </a:t>
            </a:r>
            <a:r>
              <a:rPr b="1" lang="en-IN" sz="1500" spc="-7" strike="noStrike">
                <a:solidFill>
                  <a:srgbClr val="000000"/>
                </a:solidFill>
                <a:latin typeface="Times New Roman"/>
                <a:ea typeface="DejaVu Sans"/>
              </a:rPr>
              <a:t>videos</a:t>
            </a:r>
            <a:endParaRPr b="0" lang="en-IN" sz="1500" spc="-1" strike="noStrike">
              <a:latin typeface="Arial"/>
            </a:endParaRPr>
          </a:p>
          <a:p>
            <a:pPr>
              <a:lnSpc>
                <a:spcPct val="100000"/>
              </a:lnSpc>
              <a:spcBef>
                <a:spcPts val="785"/>
              </a:spcBef>
              <a:buNone/>
              <a:tabLst>
                <a:tab algn="l" pos="266760"/>
              </a:tabLst>
            </a:pPr>
            <a:r>
              <a:rPr b="1" lang="en-IN" sz="1500" spc="-15" strike="noStrike">
                <a:solidFill>
                  <a:srgbClr val="000000"/>
                </a:solidFill>
                <a:latin typeface="Times New Roman"/>
                <a:ea typeface="DejaVu Sans"/>
              </a:rPr>
              <a:t>                             </a:t>
            </a:r>
            <a:r>
              <a:rPr b="1" lang="en-IN" sz="1500" spc="-15" strike="noStrike">
                <a:solidFill>
                  <a:srgbClr val="000000"/>
                </a:solidFill>
                <a:latin typeface="Times New Roman"/>
                <a:ea typeface="DejaVu Sans"/>
              </a:rPr>
              <a:t>Validation </a:t>
            </a:r>
            <a:r>
              <a:rPr b="1" lang="en-IN" sz="1500" spc="-7" strike="noStrike">
                <a:solidFill>
                  <a:srgbClr val="000000"/>
                </a:solidFill>
                <a:latin typeface="Times New Roman"/>
                <a:ea typeface="DejaVu Sans"/>
              </a:rPr>
              <a:t>Data : 395</a:t>
            </a:r>
            <a:r>
              <a:rPr b="1" lang="en-IN" sz="1500" spc="21" strike="noStrike">
                <a:solidFill>
                  <a:srgbClr val="000000"/>
                </a:solidFill>
                <a:latin typeface="Times New Roman"/>
                <a:ea typeface="DejaVu Sans"/>
              </a:rPr>
              <a:t> </a:t>
            </a:r>
            <a:r>
              <a:rPr b="1" lang="en-IN" sz="1500" spc="-7" strike="noStrike">
                <a:solidFill>
                  <a:srgbClr val="000000"/>
                </a:solidFill>
                <a:latin typeface="Times New Roman"/>
                <a:ea typeface="DejaVu Sans"/>
              </a:rPr>
              <a:t>videos</a:t>
            </a:r>
            <a:endParaRPr b="0" lang="en-IN" sz="1500" spc="-1" strike="noStrike">
              <a:latin typeface="Arial"/>
            </a:endParaRPr>
          </a:p>
          <a:p>
            <a:pPr>
              <a:lnSpc>
                <a:spcPct val="100000"/>
              </a:lnSpc>
              <a:spcBef>
                <a:spcPts val="780"/>
              </a:spcBef>
              <a:buNone/>
              <a:tabLst>
                <a:tab algn="l" pos="266760"/>
              </a:tabLst>
            </a:pPr>
            <a:r>
              <a:rPr b="1" lang="en-IN" sz="1500" spc="-21" strike="noStrike">
                <a:solidFill>
                  <a:srgbClr val="000000"/>
                </a:solidFill>
                <a:latin typeface="Times New Roman"/>
                <a:ea typeface="DejaVu Sans"/>
              </a:rPr>
              <a:t>                              </a:t>
            </a:r>
            <a:r>
              <a:rPr b="1" lang="en-IN" sz="1500" spc="-21" strike="noStrike">
                <a:solidFill>
                  <a:srgbClr val="000000"/>
                </a:solidFill>
                <a:latin typeface="Times New Roman"/>
                <a:ea typeface="DejaVu Sans"/>
              </a:rPr>
              <a:t>Test </a:t>
            </a:r>
            <a:r>
              <a:rPr b="1" lang="en-IN" sz="1500" spc="-7" strike="noStrike">
                <a:solidFill>
                  <a:srgbClr val="000000"/>
                </a:solidFill>
                <a:latin typeface="Times New Roman"/>
                <a:ea typeface="DejaVu Sans"/>
              </a:rPr>
              <a:t>Data : 402</a:t>
            </a:r>
            <a:r>
              <a:rPr b="1" lang="en-IN" sz="1500" spc="55" strike="noStrike">
                <a:solidFill>
                  <a:srgbClr val="000000"/>
                </a:solidFill>
                <a:latin typeface="Times New Roman"/>
                <a:ea typeface="DejaVu Sans"/>
              </a:rPr>
              <a:t> </a:t>
            </a:r>
            <a:r>
              <a:rPr b="1" lang="en-IN" sz="1500" spc="-7" strike="noStrike">
                <a:solidFill>
                  <a:srgbClr val="000000"/>
                </a:solidFill>
                <a:latin typeface="Times New Roman"/>
                <a:ea typeface="DejaVu Sans"/>
              </a:rPr>
              <a:t>videos</a:t>
            </a:r>
            <a:endParaRPr b="0" lang="en-IN" sz="1500" spc="-1" strike="noStrike">
              <a:latin typeface="Arial"/>
            </a:endParaRPr>
          </a:p>
          <a:p>
            <a:pPr>
              <a:lnSpc>
                <a:spcPct val="100000"/>
              </a:lnSpc>
              <a:spcBef>
                <a:spcPts val="780"/>
              </a:spcBef>
              <a:buNone/>
              <a:tabLst>
                <a:tab algn="l" pos="266760"/>
              </a:tabLst>
            </a:pPr>
            <a:r>
              <a:rPr b="1" lang="en-IN" sz="1500" spc="-46" strike="noStrike">
                <a:solidFill>
                  <a:srgbClr val="000000"/>
                </a:solidFill>
                <a:latin typeface="Times New Roman"/>
                <a:ea typeface="DejaVu Sans"/>
              </a:rPr>
              <a:t>We </a:t>
            </a:r>
            <a:r>
              <a:rPr b="1" lang="en-IN" sz="1500" spc="-15" strike="noStrike">
                <a:solidFill>
                  <a:srgbClr val="000000"/>
                </a:solidFill>
                <a:latin typeface="Times New Roman"/>
                <a:ea typeface="DejaVu Sans"/>
              </a:rPr>
              <a:t>have </a:t>
            </a:r>
            <a:r>
              <a:rPr b="1" lang="en-IN" sz="1500" spc="-7" strike="noStrike">
                <a:solidFill>
                  <a:srgbClr val="000000"/>
                </a:solidFill>
                <a:latin typeface="Times New Roman"/>
                <a:ea typeface="DejaVu Sans"/>
              </a:rPr>
              <a:t>used UTKFace Dataset for </a:t>
            </a:r>
            <a:r>
              <a:rPr b="1" lang="en-IN" sz="1500" spc="-12" strike="noStrike">
                <a:solidFill>
                  <a:srgbClr val="000000"/>
                </a:solidFill>
                <a:latin typeface="Times New Roman"/>
                <a:ea typeface="DejaVu Sans"/>
              </a:rPr>
              <a:t>Face  </a:t>
            </a:r>
            <a:r>
              <a:rPr b="1" lang="en-IN" sz="1500" spc="-7" strike="noStrike">
                <a:solidFill>
                  <a:srgbClr val="000000"/>
                </a:solidFill>
                <a:latin typeface="Times New Roman"/>
                <a:ea typeface="DejaVu Sans"/>
              </a:rPr>
              <a:t>Decoder training, details are as </a:t>
            </a:r>
            <a:r>
              <a:rPr b="1" lang="en-IN" sz="1500" spc="-12" strike="noStrike">
                <a:solidFill>
                  <a:srgbClr val="000000"/>
                </a:solidFill>
                <a:latin typeface="Times New Roman"/>
                <a:ea typeface="DejaVu Sans"/>
              </a:rPr>
              <a:t>follows</a:t>
            </a:r>
            <a:r>
              <a:rPr b="1" lang="en-IN" sz="1500" spc="-1" strike="noStrike">
                <a:solidFill>
                  <a:srgbClr val="000000"/>
                </a:solidFill>
                <a:latin typeface="Times New Roman"/>
                <a:ea typeface="DejaVu Sans"/>
              </a:rPr>
              <a:t> </a:t>
            </a:r>
            <a:r>
              <a:rPr b="1" lang="en-IN" sz="1500" spc="-7" strike="noStrike">
                <a:solidFill>
                  <a:srgbClr val="000000"/>
                </a:solidFill>
                <a:latin typeface="Times New Roman"/>
                <a:ea typeface="DejaVu Sans"/>
              </a:rPr>
              <a:t>:</a:t>
            </a:r>
            <a:endParaRPr b="0" lang="en-IN" sz="1500" spc="-1" strike="noStrike">
              <a:latin typeface="Arial"/>
            </a:endParaRPr>
          </a:p>
          <a:p>
            <a:pPr>
              <a:lnSpc>
                <a:spcPct val="100000"/>
              </a:lnSpc>
              <a:spcBef>
                <a:spcPts val="984"/>
              </a:spcBef>
              <a:buNone/>
              <a:tabLst>
                <a:tab algn="l" pos="266760"/>
              </a:tabLst>
            </a:pPr>
            <a:r>
              <a:rPr b="1" lang="en-IN" sz="1500" spc="-12" strike="noStrike">
                <a:solidFill>
                  <a:srgbClr val="000000"/>
                </a:solidFill>
                <a:latin typeface="Times New Roman"/>
                <a:ea typeface="DejaVu Sans"/>
              </a:rPr>
              <a:t>                             </a:t>
            </a:r>
            <a:r>
              <a:rPr b="1" lang="en-IN" sz="1500" spc="-12" strike="noStrike">
                <a:solidFill>
                  <a:srgbClr val="000000"/>
                </a:solidFill>
                <a:latin typeface="Times New Roman"/>
                <a:ea typeface="DejaVu Sans"/>
              </a:rPr>
              <a:t>Training </a:t>
            </a:r>
            <a:r>
              <a:rPr b="1" lang="en-IN" sz="1500" spc="-7" strike="noStrike">
                <a:solidFill>
                  <a:srgbClr val="000000"/>
                </a:solidFill>
                <a:latin typeface="Times New Roman"/>
                <a:ea typeface="DejaVu Sans"/>
              </a:rPr>
              <a:t>Data : 5900</a:t>
            </a:r>
            <a:r>
              <a:rPr b="1" lang="en-IN" sz="1500" spc="29" strike="noStrike">
                <a:solidFill>
                  <a:srgbClr val="000000"/>
                </a:solidFill>
                <a:latin typeface="Times New Roman"/>
                <a:ea typeface="DejaVu Sans"/>
              </a:rPr>
              <a:t> </a:t>
            </a:r>
            <a:r>
              <a:rPr b="1" lang="en-IN" sz="1500" spc="-7" strike="noStrike">
                <a:solidFill>
                  <a:srgbClr val="000000"/>
                </a:solidFill>
                <a:latin typeface="Times New Roman"/>
                <a:ea typeface="DejaVu Sans"/>
              </a:rPr>
              <a:t>images</a:t>
            </a:r>
            <a:endParaRPr b="0" lang="en-IN" sz="1500" spc="-1" strike="noStrike">
              <a:latin typeface="Arial"/>
            </a:endParaRPr>
          </a:p>
          <a:p>
            <a:pPr>
              <a:lnSpc>
                <a:spcPct val="100000"/>
              </a:lnSpc>
              <a:spcBef>
                <a:spcPts val="780"/>
              </a:spcBef>
              <a:buNone/>
              <a:tabLst>
                <a:tab algn="l" pos="266760"/>
              </a:tabLst>
            </a:pPr>
            <a:r>
              <a:rPr b="1" lang="en-IN" sz="1500" spc="-15" strike="noStrike">
                <a:solidFill>
                  <a:srgbClr val="000000"/>
                </a:solidFill>
                <a:latin typeface="Times New Roman"/>
                <a:ea typeface="DejaVu Sans"/>
              </a:rPr>
              <a:t>                             </a:t>
            </a:r>
            <a:r>
              <a:rPr b="1" lang="en-IN" sz="1500" spc="-15" strike="noStrike">
                <a:solidFill>
                  <a:srgbClr val="000000"/>
                </a:solidFill>
                <a:latin typeface="Times New Roman"/>
                <a:ea typeface="DejaVu Sans"/>
              </a:rPr>
              <a:t>Validation </a:t>
            </a:r>
            <a:r>
              <a:rPr b="1" lang="en-IN" sz="1500" spc="-7" strike="noStrike">
                <a:solidFill>
                  <a:srgbClr val="000000"/>
                </a:solidFill>
                <a:latin typeface="Times New Roman"/>
                <a:ea typeface="DejaVu Sans"/>
              </a:rPr>
              <a:t>Data : 300</a:t>
            </a:r>
            <a:r>
              <a:rPr b="1" lang="en-IN" sz="1500" spc="21" strike="noStrike">
                <a:solidFill>
                  <a:srgbClr val="000000"/>
                </a:solidFill>
                <a:latin typeface="Times New Roman"/>
                <a:ea typeface="DejaVu Sans"/>
              </a:rPr>
              <a:t> </a:t>
            </a:r>
            <a:r>
              <a:rPr b="1" lang="en-IN" sz="1500" spc="-7" strike="noStrike">
                <a:solidFill>
                  <a:srgbClr val="000000"/>
                </a:solidFill>
                <a:latin typeface="Times New Roman"/>
                <a:ea typeface="DejaVu Sans"/>
              </a:rPr>
              <a:t>images</a:t>
            </a:r>
            <a:endParaRPr b="0" lang="en-IN" sz="1500" spc="-1" strike="noStrike">
              <a:latin typeface="Arial"/>
            </a:endParaRPr>
          </a:p>
          <a:p>
            <a:pPr>
              <a:lnSpc>
                <a:spcPct val="100000"/>
              </a:lnSpc>
              <a:spcBef>
                <a:spcPts val="785"/>
              </a:spcBef>
              <a:buNone/>
              <a:tabLst>
                <a:tab algn="l" pos="266760"/>
              </a:tabLst>
            </a:pPr>
            <a:r>
              <a:rPr b="1" lang="en-IN" sz="1500" spc="-21" strike="noStrike">
                <a:solidFill>
                  <a:srgbClr val="000000"/>
                </a:solidFill>
                <a:latin typeface="Times New Roman"/>
                <a:ea typeface="DejaVu Sans"/>
              </a:rPr>
              <a:t>                              </a:t>
            </a:r>
            <a:r>
              <a:rPr b="1" lang="en-IN" sz="1500" spc="-21" strike="noStrike">
                <a:solidFill>
                  <a:srgbClr val="000000"/>
                </a:solidFill>
                <a:latin typeface="Times New Roman"/>
                <a:ea typeface="DejaVu Sans"/>
              </a:rPr>
              <a:t>Test </a:t>
            </a:r>
            <a:r>
              <a:rPr b="1" lang="en-IN" sz="1500" spc="-7" strike="noStrike">
                <a:solidFill>
                  <a:srgbClr val="000000"/>
                </a:solidFill>
                <a:latin typeface="Times New Roman"/>
                <a:ea typeface="DejaVu Sans"/>
              </a:rPr>
              <a:t>Data : 280</a:t>
            </a:r>
            <a:r>
              <a:rPr b="1" lang="en-IN" sz="1500" spc="55" strike="noStrike">
                <a:solidFill>
                  <a:srgbClr val="000000"/>
                </a:solidFill>
                <a:latin typeface="Times New Roman"/>
                <a:ea typeface="DejaVu Sans"/>
              </a:rPr>
              <a:t> </a:t>
            </a:r>
            <a:r>
              <a:rPr b="1" lang="en-IN" sz="1500" spc="-7" strike="noStrike">
                <a:solidFill>
                  <a:srgbClr val="000000"/>
                </a:solidFill>
                <a:latin typeface="Times New Roman"/>
                <a:ea typeface="DejaVu Sans"/>
              </a:rPr>
              <a:t>images</a:t>
            </a:r>
            <a:endParaRPr b="0" lang="en-IN" sz="15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0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0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0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0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IN" sz="4400" spc="-1" strike="noStrike">
                <a:solidFill>
                  <a:srgbClr val="ffffff"/>
                </a:solidFill>
                <a:highlight>
                  <a:srgbClr val="81d41a"/>
                </a:highlight>
                <a:latin typeface="Engravers MT"/>
              </a:rPr>
              <a:t>Result</a:t>
            </a:r>
            <a:endParaRPr b="0" lang="en-IN" sz="4400" spc="-1" strike="noStrike">
              <a:latin typeface="Arial"/>
            </a:endParaRPr>
          </a:p>
        </p:txBody>
      </p:sp>
      <p:sp>
        <p:nvSpPr>
          <p:cNvPr id="105" name="PlaceHolder 2"/>
          <p:cNvSpPr>
            <a:spLocks noGrp="1"/>
          </p:cNvSpPr>
          <p:nvPr>
            <p:ph/>
          </p:nvPr>
        </p:nvSpPr>
        <p:spPr>
          <a:xfrm>
            <a:off x="468360" y="1260000"/>
            <a:ext cx="9070920" cy="3287520"/>
          </a:xfrm>
          <a:prstGeom prst="rect">
            <a:avLst/>
          </a:prstGeom>
          <a:noFill/>
          <a:ln w="0">
            <a:noFill/>
          </a:ln>
        </p:spPr>
        <p:txBody>
          <a:bodyPr lIns="0" rIns="0" tIns="0" bIns="0" anchor="t">
            <a:normAutofit/>
          </a:bodyPr>
          <a:p>
            <a:pPr>
              <a:lnSpc>
                <a:spcPct val="100000"/>
              </a:lnSpc>
              <a:buNone/>
            </a:pPr>
            <a:r>
              <a:rPr b="0" lang="en-IN" sz="1500" spc="-1" strike="noStrike">
                <a:latin typeface="Arial"/>
              </a:rPr>
              <a:t>We test our model both qualitatively and quantitatively on the AVSpeech dataset dataset.</a:t>
            </a:r>
            <a:endParaRPr b="0" lang="en-IN" sz="1500" spc="-1" strike="noStrike">
              <a:latin typeface="Arial"/>
            </a:endParaRPr>
          </a:p>
          <a:p>
            <a:pPr>
              <a:lnSpc>
                <a:spcPct val="100000"/>
              </a:lnSpc>
              <a:buNone/>
            </a:pPr>
            <a:r>
              <a:rPr b="0" lang="en-IN" sz="1500" spc="-1" strike="noStrike">
                <a:latin typeface="Arial"/>
              </a:rPr>
              <a:t>Our goal is to gain insights and to quantify how—and in which manner—our Speech2Face reconstructions resemble the true face images.</a:t>
            </a:r>
            <a:endParaRPr b="0" lang="en-IN" sz="1500" spc="-1" strike="noStrike">
              <a:latin typeface="Arial"/>
            </a:endParaRPr>
          </a:p>
        </p:txBody>
      </p:sp>
      <p:pic>
        <p:nvPicPr>
          <p:cNvPr id="106" name="" descr=""/>
          <p:cNvPicPr/>
          <p:nvPr/>
        </p:nvPicPr>
        <p:blipFill>
          <a:blip r:embed="rId2"/>
          <a:stretch/>
        </p:blipFill>
        <p:spPr>
          <a:xfrm>
            <a:off x="6373440" y="1952280"/>
            <a:ext cx="2738520" cy="3421800"/>
          </a:xfrm>
          <a:prstGeom prst="rect">
            <a:avLst/>
          </a:prstGeom>
          <a:ln w="0">
            <a:noFill/>
          </a:ln>
        </p:spPr>
      </p:pic>
      <p:sp>
        <p:nvSpPr>
          <p:cNvPr id="107" name="object 91"/>
          <p:cNvSpPr/>
          <p:nvPr/>
        </p:nvSpPr>
        <p:spPr>
          <a:xfrm>
            <a:off x="1260000" y="2700000"/>
            <a:ext cx="3959280" cy="1979280"/>
          </a:xfrm>
          <a:prstGeom prst="rect">
            <a:avLst/>
          </a:prstGeom>
          <a:blipFill rotWithShape="0">
            <a:blip r:embed="rId3"/>
            <a:srcRect/>
            <a:stretch/>
          </a:blipFill>
          <a:ln w="0">
            <a:noFill/>
          </a:ln>
        </p:spPr>
        <p:style>
          <a:lnRef idx="0"/>
          <a:fillRef idx="0"/>
          <a:effectRef idx="0"/>
          <a:fontRef idx="minor"/>
        </p:style>
      </p:sp>
      <p:sp>
        <p:nvSpPr>
          <p:cNvPr id="108" name=""/>
          <p:cNvSpPr/>
          <p:nvPr/>
        </p:nvSpPr>
        <p:spPr>
          <a:xfrm>
            <a:off x="2340000" y="4967640"/>
            <a:ext cx="1722960" cy="25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900" spc="-12" strike="noStrike">
                <a:solidFill>
                  <a:srgbClr val="000000"/>
                </a:solidFill>
                <a:latin typeface="LM Sans 10"/>
                <a:ea typeface="DejaVu Sans"/>
              </a:rPr>
              <a:t>Face </a:t>
            </a:r>
            <a:r>
              <a:rPr b="1" lang="en-IN" sz="900" spc="-7" strike="noStrike">
                <a:solidFill>
                  <a:srgbClr val="000000"/>
                </a:solidFill>
                <a:latin typeface="LM Sans 10"/>
                <a:ea typeface="DejaVu Sans"/>
              </a:rPr>
              <a:t>Retrival</a:t>
            </a:r>
            <a:r>
              <a:rPr b="1" lang="en-IN" sz="900" spc="80" strike="noStrike">
                <a:solidFill>
                  <a:srgbClr val="000000"/>
                </a:solidFill>
                <a:latin typeface="LM Sans 10"/>
                <a:ea typeface="DejaVu Sans"/>
              </a:rPr>
              <a:t> </a:t>
            </a:r>
            <a:r>
              <a:rPr b="1" lang="en-IN" sz="900" spc="-7" strike="noStrike">
                <a:solidFill>
                  <a:srgbClr val="000000"/>
                </a:solidFill>
                <a:latin typeface="LM Sans 10"/>
                <a:ea typeface="DejaVu Sans"/>
              </a:rPr>
              <a:t>Examples</a:t>
            </a:r>
            <a:endParaRPr b="0" lang="en-IN" sz="900" spc="-1" strike="noStrike">
              <a:latin typeface="Arial"/>
            </a:endParaRPr>
          </a:p>
        </p:txBody>
      </p:sp>
      <p:sp>
        <p:nvSpPr>
          <p:cNvPr id="109" name=""/>
          <p:cNvSpPr/>
          <p:nvPr/>
        </p:nvSpPr>
        <p:spPr>
          <a:xfrm>
            <a:off x="6577200" y="5400360"/>
            <a:ext cx="32432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200" spc="-1" strike="noStrike">
                <a:solidFill>
                  <a:srgbClr val="000000"/>
                </a:solidFill>
                <a:latin typeface="Arial"/>
                <a:ea typeface="DejaVu Sans"/>
              </a:rPr>
              <a:t>Person correlation coefficient</a:t>
            </a:r>
            <a:endParaRPr b="0" lang="en-IN" sz="12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418</TotalTime>
  <Application>LibreOffice/7.3.5.2$Windows_X86_64 LibreOffice_project/184fe81b8c8c30d8b5082578aee2fed2ea847c01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2022-11-26T19:04:49Z</dcterms:created>
  <dc:creator/>
  <dc:description/>
  <dc:language>en-IN</dc:language>
  <cp:lastModifiedBy/>
  <dcterms:modified xsi:type="dcterms:W3CDTF">2022-11-27T22:59:17Z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