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85" r:id="rId2"/>
    <p:sldId id="274" r:id="rId3"/>
    <p:sldId id="273" r:id="rId4"/>
    <p:sldId id="280" r:id="rId5"/>
    <p:sldId id="282" r:id="rId6"/>
    <p:sldId id="284" r:id="rId7"/>
    <p:sldId id="286" r:id="rId8"/>
    <p:sldId id="287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9614" autoAdjust="0"/>
  </p:normalViewPr>
  <p:slideViewPr>
    <p:cSldViewPr snapToGrid="0">
      <p:cViewPr>
        <p:scale>
          <a:sx n="70" d="100"/>
          <a:sy n="70" d="100"/>
        </p:scale>
        <p:origin x="-52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F6A36-3F90-4C8C-9953-116970AEB225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0549D-79A4-49E6-85DA-A823E3F61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1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2ADED-F3CA-41CF-9877-309ADD1D7348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32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94FA-8EF6-4BC3-A217-645530728641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2F61-4D89-4EA1-A1B7-C615040408AA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8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94FA-8EF6-4BC3-A217-645530728641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2F61-4D89-4EA1-A1B7-C615040408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7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19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94FA-8EF6-4BC3-A217-645530728641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2F61-4D89-4EA1-A1B7-C615040408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94FA-8EF6-4BC3-A217-645530728641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2F61-4D89-4EA1-A1B7-C615040408A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94FA-8EF6-4BC3-A217-645530728641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2F61-4D89-4EA1-A1B7-C615040408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94FA-8EF6-4BC3-A217-645530728641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2F61-4D89-4EA1-A1B7-C615040408A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94FA-8EF6-4BC3-A217-645530728641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2F61-4D89-4EA1-A1B7-C615040408A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94FA-8EF6-4BC3-A217-645530728641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2F61-4D89-4EA1-A1B7-C615040408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94FA-8EF6-4BC3-A217-645530728641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2F61-4D89-4EA1-A1B7-C615040408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3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94FA-8EF6-4BC3-A217-645530728641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2F61-4D89-4EA1-A1B7-C615040408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94FA-8EF6-4BC3-A217-645530728641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2F61-4D89-4EA1-A1B7-C615040408AA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9A794FA-8EF6-4BC3-A217-645530728641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2EA2F61-4D89-4EA1-A1B7-C615040408A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4"/>
          <a:stretch/>
        </p:blipFill>
        <p:spPr>
          <a:xfrm>
            <a:off x="-1" y="0"/>
            <a:ext cx="12191522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223485" cy="68564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
            <a:extLst>
              <a:ext uri="{FF2B5EF4-FFF2-40B4-BE49-F238E27FC236}">
                <a16:creationId xmlns="" xmlns:a16="http://schemas.microsoft.com/office/drawing/2014/main" id="{ED8F1101-865C-4355-A612-E31ABCB72104}"/>
              </a:ext>
            </a:extLst>
          </p:cNvPr>
          <p:cNvSpPr/>
          <p:nvPr/>
        </p:nvSpPr>
        <p:spPr>
          <a:xfrm>
            <a:off x="3663667" y="0"/>
            <a:ext cx="6713416" cy="6856412"/>
          </a:xfrm>
          <a:custGeom>
            <a:avLst/>
            <a:gdLst>
              <a:gd name="connsiteX0" fmla="*/ 0 w 6712542"/>
              <a:gd name="connsiteY0" fmla="*/ 0 h 6858000"/>
              <a:gd name="connsiteX1" fmla="*/ 621213 w 6712542"/>
              <a:gd name="connsiteY1" fmla="*/ 0 h 6858000"/>
              <a:gd name="connsiteX2" fmla="*/ 6712542 w 6712542"/>
              <a:gd name="connsiteY2" fmla="*/ 6858000 h 6858000"/>
              <a:gd name="connsiteX3" fmla="*/ 6091329 w 6712542"/>
              <a:gd name="connsiteY3" fmla="*/ 6858000 h 6858000"/>
              <a:gd name="connsiteX4" fmla="*/ 0 w 671254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2542" h="6858000">
                <a:moveTo>
                  <a:pt x="0" y="0"/>
                </a:moveTo>
                <a:lnTo>
                  <a:pt x="621213" y="0"/>
                </a:lnTo>
                <a:lnTo>
                  <a:pt x="6712542" y="6858000"/>
                </a:lnTo>
                <a:lnTo>
                  <a:pt x="6091329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AED8E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-1" y="0"/>
            <a:ext cx="9426650" cy="6858001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2000">
                <a:schemeClr val="accent4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308" y="2147039"/>
            <a:ext cx="7071716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 err="1" smtClean="0"/>
              <a:t>Genpact</a:t>
            </a:r>
            <a:r>
              <a:rPr lang="en-US" sz="4400" b="1" dirty="0" smtClean="0"/>
              <a:t> </a:t>
            </a:r>
            <a:r>
              <a:rPr lang="en-US" sz="4400" b="1" dirty="0"/>
              <a:t>Data Science </a:t>
            </a:r>
            <a:r>
              <a:rPr lang="en-US" sz="4400" b="1" dirty="0" err="1"/>
              <a:t>Prodegree</a:t>
            </a:r>
            <a:r>
              <a:rPr lang="en-US" sz="4400" b="1" dirty="0"/>
              <a:t> </a:t>
            </a:r>
            <a:r>
              <a:rPr lang="en-US" sz="4400" b="1" dirty="0" smtClean="0"/>
              <a:t>Capstone</a:t>
            </a:r>
            <a:endParaRPr lang="en-IN" sz="4400" b="1" dirty="0"/>
          </a:p>
          <a:p>
            <a:r>
              <a:rPr lang="en-US" sz="4400" b="1" dirty="0"/>
              <a:t>Project Using Python</a:t>
            </a:r>
            <a:endParaRPr lang="en-IN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5760" y="984634"/>
            <a:ext cx="5303089" cy="430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Loan Defaulter Analysis Project 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793705" y="4441308"/>
            <a:ext cx="4553692" cy="0"/>
          </a:xfrm>
          <a:prstGeom prst="line">
            <a:avLst/>
          </a:prstGeom>
          <a:ln>
            <a:solidFill>
              <a:schemeClr val="accent2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-2573191" y="6264931"/>
            <a:ext cx="2255814" cy="1828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1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-2432739" y="174152"/>
            <a:ext cx="2255814" cy="182838"/>
          </a:xfrm>
          <a:prstGeom prst="roundRect">
            <a:avLst/>
          </a:prstGeom>
          <a:solidFill>
            <a:srgbClr val="009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flipH="1">
            <a:off x="-1304832" y="448408"/>
            <a:ext cx="1273348" cy="182838"/>
          </a:xfrm>
          <a:prstGeom prst="roundRect">
            <a:avLst/>
          </a:prstGeom>
          <a:solidFill>
            <a:srgbClr val="009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-846800" y="5814535"/>
            <a:ext cx="681843" cy="1828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07986" y="3691700"/>
            <a:ext cx="180596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Submitted by</a:t>
            </a:r>
          </a:p>
          <a:p>
            <a:r>
              <a:rPr lang="en-IN" b="1" dirty="0"/>
              <a:t>Vishal </a:t>
            </a:r>
            <a:r>
              <a:rPr lang="en-IN" b="1" dirty="0" err="1" smtClean="0"/>
              <a:t>Kavatkar</a:t>
            </a:r>
            <a:endParaRPr lang="en-IN" b="1" dirty="0" smtClean="0"/>
          </a:p>
          <a:p>
            <a:r>
              <a:rPr lang="en-IN" b="1" dirty="0" smtClean="0"/>
              <a:t>Akash </a:t>
            </a:r>
            <a:r>
              <a:rPr lang="en-IN" b="1" dirty="0" err="1" smtClean="0"/>
              <a:t>Aarekar</a:t>
            </a:r>
            <a:endParaRPr lang="en-IN" b="1" dirty="0" smtClean="0"/>
          </a:p>
          <a:p>
            <a:r>
              <a:rPr lang="en-IN" b="1" dirty="0" smtClean="0"/>
              <a:t>Deepak </a:t>
            </a:r>
            <a:r>
              <a:rPr lang="en-IN" b="1" dirty="0"/>
              <a:t>Gupta </a:t>
            </a:r>
            <a:endParaRPr lang="en-IN" b="1" dirty="0" smtClean="0"/>
          </a:p>
          <a:p>
            <a:r>
              <a:rPr lang="en-IN" b="1" dirty="0" err="1" smtClean="0"/>
              <a:t>Nilesh</a:t>
            </a:r>
            <a:r>
              <a:rPr lang="en-IN" b="1" dirty="0" smtClean="0"/>
              <a:t> </a:t>
            </a:r>
            <a:r>
              <a:rPr lang="en-IN" b="1" dirty="0" err="1" smtClean="0"/>
              <a:t>Humbe</a:t>
            </a:r>
            <a:endParaRPr lang="en-IN" b="1" dirty="0" smtClean="0"/>
          </a:p>
          <a:p>
            <a:r>
              <a:rPr lang="en-GB" b="1" dirty="0" smtClean="0"/>
              <a:t>Ramesh Raulo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462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8.70132E-7 9.13717E-7 L 1.14641 9.13717E-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1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8162E-6 -5.80615E-7 L 1.27484 -5.80615E-7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73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remove" grpId="0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24345E-6 -2.64168E-6 L 1.32851 -2.64168E-6 " pathEditMode="relative" ptsTypes="AA">
                                      <p:cBhvr>
                                        <p:cTn id="10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remove" grpId="0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24345E-6 -2.64168E-6 L 1.32851 -2.64168E-6 " pathEditMode="relative" ptsTypes="AA">
                                      <p:cBhvr>
                                        <p:cTn id="1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064" y="1222218"/>
            <a:ext cx="104929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This project is about managing the </a:t>
            </a:r>
            <a:r>
              <a:rPr lang="en-US" sz="2400" dirty="0" smtClean="0"/>
              <a:t>credit </a:t>
            </a:r>
            <a:r>
              <a:rPr lang="en-US" sz="2400" dirty="0"/>
              <a:t>risk by using the past data and deciding whom to give the loan to in the future. The text files </a:t>
            </a:r>
            <a:r>
              <a:rPr lang="en-US" sz="2400" dirty="0" smtClean="0"/>
              <a:t>provided contain </a:t>
            </a:r>
            <a:r>
              <a:rPr lang="en-US" sz="2400" dirty="0"/>
              <a:t>complete loan data for all loans issued by XYZ Corp. through 2007-2015. The data contains the indicator of default, payment information, credit history, etc.</a:t>
            </a:r>
            <a:endParaRPr lang="en-IN" sz="2400" dirty="0"/>
          </a:p>
          <a:p>
            <a:endParaRPr lang="en-GB" sz="2400" dirty="0" smtClean="0"/>
          </a:p>
          <a:p>
            <a:r>
              <a:rPr lang="en-US" sz="2400" dirty="0" smtClean="0"/>
              <a:t>The objective is to </a:t>
            </a:r>
            <a:r>
              <a:rPr lang="en-US" sz="2400" dirty="0"/>
              <a:t>build a data model </a:t>
            </a:r>
            <a:r>
              <a:rPr lang="en-US" sz="2400" dirty="0" smtClean="0"/>
              <a:t>for predicting </a:t>
            </a:r>
            <a:r>
              <a:rPr lang="en-US" sz="2400" dirty="0"/>
              <a:t>the probability of default, and choose a cut-off based on </a:t>
            </a:r>
            <a:r>
              <a:rPr lang="en-US" sz="2400" dirty="0" smtClean="0"/>
              <a:t>suitability. </a:t>
            </a:r>
            <a:r>
              <a:rPr lang="en-US" sz="2400" dirty="0"/>
              <a:t>Alternatively </a:t>
            </a:r>
            <a:r>
              <a:rPr lang="en-US" sz="2400" dirty="0" smtClean="0"/>
              <a:t>using a </a:t>
            </a:r>
            <a:r>
              <a:rPr lang="en-US" sz="2400" dirty="0"/>
              <a:t>modelling technique which gives binary output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Information provided:</a:t>
            </a:r>
            <a:endParaRPr lang="en-IN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Dataset containing </a:t>
            </a:r>
            <a:r>
              <a:rPr lang="en-US" sz="2400" dirty="0" smtClean="0"/>
              <a:t>loan data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97530" y="392079"/>
            <a:ext cx="287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Project </a:t>
            </a:r>
            <a:r>
              <a:rPr lang="en-GB" dirty="0" smtClean="0"/>
              <a:t>ABSTRACT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9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1876" y="1596555"/>
            <a:ext cx="859984" cy="867047"/>
            <a:chOff x="0" y="270946"/>
            <a:chExt cx="1635124" cy="1635124"/>
          </a:xfrm>
          <a:solidFill>
            <a:srgbClr val="00B0F0"/>
          </a:solidFill>
        </p:grpSpPr>
        <p:sp>
          <p:nvSpPr>
            <p:cNvPr id="5" name="Oval 4"/>
            <p:cNvSpPr/>
            <p:nvPr/>
          </p:nvSpPr>
          <p:spPr>
            <a:xfrm>
              <a:off x="0" y="270946"/>
              <a:ext cx="1635124" cy="163512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239458" y="510404"/>
              <a:ext cx="1156208" cy="11562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kern="1200" dirty="0" smtClean="0"/>
                <a:t>Start</a:t>
              </a:r>
              <a:endParaRPr lang="en-IN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85265" y="967511"/>
            <a:ext cx="2243667" cy="2125133"/>
            <a:chOff x="0" y="270946"/>
            <a:chExt cx="1635124" cy="1635124"/>
          </a:xfrm>
          <a:solidFill>
            <a:schemeClr val="accent6">
              <a:lumMod val="75000"/>
            </a:schemeClr>
          </a:solidFill>
        </p:grpSpPr>
        <p:sp>
          <p:nvSpPr>
            <p:cNvPr id="8" name="Oval 7"/>
            <p:cNvSpPr/>
            <p:nvPr/>
          </p:nvSpPr>
          <p:spPr>
            <a:xfrm>
              <a:off x="0" y="270946"/>
              <a:ext cx="1635124" cy="163512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239458" y="510404"/>
              <a:ext cx="1156208" cy="11562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kern="1200" dirty="0" smtClean="0"/>
                <a:t>Understanding Business Requirements</a:t>
              </a:r>
              <a:endParaRPr lang="en-IN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57509" y="2707905"/>
            <a:ext cx="2243667" cy="2125133"/>
            <a:chOff x="0" y="270946"/>
            <a:chExt cx="1635124" cy="1635124"/>
          </a:xfrm>
          <a:solidFill>
            <a:schemeClr val="accent2"/>
          </a:solidFill>
        </p:grpSpPr>
        <p:sp>
          <p:nvSpPr>
            <p:cNvPr id="11" name="Oval 10"/>
            <p:cNvSpPr/>
            <p:nvPr/>
          </p:nvSpPr>
          <p:spPr>
            <a:xfrm>
              <a:off x="0" y="270946"/>
              <a:ext cx="1635124" cy="163512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/>
            <p:cNvSpPr/>
            <p:nvPr/>
          </p:nvSpPr>
          <p:spPr>
            <a:xfrm>
              <a:off x="239458" y="510404"/>
              <a:ext cx="1156208" cy="11562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kern="1200" dirty="0" smtClean="0"/>
                <a:t>Data Acquisition &amp; Understanding</a:t>
              </a:r>
              <a:endParaRPr lang="en-IN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69170" y="2834325"/>
            <a:ext cx="2243667" cy="2125133"/>
            <a:chOff x="0" y="270946"/>
            <a:chExt cx="1635124" cy="1635124"/>
          </a:xfrm>
          <a:solidFill>
            <a:srgbClr val="7030A0"/>
          </a:solidFill>
        </p:grpSpPr>
        <p:sp>
          <p:nvSpPr>
            <p:cNvPr id="14" name="Oval 13"/>
            <p:cNvSpPr/>
            <p:nvPr/>
          </p:nvSpPr>
          <p:spPr>
            <a:xfrm>
              <a:off x="0" y="270946"/>
              <a:ext cx="1635124" cy="163512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239458" y="510404"/>
              <a:ext cx="1156208" cy="11562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kern="1200" dirty="0" smtClean="0"/>
                <a:t>Modelling</a:t>
              </a:r>
              <a:endParaRPr lang="en-IN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2361" y="4521819"/>
            <a:ext cx="2243667" cy="2125133"/>
            <a:chOff x="0" y="270946"/>
            <a:chExt cx="1635124" cy="1635124"/>
          </a:xfrm>
          <a:solidFill>
            <a:srgbClr val="0070C0"/>
          </a:solidFill>
        </p:grpSpPr>
        <p:sp>
          <p:nvSpPr>
            <p:cNvPr id="17" name="Oval 16"/>
            <p:cNvSpPr/>
            <p:nvPr/>
          </p:nvSpPr>
          <p:spPr>
            <a:xfrm>
              <a:off x="0" y="270946"/>
              <a:ext cx="1635124" cy="163512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/>
            <p:cNvSpPr/>
            <p:nvPr/>
          </p:nvSpPr>
          <p:spPr>
            <a:xfrm>
              <a:off x="239458" y="510404"/>
              <a:ext cx="1156208" cy="11562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kern="1200" dirty="0" smtClean="0"/>
                <a:t>Deployment</a:t>
              </a:r>
              <a:endParaRPr lang="en-IN" kern="1200" dirty="0"/>
            </a:p>
          </p:txBody>
        </p:sp>
      </p:grpSp>
      <p:sp>
        <p:nvSpPr>
          <p:cNvPr id="19" name="Shape 18"/>
          <p:cNvSpPr/>
          <p:nvPr/>
        </p:nvSpPr>
        <p:spPr>
          <a:xfrm rot="1105655">
            <a:off x="2817850" y="763834"/>
            <a:ext cx="2367118" cy="1360519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Rounded Rectangle 27"/>
          <p:cNvSpPr/>
          <p:nvPr/>
        </p:nvSpPr>
        <p:spPr>
          <a:xfrm>
            <a:off x="9848683" y="2285346"/>
            <a:ext cx="1493822" cy="3365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Data Source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9862264" y="2691993"/>
            <a:ext cx="1493822" cy="3365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Environment</a:t>
            </a:r>
            <a:endParaRPr lang="en-IN" dirty="0"/>
          </a:p>
        </p:txBody>
      </p:sp>
      <p:sp>
        <p:nvSpPr>
          <p:cNvPr id="30" name="Rounded Rectangle 29"/>
          <p:cNvSpPr/>
          <p:nvPr/>
        </p:nvSpPr>
        <p:spPr>
          <a:xfrm>
            <a:off x="9848683" y="3109213"/>
            <a:ext cx="1493822" cy="13265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Data Wrangling</a:t>
            </a:r>
          </a:p>
          <a:p>
            <a:r>
              <a:rPr lang="en-GB" dirty="0" smtClean="0"/>
              <a:t>Exploration</a:t>
            </a:r>
          </a:p>
          <a:p>
            <a:r>
              <a:rPr lang="en-GB" dirty="0" smtClean="0"/>
              <a:t>Cleaning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933996" y="2733594"/>
            <a:ext cx="1493822" cy="5974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Feature Engineering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867281" y="3598180"/>
            <a:ext cx="1493822" cy="5974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Model Handling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888953" y="4397923"/>
            <a:ext cx="1493822" cy="5974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Model Evaluation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3161860" y="5806354"/>
            <a:ext cx="2061173" cy="9915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Scoring &amp; Performance Monitoring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64244" y="340435"/>
            <a:ext cx="745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</a:rPr>
              <a:t>Data Management – Methodology overview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7659231" y="5201250"/>
            <a:ext cx="1713367" cy="110089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Customer Acceptance</a:t>
            </a:r>
            <a:endParaRPr lang="en-IN" dirty="0"/>
          </a:p>
        </p:txBody>
      </p:sp>
      <p:grpSp>
        <p:nvGrpSpPr>
          <p:cNvPr id="38" name="Group 37"/>
          <p:cNvGrpSpPr/>
          <p:nvPr/>
        </p:nvGrpSpPr>
        <p:grpSpPr>
          <a:xfrm>
            <a:off x="9420503" y="5318171"/>
            <a:ext cx="859984" cy="867047"/>
            <a:chOff x="0" y="270946"/>
            <a:chExt cx="1635124" cy="1635124"/>
          </a:xfrm>
          <a:solidFill>
            <a:schemeClr val="tx2"/>
          </a:solidFill>
        </p:grpSpPr>
        <p:sp>
          <p:nvSpPr>
            <p:cNvPr id="39" name="Oval 38"/>
            <p:cNvSpPr/>
            <p:nvPr/>
          </p:nvSpPr>
          <p:spPr>
            <a:xfrm>
              <a:off x="0" y="270946"/>
              <a:ext cx="1635124" cy="163512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Oval 4"/>
            <p:cNvSpPr/>
            <p:nvPr/>
          </p:nvSpPr>
          <p:spPr>
            <a:xfrm>
              <a:off x="239458" y="510404"/>
              <a:ext cx="1156208" cy="11562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kern="1200" dirty="0" smtClean="0"/>
                <a:t>End</a:t>
              </a:r>
              <a:endParaRPr lang="en-IN" kern="1200" dirty="0"/>
            </a:p>
          </p:txBody>
        </p:sp>
      </p:grpSp>
      <p:sp>
        <p:nvSpPr>
          <p:cNvPr id="41" name="Left-Right Arrow 40"/>
          <p:cNvSpPr/>
          <p:nvPr/>
        </p:nvSpPr>
        <p:spPr>
          <a:xfrm>
            <a:off x="4774183" y="3741282"/>
            <a:ext cx="2683326" cy="311218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Left-Right Arrow 41"/>
          <p:cNvSpPr/>
          <p:nvPr/>
        </p:nvSpPr>
        <p:spPr>
          <a:xfrm rot="2375889">
            <a:off x="6749917" y="2782320"/>
            <a:ext cx="1038221" cy="311218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Left-Right Arrow 42"/>
          <p:cNvSpPr/>
          <p:nvPr/>
        </p:nvSpPr>
        <p:spPr>
          <a:xfrm rot="19698244">
            <a:off x="6936005" y="4518812"/>
            <a:ext cx="938560" cy="311218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Left-Right Arrow 43"/>
          <p:cNvSpPr/>
          <p:nvPr/>
        </p:nvSpPr>
        <p:spPr>
          <a:xfrm rot="2375889">
            <a:off x="4321026" y="4803848"/>
            <a:ext cx="1038221" cy="311218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Left-Right Arrow 44"/>
          <p:cNvSpPr/>
          <p:nvPr/>
        </p:nvSpPr>
        <p:spPr>
          <a:xfrm rot="19205177">
            <a:off x="4317067" y="2711602"/>
            <a:ext cx="809785" cy="311218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9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064" y="1367074"/>
            <a:ext cx="104929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Exploratory Data Analysis: We want to show the power of </a:t>
            </a:r>
            <a:r>
              <a:rPr lang="en-GB" sz="2400" b="1" dirty="0" smtClean="0"/>
              <a:t>visualizations</a:t>
            </a:r>
          </a:p>
          <a:p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Dropping of column </a:t>
            </a:r>
            <a:r>
              <a:rPr lang="en-US" sz="2400" dirty="0"/>
              <a:t>which </a:t>
            </a:r>
            <a:r>
              <a:rPr lang="en-US" sz="2400" dirty="0" smtClean="0"/>
              <a:t>has null </a:t>
            </a:r>
            <a:r>
              <a:rPr lang="en-US" sz="2400" dirty="0"/>
              <a:t>values </a:t>
            </a:r>
            <a:r>
              <a:rPr lang="en-US" sz="2400" dirty="0" smtClean="0"/>
              <a:t>exceeding </a:t>
            </a:r>
            <a:r>
              <a:rPr lang="en-US" sz="2400" dirty="0"/>
              <a:t>50%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Only 11 </a:t>
            </a:r>
            <a:r>
              <a:rPr lang="en-US" sz="2400" dirty="0"/>
              <a:t>columns </a:t>
            </a:r>
            <a:r>
              <a:rPr lang="en-US" sz="2400" dirty="0" smtClean="0"/>
              <a:t>had </a:t>
            </a:r>
            <a:r>
              <a:rPr lang="en-US" sz="2400" dirty="0"/>
              <a:t>less than 50%na values 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Conversion of data </a:t>
            </a:r>
            <a:r>
              <a:rPr lang="en-US" sz="2400" dirty="0"/>
              <a:t>type from objects to integer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Conversion of issue </a:t>
            </a:r>
            <a:r>
              <a:rPr lang="en-US" sz="2400" dirty="0"/>
              <a:t>_d column into </a:t>
            </a:r>
            <a:r>
              <a:rPr lang="en-US" sz="2400" dirty="0" smtClean="0"/>
              <a:t>date </a:t>
            </a:r>
            <a:r>
              <a:rPr lang="en-US" sz="2400" dirty="0"/>
              <a:t>and time </a:t>
            </a:r>
            <a:r>
              <a:rPr lang="en-US" sz="2400" dirty="0" smtClean="0"/>
              <a:t>to meet </a:t>
            </a:r>
            <a:r>
              <a:rPr lang="en-US" sz="2400" dirty="0"/>
              <a:t>the problem </a:t>
            </a:r>
            <a:r>
              <a:rPr lang="en-US" sz="2400" dirty="0" smtClean="0"/>
              <a:t>statement needs 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Removal of columns which has no relevance to our desired outcome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97530" y="392079"/>
            <a:ext cx="5413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EDA &amp; Data segmentation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40464" y="5448468"/>
            <a:ext cx="10492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Filing  </a:t>
            </a:r>
            <a:r>
              <a:rPr lang="en-US" sz="2400" dirty="0"/>
              <a:t>the null values in the relevant columns </a:t>
            </a:r>
            <a:endParaRPr lang="en-IN" sz="2400" dirty="0"/>
          </a:p>
          <a:p>
            <a:r>
              <a:rPr lang="en-US" sz="2400" dirty="0"/>
              <a:t>Cross verification of all data types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49930" y="4618329"/>
            <a:ext cx="5413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Data Cleaning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9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064" y="1222218"/>
            <a:ext cx="10492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 test splitting as per the problem statement 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Verification of train and test data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</a:t>
            </a:r>
            <a:r>
              <a:rPr lang="en-IN" sz="2400" dirty="0" smtClean="0"/>
              <a:t>erform </a:t>
            </a:r>
            <a:r>
              <a:rPr lang="en-IN" sz="2400" dirty="0"/>
              <a:t>correlation </a:t>
            </a:r>
            <a:r>
              <a:rPr lang="en-IN" sz="2400" dirty="0" smtClean="0"/>
              <a:t>matrix </a:t>
            </a:r>
            <a:r>
              <a:rPr lang="en-IN" sz="2400" dirty="0"/>
              <a:t>on independent variable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Heat map using </a:t>
            </a:r>
            <a:r>
              <a:rPr lang="en-US" sz="2400" dirty="0" err="1"/>
              <a:t>matplotlib</a:t>
            </a:r>
            <a:r>
              <a:rPr lang="en-US" sz="2400" dirty="0"/>
              <a:t>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Multicollinearity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Scaling dataset 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97530" y="392079"/>
            <a:ext cx="5413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Feature </a:t>
            </a:r>
            <a:r>
              <a:rPr lang="en-US" dirty="0" smtClean="0"/>
              <a:t>Engineering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8064" y="4760614"/>
            <a:ext cx="10492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preprocessing using SK learn 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 and remove columns which having correlation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Multi </a:t>
            </a:r>
            <a:r>
              <a:rPr lang="en-US" sz="2400" dirty="0"/>
              <a:t>collinearity checking and dropping of columns which having multi collinearity more than 5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2358" y="3984796"/>
            <a:ext cx="5413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Model Building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05" y="1832647"/>
            <a:ext cx="3058460" cy="223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5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530" y="842872"/>
            <a:ext cx="112625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First </a:t>
            </a:r>
            <a:r>
              <a:rPr lang="en-US" sz="2400" b="1" dirty="0"/>
              <a:t>Model </a:t>
            </a:r>
            <a:r>
              <a:rPr lang="en-US" sz="2400" b="1" dirty="0" smtClean="0"/>
              <a:t> tested was  </a:t>
            </a:r>
            <a:r>
              <a:rPr lang="en-US" sz="2400" b="1" dirty="0"/>
              <a:t>Logistic regression </a:t>
            </a:r>
            <a:endParaRPr lang="en-IN" sz="2400" dirty="0"/>
          </a:p>
          <a:p>
            <a:r>
              <a:rPr lang="en-US" sz="2400" dirty="0" smtClean="0"/>
              <a:t>The </a:t>
            </a:r>
            <a:r>
              <a:rPr lang="en-IN" sz="2400" dirty="0" smtClean="0"/>
              <a:t>accuracy </a:t>
            </a:r>
            <a:r>
              <a:rPr lang="en-IN" sz="2400" dirty="0"/>
              <a:t>of the model on training data </a:t>
            </a:r>
            <a:r>
              <a:rPr lang="en-IN" sz="2400" dirty="0" smtClean="0"/>
              <a:t>-   </a:t>
            </a:r>
            <a:r>
              <a:rPr lang="en-IN" sz="2400" dirty="0"/>
              <a:t>0.9676098287416233 </a:t>
            </a:r>
            <a:endParaRPr lang="en-IN" sz="2400" dirty="0" smtClean="0"/>
          </a:p>
          <a:p>
            <a:r>
              <a:rPr lang="en-US" sz="2400" dirty="0" smtClean="0"/>
              <a:t>Where as the </a:t>
            </a:r>
            <a:r>
              <a:rPr lang="en-IN" sz="2400" dirty="0"/>
              <a:t>accuracy </a:t>
            </a:r>
            <a:r>
              <a:rPr lang="en-IN" sz="2400" dirty="0" smtClean="0"/>
              <a:t>of </a:t>
            </a:r>
            <a:r>
              <a:rPr lang="en-IN" sz="2400" dirty="0"/>
              <a:t>the </a:t>
            </a:r>
            <a:r>
              <a:rPr lang="en-IN" sz="2400" dirty="0" smtClean="0"/>
              <a:t>model on </a:t>
            </a:r>
            <a:r>
              <a:rPr lang="en-IN" sz="2400" dirty="0"/>
              <a:t>testing data </a:t>
            </a:r>
            <a:r>
              <a:rPr lang="en-IN" sz="2400" dirty="0" smtClean="0"/>
              <a:t>-  0.9989882914187657</a:t>
            </a:r>
          </a:p>
          <a:p>
            <a:r>
              <a:rPr lang="en-IN" sz="2400" dirty="0" smtClean="0"/>
              <a:t>Which resulted in an Over fit </a:t>
            </a:r>
            <a:r>
              <a:rPr lang="en-IN" sz="2400" dirty="0"/>
              <a:t>M</a:t>
            </a:r>
            <a:r>
              <a:rPr lang="en-IN" sz="2400" dirty="0" smtClean="0"/>
              <a:t>odel</a:t>
            </a:r>
            <a:r>
              <a:rPr lang="en-IN" sz="2400" dirty="0"/>
              <a:t> </a:t>
            </a:r>
            <a:endParaRPr lang="en-IN" sz="2400" dirty="0" smtClean="0"/>
          </a:p>
          <a:p>
            <a:endParaRPr lang="en-IN" sz="2400" b="1" dirty="0"/>
          </a:p>
          <a:p>
            <a:r>
              <a:rPr lang="en-IN" sz="2400" b="1" dirty="0" smtClean="0"/>
              <a:t>Second Model tested was  </a:t>
            </a:r>
            <a:r>
              <a:rPr lang="en-IN" sz="2400" b="1" dirty="0"/>
              <a:t>Decision Tree</a:t>
            </a:r>
            <a:r>
              <a:rPr lang="en-IN" sz="2400" dirty="0"/>
              <a:t> </a:t>
            </a:r>
            <a:endParaRPr lang="en-IN" sz="2400" dirty="0" smtClean="0"/>
          </a:p>
          <a:p>
            <a:r>
              <a:rPr lang="en-US" sz="2400" dirty="0"/>
              <a:t>The </a:t>
            </a:r>
            <a:r>
              <a:rPr lang="en-IN" sz="2400" dirty="0"/>
              <a:t>accuracy of the model </a:t>
            </a:r>
            <a:r>
              <a:rPr lang="en-IN" sz="2400" dirty="0" smtClean="0"/>
              <a:t>on </a:t>
            </a:r>
            <a:r>
              <a:rPr lang="en-IN" sz="2400" dirty="0"/>
              <a:t>training </a:t>
            </a:r>
            <a:r>
              <a:rPr lang="en-IN" sz="2400" dirty="0" smtClean="0"/>
              <a:t>data -  </a:t>
            </a:r>
            <a:r>
              <a:rPr lang="en-IN" sz="2400" dirty="0"/>
              <a:t>1.0          </a:t>
            </a:r>
            <a:endParaRPr lang="en-IN" sz="2400" dirty="0" smtClean="0"/>
          </a:p>
          <a:p>
            <a:r>
              <a:rPr lang="en-US" sz="2400" dirty="0"/>
              <a:t>Where as the </a:t>
            </a:r>
            <a:r>
              <a:rPr lang="en-IN" sz="2400" dirty="0"/>
              <a:t>accuracy of the model </a:t>
            </a:r>
            <a:r>
              <a:rPr lang="en-IN" sz="2400" dirty="0" smtClean="0"/>
              <a:t>on testing </a:t>
            </a:r>
            <a:r>
              <a:rPr lang="en-IN" sz="2400" dirty="0"/>
              <a:t>data -</a:t>
            </a:r>
            <a:r>
              <a:rPr lang="en-IN" sz="2400" dirty="0" smtClean="0"/>
              <a:t> 0.2446661556241269</a:t>
            </a:r>
          </a:p>
          <a:p>
            <a:r>
              <a:rPr lang="en-IN" sz="2400" dirty="0" smtClean="0"/>
              <a:t>The outcome was not a realistic </a:t>
            </a:r>
            <a:r>
              <a:rPr lang="en-IN" sz="2400" dirty="0"/>
              <a:t>value          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b="1" dirty="0" smtClean="0"/>
              <a:t>The last Model tested was </a:t>
            </a:r>
            <a:r>
              <a:rPr lang="en-IN" sz="2400" b="1" dirty="0"/>
              <a:t>Random Forest </a:t>
            </a:r>
            <a:endParaRPr lang="en-IN" sz="2400" b="1" dirty="0" smtClean="0"/>
          </a:p>
          <a:p>
            <a:r>
              <a:rPr lang="en-US" sz="2400" dirty="0"/>
              <a:t>The </a:t>
            </a:r>
            <a:r>
              <a:rPr lang="en-IN" sz="2400" dirty="0"/>
              <a:t>accuracy of the model on training data - 0.996550791514880</a:t>
            </a:r>
            <a:r>
              <a:rPr lang="en-IN" sz="2400" dirty="0" smtClean="0"/>
              <a:t>     </a:t>
            </a:r>
            <a:endParaRPr lang="en-IN" sz="2400" dirty="0"/>
          </a:p>
          <a:p>
            <a:r>
              <a:rPr lang="en-US" sz="2400" dirty="0"/>
              <a:t>Where as the </a:t>
            </a:r>
            <a:r>
              <a:rPr lang="en-IN" sz="2400" dirty="0"/>
              <a:t>accuracy of the model on testing data - 0.906946157647544 </a:t>
            </a:r>
            <a:endParaRPr lang="en-IN" sz="2400" dirty="0" smtClean="0"/>
          </a:p>
          <a:p>
            <a:r>
              <a:rPr lang="en-IN" sz="2400" b="1" dirty="0" smtClean="0"/>
              <a:t>The final results was as per the  </a:t>
            </a:r>
            <a:r>
              <a:rPr lang="en-IN" sz="2400" b="1" dirty="0"/>
              <a:t>desired outcomes  </a:t>
            </a:r>
            <a:r>
              <a:rPr lang="en-IN" sz="2400" b="1" dirty="0" smtClean="0"/>
              <a:t>(Best Fit Model)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97530" y="392079"/>
            <a:ext cx="5413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Testing and Cross-validation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426" y="126749"/>
            <a:ext cx="1813095" cy="12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6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071" y="96095"/>
            <a:ext cx="5413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Data Visualization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09" y="242275"/>
            <a:ext cx="4037872" cy="22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09" y="2630564"/>
            <a:ext cx="4258154" cy="412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7"/>
            <a:ext cx="3720307" cy="253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733" y="1252363"/>
            <a:ext cx="3283862" cy="275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0" y="3159720"/>
            <a:ext cx="45339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08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7530" y="392079"/>
            <a:ext cx="5413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Insights &amp; Recommendations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0023" y="1267982"/>
            <a:ext cx="997088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Insights </a:t>
            </a:r>
            <a:endParaRPr lang="en-US" sz="2400" b="1" dirty="0" smtClean="0"/>
          </a:p>
          <a:p>
            <a:r>
              <a:rPr lang="en-GB" dirty="0" smtClean="0"/>
              <a:t>Based on the predictive analysis done by the team we have the following insights 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More </a:t>
            </a:r>
            <a:r>
              <a:rPr lang="en-GB" dirty="0"/>
              <a:t>defaulters </a:t>
            </a:r>
            <a:r>
              <a:rPr lang="en-GB" dirty="0" smtClean="0"/>
              <a:t>who have applied for loan on  </a:t>
            </a:r>
            <a:r>
              <a:rPr lang="en-GB" dirty="0"/>
              <a:t>individual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Successful </a:t>
            </a:r>
            <a:r>
              <a:rPr lang="en-GB" dirty="0"/>
              <a:t>payers </a:t>
            </a:r>
            <a:r>
              <a:rPr lang="en-GB" dirty="0" smtClean="0"/>
              <a:t>are mostly who have applied loan on </a:t>
            </a:r>
            <a:r>
              <a:rPr lang="en-GB" dirty="0"/>
              <a:t>Joint </a:t>
            </a:r>
            <a:r>
              <a:rPr lang="en-GB" dirty="0" smtClean="0"/>
              <a:t>applicants</a:t>
            </a:r>
          </a:p>
          <a:p>
            <a:endParaRPr lang="en-GB" dirty="0"/>
          </a:p>
          <a:p>
            <a:r>
              <a:rPr lang="en-US" sz="2400" b="1" dirty="0"/>
              <a:t>Recommendations</a:t>
            </a:r>
          </a:p>
          <a:p>
            <a:r>
              <a:rPr lang="en-GB" dirty="0" smtClean="0"/>
              <a:t>We recommend the banks to assess their client grading </a:t>
            </a:r>
            <a:r>
              <a:rPr lang="en-GB" dirty="0"/>
              <a:t>system </a:t>
            </a:r>
            <a:r>
              <a:rPr lang="en-GB" dirty="0" smtClean="0"/>
              <a:t>as almost all grades have very </a:t>
            </a:r>
            <a:r>
              <a:rPr lang="en-GB" dirty="0"/>
              <a:t>high </a:t>
            </a:r>
            <a:r>
              <a:rPr lang="en-GB" dirty="0" smtClean="0"/>
              <a:t>numbers of defaulters  as A </a:t>
            </a:r>
            <a:r>
              <a:rPr lang="en-GB" dirty="0"/>
              <a:t>Grade applicants are more defaulters</a:t>
            </a:r>
          </a:p>
          <a:p>
            <a:endParaRPr lang="en-GB" dirty="0" smtClean="0"/>
          </a:p>
          <a:p>
            <a:r>
              <a:rPr lang="en-GB" dirty="0"/>
              <a:t>The verification process needs to be reviewed and understand the shortcomings as 72% verified applicants are defaulters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6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9684" y="2967335"/>
            <a:ext cx="353263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0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1242</TotalTime>
  <Words>434</Words>
  <Application>Microsoft Office PowerPoint</Application>
  <PresentationFormat>Custom</PresentationFormat>
  <Paragraphs>86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RAULO</dc:creator>
  <cp:lastModifiedBy>RAMESH RAULO</cp:lastModifiedBy>
  <cp:revision>24</cp:revision>
  <dcterms:created xsi:type="dcterms:W3CDTF">2020-01-06T16:38:53Z</dcterms:created>
  <dcterms:modified xsi:type="dcterms:W3CDTF">2021-03-07T08:33:13Z</dcterms:modified>
</cp:coreProperties>
</file>