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3"/>
  </p:notesMasterIdLst>
  <p:handoutMasterIdLst>
    <p:handoutMasterId r:id="rId24"/>
  </p:handoutMasterIdLst>
  <p:sldIdLst>
    <p:sldId id="305" r:id="rId2"/>
    <p:sldId id="275" r:id="rId3"/>
    <p:sldId id="260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16034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6" autoAdjust="0"/>
    <p:restoredTop sz="94574" autoAdjust="0"/>
  </p:normalViewPr>
  <p:slideViewPr>
    <p:cSldViewPr>
      <p:cViewPr>
        <p:scale>
          <a:sx n="77" d="100"/>
          <a:sy n="77" d="100"/>
        </p:scale>
        <p:origin x="-11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2E9F31E-CC68-48A7-8A35-EA1E0021FCB6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7FF31E9-32FB-48EB-8D29-C62BC515A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7EE1B7A-F881-4275-B22D-2A0F9AC87890}" type="datetimeFigureOut">
              <a:rPr lang="en-US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D3FCA7-3BF5-4C7B-8166-0DFA99055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0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7AC6F-8351-481B-8F3E-47578CE7DA45}" type="datetime1">
              <a:rPr lang="en-US" smtClean="0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8FA047A-5BBC-4525-8050-241A775EC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F0931-DC16-41D0-95EA-8A9AE96C1930}" type="datetime1">
              <a:rPr lang="en-US" smtClean="0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BE48B-2CFB-4938-BDC0-253A6C1FC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970F5-C8C6-4D3C-AFE9-F608C4A04730}" type="datetime1">
              <a:rPr lang="en-US" smtClean="0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60F95-89C7-44CD-AA7C-EBA871124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914400" y="4800600"/>
            <a:ext cx="7766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/>
              <a:t>Mentor  Name      ____________________________________________ </a:t>
            </a:r>
          </a:p>
          <a:p>
            <a:pPr eaLnBrk="1" hangingPunct="1">
              <a:defRPr/>
            </a:pPr>
            <a:r>
              <a:rPr lang="en-US"/>
              <a:t>Project Scenario   ____________________________________________</a:t>
            </a:r>
          </a:p>
          <a:p>
            <a:pPr eaLnBrk="1" hangingPunct="1">
              <a:defRPr/>
            </a:pPr>
            <a:endParaRPr lang="en-US"/>
          </a:p>
        </p:txBody>
      </p:sp>
      <p:pic>
        <p:nvPicPr>
          <p:cNvPr id="3" name="Picture 9" descr="C:\Users\IBM_ADMIN\Desktop\TGMC\TGMC 2011\TGMC Logo\tgmc 201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9946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G:\SKIT\NBAProcess\New Process\PPT\Industry Bar.bmp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435850" y="0"/>
            <a:ext cx="1676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0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C95949A-1DED-47A7-A920-7AD69BF45D50}" type="datetime1">
              <a:rPr lang="en-US" smtClean="0"/>
              <a:pPr>
                <a:defRPr/>
              </a:pPr>
              <a:t>12/16/2015</a:t>
            </a:fld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B7B87CBF-4097-4416-B543-87C8406C9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ransition spd="slow">
    <p:randomBar dir="vert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762000" y="4724400"/>
            <a:ext cx="4724400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838200" y="4876800"/>
            <a:ext cx="8305800" cy="646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dirty="0"/>
              <a:t>Project Mentor</a:t>
            </a:r>
            <a:r>
              <a:rPr lang="en-US" dirty="0">
                <a:latin typeface="Calibri" pitchFamily="34" charset="0"/>
              </a:rPr>
              <a:t>:-      </a:t>
            </a:r>
            <a:r>
              <a:rPr lang="en-US" b="1" dirty="0" smtClean="0">
                <a:latin typeface="Calibri" pitchFamily="34" charset="0"/>
              </a:rPr>
              <a:t>Deepa Modi</a:t>
            </a:r>
            <a:endParaRPr lang="en-US" b="1" dirty="0">
              <a:latin typeface="Calibri" pitchFamily="34" charset="0"/>
            </a:endParaRPr>
          </a:p>
          <a:p>
            <a:pPr eaLnBrk="1" hangingPunct="1"/>
            <a:r>
              <a:rPr lang="en-US" b="1" dirty="0"/>
              <a:t>Project Name:- Online Examination Tool</a:t>
            </a: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838200" y="5181600"/>
            <a:ext cx="8077200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dirty="0"/>
              <a:t>Project Name</a:t>
            </a:r>
            <a:r>
              <a:rPr lang="en-US" dirty="0">
                <a:latin typeface="Calibri" pitchFamily="34" charset="0"/>
              </a:rPr>
              <a:t>:-     </a:t>
            </a:r>
            <a:r>
              <a:rPr lang="en-US" dirty="0" smtClean="0">
                <a:latin typeface="Calibri" pitchFamily="34" charset="0"/>
              </a:rPr>
              <a:t>   </a:t>
            </a:r>
            <a:r>
              <a:rPr lang="en-US" b="1" dirty="0" smtClean="0">
                <a:latin typeface="Calibri" pitchFamily="34" charset="0"/>
              </a:rPr>
              <a:t>Prison Management Sysytem</a:t>
            </a:r>
          </a:p>
          <a:p>
            <a:pPr eaLnBrk="1" hangingPunct="1"/>
            <a:r>
              <a:rPr lang="en-US" dirty="0" smtClean="0">
                <a:latin typeface="+mj-lt"/>
              </a:rPr>
              <a:t>Submitted by</a:t>
            </a:r>
            <a:r>
              <a:rPr lang="en-US" b="1" dirty="0" smtClean="0">
                <a:latin typeface="Calibri" pitchFamily="34" charset="0"/>
              </a:rPr>
              <a:t>:-      </a:t>
            </a:r>
            <a:r>
              <a:rPr lang="en-US" dirty="0" smtClean="0">
                <a:latin typeface="Calibri" pitchFamily="34" charset="0"/>
              </a:rPr>
              <a:t>  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  <a:cs typeface="Arial" pitchFamily="34" charset="0"/>
              </a:rPr>
              <a:t>Aayush Sharma, Akash Arora,</a:t>
            </a:r>
          </a:p>
          <a:p>
            <a:pPr eaLnBrk="1" hangingPunct="1"/>
            <a:r>
              <a:rPr lang="en-US" b="1" dirty="0" smtClean="0">
                <a:latin typeface="Calibri" pitchFamily="34" charset="0"/>
                <a:cs typeface="Arial" pitchFamily="34" charset="0"/>
              </a:rPr>
              <a:t>		   Alok Kumar,Kumar Aditya</a:t>
            </a:r>
            <a:endParaRPr lang="en-US" b="1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7086600" y="3276600"/>
            <a:ext cx="685800" cy="584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/>
              <a:t>15</a:t>
            </a:r>
          </a:p>
        </p:txBody>
      </p:sp>
    </p:spTree>
  </p:cSld>
  <p:clrMapOvr>
    <a:masterClrMapping/>
  </p:clrMapOvr>
  <p:transition spd="slow" advClick="0" advTm="2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3000396" cy="1201760"/>
          </a:xfrm>
        </p:spPr>
        <p:txBody>
          <a:bodyPr/>
          <a:lstStyle/>
          <a:p>
            <a:r>
              <a:rPr lang="en-US" sz="3800" dirty="0" smtClean="0">
                <a:solidFill>
                  <a:srgbClr val="002060"/>
                </a:solidFill>
                <a:latin typeface="Calibri" pitchFamily="34" charset="0"/>
              </a:rPr>
              <a:t>Module Description</a:t>
            </a:r>
            <a:endParaRPr lang="en-IN" sz="3800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6" name="Picture 5" descr="Ban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38862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Akasharora\Desktop\tg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5187" y="133336"/>
            <a:ext cx="2981325" cy="1295400"/>
          </a:xfrm>
          <a:prstGeom prst="rect">
            <a:avLst/>
          </a:prstGeom>
          <a:noFill/>
        </p:spPr>
      </p:pic>
      <p:pic>
        <p:nvPicPr>
          <p:cNvPr id="8" name="Picture 2" descr="C:\Users\Akasharora\Desktop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44" y="214291"/>
            <a:ext cx="1700215" cy="1214446"/>
          </a:xfrm>
          <a:prstGeom prst="rect">
            <a:avLst/>
          </a:prstGeom>
          <a:noFill/>
        </p:spPr>
      </p:pic>
      <p:pic>
        <p:nvPicPr>
          <p:cNvPr id="9" name="Picture 2" descr="G:\SKIT\NBAProcess\New Process\PPT\Industry Bar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 descr="Band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1963" y="6143644"/>
            <a:ext cx="2332037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28596" y="2000241"/>
            <a:ext cx="55007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28600">
              <a:buSzPct val="120000"/>
              <a:tabLst>
                <a:tab pos="457200" algn="l"/>
              </a:tabLst>
            </a:pPr>
            <a:r>
              <a:rPr lang="en-US" sz="3200" b="1" u="sng" dirty="0" smtClean="0">
                <a:latin typeface="Calibri" pitchFamily="34" charset="0"/>
              </a:rPr>
              <a:t>2.SUPERVISOR</a:t>
            </a:r>
          </a:p>
          <a:p>
            <a:endParaRPr lang="en-IN" sz="2800" b="1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96" y="2643182"/>
            <a:ext cx="58579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Supervisor has all the functions of the guard</a:t>
            </a:r>
          </a:p>
          <a:p>
            <a:pPr algn="just" eaLnBrk="1" hangingPunct="1"/>
            <a:r>
              <a:rPr lang="en-US" sz="2400" dirty="0" smtClean="0">
                <a:latin typeface="Calibri" pitchFamily="34" charset="0"/>
              </a:rPr>
              <a:t>  like viewing work schedule, adding prisoner </a:t>
            </a:r>
          </a:p>
          <a:p>
            <a:pPr algn="just" eaLnBrk="1" hangingPunct="1"/>
            <a:r>
              <a:rPr lang="en-US" sz="2400" dirty="0" smtClean="0">
                <a:latin typeface="Calibri" pitchFamily="34" charset="0"/>
              </a:rPr>
              <a:t>  feedback ,viewing prisoner details etc.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Additional provision is the maintenance of  </a:t>
            </a:r>
          </a:p>
          <a:p>
            <a:pPr algn="just" eaLnBrk="1" hangingPunct="1"/>
            <a:r>
              <a:rPr lang="en-US" sz="2400" dirty="0" smtClean="0">
                <a:latin typeface="Calibri" pitchFamily="34" charset="0"/>
              </a:rPr>
              <a:t> purchase -sale info.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It can add details of purchase and info like </a:t>
            </a:r>
          </a:p>
          <a:p>
            <a:pPr algn="just" eaLnBrk="1" hangingPunct="1"/>
            <a:r>
              <a:rPr lang="en-US" sz="2400" dirty="0" smtClean="0">
                <a:latin typeface="Calibri" pitchFamily="34" charset="0"/>
              </a:rPr>
              <a:t> amount of item purchased/sold and calculate </a:t>
            </a:r>
          </a:p>
          <a:p>
            <a:pPr algn="just" eaLnBrk="1" hangingPunct="1"/>
            <a:r>
              <a:rPr lang="en-US" sz="2400" dirty="0" smtClean="0">
                <a:latin typeface="Calibri" pitchFamily="34" charset="0"/>
              </a:rPr>
              <a:t> net profit and loss. </a:t>
            </a:r>
          </a:p>
        </p:txBody>
      </p:sp>
      <p:pic>
        <p:nvPicPr>
          <p:cNvPr id="13" name="Picture 5" descr="image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57950" y="2500306"/>
            <a:ext cx="253522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3000396" cy="1201760"/>
          </a:xfrm>
        </p:spPr>
        <p:txBody>
          <a:bodyPr/>
          <a:lstStyle/>
          <a:p>
            <a:r>
              <a:rPr lang="en-US" sz="3800" dirty="0" smtClean="0">
                <a:solidFill>
                  <a:srgbClr val="002060"/>
                </a:solidFill>
                <a:latin typeface="Calibri" pitchFamily="34" charset="0"/>
              </a:rPr>
              <a:t>Module Description</a:t>
            </a:r>
            <a:endParaRPr lang="en-IN" sz="3800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6" name="Picture 5" descr="Ban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38862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Akasharora\Desktop\tg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5187" y="133336"/>
            <a:ext cx="2981325" cy="1295400"/>
          </a:xfrm>
          <a:prstGeom prst="rect">
            <a:avLst/>
          </a:prstGeom>
          <a:noFill/>
        </p:spPr>
      </p:pic>
      <p:pic>
        <p:nvPicPr>
          <p:cNvPr id="8" name="Picture 2" descr="C:\Users\Akasharora\Desktop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44" y="214291"/>
            <a:ext cx="1700215" cy="1214446"/>
          </a:xfrm>
          <a:prstGeom prst="rect">
            <a:avLst/>
          </a:prstGeom>
          <a:noFill/>
        </p:spPr>
      </p:pic>
      <p:pic>
        <p:nvPicPr>
          <p:cNvPr id="9" name="Picture 2" descr="G:\SKIT\NBAProcess\New Process\PPT\Industry Bar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 descr="Band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1963" y="6143644"/>
            <a:ext cx="2332037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28596" y="2000241"/>
            <a:ext cx="55007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28600">
              <a:buSzPct val="120000"/>
              <a:tabLst>
                <a:tab pos="457200" algn="l"/>
              </a:tabLst>
            </a:pPr>
            <a:r>
              <a:rPr lang="en-US" sz="3200" b="1" u="sng" dirty="0" smtClean="0">
                <a:latin typeface="Calibri" pitchFamily="34" charset="0"/>
              </a:rPr>
              <a:t>3.PRISONER</a:t>
            </a:r>
          </a:p>
          <a:p>
            <a:endParaRPr lang="en-IN" sz="2800" b="1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720" y="2643182"/>
            <a:ext cx="6000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This module includes details of each prisoner.</a:t>
            </a:r>
          </a:p>
          <a:p>
            <a:pPr algn="just" eaLnBrk="1" hangingPunct="1"/>
            <a:r>
              <a:rPr lang="en-US" sz="2400" dirty="0" smtClean="0">
                <a:latin typeface="Calibri" pitchFamily="34" charset="0"/>
              </a:rPr>
              <a:t> Prisoner management module helps to view  </a:t>
            </a:r>
          </a:p>
          <a:p>
            <a:pPr algn="just" eaLnBrk="1" hangingPunct="1"/>
            <a:r>
              <a:rPr lang="en-US" sz="2400" dirty="0" smtClean="0">
                <a:latin typeface="Calibri" pitchFamily="34" charset="0"/>
              </a:rPr>
              <a:t> prisoner information and update the current </a:t>
            </a:r>
          </a:p>
          <a:p>
            <a:pPr algn="just" eaLnBrk="1" hangingPunct="1"/>
            <a:r>
              <a:rPr lang="en-US" sz="2400" dirty="0" smtClean="0">
                <a:latin typeface="Calibri" pitchFamily="34" charset="0"/>
              </a:rPr>
              <a:t> information. 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The information is regarding their personal </a:t>
            </a:r>
          </a:p>
          <a:p>
            <a:pPr algn="just" eaLnBrk="1" hangingPunct="1"/>
            <a:r>
              <a:rPr lang="en-US" sz="2400" dirty="0" smtClean="0">
                <a:latin typeface="Calibri" pitchFamily="34" charset="0"/>
              </a:rPr>
              <a:t> details such as name, address, crime, date   </a:t>
            </a:r>
          </a:p>
          <a:p>
            <a:pPr algn="just" eaLnBrk="1" hangingPunct="1"/>
            <a:r>
              <a:rPr lang="en-US" sz="2400" dirty="0" smtClean="0">
                <a:latin typeface="Calibri" pitchFamily="34" charset="0"/>
              </a:rPr>
              <a:t> duration of the imprisonment, etc. 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400" dirty="0" err="1" smtClean="0">
                <a:latin typeface="Calibri" pitchFamily="34" charset="0"/>
              </a:rPr>
              <a:t>Updation</a:t>
            </a:r>
            <a:r>
              <a:rPr lang="en-US" sz="2400" dirty="0" smtClean="0">
                <a:latin typeface="Calibri" pitchFamily="34" charset="0"/>
              </a:rPr>
              <a:t>  includes insertion and deletion of </a:t>
            </a:r>
          </a:p>
          <a:p>
            <a:pPr algn="just" eaLnBrk="1" hangingPunct="1"/>
            <a:r>
              <a:rPr lang="en-US" sz="2400" dirty="0" smtClean="0">
                <a:latin typeface="Calibri" pitchFamily="34" charset="0"/>
              </a:rPr>
              <a:t> information provided.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15074" y="2428868"/>
            <a:ext cx="2619375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3000396" cy="1201760"/>
          </a:xfrm>
        </p:spPr>
        <p:txBody>
          <a:bodyPr/>
          <a:lstStyle/>
          <a:p>
            <a:r>
              <a:rPr lang="en-US" sz="3800" dirty="0" smtClean="0">
                <a:solidFill>
                  <a:srgbClr val="002060"/>
                </a:solidFill>
                <a:latin typeface="Calibri" pitchFamily="34" charset="0"/>
              </a:rPr>
              <a:t>Data Flow Diagrams</a:t>
            </a:r>
            <a:endParaRPr lang="en-IN" sz="3800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6" name="Picture 5" descr="Ban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38862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Akasharora\Desktop\tg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5187" y="133336"/>
            <a:ext cx="2981325" cy="1295400"/>
          </a:xfrm>
          <a:prstGeom prst="rect">
            <a:avLst/>
          </a:prstGeom>
          <a:noFill/>
        </p:spPr>
      </p:pic>
      <p:pic>
        <p:nvPicPr>
          <p:cNvPr id="8" name="Picture 2" descr="C:\Users\Akasharora\Desktop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44" y="214291"/>
            <a:ext cx="1700215" cy="1214446"/>
          </a:xfrm>
          <a:prstGeom prst="rect">
            <a:avLst/>
          </a:prstGeom>
          <a:noFill/>
        </p:spPr>
      </p:pic>
      <p:pic>
        <p:nvPicPr>
          <p:cNvPr id="9" name="Picture 2" descr="G:\SKIT\NBAProcess\New Process\PPT\Industry Bar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 descr="Band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1963" y="6143644"/>
            <a:ext cx="2332037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 descr="Screenshot (43)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27088" y="1785926"/>
            <a:ext cx="788831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42910" y="1714488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LEVEL 0 DFD</a:t>
            </a:r>
            <a:endParaRPr lang="en-IN" sz="2800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3000396" cy="1201760"/>
          </a:xfrm>
        </p:spPr>
        <p:txBody>
          <a:bodyPr/>
          <a:lstStyle/>
          <a:p>
            <a:r>
              <a:rPr lang="en-US" sz="3800" dirty="0" smtClean="0">
                <a:solidFill>
                  <a:srgbClr val="002060"/>
                </a:solidFill>
                <a:latin typeface="Calibri" pitchFamily="34" charset="0"/>
              </a:rPr>
              <a:t>Data Flow Diagrams</a:t>
            </a:r>
            <a:endParaRPr lang="en-IN" sz="3800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6" name="Picture 5" descr="Ban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38862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Akasharora\Desktop\tg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5187" y="133336"/>
            <a:ext cx="2981325" cy="1295400"/>
          </a:xfrm>
          <a:prstGeom prst="rect">
            <a:avLst/>
          </a:prstGeom>
          <a:noFill/>
        </p:spPr>
      </p:pic>
      <p:pic>
        <p:nvPicPr>
          <p:cNvPr id="8" name="Picture 2" descr="C:\Users\Akasharora\Desktop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44" y="214291"/>
            <a:ext cx="1700215" cy="1214446"/>
          </a:xfrm>
          <a:prstGeom prst="rect">
            <a:avLst/>
          </a:prstGeom>
          <a:noFill/>
        </p:spPr>
      </p:pic>
      <p:pic>
        <p:nvPicPr>
          <p:cNvPr id="9" name="Picture 2" descr="G:\SKIT\NBAProcess\New Process\PPT\Industry Bar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 descr="Band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1963" y="6286520"/>
            <a:ext cx="2332037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Screenshot (45)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472" y="1643050"/>
            <a:ext cx="807249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42910" y="1714488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LEVEL 1 DFD</a:t>
            </a:r>
            <a:endParaRPr lang="en-IN" sz="2800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3000396" cy="1201760"/>
          </a:xfrm>
        </p:spPr>
        <p:txBody>
          <a:bodyPr/>
          <a:lstStyle/>
          <a:p>
            <a:r>
              <a:rPr lang="en-US" sz="3800" dirty="0" smtClean="0">
                <a:solidFill>
                  <a:srgbClr val="002060"/>
                </a:solidFill>
                <a:latin typeface="Calibri" pitchFamily="34" charset="0"/>
              </a:rPr>
              <a:t>Data Flow Diagrams</a:t>
            </a:r>
            <a:endParaRPr lang="en-IN" sz="3800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6" name="Picture 5" descr="Ban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38862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Akasharora\Desktop\tg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5187" y="133336"/>
            <a:ext cx="2981325" cy="1295400"/>
          </a:xfrm>
          <a:prstGeom prst="rect">
            <a:avLst/>
          </a:prstGeom>
          <a:noFill/>
        </p:spPr>
      </p:pic>
      <p:pic>
        <p:nvPicPr>
          <p:cNvPr id="8" name="Picture 2" descr="C:\Users\Akasharora\Desktop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44" y="214291"/>
            <a:ext cx="1700215" cy="1214446"/>
          </a:xfrm>
          <a:prstGeom prst="rect">
            <a:avLst/>
          </a:prstGeom>
          <a:noFill/>
        </p:spPr>
      </p:pic>
      <p:pic>
        <p:nvPicPr>
          <p:cNvPr id="9" name="Picture 2" descr="G:\SKIT\NBAProcess\New Process\PPT\Industry Bar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 descr="Band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1963" y="6286520"/>
            <a:ext cx="2332037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 descr="Screenshot (46)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9388" y="1500174"/>
            <a:ext cx="8785225" cy="4654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714348" y="1714488"/>
            <a:ext cx="4643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LEVEL 2 DFD:SUPERVISOR</a:t>
            </a:r>
            <a:endParaRPr lang="en-IN" sz="2800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3000396" cy="1201760"/>
          </a:xfrm>
        </p:spPr>
        <p:txBody>
          <a:bodyPr/>
          <a:lstStyle/>
          <a:p>
            <a:r>
              <a:rPr lang="en-US" sz="3800" dirty="0" smtClean="0">
                <a:solidFill>
                  <a:srgbClr val="002060"/>
                </a:solidFill>
                <a:latin typeface="Calibri" pitchFamily="34" charset="0"/>
              </a:rPr>
              <a:t>Data Flow Diagrams</a:t>
            </a:r>
            <a:endParaRPr lang="en-IN" sz="3800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6" name="Picture 5" descr="Ban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38862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Akasharora\Desktop\tg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5187" y="133336"/>
            <a:ext cx="2981325" cy="1295400"/>
          </a:xfrm>
          <a:prstGeom prst="rect">
            <a:avLst/>
          </a:prstGeom>
          <a:noFill/>
        </p:spPr>
      </p:pic>
      <p:pic>
        <p:nvPicPr>
          <p:cNvPr id="8" name="Picture 2" descr="C:\Users\Akasharora\Desktop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44" y="214291"/>
            <a:ext cx="1700215" cy="1214446"/>
          </a:xfrm>
          <a:prstGeom prst="rect">
            <a:avLst/>
          </a:prstGeom>
          <a:noFill/>
        </p:spPr>
      </p:pic>
      <p:pic>
        <p:nvPicPr>
          <p:cNvPr id="9" name="Picture 2" descr="G:\SKIT\NBAProcess\New Process\PPT\Industry Bar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 descr="Band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1963" y="6286520"/>
            <a:ext cx="2332037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 descr="Screenshot (48)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4282" y="1500174"/>
            <a:ext cx="8929717" cy="4714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714348" y="1714488"/>
            <a:ext cx="4643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LEVEL 2 DFD:GUARD</a:t>
            </a:r>
            <a:endParaRPr lang="en-IN" sz="2800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3000396" cy="1201760"/>
          </a:xfrm>
        </p:spPr>
        <p:txBody>
          <a:bodyPr/>
          <a:lstStyle/>
          <a:p>
            <a:r>
              <a:rPr lang="en-US" sz="3800" dirty="0" smtClean="0">
                <a:solidFill>
                  <a:srgbClr val="002060"/>
                </a:solidFill>
                <a:latin typeface="Calibri" pitchFamily="34" charset="0"/>
              </a:rPr>
              <a:t>TABLES</a:t>
            </a:r>
            <a:endParaRPr lang="en-IN" sz="3800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6" name="Picture 5" descr="Ban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38862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Akasharora\Desktop\tg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5187" y="133336"/>
            <a:ext cx="2981325" cy="1295400"/>
          </a:xfrm>
          <a:prstGeom prst="rect">
            <a:avLst/>
          </a:prstGeom>
          <a:noFill/>
        </p:spPr>
      </p:pic>
      <p:pic>
        <p:nvPicPr>
          <p:cNvPr id="8" name="Picture 2" descr="C:\Users\Akasharora\Desktop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44" y="214291"/>
            <a:ext cx="1700215" cy="1214446"/>
          </a:xfrm>
          <a:prstGeom prst="rect">
            <a:avLst/>
          </a:prstGeom>
          <a:noFill/>
        </p:spPr>
      </p:pic>
      <p:pic>
        <p:nvPicPr>
          <p:cNvPr id="9" name="Picture 2" descr="G:\SKIT\NBAProcess\New Process\PPT\Industry Bar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 descr="Band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1963" y="6286520"/>
            <a:ext cx="2332037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00034" y="1357298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1.</a:t>
            </a:r>
            <a:r>
              <a:rPr lang="en-US" u="sng" dirty="0" smtClean="0">
                <a:latin typeface="Calibri" pitchFamily="34" charset="0"/>
              </a:rPr>
              <a:t>Login Table</a:t>
            </a:r>
            <a:endParaRPr lang="en-IN" u="sng" dirty="0">
              <a:latin typeface="Calibri" pitchFamily="34" charset="0"/>
            </a:endParaRPr>
          </a:p>
        </p:txBody>
      </p:sp>
      <p:graphicFrame>
        <p:nvGraphicFramePr>
          <p:cNvPr id="12" name="Group 453"/>
          <p:cNvGraphicFramePr>
            <a:graphicFrameLocks noGrp="1"/>
          </p:cNvGraphicFramePr>
          <p:nvPr/>
        </p:nvGraphicFramePr>
        <p:xfrm>
          <a:off x="714348" y="1714487"/>
          <a:ext cx="6083300" cy="822662"/>
        </p:xfrm>
        <a:graphic>
          <a:graphicData uri="http://schemas.openxmlformats.org/drawingml/2006/table">
            <a:tbl>
              <a:tblPr/>
              <a:tblGrid>
                <a:gridCol w="1520825"/>
                <a:gridCol w="1520825"/>
                <a:gridCol w="1520825"/>
                <a:gridCol w="1520825"/>
              </a:tblGrid>
              <a:tr h="240658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Serial Number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Field name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Type of field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Remark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658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Username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Varchar(15)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Primary key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8E8"/>
                    </a:solidFill>
                  </a:tcPr>
                </a:tc>
              </a:tr>
              <a:tr h="304502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Password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Number(10)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--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71472" y="2571744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Calibri" pitchFamily="34" charset="0"/>
              </a:rPr>
              <a:t>2.Nominal Roll Register</a:t>
            </a:r>
            <a:endParaRPr lang="en-IN" u="sng" dirty="0">
              <a:latin typeface="Calibri" pitchFamily="34" charset="0"/>
            </a:endParaRPr>
          </a:p>
        </p:txBody>
      </p:sp>
      <p:graphicFrame>
        <p:nvGraphicFramePr>
          <p:cNvPr id="17" name="Group 394"/>
          <p:cNvGraphicFramePr>
            <a:graphicFrameLocks noGrp="1"/>
          </p:cNvGraphicFramePr>
          <p:nvPr/>
        </p:nvGraphicFramePr>
        <p:xfrm>
          <a:off x="571472" y="2971800"/>
          <a:ext cx="8358246" cy="3314719"/>
        </p:xfrm>
        <a:graphic>
          <a:graphicData uri="http://schemas.openxmlformats.org/drawingml/2006/table">
            <a:tbl>
              <a:tblPr/>
              <a:tblGrid>
                <a:gridCol w="2088282"/>
                <a:gridCol w="2091694"/>
                <a:gridCol w="2089988"/>
                <a:gridCol w="2088282"/>
              </a:tblGrid>
              <a:tr h="246979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Serial number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Fieldname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Type of field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Remark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979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Prisoner id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Number(1000)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Primary key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46979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Case id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Number(1000)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Foreign key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65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Name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Varchar(15)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 special characters allowed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46979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Gender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Varchar(1)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M/F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65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5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Type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Varchar(15)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Duration specific/ life term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46979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Duration of sentence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Number(100000)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No. of days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979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7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Height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Number(500)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 cms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46979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8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Criminal Snaps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&lt;img object&gt;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--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936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9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Status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Number(1)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1.in jail</a:t>
                      </a: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2.on parole</a:t>
                      </a: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3.released</a:t>
                      </a: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4. dead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3000396" cy="1201760"/>
          </a:xfrm>
        </p:spPr>
        <p:txBody>
          <a:bodyPr/>
          <a:lstStyle/>
          <a:p>
            <a:r>
              <a:rPr lang="en-US" sz="3800" dirty="0" smtClean="0">
                <a:solidFill>
                  <a:srgbClr val="002060"/>
                </a:solidFill>
                <a:latin typeface="Calibri" pitchFamily="34" charset="0"/>
              </a:rPr>
              <a:t>TABLES</a:t>
            </a:r>
            <a:endParaRPr lang="en-IN" sz="3800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6" name="Picture 5" descr="Ban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38862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Akasharora\Desktop\tg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5187" y="133336"/>
            <a:ext cx="2981325" cy="1295400"/>
          </a:xfrm>
          <a:prstGeom prst="rect">
            <a:avLst/>
          </a:prstGeom>
          <a:noFill/>
        </p:spPr>
      </p:pic>
      <p:pic>
        <p:nvPicPr>
          <p:cNvPr id="8" name="Picture 2" descr="C:\Users\Akasharora\Desktop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44" y="214291"/>
            <a:ext cx="1700215" cy="1214446"/>
          </a:xfrm>
          <a:prstGeom prst="rect">
            <a:avLst/>
          </a:prstGeom>
          <a:noFill/>
        </p:spPr>
      </p:pic>
      <p:pic>
        <p:nvPicPr>
          <p:cNvPr id="9" name="Picture 2" descr="G:\SKIT\NBAProcess\New Process\PPT\Industry Bar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 descr="Band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1963" y="6286520"/>
            <a:ext cx="2332037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57158" y="135729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3.</a:t>
            </a:r>
            <a:r>
              <a:rPr lang="en-US" u="sng" dirty="0" smtClean="0">
                <a:latin typeface="Calibri" pitchFamily="34" charset="0"/>
              </a:rPr>
              <a:t>Case Register</a:t>
            </a:r>
            <a:endParaRPr lang="en-IN" u="sng" dirty="0">
              <a:latin typeface="Calibri" pitchFamily="34" charset="0"/>
            </a:endParaRPr>
          </a:p>
        </p:txBody>
      </p:sp>
      <p:graphicFrame>
        <p:nvGraphicFramePr>
          <p:cNvPr id="13" name="Group 105"/>
          <p:cNvGraphicFramePr>
            <a:graphicFrameLocks noGrp="1"/>
          </p:cNvGraphicFramePr>
          <p:nvPr/>
        </p:nvGraphicFramePr>
        <p:xfrm>
          <a:off x="500034" y="1785927"/>
          <a:ext cx="8316912" cy="1453900"/>
        </p:xfrm>
        <a:graphic>
          <a:graphicData uri="http://schemas.openxmlformats.org/drawingml/2006/table">
            <a:tbl>
              <a:tblPr/>
              <a:tblGrid>
                <a:gridCol w="2079625"/>
                <a:gridCol w="1992341"/>
                <a:gridCol w="2165321"/>
                <a:gridCol w="2079625"/>
              </a:tblGrid>
              <a:tr h="206975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Serial number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Field name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Type of variable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Remark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975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Case id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Number(1000)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Primary key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D5"/>
                    </a:solidFill>
                  </a:tcPr>
                </a:tc>
              </a:tr>
              <a:tr h="22099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description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varchar(15)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Special characters not allowed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380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type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Number(1)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1.murder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2.theft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3.forgery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4.counterfeiting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85720" y="328612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4.</a:t>
            </a:r>
            <a:r>
              <a:rPr lang="en-US" u="sng" dirty="0" smtClean="0">
                <a:latin typeface="Calibri" pitchFamily="34" charset="0"/>
              </a:rPr>
              <a:t>Parole Register</a:t>
            </a:r>
            <a:endParaRPr lang="en-IN" u="sng" dirty="0">
              <a:latin typeface="Calibri" pitchFamily="34" charset="0"/>
            </a:endParaRPr>
          </a:p>
        </p:txBody>
      </p:sp>
      <p:graphicFrame>
        <p:nvGraphicFramePr>
          <p:cNvPr id="18" name="Group 339"/>
          <p:cNvGraphicFramePr>
            <a:graphicFrameLocks noGrp="1"/>
          </p:cNvGraphicFramePr>
          <p:nvPr/>
        </p:nvGraphicFramePr>
        <p:xfrm>
          <a:off x="500034" y="3714753"/>
          <a:ext cx="8316912" cy="2538414"/>
        </p:xfrm>
        <a:graphic>
          <a:graphicData uri="http://schemas.openxmlformats.org/drawingml/2006/table">
            <a:tbl>
              <a:tblPr/>
              <a:tblGrid>
                <a:gridCol w="2079625"/>
                <a:gridCol w="2079625"/>
                <a:gridCol w="2078037"/>
                <a:gridCol w="2079625"/>
              </a:tblGrid>
              <a:tr h="282561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Serial number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Field name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Type of variable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Remarks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016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Prisoner id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Number(1000)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Primary key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</a:tr>
              <a:tr h="282561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Address of residence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Varchar(15)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Special keys not allowed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016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Entry date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Date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--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</a:tr>
              <a:tr h="282561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Exit date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Date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--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61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Remand frequency days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Number(1000)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Should visit jail for remand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</a:tr>
              <a:tr h="282561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Last frequency days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Number(1000)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T/F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016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Last remand visit status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Varchar(1)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--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</a:tr>
              <a:tr h="282561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8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Last visited on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Date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--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3000396" cy="1201760"/>
          </a:xfrm>
        </p:spPr>
        <p:txBody>
          <a:bodyPr/>
          <a:lstStyle/>
          <a:p>
            <a:r>
              <a:rPr lang="en-US" sz="3800" dirty="0" smtClean="0">
                <a:solidFill>
                  <a:srgbClr val="002060"/>
                </a:solidFill>
                <a:latin typeface="Calibri" pitchFamily="34" charset="0"/>
              </a:rPr>
              <a:t>TABLES</a:t>
            </a:r>
            <a:endParaRPr lang="en-IN" sz="3800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6" name="Picture 5" descr="Ban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38862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Akasharora\Desktop\tg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5187" y="133336"/>
            <a:ext cx="2981325" cy="1295400"/>
          </a:xfrm>
          <a:prstGeom prst="rect">
            <a:avLst/>
          </a:prstGeom>
          <a:noFill/>
        </p:spPr>
      </p:pic>
      <p:pic>
        <p:nvPicPr>
          <p:cNvPr id="8" name="Picture 2" descr="C:\Users\Akasharora\Desktop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44" y="214291"/>
            <a:ext cx="1700215" cy="1214446"/>
          </a:xfrm>
          <a:prstGeom prst="rect">
            <a:avLst/>
          </a:prstGeom>
          <a:noFill/>
        </p:spPr>
      </p:pic>
      <p:pic>
        <p:nvPicPr>
          <p:cNvPr id="9" name="Picture 2" descr="G:\SKIT\NBAProcess\New Process\PPT\Industry Bar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 descr="Band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1963" y="6286520"/>
            <a:ext cx="2332037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57158" y="135729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3.</a:t>
            </a:r>
            <a:r>
              <a:rPr lang="en-US" u="sng" dirty="0" smtClean="0">
                <a:latin typeface="Calibri" pitchFamily="34" charset="0"/>
              </a:rPr>
              <a:t>Case Register</a:t>
            </a:r>
            <a:endParaRPr lang="en-IN" u="sng" dirty="0">
              <a:latin typeface="Calibri" pitchFamily="34" charset="0"/>
            </a:endParaRPr>
          </a:p>
        </p:txBody>
      </p:sp>
      <p:graphicFrame>
        <p:nvGraphicFramePr>
          <p:cNvPr id="13" name="Group 105"/>
          <p:cNvGraphicFramePr>
            <a:graphicFrameLocks noGrp="1"/>
          </p:cNvGraphicFramePr>
          <p:nvPr/>
        </p:nvGraphicFramePr>
        <p:xfrm>
          <a:off x="500034" y="1785927"/>
          <a:ext cx="8316912" cy="1453900"/>
        </p:xfrm>
        <a:graphic>
          <a:graphicData uri="http://schemas.openxmlformats.org/drawingml/2006/table">
            <a:tbl>
              <a:tblPr/>
              <a:tblGrid>
                <a:gridCol w="2079625"/>
                <a:gridCol w="1992341"/>
                <a:gridCol w="2165321"/>
                <a:gridCol w="2079625"/>
              </a:tblGrid>
              <a:tr h="206975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Serial number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Field name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Type of variable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Remark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975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Case id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Number(1000)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Primary key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D5"/>
                    </a:solidFill>
                  </a:tcPr>
                </a:tc>
              </a:tr>
              <a:tr h="22099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description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varchar(15)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Special characters not allowed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380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type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Number(1)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1.murder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2.theft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3.forgery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4.counterfeiting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85720" y="328612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4.</a:t>
            </a:r>
            <a:r>
              <a:rPr lang="en-US" u="sng" dirty="0" smtClean="0">
                <a:latin typeface="Calibri" pitchFamily="34" charset="0"/>
              </a:rPr>
              <a:t>Parole Register</a:t>
            </a:r>
            <a:endParaRPr lang="en-IN" u="sng" dirty="0">
              <a:latin typeface="Calibri" pitchFamily="34" charset="0"/>
            </a:endParaRPr>
          </a:p>
        </p:txBody>
      </p:sp>
      <p:graphicFrame>
        <p:nvGraphicFramePr>
          <p:cNvPr id="18" name="Group 339"/>
          <p:cNvGraphicFramePr>
            <a:graphicFrameLocks noGrp="1"/>
          </p:cNvGraphicFramePr>
          <p:nvPr/>
        </p:nvGraphicFramePr>
        <p:xfrm>
          <a:off x="500034" y="3714753"/>
          <a:ext cx="8316912" cy="2538414"/>
        </p:xfrm>
        <a:graphic>
          <a:graphicData uri="http://schemas.openxmlformats.org/drawingml/2006/table">
            <a:tbl>
              <a:tblPr/>
              <a:tblGrid>
                <a:gridCol w="2079625"/>
                <a:gridCol w="2079625"/>
                <a:gridCol w="2078037"/>
                <a:gridCol w="2079625"/>
              </a:tblGrid>
              <a:tr h="282561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Serial number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Field name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Type of variable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Remarks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016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Prisoner id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Number(1000)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Primary key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</a:tr>
              <a:tr h="282561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Address of residence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Varchar(15)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Special keys not allowed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016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Entry date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Date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--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</a:tr>
              <a:tr h="282561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Exit date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Date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--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61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Remand frequency days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Number(1000)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Should visit jail for remand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</a:tr>
              <a:tr h="282561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Last frequency days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Number(1000)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T/F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016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Last remand visit status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Varchar(1)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--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</a:tr>
              <a:tr h="282561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8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Last visited on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Date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--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3000396" cy="1201760"/>
          </a:xfrm>
        </p:spPr>
        <p:txBody>
          <a:bodyPr/>
          <a:lstStyle/>
          <a:p>
            <a:r>
              <a:rPr lang="en-US" sz="3800" dirty="0" smtClean="0">
                <a:solidFill>
                  <a:srgbClr val="002060"/>
                </a:solidFill>
                <a:latin typeface="Calibri" pitchFamily="34" charset="0"/>
              </a:rPr>
              <a:t>CONCLUSION</a:t>
            </a:r>
            <a:endParaRPr lang="en-IN" sz="3800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6" name="Picture 5" descr="Ban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38862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Akasharora\Desktop\tg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5187" y="133336"/>
            <a:ext cx="2981325" cy="1295400"/>
          </a:xfrm>
          <a:prstGeom prst="rect">
            <a:avLst/>
          </a:prstGeom>
          <a:noFill/>
        </p:spPr>
      </p:pic>
      <p:pic>
        <p:nvPicPr>
          <p:cNvPr id="8" name="Picture 2" descr="C:\Users\Akasharora\Desktop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44" y="214291"/>
            <a:ext cx="1700215" cy="1214446"/>
          </a:xfrm>
          <a:prstGeom prst="rect">
            <a:avLst/>
          </a:prstGeom>
          <a:noFill/>
        </p:spPr>
      </p:pic>
      <p:pic>
        <p:nvPicPr>
          <p:cNvPr id="9" name="Picture 2" descr="G:\SKIT\NBAProcess\New Process\PPT\Industry Bar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 descr="Band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1963" y="6286520"/>
            <a:ext cx="2332037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500034" y="2000240"/>
            <a:ext cx="82153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Calibri" pitchFamily="34" charset="0"/>
              </a:rPr>
              <a:t>As the technology is growing day by day, hour by hour very fast we have to use those growing technologies to the best. </a:t>
            </a:r>
          </a:p>
          <a:p>
            <a:pPr algn="just"/>
            <a:endParaRPr lang="en-US" sz="2400" dirty="0" smtClean="0">
              <a:latin typeface="Calibri" pitchFamily="34" charset="0"/>
            </a:endParaRPr>
          </a:p>
          <a:p>
            <a:pPr algn="just"/>
            <a:r>
              <a:rPr lang="en-US" sz="2400" dirty="0" smtClean="0">
                <a:latin typeface="Calibri" pitchFamily="34" charset="0"/>
              </a:rPr>
              <a:t>Our system provides different services like easy access to users, efficient management ,clear </a:t>
            </a:r>
            <a:r>
              <a:rPr lang="en-US" sz="2400" b="1" dirty="0" smtClean="0">
                <a:latin typeface="Calibri" pitchFamily="34" charset="0"/>
              </a:rPr>
              <a:t>productivity </a:t>
            </a:r>
            <a:r>
              <a:rPr lang="en-US" sz="2400" dirty="0" smtClean="0">
                <a:latin typeface="Calibri" pitchFamily="34" charset="0"/>
              </a:rPr>
              <a:t>and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</a:rPr>
              <a:t>feedback</a:t>
            </a:r>
            <a:r>
              <a:rPr lang="en-US" sz="2400" dirty="0" smtClean="0">
                <a:latin typeface="Calibri" pitchFamily="34" charset="0"/>
              </a:rPr>
              <a:t> summary.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1187450" y="1557338"/>
            <a:ext cx="567055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19100">
              <a:buClr>
                <a:srgbClr val="000000"/>
              </a:buClr>
              <a:buSzPct val="11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INTRODUCTION</a:t>
            </a:r>
          </a:p>
          <a:p>
            <a:pPr marL="457200" indent="-419100"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EXISTING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SYSTEM</a:t>
            </a:r>
          </a:p>
          <a:p>
            <a:pPr marL="457200" indent="-419100"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PROPOSED SYSTEM</a:t>
            </a:r>
          </a:p>
          <a:p>
            <a:pPr marL="457200" indent="-419100"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ADVANTAGES </a:t>
            </a:r>
          </a:p>
          <a:p>
            <a:pPr marL="457200" indent="-419100"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HARDWARE REQUIREMENTS</a:t>
            </a:r>
          </a:p>
          <a:p>
            <a:pPr marL="457200" indent="-419100"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SOFTWARE REQUIRMENTS</a:t>
            </a:r>
          </a:p>
          <a:p>
            <a:pPr marL="457200" indent="-419100"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MODULE DESCRIPTION</a:t>
            </a:r>
          </a:p>
          <a:p>
            <a:pPr marL="457200" indent="-419100"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DATA 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FLOW DIAGRAM</a:t>
            </a:r>
          </a:p>
          <a:p>
            <a:pPr marL="457200" indent="-419100"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TABLES</a:t>
            </a:r>
          </a:p>
          <a:p>
            <a:pPr marL="457200" indent="-419100"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IMPLEMENTATION</a:t>
            </a:r>
          </a:p>
          <a:p>
            <a:pPr marL="457200" indent="-419100"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CONCLUSION</a:t>
            </a:r>
          </a:p>
          <a:p>
            <a:pPr marL="457200" indent="-419100"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FUTURE ENHANCEMENTS</a:t>
            </a:r>
          </a:p>
          <a:p>
            <a:pPr marL="457200" indent="-419100"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REFERENCES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285720" y="428604"/>
            <a:ext cx="2786082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Calibri" pitchFamily="34" charset="0"/>
                <a:sym typeface="Arial" charset="0"/>
              </a:rPr>
              <a:t>CONTENTS</a:t>
            </a:r>
            <a:endParaRPr lang="en-US" sz="4400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1026" name="Picture 2" descr="C:\Users\Akasharora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44" y="214291"/>
            <a:ext cx="1700215" cy="1214446"/>
          </a:xfrm>
          <a:prstGeom prst="rect">
            <a:avLst/>
          </a:prstGeom>
          <a:noFill/>
        </p:spPr>
      </p:pic>
      <p:pic>
        <p:nvPicPr>
          <p:cNvPr id="7" name="Picture 6" descr="Ban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57298"/>
            <a:ext cx="38862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 descr="Band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1963" y="6324600"/>
            <a:ext cx="2332037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G:\SKIT\NBAProcess\New Process\PPT\Industry Bar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C:\Users\Akasharora\Desktop\tgm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33749" y="133336"/>
            <a:ext cx="2981325" cy="12954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3000396" cy="1201760"/>
          </a:xfrm>
        </p:spPr>
        <p:txBody>
          <a:bodyPr/>
          <a:lstStyle/>
          <a:p>
            <a:r>
              <a:rPr lang="en-US" sz="2800" dirty="0" smtClean="0">
                <a:solidFill>
                  <a:srgbClr val="002060"/>
                </a:solidFill>
                <a:latin typeface="Calibri" pitchFamily="34" charset="0"/>
              </a:rPr>
              <a:t>FUTURE ENHANCEMENTS</a:t>
            </a:r>
            <a:endParaRPr lang="en-IN" sz="2800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6" name="Picture 5" descr="Ban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38862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Akasharora\Desktop\tg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5187" y="133336"/>
            <a:ext cx="2981325" cy="1295400"/>
          </a:xfrm>
          <a:prstGeom prst="rect">
            <a:avLst/>
          </a:prstGeom>
          <a:noFill/>
        </p:spPr>
      </p:pic>
      <p:pic>
        <p:nvPicPr>
          <p:cNvPr id="8" name="Picture 2" descr="C:\Users\Akasharora\Desktop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44" y="214291"/>
            <a:ext cx="1700215" cy="1214446"/>
          </a:xfrm>
          <a:prstGeom prst="rect">
            <a:avLst/>
          </a:prstGeom>
          <a:noFill/>
        </p:spPr>
      </p:pic>
      <p:pic>
        <p:nvPicPr>
          <p:cNvPr id="9" name="Picture 2" descr="G:\SKIT\NBAProcess\New Process\PPT\Industry Bar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 descr="Band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1963" y="6000768"/>
            <a:ext cx="2332037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500034" y="2000240"/>
            <a:ext cx="82153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To provide users a platform where they could implement </a:t>
            </a:r>
          </a:p>
          <a:p>
            <a:pPr eaLnBrk="1" hangingPunct="1"/>
            <a:r>
              <a:rPr lang="en-US" sz="2400" dirty="0" smtClean="0">
                <a:latin typeface="Calibri" pitchFamily="34" charset="0"/>
              </a:rPr>
              <a:t> technology.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To add more location specifications for the better Security of </a:t>
            </a:r>
          </a:p>
          <a:p>
            <a:pPr eaLnBrk="1" hangingPunct="1"/>
            <a:r>
              <a:rPr lang="en-US" sz="2400" dirty="0" smtClean="0">
                <a:latin typeface="Calibri" pitchFamily="34" charset="0"/>
              </a:rPr>
              <a:t> Prisoners.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Update the system with the advancement of technology.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n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38862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Akasharora\Desktop\tg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5187" y="133336"/>
            <a:ext cx="2981325" cy="1295400"/>
          </a:xfrm>
          <a:prstGeom prst="rect">
            <a:avLst/>
          </a:prstGeom>
          <a:noFill/>
        </p:spPr>
      </p:pic>
      <p:pic>
        <p:nvPicPr>
          <p:cNvPr id="8" name="Picture 2" descr="C:\Users\Akasharora\Desktop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44" y="214291"/>
            <a:ext cx="1700215" cy="1214446"/>
          </a:xfrm>
          <a:prstGeom prst="rect">
            <a:avLst/>
          </a:prstGeom>
          <a:noFill/>
        </p:spPr>
      </p:pic>
      <p:pic>
        <p:nvPicPr>
          <p:cNvPr id="9" name="Picture 2" descr="G:\SKIT\NBAProcess\New Process\PPT\Industry Bar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 descr="Band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1963" y="6000768"/>
            <a:ext cx="2332037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857356" y="2357430"/>
            <a:ext cx="5857916" cy="1446550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>
              <a:defRPr/>
            </a:pPr>
            <a:r>
              <a:rPr lang="en-US" sz="8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92D05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alibri" pitchFamily="34" charset="0"/>
              </a:rPr>
              <a:t>THANK YOU</a:t>
            </a:r>
            <a:endParaRPr lang="en-IN" sz="88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92D05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85720" y="1857364"/>
            <a:ext cx="8640763" cy="4308486"/>
          </a:xfrm>
        </p:spPr>
        <p:txBody>
          <a:bodyPr>
            <a:normAutofit/>
          </a:bodyPr>
          <a:lstStyle/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3500" dirty="0" smtClean="0">
              <a:latin typeface="Arial Rounded MT Bold" pitchFamily="34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pic>
        <p:nvPicPr>
          <p:cNvPr id="7" name="Picture 2" descr="C:\Users\Akasharora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44" y="214291"/>
            <a:ext cx="1700215" cy="1214446"/>
          </a:xfrm>
          <a:prstGeom prst="rect">
            <a:avLst/>
          </a:prstGeom>
          <a:noFill/>
        </p:spPr>
      </p:pic>
      <p:pic>
        <p:nvPicPr>
          <p:cNvPr id="9" name="Picture 8" descr="Ban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52536"/>
            <a:ext cx="38862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C:\Users\Akasharora\Desktop\tg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133336"/>
            <a:ext cx="2981325" cy="12954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14282" y="500042"/>
            <a:ext cx="2928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Calibri" pitchFamily="34" charset="0"/>
              </a:rPr>
              <a:t>ABSTRACT</a:t>
            </a:r>
            <a:endParaRPr lang="en-IN" sz="4400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14" name="Picture 2" descr="G:\SKIT\NBAProcess\New Process\PPT\Industry Bar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14282" y="2143116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latin typeface="Calibri" pitchFamily="34" charset="0"/>
              </a:rPr>
              <a:t>Application build  exclusively for administrators in the prison.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latin typeface="Calibri" pitchFamily="34" charset="0"/>
              </a:rPr>
              <a:t> Gives a clear idea of the Prison and its details and information about the </a:t>
            </a:r>
            <a:r>
              <a:rPr lang="en-US" sz="2800" dirty="0" smtClean="0">
                <a:latin typeface="Calibri" pitchFamily="34" charset="0"/>
              </a:rPr>
              <a:t>prisoners</a:t>
            </a:r>
            <a:r>
              <a:rPr lang="en-US" sz="2400" dirty="0" smtClean="0">
                <a:latin typeface="Calibri" pitchFamily="34" charset="0"/>
              </a:rPr>
              <a:t>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latin typeface="Calibri" pitchFamily="34" charset="0"/>
              </a:rPr>
              <a:t>Helps to view and update prisoners info, guard info and also helps in scheduling work(job)  for each prisoner.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latin typeface="Calibri" pitchFamily="34" charset="0"/>
              </a:rPr>
              <a:t>Used to keep a feedback of each prisoner by administrators.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endParaRPr lang="en-US" sz="2400" dirty="0" smtClean="0">
              <a:latin typeface="Calibri" pitchFamily="34" charset="0"/>
            </a:endParaRPr>
          </a:p>
          <a:p>
            <a:endParaRPr lang="en-IN" sz="2400" dirty="0">
              <a:latin typeface="Calibri" pitchFamily="34" charset="0"/>
            </a:endParaRPr>
          </a:p>
        </p:txBody>
      </p:sp>
      <p:pic>
        <p:nvPicPr>
          <p:cNvPr id="18" name="Picture 7" descr="Band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1963" y="6143644"/>
            <a:ext cx="2332037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3000396" cy="120176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Existing System</a:t>
            </a:r>
            <a:endParaRPr lang="en-IN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6" name="Picture 5" descr="Ban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38862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Akasharora\Desktop\tg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5187" y="133336"/>
            <a:ext cx="2981325" cy="1295400"/>
          </a:xfrm>
          <a:prstGeom prst="rect">
            <a:avLst/>
          </a:prstGeom>
          <a:noFill/>
        </p:spPr>
      </p:pic>
      <p:pic>
        <p:nvPicPr>
          <p:cNvPr id="8" name="Picture 2" descr="C:\Users\Akasharora\Desktop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44" y="214291"/>
            <a:ext cx="1700215" cy="1214446"/>
          </a:xfrm>
          <a:prstGeom prst="rect">
            <a:avLst/>
          </a:prstGeom>
          <a:noFill/>
        </p:spPr>
      </p:pic>
      <p:pic>
        <p:nvPicPr>
          <p:cNvPr id="9" name="Picture 2" descr="G:\SKIT\NBAProcess\New Process\PPT\Industry Bar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 descr="Band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1963" y="6143644"/>
            <a:ext cx="2332037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28596" y="1857364"/>
            <a:ext cx="8143932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latin typeface="Calibri" pitchFamily="34" charset="0"/>
              </a:rPr>
              <a:t>Let us consider the case of </a:t>
            </a:r>
            <a:r>
              <a:rPr lang="en-US" sz="2400" b="1" dirty="0" smtClean="0">
                <a:latin typeface="Calibri" pitchFamily="34" charset="0"/>
              </a:rPr>
              <a:t>TIHAR PRISON</a:t>
            </a:r>
            <a:r>
              <a:rPr lang="en-US" sz="2400" dirty="0" smtClean="0">
                <a:latin typeface="Calibri" pitchFamily="34" charset="0"/>
              </a:rPr>
              <a:t> one of biggest prisons in India with 12000 inmates.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latin typeface="Calibri" pitchFamily="34" charset="0"/>
              </a:rPr>
              <a:t>Includes info about prisoners, their crime and lodging pattern. It also records, tracks and monitors the movement of prisoners.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latin typeface="Calibri" pitchFamily="34" charset="0"/>
              </a:rPr>
              <a:t>Doesn’t  have the provision for head to schedule prisoners and guard’s job(work assignment).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latin typeface="Calibri" pitchFamily="34" charset="0"/>
              </a:rPr>
              <a:t>No provision to keep feedback regarding the performance of the prisoners.</a:t>
            </a:r>
          </a:p>
          <a:p>
            <a:endParaRPr lang="en-IN" sz="2800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3000396" cy="120176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Proposed System</a:t>
            </a:r>
            <a:endParaRPr lang="en-IN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6" name="Picture 5" descr="Ban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38862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Akasharora\Desktop\tg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5187" y="133336"/>
            <a:ext cx="2981325" cy="1295400"/>
          </a:xfrm>
          <a:prstGeom prst="rect">
            <a:avLst/>
          </a:prstGeom>
          <a:noFill/>
        </p:spPr>
      </p:pic>
      <p:pic>
        <p:nvPicPr>
          <p:cNvPr id="8" name="Picture 2" descr="C:\Users\Akasharora\Desktop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44" y="214291"/>
            <a:ext cx="1700215" cy="1214446"/>
          </a:xfrm>
          <a:prstGeom prst="rect">
            <a:avLst/>
          </a:prstGeom>
          <a:noFill/>
        </p:spPr>
      </p:pic>
      <p:pic>
        <p:nvPicPr>
          <p:cNvPr id="9" name="Picture 2" descr="G:\SKIT\NBAProcess\New Process\PPT\Industry Bar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 descr="Band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1963" y="6143644"/>
            <a:ext cx="2332037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28596" y="2000240"/>
            <a:ext cx="8143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latin typeface="Calibri" pitchFamily="34" charset="0"/>
              </a:rPr>
              <a:t>We have the database of prisoners, guards and administrator.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latin typeface="Calibri" pitchFamily="34" charset="0"/>
              </a:rPr>
              <a:t>Administrator can schedule jobs for prisoners and guards.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latin typeface="Calibri" pitchFamily="34" charset="0"/>
              </a:rPr>
              <a:t>Through feedback management guards can records the performance of prisoners.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latin typeface="Calibri" pitchFamily="34" charset="0"/>
              </a:rPr>
              <a:t>Production overview can be viewed.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latin typeface="Calibri" pitchFamily="34" charset="0"/>
              </a:rPr>
              <a:t>Administrator can have and update all the details of prisoners and guards</a:t>
            </a:r>
            <a:r>
              <a:rPr lang="en-US" sz="2400" b="1" dirty="0" smtClean="0">
                <a:latin typeface="Calibri" pitchFamily="34" charset="0"/>
              </a:rPr>
              <a:t>. </a:t>
            </a:r>
            <a:endParaRPr lang="en-US" sz="2400" dirty="0" smtClean="0">
              <a:latin typeface="Calibri" pitchFamily="34" charset="0"/>
            </a:endParaRPr>
          </a:p>
          <a:p>
            <a:endParaRPr lang="en-IN" sz="2800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3000396" cy="120176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Advantages</a:t>
            </a:r>
            <a:endParaRPr lang="en-IN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6" name="Picture 5" descr="Ban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38862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Akasharora\Desktop\tg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5187" y="133336"/>
            <a:ext cx="2981325" cy="1295400"/>
          </a:xfrm>
          <a:prstGeom prst="rect">
            <a:avLst/>
          </a:prstGeom>
          <a:noFill/>
        </p:spPr>
      </p:pic>
      <p:pic>
        <p:nvPicPr>
          <p:cNvPr id="8" name="Picture 2" descr="C:\Users\Akasharora\Desktop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44" y="214291"/>
            <a:ext cx="1700215" cy="1214446"/>
          </a:xfrm>
          <a:prstGeom prst="rect">
            <a:avLst/>
          </a:prstGeom>
          <a:noFill/>
        </p:spPr>
      </p:pic>
      <p:pic>
        <p:nvPicPr>
          <p:cNvPr id="9" name="Picture 2" descr="G:\SKIT\NBAProcess\New Process\PPT\Industry Bar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 descr="Band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1963" y="6143644"/>
            <a:ext cx="2332037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28596" y="2000240"/>
            <a:ext cx="81439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latin typeface="Calibri" pitchFamily="34" charset="0"/>
              </a:rPr>
              <a:t>Improvements and reforms can be taken in a swifter and efficient manner.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latin typeface="Calibri" pitchFamily="34" charset="0"/>
              </a:rPr>
              <a:t>Alertness of guards gets increased since they need to provide constant feedback to the prison administration 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latin typeface="Calibri" pitchFamily="34" charset="0"/>
              </a:rPr>
              <a:t>Prison inmates can serve their jail period by serving the society.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latin typeface="Calibri" pitchFamily="34" charset="0"/>
              </a:rPr>
              <a:t>Production summary can be viewed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 smtClean="0">
              <a:latin typeface="Calibri" pitchFamily="34" charset="0"/>
            </a:endParaRPr>
          </a:p>
          <a:p>
            <a:endParaRPr lang="en-IN" sz="2800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3000396" cy="1201760"/>
          </a:xfrm>
        </p:spPr>
        <p:txBody>
          <a:bodyPr/>
          <a:lstStyle/>
          <a:p>
            <a:r>
              <a:rPr lang="en-US" sz="3800" dirty="0" smtClean="0">
                <a:solidFill>
                  <a:srgbClr val="002060"/>
                </a:solidFill>
                <a:latin typeface="Calibri" pitchFamily="34" charset="0"/>
              </a:rPr>
              <a:t>Hardware Requirements</a:t>
            </a:r>
            <a:endParaRPr lang="en-IN" sz="3800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6" name="Picture 5" descr="Ban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38862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Akasharora\Desktop\tg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5187" y="133336"/>
            <a:ext cx="2981325" cy="1295400"/>
          </a:xfrm>
          <a:prstGeom prst="rect">
            <a:avLst/>
          </a:prstGeom>
          <a:noFill/>
        </p:spPr>
      </p:pic>
      <p:pic>
        <p:nvPicPr>
          <p:cNvPr id="8" name="Picture 2" descr="C:\Users\Akasharora\Desktop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44" y="214291"/>
            <a:ext cx="1700215" cy="1214446"/>
          </a:xfrm>
          <a:prstGeom prst="rect">
            <a:avLst/>
          </a:prstGeom>
          <a:noFill/>
        </p:spPr>
      </p:pic>
      <p:pic>
        <p:nvPicPr>
          <p:cNvPr id="9" name="Picture 2" descr="G:\SKIT\NBAProcess\New Process\PPT\Industry Bar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 descr="Band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1963" y="6143644"/>
            <a:ext cx="2332037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28596" y="1785926"/>
            <a:ext cx="814393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28600">
              <a:tabLst>
                <a:tab pos="457200" algn="l"/>
              </a:tabLst>
            </a:pPr>
            <a:r>
              <a:rPr lang="en-US" sz="2400" dirty="0" smtClean="0">
                <a:latin typeface="Calibri" pitchFamily="34" charset="0"/>
              </a:rPr>
              <a:t>Pentium processor     	:	1.2 GHZ</a:t>
            </a:r>
          </a:p>
          <a:p>
            <a:pPr indent="228600">
              <a:tabLst>
                <a:tab pos="457200" algn="l"/>
              </a:tabLst>
            </a:pPr>
            <a:r>
              <a:rPr lang="en-US" sz="2400" dirty="0" smtClean="0">
                <a:latin typeface="Calibri" pitchFamily="34" charset="0"/>
              </a:rPr>
              <a:t>RAM Capacity          		:     	500 MB (min)</a:t>
            </a:r>
          </a:p>
          <a:p>
            <a:pPr indent="228600">
              <a:tabLst>
                <a:tab pos="457200" algn="l"/>
              </a:tabLst>
            </a:pPr>
            <a:r>
              <a:rPr lang="en-US" sz="2400" dirty="0" smtClean="0">
                <a:latin typeface="Calibri" pitchFamily="34" charset="0"/>
              </a:rPr>
              <a:t>Hard Disk 			:	20GB </a:t>
            </a:r>
          </a:p>
          <a:p>
            <a:pPr indent="228600">
              <a:tabLst>
                <a:tab pos="457200" algn="l"/>
              </a:tabLst>
            </a:pPr>
            <a:r>
              <a:rPr lang="en-US" sz="2400" dirty="0" smtClean="0">
                <a:latin typeface="Calibri" pitchFamily="34" charset="0"/>
              </a:rPr>
              <a:t>CD-ROM Drive         		:       	32 HZ</a:t>
            </a:r>
          </a:p>
          <a:p>
            <a:pPr indent="228600">
              <a:tabLst>
                <a:tab pos="457200" algn="l"/>
              </a:tabLst>
            </a:pPr>
            <a:r>
              <a:rPr lang="en-US" sz="2400" dirty="0" smtClean="0">
                <a:latin typeface="Calibri" pitchFamily="34" charset="0"/>
              </a:rPr>
              <a:t>Keyboard	           		:    	Standard keyboard.</a:t>
            </a:r>
          </a:p>
          <a:p>
            <a:pPr indent="228600">
              <a:tabLst>
                <a:tab pos="457200" algn="l"/>
              </a:tabLst>
            </a:pPr>
            <a:r>
              <a:rPr lang="en-US" sz="2400" dirty="0" smtClean="0">
                <a:latin typeface="Calibri" pitchFamily="34" charset="0"/>
              </a:rPr>
              <a:t>Mouse			:	Optical</a:t>
            </a:r>
          </a:p>
          <a:p>
            <a:pPr indent="228600">
              <a:tabLst>
                <a:tab pos="457200" algn="l"/>
              </a:tabLst>
            </a:pPr>
            <a:r>
              <a:rPr lang="en-US" sz="2400" dirty="0" smtClean="0">
                <a:latin typeface="Calibri" pitchFamily="34" charset="0"/>
              </a:rPr>
              <a:t>Monitor			:	15’’ Color Monitor</a:t>
            </a:r>
          </a:p>
          <a:p>
            <a:pPr indent="228600">
              <a:tabLst>
                <a:tab pos="457200" algn="l"/>
              </a:tabLst>
            </a:pPr>
            <a:endParaRPr lang="en-US" sz="2400" dirty="0" smtClean="0"/>
          </a:p>
          <a:p>
            <a:pPr indent="228600">
              <a:tabLst>
                <a:tab pos="457200" algn="l"/>
              </a:tabLst>
            </a:pPr>
            <a:endParaRPr lang="en-US" sz="2400" dirty="0" smtClean="0"/>
          </a:p>
          <a:p>
            <a:endParaRPr lang="en-IN" sz="2800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3000396" cy="1201760"/>
          </a:xfrm>
        </p:spPr>
        <p:txBody>
          <a:bodyPr/>
          <a:lstStyle/>
          <a:p>
            <a:r>
              <a:rPr lang="en-US" sz="3800" dirty="0" smtClean="0">
                <a:solidFill>
                  <a:srgbClr val="002060"/>
                </a:solidFill>
                <a:latin typeface="Calibri" pitchFamily="34" charset="0"/>
              </a:rPr>
              <a:t>Software Requirements</a:t>
            </a:r>
            <a:endParaRPr lang="en-IN" sz="3800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6" name="Picture 5" descr="Ban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38862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Akasharora\Desktop\tg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5187" y="133336"/>
            <a:ext cx="2981325" cy="1295400"/>
          </a:xfrm>
          <a:prstGeom prst="rect">
            <a:avLst/>
          </a:prstGeom>
          <a:noFill/>
        </p:spPr>
      </p:pic>
      <p:pic>
        <p:nvPicPr>
          <p:cNvPr id="8" name="Picture 2" descr="C:\Users\Akasharora\Desktop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44" y="214291"/>
            <a:ext cx="1700215" cy="1214446"/>
          </a:xfrm>
          <a:prstGeom prst="rect">
            <a:avLst/>
          </a:prstGeom>
          <a:noFill/>
        </p:spPr>
      </p:pic>
      <p:pic>
        <p:nvPicPr>
          <p:cNvPr id="9" name="Picture 2" descr="G:\SKIT\NBAProcess\New Process\PPT\Industry Bar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 descr="Band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1963" y="6143644"/>
            <a:ext cx="2332037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28596" y="2000240"/>
            <a:ext cx="81439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28600"/>
            <a:r>
              <a:rPr lang="en-US" sz="2400" dirty="0" smtClean="0">
                <a:latin typeface="Calibri" pitchFamily="34" charset="0"/>
              </a:rPr>
              <a:t>Programming Language		:	</a:t>
            </a:r>
            <a:r>
              <a:rPr lang="en-US" sz="2400" dirty="0" smtClean="0">
                <a:latin typeface="Calibri" pitchFamily="34" charset="0"/>
              </a:rPr>
              <a:t>objective c</a:t>
            </a:r>
            <a:endParaRPr lang="en-US" sz="2400" dirty="0" smtClean="0">
              <a:latin typeface="Calibri" pitchFamily="34" charset="0"/>
            </a:endParaRPr>
          </a:p>
          <a:p>
            <a:pPr indent="228600"/>
            <a:r>
              <a:rPr lang="en-US" sz="2400" dirty="0" smtClean="0">
                <a:latin typeface="Calibri" pitchFamily="34" charset="0"/>
              </a:rPr>
              <a:t>Technologies				:            </a:t>
            </a:r>
          </a:p>
          <a:p>
            <a:pPr indent="228600"/>
            <a:r>
              <a:rPr lang="en-US" sz="2400" dirty="0" smtClean="0">
                <a:latin typeface="Calibri" pitchFamily="34" charset="0"/>
              </a:rPr>
              <a:t>Database Connectivity 		: 	</a:t>
            </a:r>
            <a:r>
              <a:rPr lang="en-US" sz="2400" dirty="0" smtClean="0">
                <a:latin typeface="Calibri" pitchFamily="34" charset="0"/>
              </a:rPr>
              <a:t>parse</a:t>
            </a:r>
            <a:endParaRPr lang="en-US" sz="2400" dirty="0" smtClean="0">
              <a:latin typeface="Calibri" pitchFamily="34" charset="0"/>
            </a:endParaRPr>
          </a:p>
          <a:p>
            <a:pPr indent="228600"/>
            <a:r>
              <a:rPr lang="en-US" sz="2400" dirty="0" smtClean="0">
                <a:latin typeface="Calibri" pitchFamily="34" charset="0"/>
              </a:rPr>
              <a:t>Backend Database			:	</a:t>
            </a:r>
            <a:r>
              <a:rPr lang="en-US" sz="2400" dirty="0" smtClean="0">
                <a:latin typeface="Calibri" pitchFamily="34" charset="0"/>
              </a:rPr>
              <a:t>parse</a:t>
            </a:r>
            <a:endParaRPr lang="en-US" sz="2400" dirty="0" smtClean="0">
              <a:latin typeface="Calibri" pitchFamily="34" charset="0"/>
            </a:endParaRPr>
          </a:p>
          <a:p>
            <a:pPr indent="228600"/>
            <a:r>
              <a:rPr lang="en-US" sz="2400" dirty="0" smtClean="0">
                <a:latin typeface="Calibri" pitchFamily="34" charset="0"/>
              </a:rPr>
              <a:t>Operating System			:	</a:t>
            </a:r>
            <a:r>
              <a:rPr lang="en-US" sz="2400" dirty="0" err="1" smtClean="0">
                <a:latin typeface="Calibri" pitchFamily="34" charset="0"/>
              </a:rPr>
              <a:t>os</a:t>
            </a:r>
            <a:r>
              <a:rPr lang="en-US" sz="2400" dirty="0" smtClean="0">
                <a:latin typeface="Calibri" pitchFamily="34" charset="0"/>
              </a:rPr>
              <a:t> x mavericks</a:t>
            </a:r>
            <a:endParaRPr lang="en-US" sz="2400" dirty="0" smtClean="0">
              <a:latin typeface="Calibri" pitchFamily="34" charset="0"/>
            </a:endParaRPr>
          </a:p>
          <a:p>
            <a:pPr indent="228600"/>
            <a:endParaRPr lang="en-US" sz="2400" dirty="0" smtClean="0">
              <a:latin typeface="Calibri" pitchFamily="34" charset="0"/>
            </a:endParaRPr>
          </a:p>
          <a:p>
            <a:pPr indent="228600">
              <a:tabLst>
                <a:tab pos="457200" algn="l"/>
              </a:tabLst>
            </a:pPr>
            <a:endParaRPr lang="en-US" sz="2400" dirty="0" smtClean="0"/>
          </a:p>
          <a:p>
            <a:endParaRPr lang="en-IN" sz="2800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3000396" cy="1201760"/>
          </a:xfrm>
        </p:spPr>
        <p:txBody>
          <a:bodyPr/>
          <a:lstStyle/>
          <a:p>
            <a:r>
              <a:rPr lang="en-US" sz="3800" dirty="0" smtClean="0">
                <a:solidFill>
                  <a:srgbClr val="002060"/>
                </a:solidFill>
                <a:latin typeface="Calibri" pitchFamily="34" charset="0"/>
              </a:rPr>
              <a:t>Module Description</a:t>
            </a:r>
            <a:endParaRPr lang="en-IN" sz="3800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6" name="Picture 5" descr="Ban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38862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Akasharora\Desktop\tg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5187" y="133336"/>
            <a:ext cx="2981325" cy="1295400"/>
          </a:xfrm>
          <a:prstGeom prst="rect">
            <a:avLst/>
          </a:prstGeom>
          <a:noFill/>
        </p:spPr>
      </p:pic>
      <p:pic>
        <p:nvPicPr>
          <p:cNvPr id="8" name="Picture 2" descr="C:\Users\Akasharora\Desktop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44" y="214291"/>
            <a:ext cx="1700215" cy="1214446"/>
          </a:xfrm>
          <a:prstGeom prst="rect">
            <a:avLst/>
          </a:prstGeom>
          <a:noFill/>
        </p:spPr>
      </p:pic>
      <p:pic>
        <p:nvPicPr>
          <p:cNvPr id="9" name="Picture 2" descr="G:\SKIT\NBAProcess\New Process\PPT\Industry Bar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 descr="Band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1963" y="6143644"/>
            <a:ext cx="2332037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28596" y="2000241"/>
            <a:ext cx="55007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28600">
              <a:buSzPct val="120000"/>
              <a:tabLst>
                <a:tab pos="457200" algn="l"/>
              </a:tabLst>
            </a:pPr>
            <a:r>
              <a:rPr lang="en-US" sz="3200" b="1" dirty="0" smtClean="0">
                <a:latin typeface="Calibri" pitchFamily="34" charset="0"/>
              </a:rPr>
              <a:t>1.</a:t>
            </a:r>
            <a:r>
              <a:rPr lang="en-US" sz="3200" b="1" u="sng" dirty="0" smtClean="0">
                <a:latin typeface="Calibri" pitchFamily="34" charset="0"/>
              </a:rPr>
              <a:t>ADMINISTRATOR</a:t>
            </a:r>
          </a:p>
          <a:p>
            <a:endParaRPr lang="en-IN" sz="2800" b="1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96" y="2643182"/>
            <a:ext cx="585791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latin typeface="Calibri" pitchFamily="34" charset="0"/>
              </a:rPr>
              <a:t>This module has access to all other modules. In other words, it administers all other module or parts of the software.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latin typeface="Calibri" pitchFamily="34" charset="0"/>
              </a:rPr>
              <a:t> A login and password is provided to this module to ensure its security.</a:t>
            </a:r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latin typeface="Calibri" pitchFamily="34" charset="0"/>
              </a:rPr>
              <a:t> The details of the administrator helps to identify the top management  in a prison.</a:t>
            </a:r>
          </a:p>
        </p:txBody>
      </p:sp>
      <p:pic>
        <p:nvPicPr>
          <p:cNvPr id="14" name="Picture 5" descr="download (1)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43663" y="2060575"/>
            <a:ext cx="252095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1635</TotalTime>
  <Words>885</Words>
  <Application>Microsoft Office PowerPoint</Application>
  <PresentationFormat>On-screen Show (4:3)</PresentationFormat>
  <Paragraphs>276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Equity</vt:lpstr>
      <vt:lpstr>Slide 1</vt:lpstr>
      <vt:lpstr>Slide 2</vt:lpstr>
      <vt:lpstr>Slide 3</vt:lpstr>
      <vt:lpstr>Existing System</vt:lpstr>
      <vt:lpstr>Proposed System</vt:lpstr>
      <vt:lpstr>Advantages</vt:lpstr>
      <vt:lpstr>Hardware Requirements</vt:lpstr>
      <vt:lpstr>Software Requirements</vt:lpstr>
      <vt:lpstr>Module Description</vt:lpstr>
      <vt:lpstr>Module Description</vt:lpstr>
      <vt:lpstr>Module Description</vt:lpstr>
      <vt:lpstr>Data Flow Diagrams</vt:lpstr>
      <vt:lpstr>Data Flow Diagrams</vt:lpstr>
      <vt:lpstr>Data Flow Diagrams</vt:lpstr>
      <vt:lpstr>Data Flow Diagrams</vt:lpstr>
      <vt:lpstr>TABLES</vt:lpstr>
      <vt:lpstr>TABLES</vt:lpstr>
      <vt:lpstr>TABLES</vt:lpstr>
      <vt:lpstr>CONCLUSION</vt:lpstr>
      <vt:lpstr>FUTURE ENHANCEMENTS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SIJOY VINCENT</dc:creator>
  <cp:lastModifiedBy>user</cp:lastModifiedBy>
  <cp:revision>134</cp:revision>
  <dcterms:created xsi:type="dcterms:W3CDTF">2013-12-11T01:04:25Z</dcterms:created>
  <dcterms:modified xsi:type="dcterms:W3CDTF">2015-12-16T12:55:46Z</dcterms:modified>
</cp:coreProperties>
</file>