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F664B-1162-451B-A16F-EB7734330E36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5"/>
            <p14:sldId id="263"/>
            <p14:sldId id="264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Hosurkar" initials="AH" lastIdx="1" clrIdx="0">
    <p:extLst>
      <p:ext uri="{19B8F6BF-5375-455C-9EA6-DF929625EA0E}">
        <p15:presenceInfo xmlns:p15="http://schemas.microsoft.com/office/powerpoint/2012/main" userId="fef018cca3310f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6C25"/>
    <a:srgbClr val="4D2E20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81" autoAdjust="0"/>
  </p:normalViewPr>
  <p:slideViewPr>
    <p:cSldViewPr snapToGrid="0">
      <p:cViewPr varScale="1">
        <p:scale>
          <a:sx n="36" d="100"/>
          <a:sy n="36" d="100"/>
        </p:scale>
        <p:origin x="9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8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7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2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0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8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BC82-ED6B-4AA4-AAF5-717CD578ADE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B2E1-092B-4A7F-BF28-A5C2B1449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0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10528-CF5F-7A3E-568E-9E0562E6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B40F7-C528-06EF-3218-C9C488D9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3161"/>
            <a:ext cx="9144000" cy="70891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</a:t>
            </a:r>
            <a:r>
              <a:rPr lang="en-US" sz="4400" spc="18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spc="4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STRIKES</a:t>
            </a:r>
            <a:r>
              <a:rPr lang="en-US" sz="4400" spc="19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spc="4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BETWEEN</a:t>
            </a:r>
            <a:r>
              <a:rPr lang="en-US" sz="4400" spc="18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2000</a:t>
            </a:r>
            <a:r>
              <a:rPr lang="en-US" sz="4400" spc="19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sz="4400" spc="18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spc="-2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2011</a:t>
            </a:r>
            <a:endParaRPr lang="en-IN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1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9ED6A-98C2-55BB-6602-0C367558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985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Flight Phases Affected by Bird Strikes</a:t>
            </a:r>
            <a:endParaRPr lang="en-IN" sz="3600" dirty="0">
              <a:solidFill>
                <a:srgbClr val="BC6C2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EE81F4-5327-D3B1-31CF-911B9E6C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95" y="1690688"/>
            <a:ext cx="648036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approach phase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of flight saw the highest number of bird strikes,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25K incidents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followed closely by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take-off and climb phases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which highlights the danger zones for aircraft during specific flight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Very few bird strikes occurred during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taxiing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parked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phases, where aircraft movement is minimal. </a:t>
            </a:r>
          </a:p>
        </p:txBody>
      </p:sp>
    </p:spTree>
    <p:extLst>
      <p:ext uri="{BB962C8B-B14F-4D97-AF65-F5344CB8AC3E}">
        <p14:creationId xmlns:p14="http://schemas.microsoft.com/office/powerpoint/2010/main" val="246457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1857" cy="1513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ED6BD-78F2-0E8B-663D-ABA4B4E03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12" y="3699642"/>
            <a:ext cx="3859244" cy="2403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10EC1-F439-51EA-13C7-CCDF13942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9640"/>
            <a:ext cx="4256690" cy="240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50575-49BB-4503-DE3A-5B672E8F1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56" y="3699641"/>
            <a:ext cx="3859243" cy="2403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183D4E-F09E-A62D-DAF4-2BE244F2B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17" y="1241459"/>
            <a:ext cx="4759239" cy="21875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F5C8D6-557F-C5EB-4B0D-AEB87AC716FB}"/>
              </a:ext>
            </a:extLst>
          </p:cNvPr>
          <p:cNvSpPr txBox="1"/>
          <p:nvPr/>
        </p:nvSpPr>
        <p:spPr>
          <a:xfrm>
            <a:off x="3865859" y="3244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Mock Up Dashboard</a:t>
            </a:r>
            <a:endParaRPr lang="en-I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D5142-39A0-2FEF-5813-27042CF8CC9E}"/>
              </a:ext>
            </a:extLst>
          </p:cNvPr>
          <p:cNvSpPr txBox="1"/>
          <p:nvPr/>
        </p:nvSpPr>
        <p:spPr>
          <a:xfrm>
            <a:off x="1313791" y="6194521"/>
            <a:ext cx="127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Home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EF691-66D6-C2BD-D4D4-67C0DE199584}"/>
              </a:ext>
            </a:extLst>
          </p:cNvPr>
          <p:cNvSpPr txBox="1"/>
          <p:nvPr/>
        </p:nvSpPr>
        <p:spPr>
          <a:xfrm>
            <a:off x="5051581" y="6198388"/>
            <a:ext cx="1569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Details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CB505-BD69-E537-5E70-71CE461273B1}"/>
              </a:ext>
            </a:extLst>
          </p:cNvPr>
          <p:cNvSpPr txBox="1"/>
          <p:nvPr/>
        </p:nvSpPr>
        <p:spPr>
          <a:xfrm>
            <a:off x="9723430" y="6111673"/>
            <a:ext cx="1271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Table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998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0F5C8D6-557F-C5EB-4B0D-AEB87AC716FB}"/>
              </a:ext>
            </a:extLst>
          </p:cNvPr>
          <p:cNvSpPr txBox="1"/>
          <p:nvPr/>
        </p:nvSpPr>
        <p:spPr>
          <a:xfrm>
            <a:off x="2876342" y="46430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60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Thank You</a:t>
            </a:r>
            <a:endParaRPr lang="en-IN" sz="6000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4C92B64-F68C-C29C-F8A8-5FE5923B3BA2}"/>
              </a:ext>
            </a:extLst>
          </p:cNvPr>
          <p:cNvSpPr/>
          <p:nvPr/>
        </p:nvSpPr>
        <p:spPr>
          <a:xfrm>
            <a:off x="9992157" y="8749507"/>
            <a:ext cx="792480" cy="422909"/>
          </a:xfrm>
          <a:custGeom>
            <a:avLst/>
            <a:gdLst/>
            <a:ahLst/>
            <a:cxnLst/>
            <a:rect l="l" t="t" r="r" b="b"/>
            <a:pathLst>
              <a:path w="792479" h="422909">
                <a:moveTo>
                  <a:pt x="414051" y="422803"/>
                </a:moveTo>
                <a:lnTo>
                  <a:pt x="341332" y="419505"/>
                </a:lnTo>
                <a:lnTo>
                  <a:pt x="292337" y="410572"/>
                </a:lnTo>
                <a:lnTo>
                  <a:pt x="244770" y="372550"/>
                </a:lnTo>
                <a:lnTo>
                  <a:pt x="229836" y="302246"/>
                </a:lnTo>
                <a:lnTo>
                  <a:pt x="222721" y="269021"/>
                </a:lnTo>
                <a:lnTo>
                  <a:pt x="206139" y="238656"/>
                </a:lnTo>
                <a:lnTo>
                  <a:pt x="170866" y="198628"/>
                </a:lnTo>
                <a:lnTo>
                  <a:pt x="107677" y="136413"/>
                </a:lnTo>
                <a:lnTo>
                  <a:pt x="66540" y="96082"/>
                </a:lnTo>
                <a:lnTo>
                  <a:pt x="36186" y="65075"/>
                </a:lnTo>
                <a:lnTo>
                  <a:pt x="15633" y="42607"/>
                </a:lnTo>
                <a:lnTo>
                  <a:pt x="3898" y="27896"/>
                </a:lnTo>
                <a:lnTo>
                  <a:pt x="0" y="20159"/>
                </a:lnTo>
                <a:lnTo>
                  <a:pt x="2956" y="18611"/>
                </a:lnTo>
                <a:lnTo>
                  <a:pt x="43130" y="43271"/>
                </a:lnTo>
                <a:lnTo>
                  <a:pt x="86181" y="76296"/>
                </a:lnTo>
                <a:lnTo>
                  <a:pt x="133079" y="115276"/>
                </a:lnTo>
                <a:lnTo>
                  <a:pt x="175970" y="153945"/>
                </a:lnTo>
                <a:lnTo>
                  <a:pt x="206996" y="186034"/>
                </a:lnTo>
                <a:lnTo>
                  <a:pt x="234045" y="211239"/>
                </a:lnTo>
                <a:lnTo>
                  <a:pt x="261138" y="223533"/>
                </a:lnTo>
                <a:lnTo>
                  <a:pt x="292794" y="229658"/>
                </a:lnTo>
                <a:lnTo>
                  <a:pt x="333529" y="236357"/>
                </a:lnTo>
                <a:lnTo>
                  <a:pt x="354032" y="238169"/>
                </a:lnTo>
                <a:lnTo>
                  <a:pt x="373177" y="232783"/>
                </a:lnTo>
                <a:lnTo>
                  <a:pt x="396359" y="217576"/>
                </a:lnTo>
                <a:lnTo>
                  <a:pt x="428971" y="189927"/>
                </a:lnTo>
                <a:lnTo>
                  <a:pt x="460212" y="166813"/>
                </a:lnTo>
                <a:lnTo>
                  <a:pt x="507532" y="137218"/>
                </a:lnTo>
                <a:lnTo>
                  <a:pt x="564909" y="104294"/>
                </a:lnTo>
                <a:lnTo>
                  <a:pt x="626323" y="71190"/>
                </a:lnTo>
                <a:lnTo>
                  <a:pt x="685752" y="41057"/>
                </a:lnTo>
                <a:lnTo>
                  <a:pt x="737174" y="17048"/>
                </a:lnTo>
                <a:lnTo>
                  <a:pt x="774570" y="2311"/>
                </a:lnTo>
                <a:lnTo>
                  <a:pt x="791916" y="0"/>
                </a:lnTo>
                <a:lnTo>
                  <a:pt x="785634" y="13318"/>
                </a:lnTo>
                <a:lnTo>
                  <a:pt x="721378" y="74143"/>
                </a:lnTo>
                <a:lnTo>
                  <a:pt x="675652" y="111274"/>
                </a:lnTo>
                <a:lnTo>
                  <a:pt x="629026" y="145968"/>
                </a:lnTo>
                <a:lnTo>
                  <a:pt x="587625" y="173037"/>
                </a:lnTo>
                <a:lnTo>
                  <a:pt x="513062" y="219833"/>
                </a:lnTo>
                <a:lnTo>
                  <a:pt x="462109" y="258965"/>
                </a:lnTo>
                <a:lnTo>
                  <a:pt x="430552" y="292809"/>
                </a:lnTo>
                <a:lnTo>
                  <a:pt x="414179" y="323739"/>
                </a:lnTo>
                <a:lnTo>
                  <a:pt x="408780" y="354132"/>
                </a:lnTo>
                <a:lnTo>
                  <a:pt x="410141" y="386361"/>
                </a:lnTo>
                <a:lnTo>
                  <a:pt x="414051" y="422803"/>
                </a:lnTo>
                <a:close/>
              </a:path>
            </a:pathLst>
          </a:custGeom>
          <a:solidFill>
            <a:srgbClr val="7B3C24">
              <a:alpha val="22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A15BD78-62F1-4639-8609-1B0DD6709BEF}"/>
              </a:ext>
            </a:extLst>
          </p:cNvPr>
          <p:cNvSpPr/>
          <p:nvPr/>
        </p:nvSpPr>
        <p:spPr>
          <a:xfrm>
            <a:off x="5728138" y="4018346"/>
            <a:ext cx="1089660" cy="397510"/>
          </a:xfrm>
          <a:custGeom>
            <a:avLst/>
            <a:gdLst/>
            <a:ahLst/>
            <a:cxnLst/>
            <a:rect l="l" t="t" r="r" b="b"/>
            <a:pathLst>
              <a:path w="1089659" h="397510">
                <a:moveTo>
                  <a:pt x="685491" y="397060"/>
                </a:moveTo>
                <a:lnTo>
                  <a:pt x="669095" y="396161"/>
                </a:lnTo>
                <a:lnTo>
                  <a:pt x="656879" y="391536"/>
                </a:lnTo>
                <a:lnTo>
                  <a:pt x="647200" y="382869"/>
                </a:lnTo>
                <a:lnTo>
                  <a:pt x="624691" y="363130"/>
                </a:lnTo>
                <a:lnTo>
                  <a:pt x="598363" y="346534"/>
                </a:lnTo>
                <a:lnTo>
                  <a:pt x="569731" y="324382"/>
                </a:lnTo>
                <a:lnTo>
                  <a:pt x="540310" y="287979"/>
                </a:lnTo>
                <a:lnTo>
                  <a:pt x="516657" y="259078"/>
                </a:lnTo>
                <a:lnTo>
                  <a:pt x="491497" y="243537"/>
                </a:lnTo>
                <a:lnTo>
                  <a:pt x="462430" y="235471"/>
                </a:lnTo>
                <a:lnTo>
                  <a:pt x="427059" y="228993"/>
                </a:lnTo>
                <a:lnTo>
                  <a:pt x="382982" y="218220"/>
                </a:lnTo>
                <a:lnTo>
                  <a:pt x="327800" y="197264"/>
                </a:lnTo>
                <a:lnTo>
                  <a:pt x="302667" y="186977"/>
                </a:lnTo>
                <a:lnTo>
                  <a:pt x="271002" y="175703"/>
                </a:lnTo>
                <a:lnTo>
                  <a:pt x="236859" y="164806"/>
                </a:lnTo>
                <a:lnTo>
                  <a:pt x="204291" y="155652"/>
                </a:lnTo>
                <a:lnTo>
                  <a:pt x="151678" y="139820"/>
                </a:lnTo>
                <a:lnTo>
                  <a:pt x="97093" y="119780"/>
                </a:lnTo>
                <a:lnTo>
                  <a:pt x="48385" y="98897"/>
                </a:lnTo>
                <a:lnTo>
                  <a:pt x="13404" y="80536"/>
                </a:lnTo>
                <a:lnTo>
                  <a:pt x="0" y="68062"/>
                </a:lnTo>
                <a:lnTo>
                  <a:pt x="4291" y="60510"/>
                </a:lnTo>
                <a:lnTo>
                  <a:pt x="16535" y="60178"/>
                </a:lnTo>
                <a:lnTo>
                  <a:pt x="35781" y="66876"/>
                </a:lnTo>
                <a:lnTo>
                  <a:pt x="61080" y="80409"/>
                </a:lnTo>
                <a:lnTo>
                  <a:pt x="88744" y="94184"/>
                </a:lnTo>
                <a:lnTo>
                  <a:pt x="125300" y="106524"/>
                </a:lnTo>
                <a:lnTo>
                  <a:pt x="174830" y="118410"/>
                </a:lnTo>
                <a:lnTo>
                  <a:pt x="241414" y="130820"/>
                </a:lnTo>
                <a:lnTo>
                  <a:pt x="329134" y="144734"/>
                </a:lnTo>
                <a:lnTo>
                  <a:pt x="425885" y="161066"/>
                </a:lnTo>
                <a:lnTo>
                  <a:pt x="483385" y="172424"/>
                </a:lnTo>
                <a:lnTo>
                  <a:pt x="513180" y="176622"/>
                </a:lnTo>
                <a:lnTo>
                  <a:pt x="526814" y="171473"/>
                </a:lnTo>
                <a:lnTo>
                  <a:pt x="535834" y="154790"/>
                </a:lnTo>
                <a:lnTo>
                  <a:pt x="547498" y="136361"/>
                </a:lnTo>
                <a:lnTo>
                  <a:pt x="560696" y="128402"/>
                </a:lnTo>
                <a:lnTo>
                  <a:pt x="575048" y="130988"/>
                </a:lnTo>
                <a:lnTo>
                  <a:pt x="590173" y="144193"/>
                </a:lnTo>
                <a:lnTo>
                  <a:pt x="609193" y="157714"/>
                </a:lnTo>
                <a:lnTo>
                  <a:pt x="639541" y="157736"/>
                </a:lnTo>
                <a:lnTo>
                  <a:pt x="690226" y="142576"/>
                </a:lnTo>
                <a:lnTo>
                  <a:pt x="770253" y="110550"/>
                </a:lnTo>
                <a:lnTo>
                  <a:pt x="832828" y="85042"/>
                </a:lnTo>
                <a:lnTo>
                  <a:pt x="895902" y="60666"/>
                </a:lnTo>
                <a:lnTo>
                  <a:pt x="955779" y="38698"/>
                </a:lnTo>
                <a:lnTo>
                  <a:pt x="1008762" y="20413"/>
                </a:lnTo>
                <a:lnTo>
                  <a:pt x="1051154" y="7089"/>
                </a:lnTo>
                <a:lnTo>
                  <a:pt x="1079258" y="0"/>
                </a:lnTo>
                <a:lnTo>
                  <a:pt x="1089377" y="421"/>
                </a:lnTo>
                <a:lnTo>
                  <a:pt x="1056661" y="36301"/>
                </a:lnTo>
                <a:lnTo>
                  <a:pt x="1020989" y="63928"/>
                </a:lnTo>
                <a:lnTo>
                  <a:pt x="976801" y="95055"/>
                </a:lnTo>
                <a:lnTo>
                  <a:pt x="927367" y="127463"/>
                </a:lnTo>
                <a:lnTo>
                  <a:pt x="875955" y="158934"/>
                </a:lnTo>
                <a:lnTo>
                  <a:pt x="825835" y="187248"/>
                </a:lnTo>
                <a:lnTo>
                  <a:pt x="780277" y="210186"/>
                </a:lnTo>
                <a:lnTo>
                  <a:pt x="735187" y="237221"/>
                </a:lnTo>
                <a:lnTo>
                  <a:pt x="714461" y="266606"/>
                </a:lnTo>
                <a:lnTo>
                  <a:pt x="717495" y="300506"/>
                </a:lnTo>
                <a:lnTo>
                  <a:pt x="743684" y="341086"/>
                </a:lnTo>
                <a:lnTo>
                  <a:pt x="760606" y="364011"/>
                </a:lnTo>
                <a:lnTo>
                  <a:pt x="761846" y="378194"/>
                </a:lnTo>
                <a:lnTo>
                  <a:pt x="745012" y="387190"/>
                </a:lnTo>
                <a:lnTo>
                  <a:pt x="707713" y="394552"/>
                </a:lnTo>
                <a:lnTo>
                  <a:pt x="685491" y="397060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5031439-3855-5FD7-11D5-31F212A9E10E}"/>
              </a:ext>
            </a:extLst>
          </p:cNvPr>
          <p:cNvSpPr/>
          <p:nvPr/>
        </p:nvSpPr>
        <p:spPr>
          <a:xfrm>
            <a:off x="7003181" y="4267187"/>
            <a:ext cx="706755" cy="519430"/>
          </a:xfrm>
          <a:custGeom>
            <a:avLst/>
            <a:gdLst/>
            <a:ahLst/>
            <a:cxnLst/>
            <a:rect l="l" t="t" r="r" b="b"/>
            <a:pathLst>
              <a:path w="706754" h="519430">
                <a:moveTo>
                  <a:pt x="695324" y="519109"/>
                </a:moveTo>
                <a:lnTo>
                  <a:pt x="687542" y="516852"/>
                </a:lnTo>
                <a:lnTo>
                  <a:pt x="683996" y="510180"/>
                </a:lnTo>
                <a:lnTo>
                  <a:pt x="680095" y="466806"/>
                </a:lnTo>
                <a:lnTo>
                  <a:pt x="669675" y="413858"/>
                </a:lnTo>
                <a:lnTo>
                  <a:pt x="654664" y="357258"/>
                </a:lnTo>
                <a:lnTo>
                  <a:pt x="636987" y="302927"/>
                </a:lnTo>
                <a:lnTo>
                  <a:pt x="618572" y="256788"/>
                </a:lnTo>
                <a:lnTo>
                  <a:pt x="587234" y="212770"/>
                </a:lnTo>
                <a:lnTo>
                  <a:pt x="575680" y="220670"/>
                </a:lnTo>
                <a:lnTo>
                  <a:pt x="570759" y="240519"/>
                </a:lnTo>
                <a:lnTo>
                  <a:pt x="572829" y="266542"/>
                </a:lnTo>
                <a:lnTo>
                  <a:pt x="582250" y="292962"/>
                </a:lnTo>
                <a:lnTo>
                  <a:pt x="587592" y="313336"/>
                </a:lnTo>
                <a:lnTo>
                  <a:pt x="568742" y="308228"/>
                </a:lnTo>
                <a:lnTo>
                  <a:pt x="533848" y="291259"/>
                </a:lnTo>
                <a:lnTo>
                  <a:pt x="491055" y="276049"/>
                </a:lnTo>
                <a:lnTo>
                  <a:pt x="462630" y="258946"/>
                </a:lnTo>
                <a:lnTo>
                  <a:pt x="431760" y="224698"/>
                </a:lnTo>
                <a:lnTo>
                  <a:pt x="405137" y="182234"/>
                </a:lnTo>
                <a:lnTo>
                  <a:pt x="389450" y="140480"/>
                </a:lnTo>
                <a:lnTo>
                  <a:pt x="376671" y="116844"/>
                </a:lnTo>
                <a:lnTo>
                  <a:pt x="350967" y="104021"/>
                </a:lnTo>
                <a:lnTo>
                  <a:pt x="313159" y="101951"/>
                </a:lnTo>
                <a:lnTo>
                  <a:pt x="264070" y="110570"/>
                </a:lnTo>
                <a:lnTo>
                  <a:pt x="204521" y="129816"/>
                </a:lnTo>
                <a:lnTo>
                  <a:pt x="135334" y="159629"/>
                </a:lnTo>
                <a:lnTo>
                  <a:pt x="78949" y="185622"/>
                </a:lnTo>
                <a:lnTo>
                  <a:pt x="37649" y="202678"/>
                </a:lnTo>
                <a:lnTo>
                  <a:pt x="11359" y="210684"/>
                </a:lnTo>
                <a:lnTo>
                  <a:pt x="0" y="209525"/>
                </a:lnTo>
                <a:lnTo>
                  <a:pt x="3495" y="199088"/>
                </a:lnTo>
                <a:lnTo>
                  <a:pt x="54739" y="149924"/>
                </a:lnTo>
                <a:lnTo>
                  <a:pt x="102333" y="110970"/>
                </a:lnTo>
                <a:lnTo>
                  <a:pt x="164543" y="64142"/>
                </a:lnTo>
                <a:lnTo>
                  <a:pt x="214619" y="32094"/>
                </a:lnTo>
                <a:lnTo>
                  <a:pt x="254609" y="12363"/>
                </a:lnTo>
                <a:lnTo>
                  <a:pt x="312514" y="0"/>
                </a:lnTo>
                <a:lnTo>
                  <a:pt x="334523" y="2442"/>
                </a:lnTo>
                <a:lnTo>
                  <a:pt x="374889" y="12264"/>
                </a:lnTo>
                <a:lnTo>
                  <a:pt x="397338" y="14716"/>
                </a:lnTo>
                <a:lnTo>
                  <a:pt x="447149" y="18567"/>
                </a:lnTo>
                <a:lnTo>
                  <a:pt x="482024" y="40502"/>
                </a:lnTo>
                <a:lnTo>
                  <a:pt x="523343" y="73467"/>
                </a:lnTo>
                <a:lnTo>
                  <a:pt x="565799" y="112877"/>
                </a:lnTo>
                <a:lnTo>
                  <a:pt x="604083" y="154145"/>
                </a:lnTo>
                <a:lnTo>
                  <a:pt x="632887" y="192686"/>
                </a:lnTo>
                <a:lnTo>
                  <a:pt x="652705" y="256085"/>
                </a:lnTo>
                <a:lnTo>
                  <a:pt x="666167" y="310546"/>
                </a:lnTo>
                <a:lnTo>
                  <a:pt x="679869" y="370823"/>
                </a:lnTo>
                <a:lnTo>
                  <a:pt x="692217" y="429899"/>
                </a:lnTo>
                <a:lnTo>
                  <a:pt x="701615" y="480753"/>
                </a:lnTo>
                <a:lnTo>
                  <a:pt x="706468" y="516367"/>
                </a:lnTo>
                <a:lnTo>
                  <a:pt x="703060" y="518447"/>
                </a:lnTo>
                <a:lnTo>
                  <a:pt x="695324" y="519109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4CBEA838-B52B-166D-FEA1-5E109F07C535}"/>
              </a:ext>
            </a:extLst>
          </p:cNvPr>
          <p:cNvSpPr/>
          <p:nvPr/>
        </p:nvSpPr>
        <p:spPr>
          <a:xfrm>
            <a:off x="3251308" y="4586157"/>
            <a:ext cx="988060" cy="520065"/>
          </a:xfrm>
          <a:custGeom>
            <a:avLst/>
            <a:gdLst/>
            <a:ahLst/>
            <a:cxnLst/>
            <a:rect l="l" t="t" r="r" b="b"/>
            <a:pathLst>
              <a:path w="988060" h="520064">
                <a:moveTo>
                  <a:pt x="976789" y="519706"/>
                </a:moveTo>
                <a:lnTo>
                  <a:pt x="947500" y="512535"/>
                </a:lnTo>
                <a:lnTo>
                  <a:pt x="901398" y="489998"/>
                </a:lnTo>
                <a:lnTo>
                  <a:pt x="839860" y="448008"/>
                </a:lnTo>
                <a:lnTo>
                  <a:pt x="781836" y="405022"/>
                </a:lnTo>
                <a:lnTo>
                  <a:pt x="732995" y="372475"/>
                </a:lnTo>
                <a:lnTo>
                  <a:pt x="693940" y="350515"/>
                </a:lnTo>
                <a:lnTo>
                  <a:pt x="665273" y="339293"/>
                </a:lnTo>
                <a:lnTo>
                  <a:pt x="647599" y="338961"/>
                </a:lnTo>
                <a:lnTo>
                  <a:pt x="641521" y="349668"/>
                </a:lnTo>
                <a:lnTo>
                  <a:pt x="647642" y="371565"/>
                </a:lnTo>
                <a:lnTo>
                  <a:pt x="666565" y="404802"/>
                </a:lnTo>
                <a:lnTo>
                  <a:pt x="679693" y="425536"/>
                </a:lnTo>
                <a:lnTo>
                  <a:pt x="675409" y="430687"/>
                </a:lnTo>
                <a:lnTo>
                  <a:pt x="583299" y="404032"/>
                </a:lnTo>
                <a:lnTo>
                  <a:pt x="522343" y="378653"/>
                </a:lnTo>
                <a:lnTo>
                  <a:pt x="483124" y="345727"/>
                </a:lnTo>
                <a:lnTo>
                  <a:pt x="459498" y="307167"/>
                </a:lnTo>
                <a:lnTo>
                  <a:pt x="445326" y="264888"/>
                </a:lnTo>
                <a:lnTo>
                  <a:pt x="434465" y="220802"/>
                </a:lnTo>
                <a:lnTo>
                  <a:pt x="341051" y="181437"/>
                </a:lnTo>
                <a:lnTo>
                  <a:pt x="260888" y="148093"/>
                </a:lnTo>
                <a:lnTo>
                  <a:pt x="193169" y="120088"/>
                </a:lnTo>
                <a:lnTo>
                  <a:pt x="137091" y="96738"/>
                </a:lnTo>
                <a:lnTo>
                  <a:pt x="91849" y="77363"/>
                </a:lnTo>
                <a:lnTo>
                  <a:pt x="56637" y="61280"/>
                </a:lnTo>
                <a:lnTo>
                  <a:pt x="13086" y="36260"/>
                </a:lnTo>
                <a:lnTo>
                  <a:pt x="0" y="16221"/>
                </a:lnTo>
                <a:lnTo>
                  <a:pt x="2958" y="4907"/>
                </a:lnTo>
                <a:lnTo>
                  <a:pt x="10267" y="0"/>
                </a:lnTo>
                <a:lnTo>
                  <a:pt x="19575" y="1920"/>
                </a:lnTo>
                <a:lnTo>
                  <a:pt x="28531" y="11091"/>
                </a:lnTo>
                <a:lnTo>
                  <a:pt x="55128" y="31199"/>
                </a:lnTo>
                <a:lnTo>
                  <a:pt x="105600" y="57205"/>
                </a:lnTo>
                <a:lnTo>
                  <a:pt x="162896" y="81198"/>
                </a:lnTo>
                <a:lnTo>
                  <a:pt x="209964" y="95266"/>
                </a:lnTo>
                <a:lnTo>
                  <a:pt x="242264" y="102748"/>
                </a:lnTo>
                <a:lnTo>
                  <a:pt x="290090" y="115932"/>
                </a:lnTo>
                <a:lnTo>
                  <a:pt x="347430" y="132980"/>
                </a:lnTo>
                <a:lnTo>
                  <a:pt x="408271" y="152054"/>
                </a:lnTo>
                <a:lnTo>
                  <a:pt x="466599" y="171316"/>
                </a:lnTo>
                <a:lnTo>
                  <a:pt x="516402" y="188928"/>
                </a:lnTo>
                <a:lnTo>
                  <a:pt x="561799" y="211500"/>
                </a:lnTo>
                <a:lnTo>
                  <a:pt x="607197" y="242082"/>
                </a:lnTo>
                <a:lnTo>
                  <a:pt x="644100" y="270748"/>
                </a:lnTo>
                <a:lnTo>
                  <a:pt x="671010" y="290118"/>
                </a:lnTo>
                <a:lnTo>
                  <a:pt x="691721" y="303762"/>
                </a:lnTo>
                <a:lnTo>
                  <a:pt x="710029" y="315249"/>
                </a:lnTo>
                <a:lnTo>
                  <a:pt x="729729" y="328149"/>
                </a:lnTo>
                <a:lnTo>
                  <a:pt x="754618" y="346032"/>
                </a:lnTo>
                <a:lnTo>
                  <a:pt x="788490" y="372466"/>
                </a:lnTo>
                <a:lnTo>
                  <a:pt x="835141" y="411020"/>
                </a:lnTo>
                <a:lnTo>
                  <a:pt x="868185" y="437470"/>
                </a:lnTo>
                <a:lnTo>
                  <a:pt x="900861" y="461161"/>
                </a:lnTo>
                <a:lnTo>
                  <a:pt x="929398" y="479504"/>
                </a:lnTo>
                <a:lnTo>
                  <a:pt x="950027" y="489910"/>
                </a:lnTo>
                <a:lnTo>
                  <a:pt x="979429" y="504305"/>
                </a:lnTo>
                <a:lnTo>
                  <a:pt x="987891" y="515600"/>
                </a:lnTo>
                <a:lnTo>
                  <a:pt x="976789" y="519706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BAD4B14-E66E-5292-8A98-C1CCF48D5527}"/>
              </a:ext>
            </a:extLst>
          </p:cNvPr>
          <p:cNvSpPr/>
          <p:nvPr/>
        </p:nvSpPr>
        <p:spPr>
          <a:xfrm>
            <a:off x="4360489" y="5620479"/>
            <a:ext cx="871855" cy="414020"/>
          </a:xfrm>
          <a:custGeom>
            <a:avLst/>
            <a:gdLst/>
            <a:ahLst/>
            <a:cxnLst/>
            <a:rect l="l" t="t" r="r" b="b"/>
            <a:pathLst>
              <a:path w="871854" h="414019">
                <a:moveTo>
                  <a:pt x="863931" y="413587"/>
                </a:moveTo>
                <a:lnTo>
                  <a:pt x="823115" y="407343"/>
                </a:lnTo>
                <a:lnTo>
                  <a:pt x="746599" y="388052"/>
                </a:lnTo>
                <a:lnTo>
                  <a:pt x="651259" y="361961"/>
                </a:lnTo>
                <a:lnTo>
                  <a:pt x="605873" y="352121"/>
                </a:lnTo>
                <a:lnTo>
                  <a:pt x="593522" y="357109"/>
                </a:lnTo>
                <a:lnTo>
                  <a:pt x="597284" y="375502"/>
                </a:lnTo>
                <a:lnTo>
                  <a:pt x="600361" y="391918"/>
                </a:lnTo>
                <a:lnTo>
                  <a:pt x="595298" y="399903"/>
                </a:lnTo>
                <a:lnTo>
                  <a:pt x="576742" y="401663"/>
                </a:lnTo>
                <a:lnTo>
                  <a:pt x="539344" y="399409"/>
                </a:lnTo>
                <a:lnTo>
                  <a:pt x="478747" y="389804"/>
                </a:lnTo>
                <a:lnTo>
                  <a:pt x="431677" y="371411"/>
                </a:lnTo>
                <a:lnTo>
                  <a:pt x="399457" y="345305"/>
                </a:lnTo>
                <a:lnTo>
                  <a:pt x="383415" y="312559"/>
                </a:lnTo>
                <a:lnTo>
                  <a:pt x="384875" y="274248"/>
                </a:lnTo>
                <a:lnTo>
                  <a:pt x="377939" y="258212"/>
                </a:lnTo>
                <a:lnTo>
                  <a:pt x="316349" y="206939"/>
                </a:lnTo>
                <a:lnTo>
                  <a:pt x="269703" y="176864"/>
                </a:lnTo>
                <a:lnTo>
                  <a:pt x="217829" y="147274"/>
                </a:lnTo>
                <a:lnTo>
                  <a:pt x="164730" y="120749"/>
                </a:lnTo>
                <a:lnTo>
                  <a:pt x="114411" y="99870"/>
                </a:lnTo>
                <a:lnTo>
                  <a:pt x="66603" y="77333"/>
                </a:lnTo>
                <a:lnTo>
                  <a:pt x="31646" y="51785"/>
                </a:lnTo>
                <a:lnTo>
                  <a:pt x="9469" y="27519"/>
                </a:lnTo>
                <a:lnTo>
                  <a:pt x="0" y="8826"/>
                </a:lnTo>
                <a:lnTo>
                  <a:pt x="3164" y="0"/>
                </a:lnTo>
                <a:lnTo>
                  <a:pt x="18892" y="5331"/>
                </a:lnTo>
                <a:lnTo>
                  <a:pt x="47109" y="29114"/>
                </a:lnTo>
                <a:lnTo>
                  <a:pt x="72602" y="49583"/>
                </a:lnTo>
                <a:lnTo>
                  <a:pt x="106430" y="69250"/>
                </a:lnTo>
                <a:lnTo>
                  <a:pt x="148989" y="89879"/>
                </a:lnTo>
                <a:lnTo>
                  <a:pt x="200673" y="113231"/>
                </a:lnTo>
                <a:lnTo>
                  <a:pt x="261876" y="141069"/>
                </a:lnTo>
                <a:lnTo>
                  <a:pt x="332994" y="175155"/>
                </a:lnTo>
                <a:lnTo>
                  <a:pt x="378264" y="196673"/>
                </a:lnTo>
                <a:lnTo>
                  <a:pt x="429731" y="219647"/>
                </a:lnTo>
                <a:lnTo>
                  <a:pt x="481065" y="241327"/>
                </a:lnTo>
                <a:lnTo>
                  <a:pt x="525935" y="258964"/>
                </a:lnTo>
                <a:lnTo>
                  <a:pt x="591765" y="283760"/>
                </a:lnTo>
                <a:lnTo>
                  <a:pt x="651209" y="306779"/>
                </a:lnTo>
                <a:lnTo>
                  <a:pt x="704055" y="327897"/>
                </a:lnTo>
                <a:lnTo>
                  <a:pt x="750093" y="346992"/>
                </a:lnTo>
                <a:lnTo>
                  <a:pt x="789110" y="363939"/>
                </a:lnTo>
                <a:lnTo>
                  <a:pt x="845236" y="390895"/>
                </a:lnTo>
                <a:lnTo>
                  <a:pt x="871481" y="412126"/>
                </a:lnTo>
                <a:lnTo>
                  <a:pt x="863931" y="413587"/>
                </a:lnTo>
                <a:close/>
              </a:path>
            </a:pathLst>
          </a:custGeom>
          <a:solidFill>
            <a:schemeClr val="tx1">
              <a:alpha val="22999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4F31506E-5069-432C-1914-9099C49698A6}"/>
              </a:ext>
            </a:extLst>
          </p:cNvPr>
          <p:cNvSpPr/>
          <p:nvPr/>
        </p:nvSpPr>
        <p:spPr>
          <a:xfrm>
            <a:off x="6034806" y="7962084"/>
            <a:ext cx="968375" cy="504825"/>
          </a:xfrm>
          <a:custGeom>
            <a:avLst/>
            <a:gdLst/>
            <a:ahLst/>
            <a:cxnLst/>
            <a:rect l="l" t="t" r="r" b="b"/>
            <a:pathLst>
              <a:path w="968375" h="504825">
                <a:moveTo>
                  <a:pt x="526170" y="504359"/>
                </a:moveTo>
                <a:lnTo>
                  <a:pt x="492952" y="480586"/>
                </a:lnTo>
                <a:lnTo>
                  <a:pt x="463160" y="450805"/>
                </a:lnTo>
                <a:lnTo>
                  <a:pt x="429316" y="392713"/>
                </a:lnTo>
                <a:lnTo>
                  <a:pt x="422732" y="346880"/>
                </a:lnTo>
                <a:lnTo>
                  <a:pt x="412366" y="329695"/>
                </a:lnTo>
                <a:lnTo>
                  <a:pt x="389184" y="308901"/>
                </a:lnTo>
                <a:lnTo>
                  <a:pt x="348357" y="280808"/>
                </a:lnTo>
                <a:lnTo>
                  <a:pt x="285053" y="241726"/>
                </a:lnTo>
                <a:lnTo>
                  <a:pt x="194441" y="187965"/>
                </a:lnTo>
                <a:lnTo>
                  <a:pt x="143757" y="154828"/>
                </a:lnTo>
                <a:lnTo>
                  <a:pt x="93645" y="116499"/>
                </a:lnTo>
                <a:lnTo>
                  <a:pt x="49630" y="77829"/>
                </a:lnTo>
                <a:lnTo>
                  <a:pt x="17236" y="43674"/>
                </a:lnTo>
                <a:lnTo>
                  <a:pt x="0" y="1270"/>
                </a:lnTo>
                <a:lnTo>
                  <a:pt x="7307" y="0"/>
                </a:lnTo>
                <a:lnTo>
                  <a:pt x="22746" y="11859"/>
                </a:lnTo>
                <a:lnTo>
                  <a:pt x="45150" y="33632"/>
                </a:lnTo>
                <a:lnTo>
                  <a:pt x="73353" y="62105"/>
                </a:lnTo>
                <a:lnTo>
                  <a:pt x="106191" y="94061"/>
                </a:lnTo>
                <a:lnTo>
                  <a:pt x="142497" y="126286"/>
                </a:lnTo>
                <a:lnTo>
                  <a:pt x="181107" y="155565"/>
                </a:lnTo>
                <a:lnTo>
                  <a:pt x="220856" y="178682"/>
                </a:lnTo>
                <a:lnTo>
                  <a:pt x="277714" y="205976"/>
                </a:lnTo>
                <a:lnTo>
                  <a:pt x="335530" y="233973"/>
                </a:lnTo>
                <a:lnTo>
                  <a:pt x="390027" y="260141"/>
                </a:lnTo>
                <a:lnTo>
                  <a:pt x="436927" y="281949"/>
                </a:lnTo>
                <a:lnTo>
                  <a:pt x="490826" y="302361"/>
                </a:lnTo>
                <a:lnTo>
                  <a:pt x="512992" y="308401"/>
                </a:lnTo>
                <a:lnTo>
                  <a:pt x="548128" y="324259"/>
                </a:lnTo>
                <a:lnTo>
                  <a:pt x="597166" y="346203"/>
                </a:lnTo>
                <a:lnTo>
                  <a:pt x="661039" y="370501"/>
                </a:lnTo>
                <a:lnTo>
                  <a:pt x="720736" y="390515"/>
                </a:lnTo>
                <a:lnTo>
                  <a:pt x="783510" y="411483"/>
                </a:lnTo>
                <a:lnTo>
                  <a:pt x="844352" y="432141"/>
                </a:lnTo>
                <a:lnTo>
                  <a:pt x="898255" y="451226"/>
                </a:lnTo>
                <a:lnTo>
                  <a:pt x="940211" y="467475"/>
                </a:lnTo>
                <a:lnTo>
                  <a:pt x="965214" y="479624"/>
                </a:lnTo>
                <a:lnTo>
                  <a:pt x="968255" y="486412"/>
                </a:lnTo>
                <a:lnTo>
                  <a:pt x="946986" y="488024"/>
                </a:lnTo>
                <a:lnTo>
                  <a:pt x="861390" y="475818"/>
                </a:lnTo>
                <a:lnTo>
                  <a:pt x="805495" y="463659"/>
                </a:lnTo>
                <a:lnTo>
                  <a:pt x="746491" y="448569"/>
                </a:lnTo>
                <a:lnTo>
                  <a:pt x="688594" y="431379"/>
                </a:lnTo>
                <a:lnTo>
                  <a:pt x="638784" y="417435"/>
                </a:lnTo>
                <a:lnTo>
                  <a:pt x="610253" y="416095"/>
                </a:lnTo>
                <a:lnTo>
                  <a:pt x="598832" y="428513"/>
                </a:lnTo>
                <a:lnTo>
                  <a:pt x="600351" y="455847"/>
                </a:lnTo>
                <a:lnTo>
                  <a:pt x="603928" y="478058"/>
                </a:lnTo>
                <a:lnTo>
                  <a:pt x="602835" y="489210"/>
                </a:lnTo>
                <a:lnTo>
                  <a:pt x="595451" y="491962"/>
                </a:lnTo>
                <a:lnTo>
                  <a:pt x="580153" y="488976"/>
                </a:lnTo>
                <a:lnTo>
                  <a:pt x="551161" y="489656"/>
                </a:lnTo>
                <a:lnTo>
                  <a:pt x="539370" y="501083"/>
                </a:lnTo>
                <a:lnTo>
                  <a:pt x="526170" y="504359"/>
                </a:lnTo>
                <a:close/>
              </a:path>
            </a:pathLst>
          </a:custGeom>
          <a:solidFill>
            <a:srgbClr val="7B3C24">
              <a:alpha val="22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7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E34C47-05CD-35FE-F61D-30387720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02821"/>
            <a:ext cx="4007423" cy="2255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9C156-CB94-E58E-15AC-0C52B102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355" y="1"/>
            <a:ext cx="3104232" cy="182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1BE28-5CF6-47ED-DA19-B131952D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443" y="1181528"/>
            <a:ext cx="7124272" cy="827659"/>
          </a:xfrm>
        </p:spPr>
        <p:txBody>
          <a:bodyPr/>
          <a:lstStyle/>
          <a:p>
            <a:r>
              <a:rPr lang="en-IN" sz="4400" b="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INTERNSHIP</a:t>
            </a:r>
            <a:r>
              <a:rPr lang="en-IN" sz="4400" b="0" spc="-4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4400" b="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DONE</a:t>
            </a:r>
            <a:r>
              <a:rPr lang="en-IN" sz="4400" b="0" spc="-3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4400" b="0" spc="-1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UNDER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267D9-52BD-B830-6CD8-85446A8B2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58" y="2255179"/>
            <a:ext cx="6779734" cy="1050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01F0B4-737B-8B4B-1B07-95DA3B6DB9A3}"/>
              </a:ext>
            </a:extLst>
          </p:cNvPr>
          <p:cNvSpPr txBox="1"/>
          <p:nvPr/>
        </p:nvSpPr>
        <p:spPr>
          <a:xfrm>
            <a:off x="1611405" y="3429000"/>
            <a:ext cx="705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48590" algn="r">
              <a:lnSpc>
                <a:spcPct val="100000"/>
              </a:lnSpc>
              <a:spcBef>
                <a:spcPts val="850"/>
              </a:spcBef>
            </a:pPr>
            <a:r>
              <a:rPr lang="en-IN" sz="36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Presented</a:t>
            </a:r>
            <a:r>
              <a:rPr lang="en-IN" sz="3600" spc="-25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36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By</a:t>
            </a:r>
            <a:r>
              <a:rPr lang="en-IN" sz="3600" spc="-1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sz="36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:</a:t>
            </a:r>
            <a:r>
              <a:rPr lang="en-IN" sz="3600" spc="-1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Akshay Hosurkar</a:t>
            </a:r>
            <a:endParaRPr lang="en-IN" sz="36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15A47A-3D6D-361B-0009-7362DC454099}"/>
              </a:ext>
            </a:extLst>
          </p:cNvPr>
          <p:cNvSpPr txBox="1">
            <a:spLocks/>
          </p:cNvSpPr>
          <p:nvPr/>
        </p:nvSpPr>
        <p:spPr>
          <a:xfrm>
            <a:off x="1831443" y="303784"/>
            <a:ext cx="7124272" cy="82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pc="-4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IN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DATA ANALYST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E34C47-05CD-35FE-F61D-30387720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4643920"/>
            <a:ext cx="2815119" cy="212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D35C26-D6F6-EFFF-D00C-A187CA23B7C6}"/>
              </a:ext>
            </a:extLst>
          </p:cNvPr>
          <p:cNvSpPr txBox="1"/>
          <p:nvPr/>
        </p:nvSpPr>
        <p:spPr>
          <a:xfrm>
            <a:off x="1913860" y="1473667"/>
            <a:ext cx="7644810" cy="273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Objective:</a:t>
            </a:r>
            <a:r>
              <a:rPr lang="en-US" sz="2400" b="1" spc="4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Analyzing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incidents</a:t>
            </a:r>
            <a:r>
              <a:rPr lang="en-US" sz="2400" spc="5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of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bird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strikes</a:t>
            </a:r>
            <a:r>
              <a:rPr lang="en-US" sz="2400" spc="5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on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aircraft</a:t>
            </a:r>
            <a:r>
              <a:rPr lang="en-US" sz="2400" spc="53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between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2000</a:t>
            </a:r>
            <a:r>
              <a:rPr lang="en-US" sz="2400" spc="14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and</a:t>
            </a:r>
            <a:r>
              <a:rPr lang="en-US" sz="2400" spc="15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2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2011.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  <a:p>
            <a:pPr marL="12700" marR="5080">
              <a:lnSpc>
                <a:spcPct val="139300"/>
              </a:lnSpc>
              <a:tabLst>
                <a:tab pos="5111750" algn="l"/>
                <a:tab pos="6070600" algn="l"/>
                <a:tab pos="7726045" algn="l"/>
                <a:tab pos="8422640" algn="l"/>
                <a:tab pos="9544050" algn="l"/>
                <a:tab pos="11297920" algn="l"/>
                <a:tab pos="12001500" algn="l"/>
                <a:tab pos="13452475" algn="l"/>
              </a:tabLst>
            </a:pPr>
            <a:r>
              <a:rPr lang="en-US" sz="2400" b="1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Focus:</a:t>
            </a:r>
            <a:r>
              <a:rPr lang="en-US" sz="2400" b="1" spc="800" dirty="0">
                <a:solidFill>
                  <a:srgbClr val="4D2E2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Understanding </a:t>
            </a:r>
            <a:r>
              <a:rPr lang="en-US" sz="2400" spc="-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the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impact </a:t>
            </a:r>
            <a:r>
              <a:rPr lang="en-US" sz="2400" spc="-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of </a:t>
            </a:r>
            <a:r>
              <a:rPr lang="en-US" sz="2400" spc="-2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bird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strikes </a:t>
            </a:r>
            <a:r>
              <a:rPr lang="en-US" sz="2400" spc="-2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on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flight safety 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and</a:t>
            </a:r>
            <a:r>
              <a:rPr lang="en-US" sz="2400" spc="12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operation</a:t>
            </a:r>
            <a:r>
              <a:rPr lang="en-US" sz="2400" b="1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s.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lang="en-US" sz="2400" b="1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Tool</a:t>
            </a:r>
            <a:r>
              <a:rPr lang="en-US" sz="2400" b="1" spc="2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b="1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Used:</a:t>
            </a:r>
            <a:r>
              <a:rPr lang="en-US" sz="2400" b="1" spc="2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Power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BI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for</a:t>
            </a:r>
            <a:r>
              <a:rPr lang="en-US" sz="2400" spc="16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data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analysis</a:t>
            </a:r>
            <a:r>
              <a:rPr lang="en-US" sz="2400" spc="16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and</a:t>
            </a:r>
            <a:r>
              <a:rPr lang="en-US" sz="2400" spc="165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 </a:t>
            </a:r>
            <a:r>
              <a:rPr lang="en-US" sz="2400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visualization</a:t>
            </a:r>
            <a:r>
              <a:rPr lang="en-US" sz="2400" b="1" spc="-10" dirty="0">
                <a:solidFill>
                  <a:srgbClr val="7B3C24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mic Sans MS"/>
              </a:rPr>
              <a:t>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65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6BE-4A09-AD7A-69D0-C88CA296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82" y="318977"/>
            <a:ext cx="4786423" cy="13078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 Metrics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B4DE-B37A-F6A0-5558-2F387486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" y="2486347"/>
            <a:ext cx="6399705" cy="42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4D2E2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Bird Strikes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25.43K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Cost of Rebuilding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$142M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Altitude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799.03 feet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Percentage of Bird Strikes Below 1000 ft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87%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 Strikes Causing Damage</a:t>
            </a:r>
            <a:r>
              <a:rPr lang="en-US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90.35%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E0033-4046-147E-5486-17E803E4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647" y="1"/>
            <a:ext cx="3617940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DF07-E10A-5D60-17CA-D331733B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52" y="349320"/>
            <a:ext cx="4863959" cy="1191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Yearly Trends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B7E0-B874-3A45-A196-0D923CD5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2" y="1982912"/>
            <a:ext cx="6400800" cy="45257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</a:rPr>
              <a:t>Highest Number of Bird Strikes</a:t>
            </a:r>
            <a:r>
              <a:rPr lang="en-US" dirty="0">
                <a:solidFill>
                  <a:srgbClr val="BC6C25"/>
                </a:solidFill>
              </a:rPr>
              <a:t>: 2011 with 7.7K incidents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</a:rPr>
              <a:t>Highest Cost of Rebuilding</a:t>
            </a:r>
            <a:r>
              <a:rPr lang="en-US" dirty="0">
                <a:solidFill>
                  <a:srgbClr val="BC6C25"/>
                </a:solidFill>
              </a:rPr>
              <a:t>: 2003 with $23.3M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BC6C25"/>
                </a:solidFill>
              </a:rPr>
              <a:t>Significant Decrease</a:t>
            </a:r>
            <a:r>
              <a:rPr lang="en-US" dirty="0">
                <a:solidFill>
                  <a:srgbClr val="BC6C25"/>
                </a:solidFill>
              </a:rPr>
              <a:t>: From 2003 to 2005 (23M to 7M)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FF735-1BC1-BECB-77C2-2795F9D5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9F82CC-92DB-72AE-0111-71769973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922" y="354850"/>
            <a:ext cx="6086582" cy="101161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 Strike by Altitude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E46D63-BB56-44F2-4CC2-438FC55D6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938" y="1244787"/>
            <a:ext cx="608658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data reveals that the vast majority of bird strikes,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87.11%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occurred at altitudes below 1000 feet, highlighting the vulnerability of aircraft during take-off and landing phases.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Only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12.89% of bird strikes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occurred at altitudes above 1000 feet, suggesting that high-altitude flights are relatively safer in this context.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FF735-1BC1-BECB-77C2-2795F9D5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538B31-DFE7-8324-D131-D3589B9B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05" y="239138"/>
            <a:ext cx="673385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Damage Caused by Bird Strikes</a:t>
            </a:r>
            <a:endParaRPr lang="en-IN" sz="3600" dirty="0">
              <a:solidFill>
                <a:srgbClr val="BC6C2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B752F-9D82-ED80-CD36-10351039F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009" y="1564701"/>
            <a:ext cx="67338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large portion of bird strikes,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90.35%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resulted in no significant damage to the aircraft, but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9.65%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of incidents caused damage, requiring costly repairs and sometimes emergency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data suggests that while many bird strikes don’t cause harm, those that do have a substantial financial and operational impact on airlines.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FA76740-1A5E-E519-0042-F34E310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067" y="248919"/>
            <a:ext cx="5562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Airlines Affected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6AEF22-EC3C-D4F2-1364-55823376C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242" y="2231082"/>
            <a:ext cx="742821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Southwest Airlines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American Airlines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were the top two airlines most affected b bird strikes, each reporting over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9K incidents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Other heavily impacted airlines include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Delta Air 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6.1K bird strikes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followed by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US Airways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United Airlines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showing the widespread nature of this issue across major carriers. </a:t>
            </a:r>
          </a:p>
        </p:txBody>
      </p:sp>
    </p:spTree>
    <p:extLst>
      <p:ext uri="{BB962C8B-B14F-4D97-AF65-F5344CB8AC3E}">
        <p14:creationId xmlns:p14="http://schemas.microsoft.com/office/powerpoint/2010/main" val="24792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25DC91-D245-9EFE-081F-C44ADF0E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2" y="1"/>
            <a:ext cx="3556295" cy="1823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D089198-D714-641E-67F8-2F001EA8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23" y="202507"/>
            <a:ext cx="662083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BC6C2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Bird Strikes by Weather Conditions</a:t>
            </a:r>
            <a:endParaRPr lang="en-IN" sz="3200" dirty="0">
              <a:solidFill>
                <a:srgbClr val="BC6C2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EF8B5-6730-E624-D512-0120DFC99CE3}"/>
              </a:ext>
            </a:extLst>
          </p:cNvPr>
          <p:cNvSpPr txBox="1"/>
          <p:nvPr/>
        </p:nvSpPr>
        <p:spPr>
          <a:xfrm>
            <a:off x="876965" y="1823401"/>
            <a:ext cx="650354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Fog and 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were the most common weather conditions associated with bird strikes, contributing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4.7K incidents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Other significant conditions included combinations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fog, snow, and 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6C2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which also resulted in high occurrences of bird strikes, indicating that poor visibility and weather factors greatly increase risk .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BC6C25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353</TotalTime>
  <Words>439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BIRD STRIKES BETWEEN 2000 – 2011</vt:lpstr>
      <vt:lpstr>INTERNSHIP DONE UNDER</vt:lpstr>
      <vt:lpstr>PowerPoint Presentation</vt:lpstr>
      <vt:lpstr>Key Metrics </vt:lpstr>
      <vt:lpstr>Yearly Trends </vt:lpstr>
      <vt:lpstr>Bird Strike by Altitude</vt:lpstr>
      <vt:lpstr>Damage Caused by Bird Strikes</vt:lpstr>
      <vt:lpstr>Top Airlines Affected</vt:lpstr>
      <vt:lpstr>Bird Strikes by Weather Conditions</vt:lpstr>
      <vt:lpstr>Flight Phases Affected by Bird Strikes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Hosurkar</dc:creator>
  <cp:lastModifiedBy>Akshay Hosurkar</cp:lastModifiedBy>
  <cp:revision>2</cp:revision>
  <dcterms:created xsi:type="dcterms:W3CDTF">2024-09-30T09:16:17Z</dcterms:created>
  <dcterms:modified xsi:type="dcterms:W3CDTF">2024-09-30T15:10:12Z</dcterms:modified>
</cp:coreProperties>
</file>