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9" r:id="rId4"/>
    <p:sldId id="260"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D775D6-4C48-4B5B-8EE0-C8685E752181}"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5204-B75A-4C2F-B69B-6B06741450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2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775D6-4C48-4B5B-8EE0-C8685E752181}"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333498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775D6-4C48-4B5B-8EE0-C8685E752181}"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5204-B75A-4C2F-B69B-6B06741450C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3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775D6-4C48-4B5B-8EE0-C8685E752181}"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215936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D775D6-4C48-4B5B-8EE0-C8685E752181}" type="datetimeFigureOut">
              <a:rPr lang="en-IN" smtClean="0"/>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5204-B75A-4C2F-B69B-6B06741450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56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D775D6-4C48-4B5B-8EE0-C8685E752181}"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16069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D775D6-4C48-4B5B-8EE0-C8685E752181}" type="datetimeFigureOut">
              <a:rPr lang="en-IN" smtClean="0"/>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328331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D775D6-4C48-4B5B-8EE0-C8685E752181}" type="datetimeFigureOut">
              <a:rPr lang="en-IN" smtClean="0"/>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94823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775D6-4C48-4B5B-8EE0-C8685E752181}" type="datetimeFigureOut">
              <a:rPr lang="en-IN" smtClean="0"/>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307561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D775D6-4C48-4B5B-8EE0-C8685E752181}"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65204-B75A-4C2F-B69B-6B06741450C7}" type="slidenum">
              <a:rPr lang="en-IN" smtClean="0"/>
              <a:t>‹#›</a:t>
            </a:fld>
            <a:endParaRPr lang="en-IN"/>
          </a:p>
        </p:txBody>
      </p:sp>
    </p:spTree>
    <p:extLst>
      <p:ext uri="{BB962C8B-B14F-4D97-AF65-F5344CB8AC3E}">
        <p14:creationId xmlns:p14="http://schemas.microsoft.com/office/powerpoint/2010/main" val="325003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D775D6-4C48-4B5B-8EE0-C8685E752181}" type="datetimeFigureOut">
              <a:rPr lang="en-IN" smtClean="0"/>
              <a:t>01-10-2024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F65204-B75A-4C2F-B69B-6B06741450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D775D6-4C48-4B5B-8EE0-C8685E752181}" type="datetimeFigureOut">
              <a:rPr lang="en-IN" smtClean="0"/>
              <a:t>01-10-2024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F65204-B75A-4C2F-B69B-6B06741450C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2951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7B6917-5AC5-AA11-F267-ADEE28F71390}"/>
              </a:ext>
            </a:extLst>
          </p:cNvPr>
          <p:cNvSpPr>
            <a:spLocks noGrp="1"/>
          </p:cNvSpPr>
          <p:nvPr>
            <p:ph type="ctrTitle"/>
          </p:nvPr>
        </p:nvSpPr>
        <p:spPr>
          <a:xfrm>
            <a:off x="359595" y="4777482"/>
            <a:ext cx="7870005" cy="1880170"/>
          </a:xfrm>
        </p:spPr>
        <p:txBody>
          <a:bodyPr>
            <a:normAutofit fontScale="90000"/>
          </a:bodyPr>
          <a:lstStyle/>
          <a:p>
            <a:pPr algn="ctr"/>
            <a:r>
              <a:rPr lang="en-IN" sz="6600" dirty="0">
                <a:latin typeface="Cambria Math" panose="02040503050406030204" pitchFamily="18" charset="0"/>
                <a:ea typeface="Cambria Math" panose="02040503050406030204" pitchFamily="18" charset="0"/>
              </a:rPr>
              <a:t>Employee Attrition Analysis</a:t>
            </a:r>
          </a:p>
        </p:txBody>
      </p:sp>
    </p:spTree>
    <p:extLst>
      <p:ext uri="{BB962C8B-B14F-4D97-AF65-F5344CB8AC3E}">
        <p14:creationId xmlns:p14="http://schemas.microsoft.com/office/powerpoint/2010/main" val="104094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55B0-0E58-820A-4689-C3E650278AEC}"/>
              </a:ext>
            </a:extLst>
          </p:cNvPr>
          <p:cNvSpPr>
            <a:spLocks noGrp="1"/>
          </p:cNvSpPr>
          <p:nvPr>
            <p:ph type="title"/>
          </p:nvPr>
        </p:nvSpPr>
        <p:spPr>
          <a:xfrm>
            <a:off x="2128086" y="0"/>
            <a:ext cx="6820705" cy="1076834"/>
          </a:xfrm>
        </p:spPr>
        <p:txBody>
          <a:bodyPr>
            <a:normAutofit/>
          </a:bodyPr>
          <a:lstStyle/>
          <a:p>
            <a:pPr algn="ctr"/>
            <a:r>
              <a:rPr lang="en-IN" sz="4800" spc="-15" dirty="0">
                <a:latin typeface="Cambria Math" panose="02040503050406030204" pitchFamily="18" charset="0"/>
                <a:ea typeface="Cambria Math" panose="02040503050406030204" pitchFamily="18" charset="0"/>
                <a:cs typeface="Cambria"/>
              </a:rPr>
              <a:t>Data Analyst</a:t>
            </a:r>
            <a:endParaRPr lang="en-IN" dirty="0">
              <a:latin typeface="Cambria Math" panose="02040503050406030204" pitchFamily="18" charset="0"/>
              <a:ea typeface="Cambria Math" panose="02040503050406030204" pitchFamily="18" charset="0"/>
            </a:endParaRPr>
          </a:p>
        </p:txBody>
      </p:sp>
      <p:pic>
        <p:nvPicPr>
          <p:cNvPr id="6" name="Content Placeholder 5">
            <a:extLst>
              <a:ext uri="{FF2B5EF4-FFF2-40B4-BE49-F238E27FC236}">
                <a16:creationId xmlns:a16="http://schemas.microsoft.com/office/drawing/2014/main" id="{CD4AED2E-12DE-9865-32E9-5DF1D2A0E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861" y="2548524"/>
            <a:ext cx="6468335" cy="1363956"/>
          </a:xfrm>
        </p:spPr>
      </p:pic>
      <p:sp>
        <p:nvSpPr>
          <p:cNvPr id="4" name="Title 1">
            <a:extLst>
              <a:ext uri="{FF2B5EF4-FFF2-40B4-BE49-F238E27FC236}">
                <a16:creationId xmlns:a16="http://schemas.microsoft.com/office/drawing/2014/main" id="{0CFF068B-6506-B525-5D0F-463D1BE34525}"/>
              </a:ext>
            </a:extLst>
          </p:cNvPr>
          <p:cNvSpPr txBox="1">
            <a:spLocks/>
          </p:cNvSpPr>
          <p:nvPr/>
        </p:nvSpPr>
        <p:spPr>
          <a:xfrm>
            <a:off x="831829" y="1076834"/>
            <a:ext cx="10058400" cy="1076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pc="-195" dirty="0">
                <a:latin typeface="Cambria Math" panose="02040503050406030204" pitchFamily="18" charset="0"/>
                <a:ea typeface="Cambria Math" panose="02040503050406030204" pitchFamily="18" charset="0"/>
                <a:cs typeface="Cambria"/>
              </a:rPr>
              <a:t>INTERNSHIP</a:t>
            </a:r>
            <a:r>
              <a:rPr lang="en-IN" spc="-170" dirty="0">
                <a:latin typeface="Cambria Math" panose="02040503050406030204" pitchFamily="18" charset="0"/>
                <a:ea typeface="Cambria Math" panose="02040503050406030204" pitchFamily="18" charset="0"/>
                <a:cs typeface="Cambria"/>
              </a:rPr>
              <a:t> </a:t>
            </a:r>
            <a:r>
              <a:rPr lang="en-IN" spc="240" dirty="0">
                <a:latin typeface="Cambria Math" panose="02040503050406030204" pitchFamily="18" charset="0"/>
                <a:ea typeface="Cambria Math" panose="02040503050406030204" pitchFamily="18" charset="0"/>
                <a:cs typeface="Cambria"/>
              </a:rPr>
              <a:t>DONE</a:t>
            </a:r>
            <a:r>
              <a:rPr lang="en-IN" spc="-165" dirty="0">
                <a:latin typeface="Cambria Math" panose="02040503050406030204" pitchFamily="18" charset="0"/>
                <a:ea typeface="Cambria Math" panose="02040503050406030204" pitchFamily="18" charset="0"/>
                <a:cs typeface="Cambria"/>
              </a:rPr>
              <a:t> </a:t>
            </a:r>
            <a:r>
              <a:rPr lang="en-IN" spc="-15" dirty="0">
                <a:latin typeface="Cambria Math" panose="02040503050406030204" pitchFamily="18" charset="0"/>
                <a:ea typeface="Cambria Math" panose="02040503050406030204" pitchFamily="18" charset="0"/>
                <a:cs typeface="Cambria"/>
              </a:rPr>
              <a:t>UNDER</a:t>
            </a:r>
            <a:endParaRPr lang="en-IN"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7DD52C48-F14A-44B9-2CC4-A07BA18E0B78}"/>
              </a:ext>
            </a:extLst>
          </p:cNvPr>
          <p:cNvSpPr txBox="1"/>
          <p:nvPr/>
        </p:nvSpPr>
        <p:spPr>
          <a:xfrm>
            <a:off x="1651570" y="4144628"/>
            <a:ext cx="8478749" cy="1636538"/>
          </a:xfrm>
          <a:prstGeom prst="rect">
            <a:avLst/>
          </a:prstGeom>
          <a:noFill/>
        </p:spPr>
        <p:txBody>
          <a:bodyPr wrap="square">
            <a:spAutoFit/>
          </a:bodyPr>
          <a:lstStyle/>
          <a:p>
            <a:pPr marR="142240" algn="r">
              <a:lnSpc>
                <a:spcPts val="6295"/>
              </a:lnSpc>
              <a:spcBef>
                <a:spcPts val="140"/>
              </a:spcBef>
            </a:pPr>
            <a:r>
              <a:rPr lang="en-US" sz="4800" b="1" spc="-340" dirty="0">
                <a:latin typeface="Cambria"/>
                <a:cs typeface="Cambria"/>
              </a:rPr>
              <a:t>P</a:t>
            </a:r>
            <a:r>
              <a:rPr lang="en-US" sz="4800" b="1" spc="-475" dirty="0">
                <a:latin typeface="Cambria"/>
                <a:cs typeface="Cambria"/>
              </a:rPr>
              <a:t>r</a:t>
            </a:r>
            <a:r>
              <a:rPr lang="en-US" sz="4800" b="1" spc="-650" dirty="0">
                <a:latin typeface="Cambria"/>
                <a:cs typeface="Cambria"/>
              </a:rPr>
              <a:t>e</a:t>
            </a:r>
            <a:r>
              <a:rPr lang="en-US" sz="4800" b="1" spc="-710" dirty="0">
                <a:latin typeface="Cambria"/>
                <a:cs typeface="Cambria"/>
              </a:rPr>
              <a:t>s</a:t>
            </a:r>
            <a:r>
              <a:rPr lang="en-US" sz="4800" b="1" spc="-650" dirty="0">
                <a:latin typeface="Cambria"/>
                <a:cs typeface="Cambria"/>
              </a:rPr>
              <a:t>e</a:t>
            </a:r>
            <a:r>
              <a:rPr lang="en-US" sz="4800" b="1" spc="-440" dirty="0">
                <a:latin typeface="Cambria"/>
                <a:cs typeface="Cambria"/>
              </a:rPr>
              <a:t>n</a:t>
            </a:r>
            <a:r>
              <a:rPr lang="en-US" sz="4800" b="1" spc="-165" dirty="0">
                <a:latin typeface="Cambria"/>
                <a:cs typeface="Cambria"/>
              </a:rPr>
              <a:t>t</a:t>
            </a:r>
            <a:r>
              <a:rPr lang="en-US" sz="4800" b="1" spc="-650" dirty="0">
                <a:latin typeface="Cambria"/>
                <a:cs typeface="Cambria"/>
              </a:rPr>
              <a:t>e</a:t>
            </a:r>
            <a:r>
              <a:rPr lang="en-US" sz="4800" b="1" spc="-490" dirty="0">
                <a:latin typeface="Cambria"/>
                <a:cs typeface="Cambria"/>
              </a:rPr>
              <a:t>d</a:t>
            </a:r>
            <a:r>
              <a:rPr lang="en-US" sz="4800" b="1" spc="85" dirty="0">
                <a:latin typeface="Cambria"/>
                <a:cs typeface="Cambria"/>
              </a:rPr>
              <a:t> </a:t>
            </a:r>
            <a:r>
              <a:rPr lang="en-US" sz="4800" b="1" spc="-315" dirty="0">
                <a:latin typeface="Cambria"/>
                <a:cs typeface="Cambria"/>
              </a:rPr>
              <a:t>B</a:t>
            </a:r>
            <a:r>
              <a:rPr lang="en-US" sz="4800" b="1" spc="-590" dirty="0">
                <a:latin typeface="Cambria"/>
                <a:cs typeface="Cambria"/>
              </a:rPr>
              <a:t>y</a:t>
            </a:r>
            <a:r>
              <a:rPr lang="en-US" sz="4800" b="1" spc="85" dirty="0">
                <a:latin typeface="Cambria"/>
                <a:cs typeface="Cambria"/>
              </a:rPr>
              <a:t> </a:t>
            </a:r>
            <a:r>
              <a:rPr lang="en-US" sz="4800" b="1" spc="-315" dirty="0">
                <a:latin typeface="Cambria"/>
                <a:cs typeface="Cambria"/>
              </a:rPr>
              <a:t>:- Akshay Hosurkar</a:t>
            </a:r>
            <a:endParaRPr lang="en-US" sz="4800" dirty="0">
              <a:latin typeface="Cambria"/>
              <a:cs typeface="Cambria"/>
            </a:endParaRPr>
          </a:p>
          <a:p>
            <a:pPr marR="5080" algn="r">
              <a:lnSpc>
                <a:spcPts val="6175"/>
              </a:lnSpc>
            </a:pPr>
            <a:endParaRPr lang="en-US" sz="4800" dirty="0">
              <a:latin typeface="Cambria"/>
              <a:cs typeface="Cambria"/>
            </a:endParaRPr>
          </a:p>
        </p:txBody>
      </p:sp>
    </p:spTree>
    <p:extLst>
      <p:ext uri="{BB962C8B-B14F-4D97-AF65-F5344CB8AC3E}">
        <p14:creationId xmlns:p14="http://schemas.microsoft.com/office/powerpoint/2010/main" val="17865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9A63-C5F9-227F-EA4E-6261C04FDF0E}"/>
              </a:ext>
            </a:extLst>
          </p:cNvPr>
          <p:cNvSpPr>
            <a:spLocks noGrp="1"/>
          </p:cNvSpPr>
          <p:nvPr>
            <p:ph type="title"/>
          </p:nvPr>
        </p:nvSpPr>
        <p:spPr/>
        <p:txBody>
          <a:bodyPr/>
          <a:lstStyle/>
          <a:p>
            <a:pPr algn="ctr"/>
            <a:r>
              <a:rPr lang="en-IN" dirty="0"/>
              <a:t>Details Of The Dataset</a:t>
            </a:r>
          </a:p>
        </p:txBody>
      </p:sp>
      <p:sp>
        <p:nvSpPr>
          <p:cNvPr id="3" name="Content Placeholder 2">
            <a:extLst>
              <a:ext uri="{FF2B5EF4-FFF2-40B4-BE49-F238E27FC236}">
                <a16:creationId xmlns:a16="http://schemas.microsoft.com/office/drawing/2014/main" id="{E1835B5B-CCA2-82B2-8A41-6FF431BBC742}"/>
              </a:ext>
            </a:extLst>
          </p:cNvPr>
          <p:cNvSpPr>
            <a:spLocks noGrp="1"/>
          </p:cNvSpPr>
          <p:nvPr>
            <p:ph idx="1"/>
          </p:nvPr>
        </p:nvSpPr>
        <p:spPr>
          <a:xfrm>
            <a:off x="1069848" y="2424700"/>
            <a:ext cx="10058400" cy="3747499"/>
          </a:xfrm>
        </p:spPr>
        <p:txBody>
          <a:bodyPr>
            <a:normAutofit fontScale="77500" lnSpcReduction="20000"/>
          </a:bodyPr>
          <a:lstStyle/>
          <a:p>
            <a:r>
              <a:rPr lang="en-US" sz="3600" dirty="0">
                <a:latin typeface="Cambria Math" panose="02040503050406030204" pitchFamily="18" charset="0"/>
                <a:ea typeface="Cambria Math" panose="02040503050406030204" pitchFamily="18" charset="0"/>
              </a:rPr>
              <a:t>Employee ID, age, separation status, business trip frequency, department, distance  from home, education level, field of study, number of employees, gender, rank, job,  marital status, monthly income, number of companies changed, age 18 or older,  annual salary Raise rate, standard hours, stock option level, total years of service,  number of trainings last year, years with the company, years since last promotion,  years of service with current manager, environmental satisfaction, job satisfaction,  work-life balance, job involvement, performance evaluation</a:t>
            </a:r>
          </a:p>
          <a:p>
            <a:endParaRPr lang="en-IN" dirty="0"/>
          </a:p>
        </p:txBody>
      </p:sp>
    </p:spTree>
    <p:extLst>
      <p:ext uri="{BB962C8B-B14F-4D97-AF65-F5344CB8AC3E}">
        <p14:creationId xmlns:p14="http://schemas.microsoft.com/office/powerpoint/2010/main" val="59864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F60F-598C-EFAA-4353-A856107931C1}"/>
              </a:ext>
            </a:extLst>
          </p:cNvPr>
          <p:cNvSpPr>
            <a:spLocks noGrp="1"/>
          </p:cNvSpPr>
          <p:nvPr>
            <p:ph type="title"/>
          </p:nvPr>
        </p:nvSpPr>
        <p:spPr/>
        <p:txBody>
          <a:bodyPr/>
          <a:lstStyle/>
          <a:p>
            <a:r>
              <a:rPr lang="en-US" dirty="0"/>
              <a:t>Overview of Employee Data</a:t>
            </a:r>
            <a:endParaRPr lang="en-IN" dirty="0"/>
          </a:p>
        </p:txBody>
      </p:sp>
      <p:sp>
        <p:nvSpPr>
          <p:cNvPr id="3" name="Content Placeholder 2">
            <a:extLst>
              <a:ext uri="{FF2B5EF4-FFF2-40B4-BE49-F238E27FC236}">
                <a16:creationId xmlns:a16="http://schemas.microsoft.com/office/drawing/2014/main" id="{951F575E-E0F1-8915-B0D5-DA6419D44953}"/>
              </a:ext>
            </a:extLst>
          </p:cNvPr>
          <p:cNvSpPr>
            <a:spLocks noGrp="1"/>
          </p:cNvSpPr>
          <p:nvPr>
            <p:ph idx="1"/>
          </p:nvPr>
        </p:nvSpPr>
        <p:spPr>
          <a:xfrm>
            <a:off x="1243174" y="2310350"/>
            <a:ext cx="6236413" cy="4050792"/>
          </a:xfrm>
        </p:spPr>
        <p:txBody>
          <a:bodyPr>
            <a:normAutofit/>
          </a:bodyPr>
          <a:lstStyle/>
          <a:p>
            <a:r>
              <a:rPr lang="en-US" sz="3200" dirty="0">
                <a:latin typeface="Cambria Math" panose="02040503050406030204" pitchFamily="18" charset="0"/>
                <a:ea typeface="Cambria Math" panose="02040503050406030204" pitchFamily="18" charset="0"/>
              </a:rPr>
              <a:t>Total Employees: 4,410</a:t>
            </a:r>
          </a:p>
          <a:p>
            <a:r>
              <a:rPr lang="en-US" sz="3200" dirty="0">
                <a:latin typeface="Cambria Math" panose="02040503050406030204" pitchFamily="18" charset="0"/>
                <a:ea typeface="Cambria Math" panose="02040503050406030204" pitchFamily="18" charset="0"/>
              </a:rPr>
              <a:t>Attrition Rate: 16.12%</a:t>
            </a:r>
          </a:p>
          <a:p>
            <a:r>
              <a:rPr lang="en-US" sz="3200" dirty="0">
                <a:latin typeface="Cambria Math" panose="02040503050406030204" pitchFamily="18" charset="0"/>
                <a:ea typeface="Cambria Math" panose="02040503050406030204" pitchFamily="18" charset="0"/>
              </a:rPr>
              <a:t>Average Salary: $65.03K</a:t>
            </a:r>
          </a:p>
          <a:p>
            <a:r>
              <a:rPr lang="en-US" sz="3200" dirty="0">
                <a:latin typeface="Cambria Math" panose="02040503050406030204" pitchFamily="18" charset="0"/>
                <a:ea typeface="Cambria Math" panose="02040503050406030204" pitchFamily="18" charset="0"/>
              </a:rPr>
              <a:t>Average Performance Rating: 3.15</a:t>
            </a:r>
          </a:p>
          <a:p>
            <a:r>
              <a:rPr lang="en-US" sz="3200" dirty="0">
                <a:latin typeface="Cambria Math" panose="02040503050406030204" pitchFamily="18" charset="0"/>
                <a:ea typeface="Cambria Math" panose="02040503050406030204" pitchFamily="18" charset="0"/>
              </a:rPr>
              <a:t>Average Salary Hike: 15.21%</a:t>
            </a:r>
            <a:endParaRPr lang="en-IN"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743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1A39-BED4-102A-FC8A-964193A0AA67}"/>
              </a:ext>
            </a:extLst>
          </p:cNvPr>
          <p:cNvSpPr>
            <a:spLocks noGrp="1"/>
          </p:cNvSpPr>
          <p:nvPr>
            <p:ph type="title"/>
          </p:nvPr>
        </p:nvSpPr>
        <p:spPr/>
        <p:txBody>
          <a:bodyPr/>
          <a:lstStyle/>
          <a:p>
            <a:pPr algn="ctr"/>
            <a:r>
              <a:rPr lang="en-US" dirty="0"/>
              <a:t>Attrition by Job Role</a:t>
            </a:r>
            <a:endParaRPr lang="en-IN" dirty="0"/>
          </a:p>
        </p:txBody>
      </p:sp>
      <p:sp>
        <p:nvSpPr>
          <p:cNvPr id="3" name="Content Placeholder 2">
            <a:extLst>
              <a:ext uri="{FF2B5EF4-FFF2-40B4-BE49-F238E27FC236}">
                <a16:creationId xmlns:a16="http://schemas.microsoft.com/office/drawing/2014/main" id="{8476B578-EA48-0422-6AA9-CB9B3E481E84}"/>
              </a:ext>
            </a:extLst>
          </p:cNvPr>
          <p:cNvSpPr>
            <a:spLocks noGrp="1"/>
          </p:cNvSpPr>
          <p:nvPr>
            <p:ph idx="1"/>
          </p:nvPr>
        </p:nvSpPr>
        <p:spPr/>
        <p:txBody>
          <a:bodyPr/>
          <a:lstStyle/>
          <a:p>
            <a:endParaRPr lang="en-US" dirty="0"/>
          </a:p>
          <a:p>
            <a:r>
              <a:rPr lang="en-US" sz="2800" dirty="0">
                <a:latin typeface="Cambria Math" panose="02040503050406030204" pitchFamily="18" charset="0"/>
                <a:ea typeface="Cambria Math" panose="02040503050406030204" pitchFamily="18" charset="0"/>
              </a:rPr>
              <a:t>Highest Attrition : Research Director: 23.75%Research Scientist: 18.15%</a:t>
            </a:r>
          </a:p>
          <a:p>
            <a:r>
              <a:rPr lang="en-US" sz="2800" dirty="0">
                <a:latin typeface="Cambria Math" panose="02040503050406030204" pitchFamily="18" charset="0"/>
                <a:ea typeface="Cambria Math" panose="02040503050406030204" pitchFamily="18" charset="0"/>
              </a:rPr>
              <a:t>Roles with Moderate Attrition : Sales Executive, Lab Technician, </a:t>
            </a:r>
          </a:p>
          <a:p>
            <a:r>
              <a:rPr lang="en-US" sz="2800" dirty="0">
                <a:latin typeface="Cambria Math" panose="02040503050406030204" pitchFamily="18" charset="0"/>
                <a:ea typeface="Cambria Math" panose="02040503050406030204" pitchFamily="18" charset="0"/>
              </a:rPr>
              <a:t>Manager: 16.22% - 16.87%</a:t>
            </a:r>
          </a:p>
          <a:p>
            <a:r>
              <a:rPr lang="en-US" sz="2800" dirty="0">
                <a:latin typeface="Cambria Math" panose="02040503050406030204" pitchFamily="18" charset="0"/>
                <a:ea typeface="Cambria Math" panose="02040503050406030204" pitchFamily="18" charset="0"/>
              </a:rPr>
              <a:t>Roles with Lower Attrition : HR and Manufacturing Directors: ~13%</a:t>
            </a:r>
            <a:endParaRPr lang="en-IN"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648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D72-3384-044A-234C-D34303BE8EF3}"/>
              </a:ext>
            </a:extLst>
          </p:cNvPr>
          <p:cNvSpPr>
            <a:spLocks noGrp="1"/>
          </p:cNvSpPr>
          <p:nvPr>
            <p:ph type="title"/>
          </p:nvPr>
        </p:nvSpPr>
        <p:spPr>
          <a:xfrm>
            <a:off x="1069848" y="484632"/>
            <a:ext cx="10058400" cy="1118137"/>
          </a:xfrm>
        </p:spPr>
        <p:txBody>
          <a:bodyPr>
            <a:normAutofit/>
          </a:bodyPr>
          <a:lstStyle/>
          <a:p>
            <a:pPr algn="ctr"/>
            <a:r>
              <a:rPr lang="en-US" sz="3600" dirty="0"/>
              <a:t>Attrition by Marital Status</a:t>
            </a:r>
            <a:endParaRPr lang="en-IN" sz="3600" dirty="0"/>
          </a:p>
        </p:txBody>
      </p:sp>
      <p:sp>
        <p:nvSpPr>
          <p:cNvPr id="3" name="Content Placeholder 2">
            <a:extLst>
              <a:ext uri="{FF2B5EF4-FFF2-40B4-BE49-F238E27FC236}">
                <a16:creationId xmlns:a16="http://schemas.microsoft.com/office/drawing/2014/main" id="{2FA2ED4D-CF47-0F7C-ADC9-633B347A0E50}"/>
              </a:ext>
            </a:extLst>
          </p:cNvPr>
          <p:cNvSpPr>
            <a:spLocks noGrp="1"/>
          </p:cNvSpPr>
          <p:nvPr>
            <p:ph idx="1"/>
          </p:nvPr>
        </p:nvSpPr>
        <p:spPr>
          <a:xfrm>
            <a:off x="2200006" y="1715656"/>
            <a:ext cx="6152885" cy="1798132"/>
          </a:xfrm>
        </p:spPr>
        <p:txBody>
          <a:bodyPr>
            <a:normAutofit/>
          </a:bodyPr>
          <a:lstStyle/>
          <a:p>
            <a:r>
              <a:rPr lang="en-US" sz="3200" dirty="0">
                <a:latin typeface="Cambria Math" panose="02040503050406030204" pitchFamily="18" charset="0"/>
                <a:ea typeface="Cambria Math" panose="02040503050406030204" pitchFamily="18" charset="0"/>
              </a:rPr>
              <a:t> Single Employees: 53.08%</a:t>
            </a:r>
          </a:p>
          <a:p>
            <a:r>
              <a:rPr lang="en-US" sz="3200" dirty="0">
                <a:latin typeface="Cambria Math" panose="02040503050406030204" pitchFamily="18" charset="0"/>
                <a:ea typeface="Cambria Math" panose="02040503050406030204" pitchFamily="18" charset="0"/>
              </a:rPr>
              <a:t>Other Statuses : Married: 25.95%</a:t>
            </a:r>
          </a:p>
          <a:p>
            <a:r>
              <a:rPr lang="en-US" sz="3200" dirty="0">
                <a:latin typeface="Cambria Math" panose="02040503050406030204" pitchFamily="18" charset="0"/>
                <a:ea typeface="Cambria Math" panose="02040503050406030204" pitchFamily="18" charset="0"/>
              </a:rPr>
              <a:t>Divorced: 20.98%</a:t>
            </a:r>
            <a:endParaRPr lang="en-IN" sz="3200" dirty="0">
              <a:latin typeface="Cambria Math" panose="02040503050406030204" pitchFamily="18" charset="0"/>
              <a:ea typeface="Cambria Math" panose="02040503050406030204" pitchFamily="18" charset="0"/>
            </a:endParaRPr>
          </a:p>
        </p:txBody>
      </p:sp>
      <p:sp>
        <p:nvSpPr>
          <p:cNvPr id="4" name="Title 1">
            <a:extLst>
              <a:ext uri="{FF2B5EF4-FFF2-40B4-BE49-F238E27FC236}">
                <a16:creationId xmlns:a16="http://schemas.microsoft.com/office/drawing/2014/main" id="{7DBC116D-58C6-F33D-1F6E-2B7C1EC16C8A}"/>
              </a:ext>
            </a:extLst>
          </p:cNvPr>
          <p:cNvSpPr txBox="1">
            <a:spLocks/>
          </p:cNvSpPr>
          <p:nvPr/>
        </p:nvSpPr>
        <p:spPr>
          <a:xfrm>
            <a:off x="1612666" y="3626675"/>
            <a:ext cx="8692314" cy="914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600" dirty="0"/>
              <a:t>Attrition by Business Travel</a:t>
            </a:r>
          </a:p>
        </p:txBody>
      </p:sp>
      <p:sp>
        <p:nvSpPr>
          <p:cNvPr id="6" name="TextBox 5">
            <a:extLst>
              <a:ext uri="{FF2B5EF4-FFF2-40B4-BE49-F238E27FC236}">
                <a16:creationId xmlns:a16="http://schemas.microsoft.com/office/drawing/2014/main" id="{48195612-0E27-3CAA-F001-17A8493ABF27}"/>
              </a:ext>
            </a:extLst>
          </p:cNvPr>
          <p:cNvSpPr txBox="1"/>
          <p:nvPr/>
        </p:nvSpPr>
        <p:spPr>
          <a:xfrm>
            <a:off x="2391310" y="4726784"/>
            <a:ext cx="6906802" cy="1563505"/>
          </a:xfrm>
          <a:prstGeom prst="rect">
            <a:avLst/>
          </a:prstGeom>
          <a:noFill/>
        </p:spPr>
        <p:txBody>
          <a:bodyPr wrap="square">
            <a:spAutoFit/>
          </a:bodyPr>
          <a:lstStyle/>
          <a:p>
            <a:pPr marL="182880" indent="-182880" defTabSz="914400">
              <a:lnSpc>
                <a:spcPct val="90000"/>
              </a:lnSpc>
              <a:spcBef>
                <a:spcPts val="1200"/>
              </a:spcBef>
              <a:buClr>
                <a:schemeClr val="accent1">
                  <a:lumMod val="75000"/>
                </a:schemeClr>
              </a:buClr>
              <a:buSzPct val="85000"/>
              <a:buFont typeface="Wingdings" pitchFamily="2" charset="2"/>
              <a:buChar char="§"/>
            </a:pPr>
            <a:r>
              <a:rPr lang="en-IN" sz="2800" dirty="0">
                <a:latin typeface="Cambria Math" panose="02040503050406030204" pitchFamily="18" charset="0"/>
                <a:ea typeface="Cambria Math" panose="02040503050406030204" pitchFamily="18" charset="0"/>
              </a:rPr>
              <a:t>Frequent Travelers: 24.91% attrition rate</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IN" sz="2800" dirty="0">
                <a:latin typeface="Cambria Math" panose="02040503050406030204" pitchFamily="18" charset="0"/>
                <a:ea typeface="Cambria Math" panose="02040503050406030204" pitchFamily="18" charset="0"/>
              </a:rPr>
              <a:t>Rare Travelers: 14.96% attrition rate</a:t>
            </a:r>
          </a:p>
          <a:p>
            <a:pPr marL="182880" indent="-182880" defTabSz="914400">
              <a:lnSpc>
                <a:spcPct val="90000"/>
              </a:lnSpc>
              <a:spcBef>
                <a:spcPts val="1200"/>
              </a:spcBef>
              <a:buClr>
                <a:schemeClr val="accent1">
                  <a:lumMod val="75000"/>
                </a:schemeClr>
              </a:buClr>
              <a:buSzPct val="85000"/>
              <a:buFont typeface="Wingdings" pitchFamily="2" charset="2"/>
              <a:buChar char="§"/>
            </a:pPr>
            <a:r>
              <a:rPr lang="en-IN" sz="2800" dirty="0">
                <a:latin typeface="Cambria Math" panose="02040503050406030204" pitchFamily="18" charset="0"/>
                <a:ea typeface="Cambria Math" panose="02040503050406030204" pitchFamily="18" charset="0"/>
              </a:rPr>
              <a:t>Non-Travelers: 8% attrition rate</a:t>
            </a:r>
          </a:p>
        </p:txBody>
      </p:sp>
    </p:spTree>
    <p:extLst>
      <p:ext uri="{BB962C8B-B14F-4D97-AF65-F5344CB8AC3E}">
        <p14:creationId xmlns:p14="http://schemas.microsoft.com/office/powerpoint/2010/main" val="84834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52B0-3858-9984-F6EE-18C08CD81F44}"/>
              </a:ext>
            </a:extLst>
          </p:cNvPr>
          <p:cNvSpPr>
            <a:spLocks noGrp="1"/>
          </p:cNvSpPr>
          <p:nvPr>
            <p:ph type="title"/>
          </p:nvPr>
        </p:nvSpPr>
        <p:spPr/>
        <p:txBody>
          <a:bodyPr>
            <a:normAutofit/>
          </a:bodyPr>
          <a:lstStyle/>
          <a:p>
            <a:pPr algn="ctr"/>
            <a:r>
              <a:rPr lang="en-IN" sz="3600" dirty="0"/>
              <a:t>Attrition by Environment Satisfaction</a:t>
            </a:r>
          </a:p>
        </p:txBody>
      </p:sp>
      <p:sp>
        <p:nvSpPr>
          <p:cNvPr id="3" name="Content Placeholder 2">
            <a:extLst>
              <a:ext uri="{FF2B5EF4-FFF2-40B4-BE49-F238E27FC236}">
                <a16:creationId xmlns:a16="http://schemas.microsoft.com/office/drawing/2014/main" id="{43ADA100-53E8-14AF-B0A1-FD8738D7E80A}"/>
              </a:ext>
            </a:extLst>
          </p:cNvPr>
          <p:cNvSpPr>
            <a:spLocks noGrp="1"/>
          </p:cNvSpPr>
          <p:nvPr>
            <p:ph idx="1"/>
          </p:nvPr>
        </p:nvSpPr>
        <p:spPr>
          <a:xfrm>
            <a:off x="1069848" y="2121408"/>
            <a:ext cx="10058400" cy="1916336"/>
          </a:xfrm>
        </p:spPr>
        <p:txBody>
          <a:bodyPr>
            <a:normAutofit/>
          </a:bodyPr>
          <a:lstStyle/>
          <a:p>
            <a:r>
              <a:rPr lang="en-IN" sz="3200" dirty="0"/>
              <a:t>Level 1 Satisfaction (Lowest): 25.21% attrition rate</a:t>
            </a:r>
          </a:p>
          <a:p>
            <a:r>
              <a:rPr lang="en-IN" sz="3200" dirty="0"/>
              <a:t>Level 2 Satisfaction: 20%</a:t>
            </a:r>
          </a:p>
          <a:p>
            <a:r>
              <a:rPr lang="en-IN" sz="3200" dirty="0"/>
              <a:t>Level 4 Satisfaction (Highest): 13.42%</a:t>
            </a:r>
          </a:p>
        </p:txBody>
      </p:sp>
    </p:spTree>
    <p:extLst>
      <p:ext uri="{BB962C8B-B14F-4D97-AF65-F5344CB8AC3E}">
        <p14:creationId xmlns:p14="http://schemas.microsoft.com/office/powerpoint/2010/main" val="248124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4040-A1CD-50E2-F0B1-1BE44F61A7A7}"/>
              </a:ext>
            </a:extLst>
          </p:cNvPr>
          <p:cNvSpPr>
            <a:spLocks noGrp="1"/>
          </p:cNvSpPr>
          <p:nvPr>
            <p:ph type="title"/>
          </p:nvPr>
        </p:nvSpPr>
        <p:spPr>
          <a:xfrm>
            <a:off x="8744849" y="1929161"/>
            <a:ext cx="3200400" cy="1737360"/>
          </a:xfrm>
        </p:spPr>
        <p:txBody>
          <a:bodyPr/>
          <a:lstStyle/>
          <a:p>
            <a:pPr algn="ctr"/>
            <a:r>
              <a:rPr lang="en-IN" dirty="0"/>
              <a:t>Mock Up Design</a:t>
            </a:r>
          </a:p>
        </p:txBody>
      </p:sp>
      <p:pic>
        <p:nvPicPr>
          <p:cNvPr id="12" name="Content Placeholder 11">
            <a:extLst>
              <a:ext uri="{FF2B5EF4-FFF2-40B4-BE49-F238E27FC236}">
                <a16:creationId xmlns:a16="http://schemas.microsoft.com/office/drawing/2014/main" id="{7D9CB35C-72CB-4CED-7D51-D09A6188D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481" y="0"/>
            <a:ext cx="6750122" cy="2656007"/>
          </a:xfrm>
        </p:spPr>
      </p:pic>
      <p:pic>
        <p:nvPicPr>
          <p:cNvPr id="15" name="Picture 14">
            <a:extLst>
              <a:ext uri="{FF2B5EF4-FFF2-40B4-BE49-F238E27FC236}">
                <a16:creationId xmlns:a16="http://schemas.microsoft.com/office/drawing/2014/main" id="{7A630CAD-ABA4-C6BB-545A-99DD74C73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48460"/>
            <a:ext cx="4417888" cy="2656007"/>
          </a:xfrm>
          <a:prstGeom prst="rect">
            <a:avLst/>
          </a:prstGeom>
        </p:spPr>
      </p:pic>
      <p:pic>
        <p:nvPicPr>
          <p:cNvPr id="17" name="Picture 16">
            <a:extLst>
              <a:ext uri="{FF2B5EF4-FFF2-40B4-BE49-F238E27FC236}">
                <a16:creationId xmlns:a16="http://schemas.microsoft.com/office/drawing/2014/main" id="{7BA483C0-BAE9-2584-150D-A4A288BC6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355" y="3948460"/>
            <a:ext cx="3801436" cy="2656007"/>
          </a:xfrm>
          <a:prstGeom prst="rect">
            <a:avLst/>
          </a:prstGeom>
        </p:spPr>
      </p:pic>
      <p:sp>
        <p:nvSpPr>
          <p:cNvPr id="18" name="TextBox 17">
            <a:extLst>
              <a:ext uri="{FF2B5EF4-FFF2-40B4-BE49-F238E27FC236}">
                <a16:creationId xmlns:a16="http://schemas.microsoft.com/office/drawing/2014/main" id="{47903FDC-B404-D17C-AEF9-E7209078EA98}"/>
              </a:ext>
            </a:extLst>
          </p:cNvPr>
          <p:cNvSpPr txBox="1"/>
          <p:nvPr/>
        </p:nvSpPr>
        <p:spPr>
          <a:xfrm>
            <a:off x="5625099" y="3013568"/>
            <a:ext cx="1428108" cy="461665"/>
          </a:xfrm>
          <a:prstGeom prst="rect">
            <a:avLst/>
          </a:prstGeom>
          <a:noFill/>
        </p:spPr>
        <p:txBody>
          <a:bodyPr wrap="square" rtlCol="0">
            <a:spAutoFit/>
          </a:bodyPr>
          <a:lstStyle/>
          <a:p>
            <a:r>
              <a:rPr lang="en-IN" sz="2400" dirty="0">
                <a:latin typeface="Cambria Math" panose="02040503050406030204" pitchFamily="18" charset="0"/>
                <a:ea typeface="Cambria Math" panose="02040503050406030204" pitchFamily="18" charset="0"/>
              </a:rPr>
              <a:t>Attrition</a:t>
            </a:r>
          </a:p>
        </p:txBody>
      </p:sp>
      <p:sp>
        <p:nvSpPr>
          <p:cNvPr id="19" name="TextBox 18">
            <a:extLst>
              <a:ext uri="{FF2B5EF4-FFF2-40B4-BE49-F238E27FC236}">
                <a16:creationId xmlns:a16="http://schemas.microsoft.com/office/drawing/2014/main" id="{00CDC942-A5D7-B869-E79E-9CFCC68F7453}"/>
              </a:ext>
            </a:extLst>
          </p:cNvPr>
          <p:cNvSpPr txBox="1"/>
          <p:nvPr/>
        </p:nvSpPr>
        <p:spPr>
          <a:xfrm>
            <a:off x="1289407" y="3013568"/>
            <a:ext cx="1428108" cy="461665"/>
          </a:xfrm>
          <a:prstGeom prst="rect">
            <a:avLst/>
          </a:prstGeom>
          <a:noFill/>
        </p:spPr>
        <p:txBody>
          <a:bodyPr wrap="square" rtlCol="0">
            <a:spAutoFit/>
          </a:bodyPr>
          <a:lstStyle/>
          <a:p>
            <a:r>
              <a:rPr lang="en-IN" sz="2400" dirty="0">
                <a:latin typeface="Cambria Math" panose="02040503050406030204" pitchFamily="18" charset="0"/>
                <a:ea typeface="Cambria Math" panose="02040503050406030204" pitchFamily="18" charset="0"/>
              </a:rPr>
              <a:t>Home</a:t>
            </a:r>
          </a:p>
        </p:txBody>
      </p:sp>
    </p:spTree>
    <p:extLst>
      <p:ext uri="{BB962C8B-B14F-4D97-AF65-F5344CB8AC3E}">
        <p14:creationId xmlns:p14="http://schemas.microsoft.com/office/powerpoint/2010/main" val="24510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113355-76EC-88B4-0767-5839526BE053}"/>
              </a:ext>
            </a:extLst>
          </p:cNvPr>
          <p:cNvSpPr>
            <a:spLocks noGrp="1"/>
          </p:cNvSpPr>
          <p:nvPr>
            <p:ph type="ctrTitle"/>
          </p:nvPr>
        </p:nvSpPr>
        <p:spPr/>
        <p:txBody>
          <a:bodyPr/>
          <a:lstStyle/>
          <a:p>
            <a:pPr algn="ctr"/>
            <a:r>
              <a:rPr lang="en-IN" dirty="0"/>
              <a:t>THANK YOU</a:t>
            </a:r>
          </a:p>
        </p:txBody>
      </p:sp>
      <p:pic>
        <p:nvPicPr>
          <p:cNvPr id="10" name="Graphic 9" descr="Hummingbird">
            <a:extLst>
              <a:ext uri="{FF2B5EF4-FFF2-40B4-BE49-F238E27FC236}">
                <a16:creationId xmlns:a16="http://schemas.microsoft.com/office/drawing/2014/main" id="{47C8AB73-6497-68B2-36DA-4FDB7636FA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2715" y="4633362"/>
            <a:ext cx="914400" cy="914400"/>
          </a:xfrm>
          <a:prstGeom prst="rect">
            <a:avLst/>
          </a:prstGeom>
        </p:spPr>
      </p:pic>
      <p:pic>
        <p:nvPicPr>
          <p:cNvPr id="2" name="Graphic 1" descr="Hummingbird">
            <a:extLst>
              <a:ext uri="{FF2B5EF4-FFF2-40B4-BE49-F238E27FC236}">
                <a16:creationId xmlns:a16="http://schemas.microsoft.com/office/drawing/2014/main" id="{119BA71A-8553-555B-FEB1-5C4258B67F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7628" y="5997687"/>
            <a:ext cx="914400" cy="914400"/>
          </a:xfrm>
          <a:prstGeom prst="rect">
            <a:avLst/>
          </a:prstGeom>
        </p:spPr>
      </p:pic>
      <p:pic>
        <p:nvPicPr>
          <p:cNvPr id="3" name="Graphic 2" descr="Hummingbird">
            <a:extLst>
              <a:ext uri="{FF2B5EF4-FFF2-40B4-BE49-F238E27FC236}">
                <a16:creationId xmlns:a16="http://schemas.microsoft.com/office/drawing/2014/main" id="{D42E6508-262F-94CE-E6D5-B20BCFFA5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93642" y="712198"/>
            <a:ext cx="914400" cy="914400"/>
          </a:xfrm>
          <a:prstGeom prst="rect">
            <a:avLst/>
          </a:prstGeom>
        </p:spPr>
      </p:pic>
      <p:pic>
        <p:nvPicPr>
          <p:cNvPr id="6" name="Graphic 5" descr="Hummingbird">
            <a:extLst>
              <a:ext uri="{FF2B5EF4-FFF2-40B4-BE49-F238E27FC236}">
                <a16:creationId xmlns:a16="http://schemas.microsoft.com/office/drawing/2014/main" id="{5CBAC9A3-9288-2E6C-A9ED-21B67F79C5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9824" y="5943600"/>
            <a:ext cx="914400" cy="914400"/>
          </a:xfrm>
          <a:prstGeom prst="rect">
            <a:avLst/>
          </a:prstGeom>
        </p:spPr>
      </p:pic>
      <p:pic>
        <p:nvPicPr>
          <p:cNvPr id="8" name="Graphic 7" descr="Hummingbird">
            <a:extLst>
              <a:ext uri="{FF2B5EF4-FFF2-40B4-BE49-F238E27FC236}">
                <a16:creationId xmlns:a16="http://schemas.microsoft.com/office/drawing/2014/main" id="{FDA16863-6363-4517-672D-9DCA55C32C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6601" y="2597008"/>
            <a:ext cx="914400" cy="914400"/>
          </a:xfrm>
          <a:prstGeom prst="rect">
            <a:avLst/>
          </a:prstGeom>
        </p:spPr>
      </p:pic>
    </p:spTree>
    <p:extLst>
      <p:ext uri="{BB962C8B-B14F-4D97-AF65-F5344CB8AC3E}">
        <p14:creationId xmlns:p14="http://schemas.microsoft.com/office/powerpoint/2010/main" val="98974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69</TotalTime>
  <Words>279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Cambria</vt:lpstr>
      <vt:lpstr>Cambria Math</vt:lpstr>
      <vt:lpstr>Tw Cen MT</vt:lpstr>
      <vt:lpstr>Tw Cen MT Condensed</vt:lpstr>
      <vt:lpstr>Wingdings</vt:lpstr>
      <vt:lpstr>Wingdings 3</vt:lpstr>
      <vt:lpstr>Integral</vt:lpstr>
      <vt:lpstr>Employee Attrition Analysis</vt:lpstr>
      <vt:lpstr>Data Analyst</vt:lpstr>
      <vt:lpstr>Details Of The Dataset</vt:lpstr>
      <vt:lpstr>Overview of Employee Data</vt:lpstr>
      <vt:lpstr>Attrition by Job Role</vt:lpstr>
      <vt:lpstr>Attrition by Marital Status</vt:lpstr>
      <vt:lpstr>Attrition by Environment Satisfaction</vt:lpstr>
      <vt:lpstr>Mock Up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Hosurkar</dc:creator>
  <cp:lastModifiedBy>Akshay Hosurkar</cp:lastModifiedBy>
  <cp:revision>2</cp:revision>
  <dcterms:created xsi:type="dcterms:W3CDTF">2024-10-01T06:44:51Z</dcterms:created>
  <dcterms:modified xsi:type="dcterms:W3CDTF">2024-10-01T08:49:25Z</dcterms:modified>
</cp:coreProperties>
</file>