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461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429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9438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7609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4579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044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384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945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2158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559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0184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0525303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698" r:id="rId6"/>
    <p:sldLayoutId id="2147483694" r:id="rId7"/>
    <p:sldLayoutId id="2147483695" r:id="rId8"/>
    <p:sldLayoutId id="2147483696" r:id="rId9"/>
    <p:sldLayoutId id="2147483697"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EC3198F-C5AC-47F3-B16A-1B4443F99E20}"/>
              </a:ext>
            </a:extLst>
          </p:cNvPr>
          <p:cNvPicPr>
            <a:picLocks noChangeAspect="1"/>
          </p:cNvPicPr>
          <p:nvPr/>
        </p:nvPicPr>
        <p:blipFill rotWithShape="1">
          <a:blip r:embed="rId2"/>
          <a:srcRect r="15313" b="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DCD35D-0696-42FA-9BE9-E41C249CA07F}"/>
              </a:ext>
            </a:extLst>
          </p:cNvPr>
          <p:cNvSpPr>
            <a:spLocks noGrp="1"/>
          </p:cNvSpPr>
          <p:nvPr>
            <p:ph type="ctrTitle"/>
          </p:nvPr>
        </p:nvSpPr>
        <p:spPr>
          <a:xfrm>
            <a:off x="477981" y="1122363"/>
            <a:ext cx="4023360" cy="3204134"/>
          </a:xfrm>
        </p:spPr>
        <p:txBody>
          <a:bodyPr anchor="b">
            <a:normAutofit/>
          </a:bodyPr>
          <a:lstStyle/>
          <a:p>
            <a:r>
              <a:rPr lang="en-IN" sz="3700" b="1" dirty="0">
                <a:latin typeface="Algerian" panose="04020705040A02060702" pitchFamily="82" charset="0"/>
              </a:rPr>
              <a:t>Analysing Various Neighbourhood in Bangalore to Establish a Restaurant</a:t>
            </a:r>
            <a:endParaRPr lang="en-IN" sz="3700" dirty="0">
              <a:latin typeface="Algerian" panose="04020705040A02060702" pitchFamily="82" charset="0"/>
            </a:endParaRPr>
          </a:p>
        </p:txBody>
      </p:sp>
      <p:sp>
        <p:nvSpPr>
          <p:cNvPr id="3" name="Subtitle 2">
            <a:extLst>
              <a:ext uri="{FF2B5EF4-FFF2-40B4-BE49-F238E27FC236}">
                <a16:creationId xmlns:a16="http://schemas.microsoft.com/office/drawing/2014/main" id="{13F2BE65-F5F0-4297-A9F7-1E4CC03DDB8E}"/>
              </a:ext>
            </a:extLst>
          </p:cNvPr>
          <p:cNvSpPr>
            <a:spLocks noGrp="1"/>
          </p:cNvSpPr>
          <p:nvPr>
            <p:ph type="subTitle" idx="1"/>
          </p:nvPr>
        </p:nvSpPr>
        <p:spPr>
          <a:xfrm>
            <a:off x="477980" y="4872922"/>
            <a:ext cx="4023359" cy="1208141"/>
          </a:xfrm>
        </p:spPr>
        <p:txBody>
          <a:bodyPr>
            <a:normAutofit/>
          </a:bodyPr>
          <a:lstStyle/>
          <a:p>
            <a:endParaRPr lang="en-IN"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9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48FB-243B-4314-A640-418D7110348F}"/>
              </a:ext>
            </a:extLst>
          </p:cNvPr>
          <p:cNvSpPr>
            <a:spLocks noGrp="1"/>
          </p:cNvSpPr>
          <p:nvPr>
            <p:ph type="title"/>
          </p:nvPr>
        </p:nvSpPr>
        <p:spPr/>
        <p:txBody>
          <a:bodyPr>
            <a:normAutofit fontScale="90000"/>
          </a:bodyPr>
          <a:lstStyle/>
          <a:p>
            <a:r>
              <a:rPr lang="en-IN" i="1" dirty="0" err="1"/>
              <a:t>Analyze</a:t>
            </a:r>
            <a:r>
              <a:rPr lang="en-IN" i="1" dirty="0"/>
              <a:t> Each Neighbourhood:</a:t>
            </a:r>
            <a:br>
              <a:rPr lang="en-IN" dirty="0"/>
            </a:br>
            <a:endParaRPr lang="en-IN" dirty="0"/>
          </a:p>
        </p:txBody>
      </p:sp>
      <p:sp>
        <p:nvSpPr>
          <p:cNvPr id="3" name="Content Placeholder 2">
            <a:extLst>
              <a:ext uri="{FF2B5EF4-FFF2-40B4-BE49-F238E27FC236}">
                <a16:creationId xmlns:a16="http://schemas.microsoft.com/office/drawing/2014/main" id="{9D4AFCA8-573C-42BD-ACF4-8032673CBEBB}"/>
              </a:ext>
            </a:extLst>
          </p:cNvPr>
          <p:cNvSpPr>
            <a:spLocks noGrp="1"/>
          </p:cNvSpPr>
          <p:nvPr>
            <p:ph idx="1"/>
          </p:nvPr>
        </p:nvSpPr>
        <p:spPr/>
        <p:txBody>
          <a:bodyPr>
            <a:normAutofit fontScale="92500" lnSpcReduction="10000"/>
          </a:bodyPr>
          <a:lstStyle/>
          <a:p>
            <a:r>
              <a:rPr lang="en-IN" dirty="0"/>
              <a:t>First we start with one hot encoding. Next, we group rows by neighbourhood and by taking the mean of the frequency of occurrence of each category. </a:t>
            </a:r>
          </a:p>
          <a:p>
            <a:r>
              <a:rPr lang="en-IN" dirty="0"/>
              <a:t>Then print each neighbourhood along with the top 5 most common venues and put that into a pandas </a:t>
            </a:r>
            <a:r>
              <a:rPr lang="en-IN" dirty="0" err="1"/>
              <a:t>dataframe</a:t>
            </a:r>
            <a:r>
              <a:rPr lang="en-IN" dirty="0"/>
              <a:t>.</a:t>
            </a:r>
          </a:p>
          <a:p>
            <a:r>
              <a:rPr lang="en-IN" dirty="0"/>
              <a:t> Function to sort the venues in descending order was written and new </a:t>
            </a:r>
            <a:r>
              <a:rPr lang="en-IN" dirty="0" err="1"/>
              <a:t>dataframe</a:t>
            </a:r>
            <a:r>
              <a:rPr lang="en-IN" dirty="0"/>
              <a:t> and display the top 10 venues for each neighbourhood was created.</a:t>
            </a:r>
          </a:p>
          <a:p>
            <a:endParaRPr lang="en-IN" dirty="0"/>
          </a:p>
        </p:txBody>
      </p:sp>
    </p:spTree>
    <p:extLst>
      <p:ext uri="{BB962C8B-B14F-4D97-AF65-F5344CB8AC3E}">
        <p14:creationId xmlns:p14="http://schemas.microsoft.com/office/powerpoint/2010/main" val="58506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6F39-ACA7-4D49-9710-9D7EA487CB64}"/>
              </a:ext>
            </a:extLst>
          </p:cNvPr>
          <p:cNvSpPr>
            <a:spLocks noGrp="1"/>
          </p:cNvSpPr>
          <p:nvPr>
            <p:ph type="title"/>
          </p:nvPr>
        </p:nvSpPr>
        <p:spPr/>
        <p:txBody>
          <a:bodyPr>
            <a:normAutofit fontScale="90000"/>
          </a:bodyPr>
          <a:lstStyle/>
          <a:p>
            <a:r>
              <a:rPr lang="en-IN" i="1" dirty="0"/>
              <a:t>Cluster Neighbourhoods:</a:t>
            </a:r>
            <a:br>
              <a:rPr lang="en-IN" dirty="0"/>
            </a:br>
            <a:endParaRPr lang="en-IN" dirty="0"/>
          </a:p>
        </p:txBody>
      </p:sp>
      <p:sp>
        <p:nvSpPr>
          <p:cNvPr id="3" name="Content Placeholder 2">
            <a:extLst>
              <a:ext uri="{FF2B5EF4-FFF2-40B4-BE49-F238E27FC236}">
                <a16:creationId xmlns:a16="http://schemas.microsoft.com/office/drawing/2014/main" id="{E3217AFE-E9F4-4CD9-95F3-711B3D94BF63}"/>
              </a:ext>
            </a:extLst>
          </p:cNvPr>
          <p:cNvSpPr>
            <a:spLocks noGrp="1"/>
          </p:cNvSpPr>
          <p:nvPr>
            <p:ph idx="1"/>
          </p:nvPr>
        </p:nvSpPr>
        <p:spPr/>
        <p:txBody>
          <a:bodyPr/>
          <a:lstStyle/>
          <a:p>
            <a:r>
              <a:rPr lang="en-IN" dirty="0"/>
              <a:t>Final step is to Run k-means to cluster the neighbourhood into 5 clusters. And then we create a new data frame that includes the cluster as well as the top 10 venues for each neighbourhood. Finally, the resulting clusters is visualized.</a:t>
            </a:r>
          </a:p>
          <a:p>
            <a:endParaRPr lang="en-IN" dirty="0"/>
          </a:p>
        </p:txBody>
      </p:sp>
    </p:spTree>
    <p:extLst>
      <p:ext uri="{BB962C8B-B14F-4D97-AF65-F5344CB8AC3E}">
        <p14:creationId xmlns:p14="http://schemas.microsoft.com/office/powerpoint/2010/main" val="130022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B7AD-15D8-4712-8A07-DD64502A8049}"/>
              </a:ext>
            </a:extLst>
          </p:cNvPr>
          <p:cNvSpPr>
            <a:spLocks noGrp="1"/>
          </p:cNvSpPr>
          <p:nvPr>
            <p:ph type="title"/>
          </p:nvPr>
        </p:nvSpPr>
        <p:spPr/>
        <p:txBody>
          <a:bodyPr>
            <a:normAutofit fontScale="90000"/>
          </a:bodyPr>
          <a:lstStyle/>
          <a:p>
            <a:r>
              <a:rPr lang="en-IN" b="1" dirty="0"/>
              <a:t>Results</a:t>
            </a:r>
            <a:br>
              <a:rPr lang="en-IN" dirty="0"/>
            </a:br>
            <a:endParaRPr lang="en-IN" dirty="0"/>
          </a:p>
        </p:txBody>
      </p:sp>
      <p:sp>
        <p:nvSpPr>
          <p:cNvPr id="3" name="Content Placeholder 2">
            <a:extLst>
              <a:ext uri="{FF2B5EF4-FFF2-40B4-BE49-F238E27FC236}">
                <a16:creationId xmlns:a16="http://schemas.microsoft.com/office/drawing/2014/main" id="{6C0D66AA-DC3C-4FA2-909F-8AC530B90323}"/>
              </a:ext>
            </a:extLst>
          </p:cNvPr>
          <p:cNvSpPr>
            <a:spLocks noGrp="1"/>
          </p:cNvSpPr>
          <p:nvPr>
            <p:ph idx="1"/>
          </p:nvPr>
        </p:nvSpPr>
        <p:spPr/>
        <p:txBody>
          <a:bodyPr>
            <a:normAutofit/>
          </a:bodyPr>
          <a:lstStyle/>
          <a:p>
            <a:r>
              <a:rPr lang="en-IN" dirty="0"/>
              <a:t>We examine each cluster and determine the discriminating venue categories that distinguish each cluster. Based on the defining categories, you can then assign a name to each cluster. Let us name them Cluster 1 to 5 for easy understanding.</a:t>
            </a:r>
          </a:p>
          <a:p>
            <a:endParaRPr lang="en-IN" dirty="0"/>
          </a:p>
          <a:p>
            <a:endParaRPr lang="en-IN" dirty="0"/>
          </a:p>
          <a:p>
            <a:endParaRPr lang="en-IN" dirty="0"/>
          </a:p>
        </p:txBody>
      </p:sp>
    </p:spTree>
    <p:extLst>
      <p:ext uri="{BB962C8B-B14F-4D97-AF65-F5344CB8AC3E}">
        <p14:creationId xmlns:p14="http://schemas.microsoft.com/office/powerpoint/2010/main" val="118954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CF686D-21AD-4126-8AC4-06F820573899}"/>
              </a:ext>
            </a:extLst>
          </p:cNvPr>
          <p:cNvSpPr>
            <a:spLocks noGrp="1"/>
          </p:cNvSpPr>
          <p:nvPr>
            <p:ph type="title"/>
          </p:nvPr>
        </p:nvSpPr>
        <p:spPr>
          <a:xfrm>
            <a:off x="1046746" y="641850"/>
            <a:ext cx="3537285" cy="1535865"/>
          </a:xfrm>
        </p:spPr>
        <p:txBody>
          <a:bodyPr vert="horz" lIns="91440" tIns="45720" rIns="91440" bIns="45720" rtlCol="0" anchor="ctr">
            <a:normAutofit/>
          </a:bodyPr>
          <a:lstStyle/>
          <a:p>
            <a:pPr>
              <a:lnSpc>
                <a:spcPct val="90000"/>
              </a:lnSpc>
            </a:pPr>
            <a:r>
              <a:rPr lang="en-US" sz="3200" dirty="0"/>
              <a:t>Cluster 1</a:t>
            </a:r>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F23E59BE-50E3-4D54-903C-67B42CEB190A}"/>
              </a:ext>
            </a:extLst>
          </p:cNvPr>
          <p:cNvSpPr>
            <a:spLocks noGrp="1"/>
          </p:cNvSpPr>
          <p:nvPr>
            <p:ph type="body" sz="half" idx="2"/>
          </p:nvPr>
        </p:nvSpPr>
        <p:spPr>
          <a:xfrm>
            <a:off x="5351164" y="641850"/>
            <a:ext cx="6002636" cy="1535865"/>
          </a:xfrm>
        </p:spPr>
        <p:txBody>
          <a:bodyPr vert="horz" lIns="91440" tIns="45720" rIns="91440" bIns="45720" rtlCol="0" anchor="ctr">
            <a:normAutofit/>
          </a:bodyPr>
          <a:lstStyle/>
          <a:p>
            <a:r>
              <a:rPr lang="en-IN" dirty="0"/>
              <a:t>For cluster 1 most popular type of venue is fast food restaurant followed by Indian restaurant. And least common venue is dessert shop.</a:t>
            </a:r>
          </a:p>
          <a:p>
            <a:pPr indent="-228600">
              <a:buFont typeface="Arial" panose="020B0604020202020204" pitchFamily="34" charset="0"/>
              <a:buChar char="•"/>
            </a:pPr>
            <a:endParaRPr lang="en-US" dirty="0"/>
          </a:p>
        </p:txBody>
      </p:sp>
      <p:pic>
        <p:nvPicPr>
          <p:cNvPr id="5" name="Picture Placeholder 4">
            <a:extLst>
              <a:ext uri="{FF2B5EF4-FFF2-40B4-BE49-F238E27FC236}">
                <a16:creationId xmlns:a16="http://schemas.microsoft.com/office/drawing/2014/main" id="{E09A8D2B-6ACD-4005-BA13-81FAF115E8B8}"/>
              </a:ext>
            </a:extLst>
          </p:cNvPr>
          <p:cNvPicPr>
            <a:picLocks noGrp="1"/>
          </p:cNvPicPr>
          <p:nvPr>
            <p:ph type="pic" idx="1"/>
          </p:nvPr>
        </p:nvPicPr>
        <p:blipFill rotWithShape="1">
          <a:blip r:embed="rId2"/>
          <a:srcRect r="25497"/>
          <a:stretch/>
        </p:blipFill>
        <p:spPr>
          <a:xfrm>
            <a:off x="554416" y="2731167"/>
            <a:ext cx="11167447" cy="3484983"/>
          </a:xfrm>
          <a:prstGeom prst="rect">
            <a:avLst/>
          </a:prstGeom>
        </p:spPr>
      </p:pic>
    </p:spTree>
    <p:extLst>
      <p:ext uri="{BB962C8B-B14F-4D97-AF65-F5344CB8AC3E}">
        <p14:creationId xmlns:p14="http://schemas.microsoft.com/office/powerpoint/2010/main" val="1546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CF686D-21AD-4126-8AC4-06F820573899}"/>
              </a:ext>
            </a:extLst>
          </p:cNvPr>
          <p:cNvSpPr>
            <a:spLocks noGrp="1"/>
          </p:cNvSpPr>
          <p:nvPr>
            <p:ph type="title"/>
          </p:nvPr>
        </p:nvSpPr>
        <p:spPr>
          <a:xfrm>
            <a:off x="1046746" y="641850"/>
            <a:ext cx="3537285" cy="1535865"/>
          </a:xfrm>
        </p:spPr>
        <p:txBody>
          <a:bodyPr vert="horz" lIns="91440" tIns="45720" rIns="91440" bIns="45720" rtlCol="0" anchor="ctr">
            <a:normAutofit/>
          </a:bodyPr>
          <a:lstStyle/>
          <a:p>
            <a:pPr>
              <a:lnSpc>
                <a:spcPct val="90000"/>
              </a:lnSpc>
            </a:pPr>
            <a:r>
              <a:rPr lang="en-US" sz="3200" dirty="0"/>
              <a:t>Cluster 2</a:t>
            </a:r>
          </a:p>
        </p:txBody>
      </p:sp>
      <p:sp>
        <p:nvSpPr>
          <p:cNvPr id="37" name="Rectangle 3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F23E59BE-50E3-4D54-903C-67B42CEB190A}"/>
              </a:ext>
            </a:extLst>
          </p:cNvPr>
          <p:cNvSpPr>
            <a:spLocks noGrp="1"/>
          </p:cNvSpPr>
          <p:nvPr>
            <p:ph type="body" sz="half" idx="2"/>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a:t>Similarly in case of cluster 2 most common venue is farm, followed by wine bar and the least common spot visited by crowd are event spaces.</a:t>
            </a:r>
          </a:p>
        </p:txBody>
      </p:sp>
      <p:pic>
        <p:nvPicPr>
          <p:cNvPr id="15" name="Picture Placeholder 14">
            <a:extLst>
              <a:ext uri="{FF2B5EF4-FFF2-40B4-BE49-F238E27FC236}">
                <a16:creationId xmlns:a16="http://schemas.microsoft.com/office/drawing/2014/main" id="{CFB95B94-0601-4747-A359-264F17A4B380}"/>
              </a:ext>
            </a:extLst>
          </p:cNvPr>
          <p:cNvPicPr>
            <a:picLocks noGrp="1"/>
          </p:cNvPicPr>
          <p:nvPr>
            <p:ph type="pic" idx="1"/>
          </p:nvPr>
        </p:nvPicPr>
        <p:blipFill rotWithShape="1">
          <a:blip r:embed="rId2"/>
          <a:srcRect r="1" b="10839"/>
          <a:stretch/>
        </p:blipFill>
        <p:spPr>
          <a:xfrm>
            <a:off x="554416" y="2731167"/>
            <a:ext cx="11167447" cy="3484983"/>
          </a:xfrm>
          <a:prstGeom prst="rect">
            <a:avLst/>
          </a:prstGeom>
        </p:spPr>
      </p:pic>
    </p:spTree>
    <p:extLst>
      <p:ext uri="{BB962C8B-B14F-4D97-AF65-F5344CB8AC3E}">
        <p14:creationId xmlns:p14="http://schemas.microsoft.com/office/powerpoint/2010/main" val="3522950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15656A-8B43-47D3-9750-174B8B40A754}"/>
              </a:ext>
            </a:extLst>
          </p:cNvPr>
          <p:cNvSpPr>
            <a:spLocks noGrp="1"/>
          </p:cNvSpPr>
          <p:nvPr>
            <p:ph type="title"/>
          </p:nvPr>
        </p:nvSpPr>
        <p:spPr>
          <a:xfrm>
            <a:off x="1046746" y="586822"/>
            <a:ext cx="3537285" cy="1645920"/>
          </a:xfrm>
        </p:spPr>
        <p:txBody>
          <a:bodyPr vert="horz" lIns="91440" tIns="45720" rIns="91440" bIns="45720" rtlCol="0" anchor="ctr">
            <a:normAutofit/>
          </a:bodyPr>
          <a:lstStyle/>
          <a:p>
            <a:pPr>
              <a:lnSpc>
                <a:spcPct val="90000"/>
              </a:lnSpc>
            </a:pPr>
            <a:r>
              <a:rPr lang="en-US" sz="3200" dirty="0"/>
              <a:t>Cluster 3</a:t>
            </a:r>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6A3290AD-A8F9-4B8D-9EFD-07778E5A3679}"/>
              </a:ext>
            </a:extLst>
          </p:cNvPr>
          <p:cNvSpPr>
            <a:spLocks noGrp="1"/>
          </p:cNvSpPr>
          <p:nvPr>
            <p:ph type="body" sz="half" idx="2"/>
          </p:nvPr>
        </p:nvSpPr>
        <p:spPr>
          <a:xfrm>
            <a:off x="5351164" y="586822"/>
            <a:ext cx="6002636" cy="1645920"/>
          </a:xfrm>
        </p:spPr>
        <p:txBody>
          <a:bodyPr vert="horz" lIns="91440" tIns="45720" rIns="91440" bIns="45720" rtlCol="0" anchor="ctr">
            <a:normAutofit/>
          </a:bodyPr>
          <a:lstStyle/>
          <a:p>
            <a:r>
              <a:rPr lang="en-IN" dirty="0"/>
              <a:t>In case of cluster 3, which lies  in the outskirts of Bangalore, most common venue visited are the Convenience stores and next most common visited place is flea market. The least favourite venue is  the farm.</a:t>
            </a:r>
          </a:p>
          <a:p>
            <a:pPr indent="-228600">
              <a:buFont typeface="Arial" panose="020B0604020202020204" pitchFamily="34" charset="0"/>
              <a:buChar char="•"/>
            </a:pPr>
            <a:endParaRPr lang="en-US" dirty="0"/>
          </a:p>
        </p:txBody>
      </p:sp>
      <p:pic>
        <p:nvPicPr>
          <p:cNvPr id="5" name="Content Placeholder 4">
            <a:extLst>
              <a:ext uri="{FF2B5EF4-FFF2-40B4-BE49-F238E27FC236}">
                <a16:creationId xmlns:a16="http://schemas.microsoft.com/office/drawing/2014/main" id="{CDF0889E-202D-4AF5-B359-D0F8043E42B7}"/>
              </a:ext>
            </a:extLst>
          </p:cNvPr>
          <p:cNvPicPr>
            <a:picLocks noGrp="1"/>
          </p:cNvPicPr>
          <p:nvPr>
            <p:ph idx="1"/>
          </p:nvPr>
        </p:nvPicPr>
        <p:blipFill>
          <a:blip r:embed="rId2"/>
          <a:stretch>
            <a:fillRect/>
          </a:stretch>
        </p:blipFill>
        <p:spPr>
          <a:xfrm>
            <a:off x="557784" y="3331594"/>
            <a:ext cx="11164824" cy="2288788"/>
          </a:xfrm>
          <a:prstGeom prst="rect">
            <a:avLst/>
          </a:prstGeom>
        </p:spPr>
      </p:pic>
    </p:spTree>
    <p:extLst>
      <p:ext uri="{BB962C8B-B14F-4D97-AF65-F5344CB8AC3E}">
        <p14:creationId xmlns:p14="http://schemas.microsoft.com/office/powerpoint/2010/main" val="2553872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F0B4CE-84C8-4040-BDCA-370014979B87}"/>
              </a:ext>
            </a:extLst>
          </p:cNvPr>
          <p:cNvSpPr>
            <a:spLocks noGrp="1"/>
          </p:cNvSpPr>
          <p:nvPr>
            <p:ph type="title"/>
          </p:nvPr>
        </p:nvSpPr>
        <p:spPr>
          <a:xfrm>
            <a:off x="1046746" y="586822"/>
            <a:ext cx="3537285" cy="1645920"/>
          </a:xfrm>
        </p:spPr>
        <p:txBody>
          <a:bodyPr vert="horz" lIns="91440" tIns="45720" rIns="91440" bIns="45720" rtlCol="0" anchor="ctr">
            <a:normAutofit/>
          </a:bodyPr>
          <a:lstStyle/>
          <a:p>
            <a:pPr>
              <a:lnSpc>
                <a:spcPct val="90000"/>
              </a:lnSpc>
            </a:pPr>
            <a:r>
              <a:rPr lang="en-US" sz="3200" dirty="0"/>
              <a:t>Cluster 4</a:t>
            </a:r>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3C2225A7-561D-4990-ABC2-E62D4E575BA0}"/>
              </a:ext>
            </a:extLst>
          </p:cNvPr>
          <p:cNvSpPr>
            <a:spLocks noGrp="1"/>
          </p:cNvSpPr>
          <p:nvPr>
            <p:ph type="body" sz="half" idx="2"/>
          </p:nvPr>
        </p:nvSpPr>
        <p:spPr>
          <a:xfrm>
            <a:off x="5351164" y="586822"/>
            <a:ext cx="6002636" cy="1645920"/>
          </a:xfrm>
        </p:spPr>
        <p:txBody>
          <a:bodyPr vert="horz" lIns="91440" tIns="45720" rIns="91440" bIns="45720" rtlCol="0" anchor="ctr">
            <a:normAutofit/>
          </a:bodyPr>
          <a:lstStyle/>
          <a:p>
            <a:pPr indent="-228600">
              <a:buFont typeface="Arial" panose="020B0604020202020204" pitchFamily="34" charset="0"/>
              <a:buChar char="•"/>
            </a:pPr>
            <a:r>
              <a:rPr lang="en-US" sz="1700"/>
              <a:t>Cluster 4 is the most important one for us. This cluster covers the area where we wish to establish our restaurant i.e Yelahanka new town. The most favourite venue visited here are Indian restaurant and followed by pizza place and hotels. Least visited place is hockey arena. </a:t>
            </a:r>
          </a:p>
          <a:p>
            <a:pPr indent="-228600">
              <a:buFont typeface="Arial" panose="020B0604020202020204" pitchFamily="34" charset="0"/>
              <a:buChar char="•"/>
            </a:pPr>
            <a:endParaRPr lang="en-US" sz="1700"/>
          </a:p>
        </p:txBody>
      </p:sp>
      <p:pic>
        <p:nvPicPr>
          <p:cNvPr id="5" name="Content Placeholder 4">
            <a:extLst>
              <a:ext uri="{FF2B5EF4-FFF2-40B4-BE49-F238E27FC236}">
                <a16:creationId xmlns:a16="http://schemas.microsoft.com/office/drawing/2014/main" id="{B96B5DE5-60F3-41F9-A742-24C0B7C6B41B}"/>
              </a:ext>
            </a:extLst>
          </p:cNvPr>
          <p:cNvPicPr>
            <a:picLocks noGrp="1"/>
          </p:cNvPicPr>
          <p:nvPr>
            <p:ph idx="1"/>
          </p:nvPr>
        </p:nvPicPr>
        <p:blipFill>
          <a:blip r:embed="rId2"/>
          <a:stretch>
            <a:fillRect/>
          </a:stretch>
        </p:blipFill>
        <p:spPr>
          <a:xfrm>
            <a:off x="557784" y="3233902"/>
            <a:ext cx="11164824" cy="2484172"/>
          </a:xfrm>
          <a:prstGeom prst="rect">
            <a:avLst/>
          </a:prstGeom>
        </p:spPr>
      </p:pic>
    </p:spTree>
    <p:extLst>
      <p:ext uri="{BB962C8B-B14F-4D97-AF65-F5344CB8AC3E}">
        <p14:creationId xmlns:p14="http://schemas.microsoft.com/office/powerpoint/2010/main" val="100302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503273-6B6C-4AA2-97C1-A2F6A8CD08D9}"/>
              </a:ext>
            </a:extLst>
          </p:cNvPr>
          <p:cNvSpPr>
            <a:spLocks noGrp="1"/>
          </p:cNvSpPr>
          <p:nvPr>
            <p:ph type="title"/>
          </p:nvPr>
        </p:nvSpPr>
        <p:spPr>
          <a:xfrm>
            <a:off x="1046746" y="586822"/>
            <a:ext cx="3537285" cy="1645920"/>
          </a:xfrm>
        </p:spPr>
        <p:txBody>
          <a:bodyPr vert="horz" lIns="91440" tIns="45720" rIns="91440" bIns="45720" rtlCol="0" anchor="ctr">
            <a:normAutofit/>
          </a:bodyPr>
          <a:lstStyle/>
          <a:p>
            <a:pPr>
              <a:lnSpc>
                <a:spcPct val="90000"/>
              </a:lnSpc>
            </a:pPr>
            <a:r>
              <a:rPr lang="en-US" sz="3200" dirty="0"/>
              <a:t>Cluster 5</a:t>
            </a:r>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B51F9526-9514-4EF4-A027-FC35DA979B68}"/>
              </a:ext>
            </a:extLst>
          </p:cNvPr>
          <p:cNvSpPr>
            <a:spLocks noGrp="1"/>
          </p:cNvSpPr>
          <p:nvPr>
            <p:ph type="body" sz="half" idx="2"/>
          </p:nvPr>
        </p:nvSpPr>
        <p:spPr>
          <a:xfrm>
            <a:off x="5351164" y="586822"/>
            <a:ext cx="6002636" cy="1645920"/>
          </a:xfrm>
        </p:spPr>
        <p:txBody>
          <a:bodyPr vert="horz" lIns="91440" tIns="45720" rIns="91440" bIns="45720" rtlCol="0" anchor="ctr">
            <a:normAutofit/>
          </a:bodyPr>
          <a:lstStyle/>
          <a:p>
            <a:pPr indent="-228600">
              <a:buFont typeface="Arial" panose="020B0604020202020204" pitchFamily="34" charset="0"/>
              <a:buChar char="•"/>
            </a:pPr>
            <a:r>
              <a:rPr lang="en-US" dirty="0"/>
              <a:t>In case of cluster 5 , fast food restaurant is preferred the most. Followed by clothing store and multiplexes. Electronics store takes the last position. </a:t>
            </a:r>
          </a:p>
          <a:p>
            <a:pPr indent="-228600">
              <a:buFont typeface="Arial" panose="020B0604020202020204" pitchFamily="34" charset="0"/>
              <a:buChar char="•"/>
            </a:pPr>
            <a:endParaRPr lang="en-US" dirty="0"/>
          </a:p>
        </p:txBody>
      </p:sp>
      <p:pic>
        <p:nvPicPr>
          <p:cNvPr id="5" name="Content Placeholder 4">
            <a:extLst>
              <a:ext uri="{FF2B5EF4-FFF2-40B4-BE49-F238E27FC236}">
                <a16:creationId xmlns:a16="http://schemas.microsoft.com/office/drawing/2014/main" id="{47A777D0-0252-42F6-95C2-33C27F4F0D83}"/>
              </a:ext>
            </a:extLst>
          </p:cNvPr>
          <p:cNvPicPr>
            <a:picLocks noGrp="1"/>
          </p:cNvPicPr>
          <p:nvPr>
            <p:ph idx="1"/>
          </p:nvPr>
        </p:nvPicPr>
        <p:blipFill>
          <a:blip r:embed="rId2"/>
          <a:stretch>
            <a:fillRect/>
          </a:stretch>
        </p:blipFill>
        <p:spPr>
          <a:xfrm>
            <a:off x="557784" y="3010604"/>
            <a:ext cx="11164824" cy="2930767"/>
          </a:xfrm>
          <a:prstGeom prst="rect">
            <a:avLst/>
          </a:prstGeom>
        </p:spPr>
      </p:pic>
    </p:spTree>
    <p:extLst>
      <p:ext uri="{BB962C8B-B14F-4D97-AF65-F5344CB8AC3E}">
        <p14:creationId xmlns:p14="http://schemas.microsoft.com/office/powerpoint/2010/main" val="383020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21B4-C3A9-4BCA-A8C6-506108E58DBB}"/>
              </a:ext>
            </a:extLst>
          </p:cNvPr>
          <p:cNvSpPr>
            <a:spLocks noGrp="1"/>
          </p:cNvSpPr>
          <p:nvPr>
            <p:ph type="title"/>
          </p:nvPr>
        </p:nvSpPr>
        <p:spPr/>
        <p:txBody>
          <a:bodyPr>
            <a:normAutofit/>
          </a:bodyPr>
          <a:lstStyle/>
          <a:p>
            <a:r>
              <a:rPr lang="en-IN" b="1" dirty="0"/>
              <a:t>Conclusion </a:t>
            </a:r>
            <a:endParaRPr lang="en-IN" dirty="0"/>
          </a:p>
        </p:txBody>
      </p:sp>
      <p:sp>
        <p:nvSpPr>
          <p:cNvPr id="3" name="Content Placeholder 2">
            <a:extLst>
              <a:ext uri="{FF2B5EF4-FFF2-40B4-BE49-F238E27FC236}">
                <a16:creationId xmlns:a16="http://schemas.microsoft.com/office/drawing/2014/main" id="{576410F5-61E3-4AEA-9701-DCAEDD71A8D1}"/>
              </a:ext>
            </a:extLst>
          </p:cNvPr>
          <p:cNvSpPr>
            <a:spLocks noGrp="1"/>
          </p:cNvSpPr>
          <p:nvPr>
            <p:ph idx="1"/>
          </p:nvPr>
        </p:nvSpPr>
        <p:spPr/>
        <p:txBody>
          <a:bodyPr>
            <a:normAutofit fontScale="62500" lnSpcReduction="20000"/>
          </a:bodyPr>
          <a:lstStyle/>
          <a:p>
            <a:r>
              <a:rPr lang="en-IN" dirty="0"/>
              <a:t>The basic parameter is the location and deciding type of restaurant. This project helps us in analysing these issues and draw a conclusion based on machine learning method </a:t>
            </a:r>
            <a:r>
              <a:rPr lang="en-IN" dirty="0" err="1"/>
              <a:t>i.e</a:t>
            </a:r>
            <a:r>
              <a:rPr lang="en-IN" dirty="0"/>
              <a:t> k means clustering</a:t>
            </a:r>
          </a:p>
          <a:p>
            <a:r>
              <a:rPr lang="en-IN" dirty="0"/>
              <a:t>The observations are imported from foursquare </a:t>
            </a:r>
            <a:r>
              <a:rPr lang="en-IN" dirty="0" err="1"/>
              <a:t>api</a:t>
            </a:r>
            <a:r>
              <a:rPr lang="en-IN" dirty="0"/>
              <a:t> which contains details of venues present in a neighbourhood. The neighbourhood is downloaded from government of India website which contains pin code along with latitude and longitude of areas present in Bangalore urban. </a:t>
            </a:r>
          </a:p>
          <a:p>
            <a:r>
              <a:rPr lang="en-IN" dirty="0"/>
              <a:t>5 is value of k chosen for optimal solution and the venues are divided into 5 clusters. The visualization of clusters helps us decide whether the assumed location for establishment is feasible. </a:t>
            </a:r>
          </a:p>
          <a:p>
            <a:r>
              <a:rPr lang="en-IN" dirty="0"/>
              <a:t>Later the outcomes of clustering helps in drawing a conclusion regarding what type of restaurant would be successful. Based on these parameters we have decided to open a coffee shop along with a bakery in Yelahanka new town area of Bangalore</a:t>
            </a:r>
          </a:p>
          <a:p>
            <a:endParaRPr lang="en-IN" dirty="0"/>
          </a:p>
        </p:txBody>
      </p:sp>
    </p:spTree>
    <p:extLst>
      <p:ext uri="{BB962C8B-B14F-4D97-AF65-F5344CB8AC3E}">
        <p14:creationId xmlns:p14="http://schemas.microsoft.com/office/powerpoint/2010/main" val="313780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0267-CAEE-425B-96DE-4AD0199AF00E}"/>
              </a:ext>
            </a:extLst>
          </p:cNvPr>
          <p:cNvSpPr>
            <a:spLocks noGrp="1"/>
          </p:cNvSpPr>
          <p:nvPr>
            <p:ph type="title"/>
          </p:nvPr>
        </p:nvSpPr>
        <p:spPr/>
        <p:txBody>
          <a:bodyPr>
            <a:normAutofit fontScale="90000"/>
          </a:bodyPr>
          <a:lstStyle/>
          <a:p>
            <a:r>
              <a:rPr lang="en-IN" dirty="0"/>
              <a:t>Importance of Analysing a locality for a Business setup</a:t>
            </a:r>
          </a:p>
        </p:txBody>
      </p:sp>
      <p:sp>
        <p:nvSpPr>
          <p:cNvPr id="3" name="Content Placeholder 2">
            <a:extLst>
              <a:ext uri="{FF2B5EF4-FFF2-40B4-BE49-F238E27FC236}">
                <a16:creationId xmlns:a16="http://schemas.microsoft.com/office/drawing/2014/main" id="{F93959F3-6677-4A77-86CD-E39C159B5AE0}"/>
              </a:ext>
            </a:extLst>
          </p:cNvPr>
          <p:cNvSpPr>
            <a:spLocks noGrp="1"/>
          </p:cNvSpPr>
          <p:nvPr>
            <p:ph idx="1"/>
          </p:nvPr>
        </p:nvSpPr>
        <p:spPr/>
        <p:txBody>
          <a:bodyPr>
            <a:normAutofit fontScale="85000" lnSpcReduction="20000"/>
          </a:bodyPr>
          <a:lstStyle/>
          <a:p>
            <a:r>
              <a:rPr lang="en-US" dirty="0"/>
              <a:t>Generally, a neighborhood is valued by its surroundings, services, popularity, population, transport networks etc. Therefore, area which improves a lot bring both competitive and economic advantages to the city.</a:t>
            </a:r>
          </a:p>
          <a:p>
            <a:r>
              <a:rPr lang="en-IN" dirty="0"/>
              <a:t>Two of the most important and essential parameters to open a restaurant are finding a right location and type of the establishment.</a:t>
            </a:r>
          </a:p>
          <a:p>
            <a:r>
              <a:rPr lang="en-IN" dirty="0"/>
              <a:t>The objective is to open a restaurant which is in an optimal and feasible location along with choosing right type or cuisine of restaurant which can make good profit and comparatively easy to operate.</a:t>
            </a:r>
          </a:p>
        </p:txBody>
      </p:sp>
    </p:spTree>
    <p:extLst>
      <p:ext uri="{BB962C8B-B14F-4D97-AF65-F5344CB8AC3E}">
        <p14:creationId xmlns:p14="http://schemas.microsoft.com/office/powerpoint/2010/main" val="163875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E5A1-680B-4D03-8F9F-28777D91589B}"/>
              </a:ext>
            </a:extLst>
          </p:cNvPr>
          <p:cNvSpPr>
            <a:spLocks noGrp="1"/>
          </p:cNvSpPr>
          <p:nvPr>
            <p:ph type="title"/>
          </p:nvPr>
        </p:nvSpPr>
        <p:spPr/>
        <p:txBody>
          <a:bodyPr/>
          <a:lstStyle/>
          <a:p>
            <a:r>
              <a:rPr lang="en-IN" dirty="0"/>
              <a:t>Data acquisition and cleaning</a:t>
            </a:r>
          </a:p>
        </p:txBody>
      </p:sp>
      <p:sp>
        <p:nvSpPr>
          <p:cNvPr id="3" name="Content Placeholder 2">
            <a:extLst>
              <a:ext uri="{FF2B5EF4-FFF2-40B4-BE49-F238E27FC236}">
                <a16:creationId xmlns:a16="http://schemas.microsoft.com/office/drawing/2014/main" id="{23C03E23-0BFD-4683-B75A-EABDE3AA8EE5}"/>
              </a:ext>
            </a:extLst>
          </p:cNvPr>
          <p:cNvSpPr>
            <a:spLocks noGrp="1"/>
          </p:cNvSpPr>
          <p:nvPr>
            <p:ph idx="1"/>
          </p:nvPr>
        </p:nvSpPr>
        <p:spPr/>
        <p:txBody>
          <a:bodyPr>
            <a:normAutofit fontScale="62500" lnSpcReduction="20000"/>
          </a:bodyPr>
          <a:lstStyle/>
          <a:p>
            <a:r>
              <a:rPr lang="en-IN" dirty="0"/>
              <a:t>The dataset containing pin code along with respective neighbourhood, latitude and longitude was extracted from </a:t>
            </a:r>
            <a:r>
              <a:rPr lang="en-IN" dirty="0">
                <a:hlinkClick r:id="rId2"/>
              </a:rPr>
              <a:t>https://data.gov.in/</a:t>
            </a:r>
            <a:r>
              <a:rPr lang="en-IN" dirty="0"/>
              <a:t> website. </a:t>
            </a:r>
          </a:p>
          <a:p>
            <a:r>
              <a:rPr lang="en-IN" dirty="0"/>
              <a:t>This huge dataset consisted data of every state and city present in India. Filter was applied on city column as Bangalore and resulting data was copied to another excel file.</a:t>
            </a:r>
          </a:p>
          <a:p>
            <a:r>
              <a:rPr lang="en-IN" dirty="0"/>
              <a:t>As majority of pin-codes consist of one or more neighbourhood name, there were multiple entries, and this was solved by removing duplicates as we needed one pin-code along with its neighbourhood name and location details. </a:t>
            </a:r>
          </a:p>
          <a:p>
            <a:r>
              <a:rPr lang="en-IN" dirty="0"/>
              <a:t>Details of venues and respective ratings were extracted from foursquare API using appropriate GET command along with URL of form; </a:t>
            </a:r>
            <a:r>
              <a:rPr lang="en-US" altLang="en-US" dirty="0">
                <a:solidFill>
                  <a:srgbClr val="BA2121"/>
                </a:solidFill>
                <a:latin typeface="Courier New" panose="02070309020205020404" pitchFamily="49" charset="0"/>
              </a:rPr>
              <a:t>'https://api.foursquare.com/v2/venues/explore?&amp;</a:t>
            </a:r>
            <a:r>
              <a:rPr lang="en-US" altLang="en-US" dirty="0" err="1">
                <a:solidFill>
                  <a:srgbClr val="BA2121"/>
                </a:solidFill>
                <a:latin typeface="Courier New" panose="02070309020205020404" pitchFamily="49" charset="0"/>
              </a:rPr>
              <a:t>client_id</a:t>
            </a:r>
            <a:r>
              <a:rPr lang="en-US" altLang="en-US" dirty="0">
                <a:solidFill>
                  <a:srgbClr val="BA2121"/>
                </a:solidFill>
                <a:latin typeface="Courier New" panose="02070309020205020404" pitchFamily="49" charset="0"/>
              </a:rPr>
              <a:t>=</a:t>
            </a:r>
            <a:r>
              <a:rPr lang="en-US" altLang="en-US" b="1" dirty="0">
                <a:solidFill>
                  <a:srgbClr val="BB6688"/>
                </a:solidFill>
                <a:latin typeface="Courier New" panose="02070309020205020404" pitchFamily="49" charset="0"/>
              </a:rPr>
              <a:t>{}</a:t>
            </a:r>
            <a:r>
              <a:rPr lang="en-US" altLang="en-US" dirty="0">
                <a:solidFill>
                  <a:srgbClr val="BA2121"/>
                </a:solidFill>
                <a:latin typeface="Courier New" panose="02070309020205020404" pitchFamily="49" charset="0"/>
              </a:rPr>
              <a:t>&amp;</a:t>
            </a:r>
            <a:r>
              <a:rPr lang="en-US" altLang="en-US" dirty="0" err="1">
                <a:solidFill>
                  <a:srgbClr val="BA2121"/>
                </a:solidFill>
                <a:latin typeface="Courier New" panose="02070309020205020404" pitchFamily="49" charset="0"/>
              </a:rPr>
              <a:t>client_secret</a:t>
            </a:r>
            <a:r>
              <a:rPr lang="en-US" altLang="en-US" dirty="0">
                <a:solidFill>
                  <a:srgbClr val="BA2121"/>
                </a:solidFill>
                <a:latin typeface="Courier New" panose="02070309020205020404" pitchFamily="49" charset="0"/>
              </a:rPr>
              <a:t>=</a:t>
            </a:r>
            <a:r>
              <a:rPr lang="en-US" altLang="en-US" b="1" dirty="0">
                <a:solidFill>
                  <a:srgbClr val="BB6688"/>
                </a:solidFill>
                <a:latin typeface="Courier New" panose="02070309020205020404" pitchFamily="49" charset="0"/>
              </a:rPr>
              <a:t>{}</a:t>
            </a:r>
            <a:r>
              <a:rPr lang="en-US" altLang="en-US" dirty="0">
                <a:solidFill>
                  <a:srgbClr val="BA2121"/>
                </a:solidFill>
                <a:latin typeface="Courier New" panose="02070309020205020404" pitchFamily="49" charset="0"/>
              </a:rPr>
              <a:t>&amp;v=</a:t>
            </a:r>
            <a:r>
              <a:rPr lang="en-US" altLang="en-US" b="1" dirty="0">
                <a:solidFill>
                  <a:srgbClr val="BB6688"/>
                </a:solidFill>
                <a:latin typeface="Courier New" panose="02070309020205020404" pitchFamily="49" charset="0"/>
              </a:rPr>
              <a:t>{}</a:t>
            </a:r>
            <a:r>
              <a:rPr lang="en-US" altLang="en-US" dirty="0">
                <a:solidFill>
                  <a:srgbClr val="BA2121"/>
                </a:solidFill>
                <a:latin typeface="Courier New" panose="02070309020205020404" pitchFamily="49" charset="0"/>
              </a:rPr>
              <a:t>&amp;</a:t>
            </a:r>
            <a:r>
              <a:rPr lang="en-US" altLang="en-US" dirty="0" err="1">
                <a:solidFill>
                  <a:srgbClr val="BA2121"/>
                </a:solidFill>
                <a:latin typeface="Courier New" panose="02070309020205020404" pitchFamily="49" charset="0"/>
              </a:rPr>
              <a:t>ll</a:t>
            </a:r>
            <a:r>
              <a:rPr lang="en-US" altLang="en-US" dirty="0">
                <a:solidFill>
                  <a:srgbClr val="BA2121"/>
                </a:solidFill>
                <a:latin typeface="Courier New" panose="02070309020205020404" pitchFamily="49" charset="0"/>
              </a:rPr>
              <a:t>=</a:t>
            </a:r>
            <a:r>
              <a:rPr lang="en-US" altLang="en-US" b="1" dirty="0">
                <a:solidFill>
                  <a:srgbClr val="BB6688"/>
                </a:solidFill>
                <a:latin typeface="Courier New" panose="02070309020205020404" pitchFamily="49" charset="0"/>
              </a:rPr>
              <a:t>{}</a:t>
            </a:r>
            <a:r>
              <a:rPr lang="en-US" altLang="en-US" dirty="0">
                <a:solidFill>
                  <a:srgbClr val="BA2121"/>
                </a:solidFill>
                <a:latin typeface="Courier New" panose="02070309020205020404" pitchFamily="49" charset="0"/>
              </a:rPr>
              <a:t>,</a:t>
            </a:r>
            <a:r>
              <a:rPr lang="en-US" altLang="en-US" b="1" dirty="0">
                <a:solidFill>
                  <a:srgbClr val="BB6688"/>
                </a:solidFill>
                <a:latin typeface="Courier New" panose="02070309020205020404" pitchFamily="49" charset="0"/>
              </a:rPr>
              <a:t>{}</a:t>
            </a:r>
            <a:r>
              <a:rPr lang="en-US" altLang="en-US" dirty="0">
                <a:solidFill>
                  <a:srgbClr val="BA2121"/>
                </a:solidFill>
                <a:latin typeface="Courier New" panose="02070309020205020404" pitchFamily="49" charset="0"/>
              </a:rPr>
              <a:t>&amp;radius=</a:t>
            </a:r>
            <a:r>
              <a:rPr lang="en-US" altLang="en-US" b="1" dirty="0">
                <a:solidFill>
                  <a:srgbClr val="BB6688"/>
                </a:solidFill>
                <a:latin typeface="Courier New" panose="02070309020205020404" pitchFamily="49" charset="0"/>
              </a:rPr>
              <a:t>{}</a:t>
            </a:r>
            <a:r>
              <a:rPr lang="en-US" altLang="en-US" dirty="0">
                <a:solidFill>
                  <a:srgbClr val="BA2121"/>
                </a:solidFill>
                <a:latin typeface="Courier New" panose="02070309020205020404" pitchFamily="49" charset="0"/>
              </a:rPr>
              <a:t>&amp;limit=</a:t>
            </a:r>
            <a:r>
              <a:rPr lang="en-US" altLang="en-US" b="1" dirty="0">
                <a:solidFill>
                  <a:srgbClr val="BB6688"/>
                </a:solidFill>
                <a:latin typeface="Courier New" panose="02070309020205020404" pitchFamily="49" charset="0"/>
              </a:rPr>
              <a:t>{}</a:t>
            </a:r>
            <a:r>
              <a:rPr lang="en-US" altLang="en-US" dirty="0">
                <a:solidFill>
                  <a:srgbClr val="BA2121"/>
                </a:solidFill>
                <a:latin typeface="Courier New" panose="02070309020205020404" pitchFamily="49" charset="0"/>
              </a:rPr>
              <a:t>'</a:t>
            </a:r>
            <a:r>
              <a:rPr lang="en-US" altLang="en-US" sz="2000" dirty="0"/>
              <a:t> </a:t>
            </a:r>
            <a:endParaRPr lang="en-IN" dirty="0"/>
          </a:p>
        </p:txBody>
      </p:sp>
    </p:spTree>
    <p:extLst>
      <p:ext uri="{BB962C8B-B14F-4D97-AF65-F5344CB8AC3E}">
        <p14:creationId xmlns:p14="http://schemas.microsoft.com/office/powerpoint/2010/main" val="394924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051B-E10A-4B57-BFFE-CB8704E0323D}"/>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2FE16860-437F-4163-AE45-90DB0FCD5EFF}"/>
              </a:ext>
            </a:extLst>
          </p:cNvPr>
          <p:cNvSpPr>
            <a:spLocks noGrp="1"/>
          </p:cNvSpPr>
          <p:nvPr>
            <p:ph idx="1"/>
          </p:nvPr>
        </p:nvSpPr>
        <p:spPr/>
        <p:txBody>
          <a:bodyPr>
            <a:normAutofit fontScale="85000" lnSpcReduction="20000"/>
          </a:bodyPr>
          <a:lstStyle/>
          <a:p>
            <a:pPr marL="0" indent="0">
              <a:buNone/>
            </a:pPr>
            <a:r>
              <a:rPr lang="en-IN" dirty="0"/>
              <a:t>Following steps are carried out</a:t>
            </a:r>
          </a:p>
          <a:p>
            <a:pPr lvl="0"/>
            <a:r>
              <a:rPr lang="en-IN" dirty="0"/>
              <a:t>Convert addresses into their equivalent latitude and longitude values.</a:t>
            </a:r>
          </a:p>
          <a:p>
            <a:pPr lvl="0"/>
            <a:r>
              <a:rPr lang="en-IN" dirty="0"/>
              <a:t>Use the Foursquare API to explore neighbourhoods in Bangalore City. </a:t>
            </a:r>
          </a:p>
          <a:p>
            <a:pPr lvl="0"/>
            <a:r>
              <a:rPr lang="en-IN" dirty="0"/>
              <a:t>Use the explore function to get the most common venue categories in each neighbourhood, and then use this feature to group the neighbourhoods into clusters.</a:t>
            </a:r>
          </a:p>
          <a:p>
            <a:pPr lvl="0"/>
            <a:r>
              <a:rPr lang="en-IN" dirty="0"/>
              <a:t>Use the </a:t>
            </a:r>
            <a:r>
              <a:rPr lang="en-IN" i="1" dirty="0"/>
              <a:t>k</a:t>
            </a:r>
            <a:r>
              <a:rPr lang="en-IN" dirty="0"/>
              <a:t>-means clustering algorithm to complete this task. </a:t>
            </a:r>
          </a:p>
          <a:p>
            <a:pPr lvl="0"/>
            <a:r>
              <a:rPr lang="en-IN" dirty="0"/>
              <a:t>Use the Folium library to visualize the neighbourhoods in New York City and their emerging clusters.</a:t>
            </a:r>
          </a:p>
          <a:p>
            <a:endParaRPr lang="en-IN" dirty="0"/>
          </a:p>
        </p:txBody>
      </p:sp>
    </p:spTree>
    <p:extLst>
      <p:ext uri="{BB962C8B-B14F-4D97-AF65-F5344CB8AC3E}">
        <p14:creationId xmlns:p14="http://schemas.microsoft.com/office/powerpoint/2010/main" val="217546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299C-0BFE-4508-AC16-F7C4F6BB83D4}"/>
              </a:ext>
            </a:extLst>
          </p:cNvPr>
          <p:cNvSpPr>
            <a:spLocks noGrp="1"/>
          </p:cNvSpPr>
          <p:nvPr>
            <p:ph type="title"/>
          </p:nvPr>
        </p:nvSpPr>
        <p:spPr/>
        <p:txBody>
          <a:bodyPr>
            <a:normAutofit fontScale="90000"/>
          </a:bodyPr>
          <a:lstStyle/>
          <a:p>
            <a:r>
              <a:rPr lang="en-IN" i="1" dirty="0"/>
              <a:t>Importing Libraries:</a:t>
            </a:r>
            <a:br>
              <a:rPr lang="en-IN" dirty="0"/>
            </a:br>
            <a:endParaRPr lang="en-IN" dirty="0"/>
          </a:p>
        </p:txBody>
      </p:sp>
      <p:sp>
        <p:nvSpPr>
          <p:cNvPr id="3" name="Content Placeholder 2">
            <a:extLst>
              <a:ext uri="{FF2B5EF4-FFF2-40B4-BE49-F238E27FC236}">
                <a16:creationId xmlns:a16="http://schemas.microsoft.com/office/drawing/2014/main" id="{7CB2CED6-B503-4BDE-A974-B0AA060AD7D6}"/>
              </a:ext>
            </a:extLst>
          </p:cNvPr>
          <p:cNvSpPr>
            <a:spLocks noGrp="1"/>
          </p:cNvSpPr>
          <p:nvPr>
            <p:ph idx="1"/>
          </p:nvPr>
        </p:nvSpPr>
        <p:spPr/>
        <p:txBody>
          <a:bodyPr>
            <a:normAutofit fontScale="70000" lnSpcReduction="20000"/>
          </a:bodyPr>
          <a:lstStyle/>
          <a:p>
            <a:pPr lvl="0"/>
            <a:r>
              <a:rPr lang="en-IN" dirty="0" err="1"/>
              <a:t>Numpy</a:t>
            </a:r>
            <a:r>
              <a:rPr lang="en-IN" dirty="0"/>
              <a:t> - library to handle data in a vectorized manner</a:t>
            </a:r>
          </a:p>
          <a:p>
            <a:pPr lvl="0"/>
            <a:r>
              <a:rPr lang="en-IN" dirty="0"/>
              <a:t>Pandas - library for data analysis</a:t>
            </a:r>
          </a:p>
          <a:p>
            <a:pPr lvl="0"/>
            <a:r>
              <a:rPr lang="en-IN" dirty="0"/>
              <a:t>Json - library to handle JSON files</a:t>
            </a:r>
          </a:p>
          <a:p>
            <a:pPr lvl="0"/>
            <a:r>
              <a:rPr lang="en-IN" dirty="0" err="1"/>
              <a:t>Nominatim</a:t>
            </a:r>
            <a:r>
              <a:rPr lang="en-IN" dirty="0"/>
              <a:t> - convert an address into latitude and longitude values</a:t>
            </a:r>
          </a:p>
          <a:p>
            <a:pPr lvl="0"/>
            <a:r>
              <a:rPr lang="en-IN" dirty="0"/>
              <a:t>Requests - library to handle requests</a:t>
            </a:r>
          </a:p>
          <a:p>
            <a:pPr lvl="0"/>
            <a:r>
              <a:rPr lang="en-IN" dirty="0"/>
              <a:t>matplotlib.cm, </a:t>
            </a:r>
            <a:r>
              <a:rPr lang="en-IN" dirty="0" err="1"/>
              <a:t>matplotlib.colors</a:t>
            </a:r>
            <a:r>
              <a:rPr lang="en-IN" dirty="0"/>
              <a:t> -  Matplotlib and associated plotting modules</a:t>
            </a:r>
          </a:p>
          <a:p>
            <a:pPr lvl="0"/>
            <a:r>
              <a:rPr lang="en-IN" dirty="0" err="1"/>
              <a:t>KMeans</a:t>
            </a:r>
            <a:r>
              <a:rPr lang="en-IN" dirty="0"/>
              <a:t> - for clustering</a:t>
            </a:r>
          </a:p>
          <a:p>
            <a:pPr lvl="0"/>
            <a:r>
              <a:rPr lang="en-IN" dirty="0"/>
              <a:t>Folium - map rendering library</a:t>
            </a:r>
          </a:p>
        </p:txBody>
      </p:sp>
    </p:spTree>
    <p:extLst>
      <p:ext uri="{BB962C8B-B14F-4D97-AF65-F5344CB8AC3E}">
        <p14:creationId xmlns:p14="http://schemas.microsoft.com/office/powerpoint/2010/main" val="25428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96F5-91DA-46E5-9116-26970A79E835}"/>
              </a:ext>
            </a:extLst>
          </p:cNvPr>
          <p:cNvSpPr>
            <a:spLocks noGrp="1"/>
          </p:cNvSpPr>
          <p:nvPr>
            <p:ph type="title"/>
          </p:nvPr>
        </p:nvSpPr>
        <p:spPr/>
        <p:txBody>
          <a:bodyPr>
            <a:normAutofit fontScale="90000"/>
          </a:bodyPr>
          <a:lstStyle/>
          <a:p>
            <a:r>
              <a:rPr lang="en-IN" i="1" dirty="0"/>
              <a:t>Importing Data:</a:t>
            </a:r>
            <a:br>
              <a:rPr lang="en-IN" dirty="0"/>
            </a:br>
            <a:endParaRPr lang="en-IN" dirty="0"/>
          </a:p>
        </p:txBody>
      </p:sp>
      <p:sp>
        <p:nvSpPr>
          <p:cNvPr id="3" name="Content Placeholder 2">
            <a:extLst>
              <a:ext uri="{FF2B5EF4-FFF2-40B4-BE49-F238E27FC236}">
                <a16:creationId xmlns:a16="http://schemas.microsoft.com/office/drawing/2014/main" id="{DA877FF3-FE7D-4B30-9650-A3899A436A93}"/>
              </a:ext>
            </a:extLst>
          </p:cNvPr>
          <p:cNvSpPr>
            <a:spLocks noGrp="1"/>
          </p:cNvSpPr>
          <p:nvPr>
            <p:ph idx="1"/>
          </p:nvPr>
        </p:nvSpPr>
        <p:spPr/>
        <p:txBody>
          <a:bodyPr/>
          <a:lstStyle/>
          <a:p>
            <a:r>
              <a:rPr lang="en-IN" dirty="0"/>
              <a:t>Data is imported in IBM Watson Studio and automatically code is generated to save the values into data frames using pandas library. Exploring the data it can be seen that columns are similar to excel file and an extra missing value column having values</a:t>
            </a:r>
            <a:r>
              <a:rPr lang="en-IN" i="1" dirty="0"/>
              <a:t> </a:t>
            </a:r>
            <a:r>
              <a:rPr lang="en-IN" i="1" dirty="0" err="1"/>
              <a:t>NaN</a:t>
            </a:r>
            <a:r>
              <a:rPr lang="en-IN" dirty="0"/>
              <a:t> was created and later dropped using </a:t>
            </a:r>
            <a:r>
              <a:rPr lang="en-IN" i="1" dirty="0"/>
              <a:t>drop</a:t>
            </a:r>
            <a:r>
              <a:rPr lang="en-IN" dirty="0"/>
              <a:t> command.</a:t>
            </a:r>
          </a:p>
        </p:txBody>
      </p:sp>
    </p:spTree>
    <p:extLst>
      <p:ext uri="{BB962C8B-B14F-4D97-AF65-F5344CB8AC3E}">
        <p14:creationId xmlns:p14="http://schemas.microsoft.com/office/powerpoint/2010/main" val="400980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A70B-3A05-4158-86D6-BD10166AC318}"/>
              </a:ext>
            </a:extLst>
          </p:cNvPr>
          <p:cNvSpPr>
            <a:spLocks noGrp="1"/>
          </p:cNvSpPr>
          <p:nvPr>
            <p:ph type="title"/>
          </p:nvPr>
        </p:nvSpPr>
        <p:spPr/>
        <p:txBody>
          <a:bodyPr>
            <a:normAutofit fontScale="90000"/>
          </a:bodyPr>
          <a:lstStyle/>
          <a:p>
            <a:r>
              <a:rPr lang="en-IN" i="1" dirty="0"/>
              <a:t>Use </a:t>
            </a:r>
            <a:r>
              <a:rPr lang="en-IN" i="1" dirty="0" err="1"/>
              <a:t>geopy</a:t>
            </a:r>
            <a:r>
              <a:rPr lang="en-IN" i="1" dirty="0"/>
              <a:t> library to get the latitude and longitude values of Bangalore City:</a:t>
            </a:r>
            <a:endParaRPr lang="en-IN" dirty="0"/>
          </a:p>
        </p:txBody>
      </p:sp>
      <p:sp>
        <p:nvSpPr>
          <p:cNvPr id="3" name="Content Placeholder 2">
            <a:extLst>
              <a:ext uri="{FF2B5EF4-FFF2-40B4-BE49-F238E27FC236}">
                <a16:creationId xmlns:a16="http://schemas.microsoft.com/office/drawing/2014/main" id="{4059F2E4-9015-4E53-9706-FB78039F0F17}"/>
              </a:ext>
            </a:extLst>
          </p:cNvPr>
          <p:cNvSpPr>
            <a:spLocks noGrp="1"/>
          </p:cNvSpPr>
          <p:nvPr>
            <p:ph idx="1"/>
          </p:nvPr>
        </p:nvSpPr>
        <p:spPr/>
        <p:txBody>
          <a:bodyPr>
            <a:normAutofit fontScale="85000" lnSpcReduction="20000"/>
          </a:bodyPr>
          <a:lstStyle/>
          <a:p>
            <a:r>
              <a:rPr lang="en-IN" dirty="0"/>
              <a:t>In order to define an instance of the geocoder, we need to define a </a:t>
            </a:r>
            <a:r>
              <a:rPr lang="en-IN" dirty="0" err="1"/>
              <a:t>user_agent</a:t>
            </a:r>
            <a:r>
              <a:rPr lang="en-IN" dirty="0"/>
              <a:t>. We will name our agent </a:t>
            </a:r>
            <a:r>
              <a:rPr lang="en-IN" dirty="0" err="1"/>
              <a:t>nyblr_explorer</a:t>
            </a:r>
            <a:r>
              <a:rPr lang="en-IN" dirty="0"/>
              <a:t>. </a:t>
            </a:r>
          </a:p>
          <a:p>
            <a:r>
              <a:rPr lang="en-IN" dirty="0"/>
              <a:t>Next a map of Bangalore with neighbourhoods superimposed on top was created using Folium. </a:t>
            </a:r>
          </a:p>
          <a:p>
            <a:r>
              <a:rPr lang="en-IN" dirty="0"/>
              <a:t>For illustration purposes, we simplify the map  by segmenting and clustering only the neighbourhoods in Yelahanka new town area. </a:t>
            </a:r>
          </a:p>
          <a:p>
            <a:r>
              <a:rPr lang="en-IN" dirty="0"/>
              <a:t>We slice the original </a:t>
            </a:r>
            <a:r>
              <a:rPr lang="en-IN" dirty="0" err="1"/>
              <a:t>dataframe</a:t>
            </a:r>
            <a:r>
              <a:rPr lang="en-IN" dirty="0"/>
              <a:t> and create a new </a:t>
            </a:r>
            <a:r>
              <a:rPr lang="en-IN" dirty="0" err="1"/>
              <a:t>dataframe</a:t>
            </a:r>
            <a:r>
              <a:rPr lang="en-IN" dirty="0"/>
              <a:t> of the Yelahanka new town data. As we did with all of Bangalore City and visualize Yelahanka new town and neighbourhoods in it.</a:t>
            </a:r>
          </a:p>
          <a:p>
            <a:endParaRPr lang="en-IN" dirty="0"/>
          </a:p>
        </p:txBody>
      </p:sp>
    </p:spTree>
    <p:extLst>
      <p:ext uri="{BB962C8B-B14F-4D97-AF65-F5344CB8AC3E}">
        <p14:creationId xmlns:p14="http://schemas.microsoft.com/office/powerpoint/2010/main" val="396989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87BF-4B9F-4AF7-B77D-52EDC17867F0}"/>
              </a:ext>
            </a:extLst>
          </p:cNvPr>
          <p:cNvSpPr>
            <a:spLocks noGrp="1"/>
          </p:cNvSpPr>
          <p:nvPr>
            <p:ph type="title"/>
          </p:nvPr>
        </p:nvSpPr>
        <p:spPr/>
        <p:txBody>
          <a:bodyPr>
            <a:normAutofit fontScale="90000"/>
          </a:bodyPr>
          <a:lstStyle/>
          <a:p>
            <a:r>
              <a:rPr lang="en-IN" i="1" dirty="0"/>
              <a:t>Define Foursquare Credentials and Version:</a:t>
            </a:r>
            <a:br>
              <a:rPr lang="en-IN" dirty="0"/>
            </a:br>
            <a:endParaRPr lang="en-IN" dirty="0"/>
          </a:p>
        </p:txBody>
      </p:sp>
      <p:sp>
        <p:nvSpPr>
          <p:cNvPr id="3" name="Content Placeholder 2">
            <a:extLst>
              <a:ext uri="{FF2B5EF4-FFF2-40B4-BE49-F238E27FC236}">
                <a16:creationId xmlns:a16="http://schemas.microsoft.com/office/drawing/2014/main" id="{107B7EE9-64B0-4AD0-808E-2B6B7DDB58E3}"/>
              </a:ext>
            </a:extLst>
          </p:cNvPr>
          <p:cNvSpPr>
            <a:spLocks noGrp="1"/>
          </p:cNvSpPr>
          <p:nvPr>
            <p:ph idx="1"/>
          </p:nvPr>
        </p:nvSpPr>
        <p:spPr/>
        <p:txBody>
          <a:bodyPr>
            <a:normAutofit fontScale="77500" lnSpcReduction="20000"/>
          </a:bodyPr>
          <a:lstStyle/>
          <a:p>
            <a:r>
              <a:rPr lang="en-IN" dirty="0"/>
              <a:t>Next, we utilize the Foursquare API to explore the neighbourhoods and segment them. </a:t>
            </a:r>
          </a:p>
          <a:p>
            <a:r>
              <a:rPr lang="en-IN" dirty="0"/>
              <a:t>First we get the neighbourhood's name and then the neighbourhood's latitude and longitude values.</a:t>
            </a:r>
          </a:p>
          <a:p>
            <a:r>
              <a:rPr lang="en-IN" dirty="0"/>
              <a:t> Then we get the top 100 venues that are in Yelahanka new town within a radius of 500 meters. </a:t>
            </a:r>
          </a:p>
          <a:p>
            <a:r>
              <a:rPr lang="en-IN" dirty="0"/>
              <a:t>Next we send the GET request and examine the results. </a:t>
            </a:r>
          </a:p>
          <a:p>
            <a:r>
              <a:rPr lang="en-IN" dirty="0"/>
              <a:t>We are ready to clean the json and structure it into a </a:t>
            </a:r>
            <a:r>
              <a:rPr lang="en-IN" i="1" dirty="0"/>
              <a:t>pandas</a:t>
            </a:r>
            <a:r>
              <a:rPr lang="en-IN" dirty="0"/>
              <a:t> </a:t>
            </a:r>
            <a:r>
              <a:rPr lang="en-IN" dirty="0" err="1"/>
              <a:t>dataframe</a:t>
            </a:r>
            <a:r>
              <a:rPr lang="en-IN" dirty="0"/>
              <a:t> and check how many venues were returned by Foursquare.</a:t>
            </a:r>
          </a:p>
          <a:p>
            <a:endParaRPr lang="en-IN" dirty="0"/>
          </a:p>
        </p:txBody>
      </p:sp>
    </p:spTree>
    <p:extLst>
      <p:ext uri="{BB962C8B-B14F-4D97-AF65-F5344CB8AC3E}">
        <p14:creationId xmlns:p14="http://schemas.microsoft.com/office/powerpoint/2010/main" val="155245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D7CC-32A1-4084-A2FC-DB071872C91C}"/>
              </a:ext>
            </a:extLst>
          </p:cNvPr>
          <p:cNvSpPr>
            <a:spLocks noGrp="1"/>
          </p:cNvSpPr>
          <p:nvPr>
            <p:ph type="title"/>
          </p:nvPr>
        </p:nvSpPr>
        <p:spPr/>
        <p:txBody>
          <a:bodyPr>
            <a:normAutofit fontScale="90000"/>
          </a:bodyPr>
          <a:lstStyle/>
          <a:p>
            <a:r>
              <a:rPr lang="en-IN" i="1" dirty="0"/>
              <a:t>Explore Neighbourhoods in Yelahanka new town:</a:t>
            </a:r>
            <a:br>
              <a:rPr lang="en-IN" dirty="0"/>
            </a:br>
            <a:endParaRPr lang="en-IN" dirty="0"/>
          </a:p>
        </p:txBody>
      </p:sp>
      <p:sp>
        <p:nvSpPr>
          <p:cNvPr id="3" name="Content Placeholder 2">
            <a:extLst>
              <a:ext uri="{FF2B5EF4-FFF2-40B4-BE49-F238E27FC236}">
                <a16:creationId xmlns:a16="http://schemas.microsoft.com/office/drawing/2014/main" id="{4C7097F1-DC26-4C69-B408-E82F5DFDEDD4}"/>
              </a:ext>
            </a:extLst>
          </p:cNvPr>
          <p:cNvSpPr>
            <a:spLocks noGrp="1"/>
          </p:cNvSpPr>
          <p:nvPr>
            <p:ph idx="1"/>
          </p:nvPr>
        </p:nvSpPr>
        <p:spPr/>
        <p:txBody>
          <a:bodyPr>
            <a:normAutofit fontScale="92500" lnSpcReduction="20000"/>
          </a:bodyPr>
          <a:lstStyle/>
          <a:p>
            <a:r>
              <a:rPr lang="en-IN" dirty="0"/>
              <a:t>We create a function to repeat the same process to all the neighbourhoods in Yelahanka new town. </a:t>
            </a:r>
          </a:p>
          <a:p>
            <a:r>
              <a:rPr lang="en-IN" dirty="0"/>
              <a:t>Then we write the code to run the above function on each neighbourhood and create a new </a:t>
            </a:r>
            <a:r>
              <a:rPr lang="en-IN" dirty="0" err="1"/>
              <a:t>dataframe</a:t>
            </a:r>
            <a:r>
              <a:rPr lang="en-IN" dirty="0"/>
              <a:t> called </a:t>
            </a:r>
            <a:r>
              <a:rPr lang="en-IN" i="1" dirty="0" err="1"/>
              <a:t>yelahanka_venues</a:t>
            </a:r>
            <a:r>
              <a:rPr lang="en-IN" dirty="0"/>
              <a:t> and then check the size of the resulting </a:t>
            </a:r>
            <a:r>
              <a:rPr lang="en-IN" dirty="0" err="1"/>
              <a:t>dataframe</a:t>
            </a:r>
            <a:r>
              <a:rPr lang="en-IN" dirty="0"/>
              <a:t>. </a:t>
            </a:r>
          </a:p>
          <a:p>
            <a:r>
              <a:rPr lang="en-IN" dirty="0"/>
              <a:t>Next we check how many venues were returned for each neighbourhood and then find out how many unique categories can be curated from all the returned venues.</a:t>
            </a:r>
          </a:p>
          <a:p>
            <a:endParaRPr lang="en-IN" dirty="0"/>
          </a:p>
        </p:txBody>
      </p:sp>
    </p:spTree>
    <p:extLst>
      <p:ext uri="{BB962C8B-B14F-4D97-AF65-F5344CB8AC3E}">
        <p14:creationId xmlns:p14="http://schemas.microsoft.com/office/powerpoint/2010/main" val="869176361"/>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412425"/>
      </a:dk2>
      <a:lt2>
        <a:srgbClr val="E8E2E5"/>
      </a:lt2>
      <a:accent1>
        <a:srgbClr val="29B768"/>
      </a:accent1>
      <a:accent2>
        <a:srgbClr val="36B839"/>
      </a:accent2>
      <a:accent3>
        <a:srgbClr val="34B2A1"/>
      </a:accent3>
      <a:accent4>
        <a:srgbClr val="C12B6A"/>
      </a:accent4>
      <a:accent5>
        <a:srgbClr val="D33D3E"/>
      </a:accent5>
      <a:accent6>
        <a:srgbClr val="C1692B"/>
      </a:accent6>
      <a:hlink>
        <a:srgbClr val="C1468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1273</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Avenir Next LT Pro</vt:lpstr>
      <vt:lpstr>Calibri</vt:lpstr>
      <vt:lpstr>Courier New</vt:lpstr>
      <vt:lpstr>AccentBoxVTI</vt:lpstr>
      <vt:lpstr>Analysing Various Neighbourhood in Bangalore to Establish a Restaurant</vt:lpstr>
      <vt:lpstr>Importance of Analysing a locality for a Business setup</vt:lpstr>
      <vt:lpstr>Data acquisition and cleaning</vt:lpstr>
      <vt:lpstr>Methodology</vt:lpstr>
      <vt:lpstr>Importing Libraries: </vt:lpstr>
      <vt:lpstr>Importing Data: </vt:lpstr>
      <vt:lpstr>Use geopy library to get the latitude and longitude values of Bangalore City:</vt:lpstr>
      <vt:lpstr>Define Foursquare Credentials and Version: </vt:lpstr>
      <vt:lpstr>Explore Neighbourhoods in Yelahanka new town: </vt:lpstr>
      <vt:lpstr>Analyze Each Neighbourhood: </vt:lpstr>
      <vt:lpstr>Cluster Neighbourhoods: </vt:lpstr>
      <vt:lpstr>Results </vt:lpstr>
      <vt:lpstr>Cluster 1</vt:lpstr>
      <vt:lpstr>Cluster 2</vt:lpstr>
      <vt:lpstr>Cluster 3</vt:lpstr>
      <vt:lpstr>Cluster 4</vt:lpstr>
      <vt:lpstr>Cluster 5</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Various Neighbourhood in Bangalore to Establish a Restaurant</dc:title>
  <dc:creator>Akash Bolabandi</dc:creator>
  <cp:lastModifiedBy>Akash Bolabandi</cp:lastModifiedBy>
  <cp:revision>2</cp:revision>
  <dcterms:created xsi:type="dcterms:W3CDTF">2020-05-01T10:40:24Z</dcterms:created>
  <dcterms:modified xsi:type="dcterms:W3CDTF">2020-05-01T10:50:55Z</dcterms:modified>
</cp:coreProperties>
</file>