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61" r:id="rId3"/>
    <p:sldId id="291" r:id="rId4"/>
    <p:sldId id="259" r:id="rId5"/>
    <p:sldId id="299" r:id="rId6"/>
    <p:sldId id="283" r:id="rId7"/>
    <p:sldId id="282" r:id="rId8"/>
    <p:sldId id="300" r:id="rId9"/>
    <p:sldId id="298" r:id="rId10"/>
    <p:sldId id="281"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058" autoAdjust="0"/>
  </p:normalViewPr>
  <p:slideViewPr>
    <p:cSldViewPr>
      <p:cViewPr varScale="1">
        <p:scale>
          <a:sx n="81" d="100"/>
          <a:sy n="81" d="100"/>
        </p:scale>
        <p:origin x="835"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a:t>6/27/2022</a:t>
            </a:r>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a:t>Attendance Management System using Face recognition</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igcommerce.com/ecommerce-answers/what-is-website-traffic-and-how-to-interpret-it/" TargetMode="External"/><Relationship Id="rId2" Type="http://schemas.openxmlformats.org/officeDocument/2006/relationships/hyperlink" Target="https://study.com/academy/lesson/what-is-web-traffic-definition-monitor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023902" y="0"/>
            <a:ext cx="10529739" cy="1865382"/>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3200"/>
            </a:pPr>
            <a:r>
              <a:rPr lang="en-US" sz="3600" b="1" i="0" dirty="0">
                <a:solidFill>
                  <a:schemeClr val="tx1"/>
                </a:solidFill>
                <a:effectLst/>
                <a:latin typeface="Roboto" panose="02000000000000000000" pitchFamily="2" charset="0"/>
              </a:rPr>
              <a:t>Implementation of WAN using VOIP</a:t>
            </a:r>
            <a:endParaRPr lang="en-US" sz="2400" b="1" dirty="0">
              <a:solidFill>
                <a:schemeClr val="tx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lang="en-US" sz="2400" dirty="0">
              <a:solidFill>
                <a:schemeClr val="dk1"/>
              </a:solidFill>
            </a:endParaRPr>
          </a:p>
        </p:txBody>
      </p:sp>
      <p:sp>
        <p:nvSpPr>
          <p:cNvPr id="89" name="Google Shape;89;p13"/>
          <p:cNvSpPr txBox="1"/>
          <p:nvPr/>
        </p:nvSpPr>
        <p:spPr>
          <a:xfrm>
            <a:off x="344050" y="3814624"/>
            <a:ext cx="3322800" cy="190039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Presenter</a:t>
            </a:r>
          </a:p>
          <a:p>
            <a:pPr marL="0" marR="0" lvl="0" indent="0" algn="ctr" rtl="0">
              <a:lnSpc>
                <a:spcPct val="90000"/>
              </a:lnSpc>
              <a:spcBef>
                <a:spcPts val="0"/>
              </a:spcBef>
              <a:spcAft>
                <a:spcPts val="0"/>
              </a:spcAft>
              <a:buClr>
                <a:schemeClr val="dk1"/>
              </a:buClr>
              <a:buSzPts val="1800"/>
              <a:buFont typeface="Arial"/>
              <a:buNone/>
            </a:pPr>
            <a:r>
              <a:rPr lang="en-IN" sz="1800" dirty="0">
                <a:solidFill>
                  <a:schemeClr val="dk1"/>
                </a:solidFill>
                <a:latin typeface="Times New Roman"/>
                <a:ea typeface="Times New Roman"/>
                <a:cs typeface="Times New Roman"/>
                <a:sym typeface="Times New Roman"/>
              </a:rPr>
              <a:t>Akash Bhat(2020a1r039)</a:t>
            </a:r>
          </a:p>
          <a:p>
            <a:pPr algn="ctr">
              <a:lnSpc>
                <a:spcPct val="90000"/>
              </a:lnSpc>
              <a:buClr>
                <a:schemeClr val="dk1"/>
              </a:buClr>
              <a:buSzPts val="1800"/>
            </a:pPr>
            <a:r>
              <a:rPr lang="en-IN" sz="1800" dirty="0">
                <a:solidFill>
                  <a:schemeClr val="dk1"/>
                </a:solidFill>
                <a:latin typeface="Times New Roman"/>
                <a:ea typeface="Times New Roman"/>
                <a:cs typeface="Times New Roman"/>
                <a:sym typeface="Times New Roman"/>
              </a:rPr>
              <a:t>Tanish Gupta(2020a1r057)</a:t>
            </a:r>
          </a:p>
          <a:p>
            <a:pPr algn="ctr">
              <a:lnSpc>
                <a:spcPct val="90000"/>
              </a:lnSpc>
              <a:buClr>
                <a:schemeClr val="dk1"/>
              </a:buClr>
              <a:buSzPts val="1800"/>
            </a:pPr>
            <a:r>
              <a:rPr lang="en-IN" sz="1800" dirty="0">
                <a:solidFill>
                  <a:schemeClr val="dk1"/>
                </a:solidFill>
                <a:latin typeface="Times New Roman"/>
                <a:ea typeface="Times New Roman"/>
                <a:cs typeface="Times New Roman"/>
                <a:sym typeface="Times New Roman"/>
              </a:rPr>
              <a:t>Yuvraj Khajuria(2020a1r047)</a:t>
            </a:r>
          </a:p>
          <a:p>
            <a:pPr algn="ctr">
              <a:lnSpc>
                <a:spcPct val="90000"/>
              </a:lnSpc>
              <a:buClr>
                <a:schemeClr val="dk1"/>
              </a:buClr>
              <a:buSzPts val="1800"/>
            </a:pPr>
            <a:r>
              <a:rPr lang="en-IN" sz="1800" dirty="0">
                <a:solidFill>
                  <a:schemeClr val="dk1"/>
                </a:solidFill>
                <a:latin typeface="Times New Roman"/>
                <a:ea typeface="Times New Roman"/>
                <a:cs typeface="Times New Roman"/>
                <a:sym typeface="Times New Roman"/>
              </a:rPr>
              <a:t>Snowber Hamid(2020a1r065)</a:t>
            </a:r>
          </a:p>
          <a:p>
            <a:pPr algn="ctr">
              <a:lnSpc>
                <a:spcPct val="90000"/>
              </a:lnSpc>
              <a:buClr>
                <a:schemeClr val="dk1"/>
              </a:buClr>
              <a:buSzPts val="1800"/>
            </a:pPr>
            <a:r>
              <a:rPr lang="en-IN" sz="1800" dirty="0">
                <a:solidFill>
                  <a:schemeClr val="dk1"/>
                </a:solidFill>
                <a:latin typeface="Times New Roman"/>
                <a:ea typeface="Times New Roman"/>
                <a:cs typeface="Times New Roman"/>
                <a:sym typeface="Times New Roman"/>
              </a:rPr>
              <a:t>Harshdeep Nagara</a:t>
            </a:r>
            <a:r>
              <a:rPr lang="en-IN" sz="1600" dirty="0">
                <a:solidFill>
                  <a:schemeClr val="dk1"/>
                </a:solidFill>
                <a:latin typeface="Times New Roman"/>
                <a:ea typeface="Times New Roman"/>
                <a:cs typeface="Times New Roman"/>
                <a:sym typeface="Times New Roman"/>
              </a:rPr>
              <a:t>(2020a1r046)</a:t>
            </a:r>
          </a:p>
          <a:p>
            <a:pPr marL="0" marR="0" lvl="0" indent="0" algn="ctr" rtl="0">
              <a:lnSpc>
                <a:spcPct val="90000"/>
              </a:lnSpc>
              <a:spcBef>
                <a:spcPts val="0"/>
              </a:spcBef>
              <a:spcAft>
                <a:spcPts val="0"/>
              </a:spcAft>
              <a:buClr>
                <a:schemeClr val="dk1"/>
              </a:buClr>
              <a:buSzPts val="1800"/>
              <a:buFont typeface="Arial"/>
              <a:buNone/>
            </a:pPr>
            <a:endParaRPr lang="en-US" sz="1600"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3"/>
          <p:cNvSpPr txBox="1"/>
          <p:nvPr/>
        </p:nvSpPr>
        <p:spPr>
          <a:xfrm>
            <a:off x="8153400" y="3714752"/>
            <a:ext cx="4038600" cy="149586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1800"/>
              <a:buFont typeface="Arial"/>
              <a:buNone/>
            </a:pPr>
            <a:endParaRPr lang="en-IN" sz="1800" b="1" i="0" u="none" strike="noStrike" cap="none" dirty="0">
              <a:solidFill>
                <a:schemeClr val="dk1"/>
              </a:solidFill>
              <a:latin typeface="Times New Roman"/>
              <a:ea typeface="Times New Roman"/>
              <a:cs typeface="Times New Roman"/>
              <a:sym typeface="Times New Roman"/>
            </a:endParaRPr>
          </a:p>
        </p:txBody>
      </p:sp>
      <p:sp>
        <p:nvSpPr>
          <p:cNvPr id="91" name="Google Shape;91;p13"/>
          <p:cNvSpPr txBox="1"/>
          <p:nvPr/>
        </p:nvSpPr>
        <p:spPr>
          <a:xfrm>
            <a:off x="1808871" y="5943601"/>
            <a:ext cx="88392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MIET(Autonomous), JAMMU</a:t>
            </a:r>
            <a:endParaRPr sz="1600" b="1" i="0" u="none" strike="noStrike" cap="none">
              <a:solidFill>
                <a:schemeClr val="dk1"/>
              </a:solidFill>
              <a:latin typeface="Times New Roman"/>
              <a:ea typeface="Times New Roman"/>
              <a:cs typeface="Times New Roman"/>
              <a:sym typeface="Times New Roman"/>
            </a:endParaRPr>
          </a:p>
        </p:txBody>
      </p:sp>
      <p:sp>
        <p:nvSpPr>
          <p:cNvPr id="92" name="Google Shape;92;p13"/>
          <p:cNvSpPr txBox="1"/>
          <p:nvPr/>
        </p:nvSpPr>
        <p:spPr>
          <a:xfrm>
            <a:off x="2418471" y="1865382"/>
            <a:ext cx="7620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a:solidFill>
                  <a:srgbClr val="002060"/>
                </a:solidFill>
                <a:latin typeface="Times New Roman"/>
                <a:ea typeface="Times New Roman"/>
                <a:cs typeface="Times New Roman"/>
                <a:sym typeface="Times New Roman"/>
              </a:rPr>
              <a:t>Final Evaluation</a:t>
            </a:r>
            <a:endParaRPr/>
          </a:p>
        </p:txBody>
      </p:sp>
      <p:pic>
        <p:nvPicPr>
          <p:cNvPr id="93"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4310050" y="2571744"/>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6B5EC66-4B57-7A1C-3B4A-642A0DA75591}"/>
              </a:ext>
            </a:extLst>
          </p:cNvPr>
          <p:cNvPicPr>
            <a:picLocks noChangeAspect="1"/>
          </p:cNvPicPr>
          <p:nvPr/>
        </p:nvPicPr>
        <p:blipFill>
          <a:blip r:embed="rId2"/>
          <a:stretch>
            <a:fillRect/>
          </a:stretch>
        </p:blipFill>
        <p:spPr>
          <a:xfrm>
            <a:off x="2063552" y="1628800"/>
            <a:ext cx="7750969" cy="3119437"/>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spTree>
    <p:extLst>
      <p:ext uri="{BB962C8B-B14F-4D97-AF65-F5344CB8AC3E}">
        <p14:creationId xmlns:p14="http://schemas.microsoft.com/office/powerpoint/2010/main" val="268620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a:t>CONTENTS</a:t>
            </a:r>
          </a:p>
        </p:txBody>
      </p:sp>
      <p:sp>
        <p:nvSpPr>
          <p:cNvPr id="3" name="Text Placeholder 2"/>
          <p:cNvSpPr>
            <a:spLocks noGrp="1"/>
          </p:cNvSpPr>
          <p:nvPr>
            <p:ph type="body" idx="1"/>
          </p:nvPr>
        </p:nvSpPr>
        <p:spPr>
          <a:xfrm>
            <a:off x="1166778" y="1340768"/>
            <a:ext cx="10515600" cy="5015582"/>
          </a:xfrm>
        </p:spPr>
        <p:txBody>
          <a:bodyPr>
            <a:normAutofit/>
          </a:bodyPr>
          <a:lstStyle/>
          <a:p>
            <a:pPr lvl="0" indent="-381000">
              <a:lnSpc>
                <a:spcPct val="100000"/>
              </a:lnSpc>
              <a:buSzPts val="2400"/>
              <a:buFont typeface="Arial" pitchFamily="34" charset="0"/>
              <a:buChar char="•"/>
            </a:pPr>
            <a:r>
              <a:rPr lang="en-US" sz="2500" dirty="0"/>
              <a:t>Introduction</a:t>
            </a:r>
          </a:p>
          <a:p>
            <a:pPr lvl="0" indent="-381000">
              <a:lnSpc>
                <a:spcPct val="100000"/>
              </a:lnSpc>
              <a:buSzPts val="2400"/>
              <a:buFont typeface="Arial" pitchFamily="34" charset="0"/>
              <a:buChar char="•"/>
            </a:pPr>
            <a:r>
              <a:rPr lang="en-US" sz="2500" dirty="0"/>
              <a:t>Technologies Used</a:t>
            </a:r>
          </a:p>
          <a:p>
            <a:pPr lvl="0" indent="-381000">
              <a:lnSpc>
                <a:spcPct val="100000"/>
              </a:lnSpc>
              <a:buSzPts val="2400"/>
              <a:buFont typeface="Arial" pitchFamily="34" charset="0"/>
              <a:buChar char="•"/>
            </a:pPr>
            <a:r>
              <a:rPr lang="en-US" sz="2500" dirty="0"/>
              <a:t>Topics used in Project</a:t>
            </a:r>
          </a:p>
          <a:p>
            <a:pPr indent="-381000">
              <a:lnSpc>
                <a:spcPct val="100000"/>
              </a:lnSpc>
              <a:buSzPts val="2400"/>
              <a:buFont typeface="Arial" pitchFamily="34" charset="0"/>
              <a:buChar char="•"/>
            </a:pPr>
            <a:r>
              <a:rPr lang="en-US" sz="2500" dirty="0"/>
              <a:t>Features</a:t>
            </a:r>
          </a:p>
          <a:p>
            <a:pPr lvl="0" indent="-381000">
              <a:lnSpc>
                <a:spcPct val="100000"/>
              </a:lnSpc>
              <a:buSzPts val="2400"/>
              <a:buFont typeface="Arial" pitchFamily="34" charset="0"/>
              <a:buChar char="•"/>
            </a:pPr>
            <a:r>
              <a:rPr lang="en-US" sz="2500" dirty="0"/>
              <a:t>Demonstration</a:t>
            </a:r>
          </a:p>
          <a:p>
            <a:pPr lvl="0" indent="-381000">
              <a:lnSpc>
                <a:spcPct val="150000"/>
              </a:lnSpc>
              <a:buSzPts val="2400"/>
              <a:buFont typeface="Arial" pitchFamily="34" charset="0"/>
              <a:buChar char="•"/>
            </a:pPr>
            <a:endParaRPr lang="en-US" sz="2400" dirty="0"/>
          </a:p>
          <a:p>
            <a:pPr>
              <a:lnSpc>
                <a:spcPct val="100000"/>
              </a:lnSpc>
              <a:buFont typeface="Arial" pitchFamily="34" charset="0"/>
              <a:buChar char="•"/>
            </a:pPr>
            <a:endParaRPr lang="en-US" altLang="zh-C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6178-80FF-6797-8B43-40F8999928D9}"/>
              </a:ext>
            </a:extLst>
          </p:cNvPr>
          <p:cNvSpPr>
            <a:spLocks noGrp="1"/>
          </p:cNvSpPr>
          <p:nvPr>
            <p:ph type="title"/>
          </p:nvPr>
        </p:nvSpPr>
        <p:spPr/>
        <p:txBody>
          <a:bodyPr>
            <a:normAutofit/>
          </a:bodyPr>
          <a:lstStyle/>
          <a:p>
            <a:r>
              <a:rPr lang="en-IN" sz="2500" b="1" dirty="0"/>
              <a:t>Introduction</a:t>
            </a:r>
            <a:br>
              <a:rPr lang="en-IN" sz="1800" b="1" dirty="0"/>
            </a:br>
            <a:endParaRPr lang="en-IN" sz="3200" dirty="0"/>
          </a:p>
        </p:txBody>
      </p:sp>
      <p:sp>
        <p:nvSpPr>
          <p:cNvPr id="3" name="Text Placeholder 2">
            <a:extLst>
              <a:ext uri="{FF2B5EF4-FFF2-40B4-BE49-F238E27FC236}">
                <a16:creationId xmlns:a16="http://schemas.microsoft.com/office/drawing/2014/main" id="{D6604503-6488-17DB-5C64-0E88C84046FC}"/>
              </a:ext>
            </a:extLst>
          </p:cNvPr>
          <p:cNvSpPr>
            <a:spLocks noGrp="1"/>
          </p:cNvSpPr>
          <p:nvPr>
            <p:ph type="body" idx="1"/>
          </p:nvPr>
        </p:nvSpPr>
        <p:spPr>
          <a:xfrm>
            <a:off x="838200" y="1253331"/>
            <a:ext cx="10515600" cy="4351338"/>
          </a:xfrm>
        </p:spPr>
        <p:txBody>
          <a:bodyPr>
            <a:normAutofit fontScale="92500" lnSpcReduction="10000"/>
          </a:bodyPr>
          <a:lstStyle/>
          <a:p>
            <a:r>
              <a:rPr lang="en-US" sz="2500" b="0" i="0" dirty="0">
                <a:solidFill>
                  <a:schemeClr val="tx1"/>
                </a:solidFill>
                <a:effectLst/>
                <a:latin typeface="Times New Roman" panose="02020603050405020304" pitchFamily="18" charset="0"/>
                <a:cs typeface="Times New Roman" panose="02020603050405020304" pitchFamily="18" charset="0"/>
              </a:rPr>
              <a:t>Website traffic refers to web users who visit a website. Web traffic is measured in visits, sometimes called "sessions," and is a common way to measure an online business effectiveness at attracting an audience.</a:t>
            </a:r>
          </a:p>
          <a:p>
            <a:pPr marL="114300" indent="0">
              <a:buNone/>
            </a:pPr>
            <a:endParaRPr lang="en-US" sz="2500" b="0" i="0" dirty="0">
              <a:solidFill>
                <a:schemeClr val="tx1"/>
              </a:solidFill>
              <a:effectLst/>
              <a:latin typeface="Times New Roman" panose="02020603050405020304" pitchFamily="18" charset="0"/>
              <a:cs typeface="Times New Roman" panose="02020603050405020304" pitchFamily="18" charset="0"/>
            </a:endParaRPr>
          </a:p>
          <a:p>
            <a:r>
              <a:rPr lang="en-US" sz="2500" b="0" i="0" dirty="0">
                <a:solidFill>
                  <a:schemeClr val="tx1"/>
                </a:solidFill>
                <a:effectLst/>
                <a:latin typeface="Times New Roman" panose="02020603050405020304" pitchFamily="18" charset="0"/>
                <a:cs typeface="Times New Roman" panose="02020603050405020304" pitchFamily="18" charset="0"/>
              </a:rPr>
              <a:t>Just like traffic on a highway refers to the number of cars traveling down the road, web traffic is the number of web users who travel to any given website. Each person who logs on to a website is recorded as a visit or </a:t>
            </a:r>
            <a:r>
              <a:rPr lang="en-US" sz="2500" i="0" dirty="0">
                <a:solidFill>
                  <a:schemeClr val="tx1"/>
                </a:solidFill>
                <a:effectLst/>
                <a:latin typeface="Times New Roman" panose="02020603050405020304" pitchFamily="18" charset="0"/>
                <a:cs typeface="Times New Roman" panose="02020603050405020304" pitchFamily="18" charset="0"/>
              </a:rPr>
              <a:t>session</a:t>
            </a:r>
            <a:r>
              <a:rPr lang="en-US" sz="2500" b="0" i="0" dirty="0">
                <a:solidFill>
                  <a:schemeClr val="tx1"/>
                </a:solidFill>
                <a:effectLst/>
                <a:latin typeface="Times New Roman" panose="02020603050405020304" pitchFamily="18" charset="0"/>
                <a:cs typeface="Times New Roman" panose="02020603050405020304" pitchFamily="18" charset="0"/>
              </a:rPr>
              <a:t>, with a starting and ending point.</a:t>
            </a:r>
          </a:p>
          <a:p>
            <a:pPr marL="114300" indent="0">
              <a:buNone/>
            </a:pPr>
            <a:endParaRPr lang="en-US" sz="2500" b="0" i="0" dirty="0">
              <a:solidFill>
                <a:schemeClr val="tx1"/>
              </a:solidFill>
              <a:effectLst/>
              <a:latin typeface="Times New Roman" panose="02020603050405020304" pitchFamily="18" charset="0"/>
              <a:cs typeface="Times New Roman" panose="02020603050405020304" pitchFamily="18" charset="0"/>
            </a:endParaRPr>
          </a:p>
          <a:p>
            <a:r>
              <a:rPr lang="en-US" sz="2500" b="0" i="0" dirty="0">
                <a:solidFill>
                  <a:schemeClr val="tx1"/>
                </a:solidFill>
                <a:effectLst/>
                <a:latin typeface="Times New Roman" panose="02020603050405020304" pitchFamily="18" charset="0"/>
                <a:cs typeface="Times New Roman" panose="02020603050405020304" pitchFamily="18" charset="0"/>
              </a:rPr>
              <a:t>Web traffic is specific to each page of your website as well, so whether you have a one-page site or a 50-page site, each of those page's traffic is configured independently of all other pages.</a:t>
            </a:r>
            <a:endParaRPr lang="en-IN" sz="25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DD4907-3688-6218-1261-8EF3EDF9E2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spTree>
    <p:extLst>
      <p:ext uri="{BB962C8B-B14F-4D97-AF65-F5344CB8AC3E}">
        <p14:creationId xmlns:p14="http://schemas.microsoft.com/office/powerpoint/2010/main" val="277534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
        <p:nvSpPr>
          <p:cNvPr id="7" name="Title 6"/>
          <p:cNvSpPr>
            <a:spLocks noGrp="1"/>
          </p:cNvSpPr>
          <p:nvPr>
            <p:ph type="title"/>
          </p:nvPr>
        </p:nvSpPr>
        <p:spPr>
          <a:xfrm>
            <a:off x="809588" y="285728"/>
            <a:ext cx="10515600" cy="1325563"/>
          </a:xfrm>
        </p:spPr>
        <p:txBody>
          <a:bodyPr>
            <a:normAutofit/>
          </a:bodyPr>
          <a:lstStyle/>
          <a:p>
            <a:r>
              <a:rPr lang="en-US" altLang="zh-CN" sz="2500" b="1" dirty="0">
                <a:solidFill>
                  <a:schemeClr val="tx1"/>
                </a:solidFill>
                <a:latin typeface="Times New Roman" panose="02020603050405020304" pitchFamily="18" charset="0"/>
                <a:cs typeface="Times New Roman" panose="02020603050405020304" pitchFamily="18" charset="0"/>
              </a:rPr>
              <a:t>Technologies Used</a:t>
            </a: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23968" y="1500174"/>
            <a:ext cx="10260664" cy="4062779"/>
          </a:xfrm>
          <a:prstGeom prst="rect">
            <a:avLst/>
          </a:prstGeom>
        </p:spPr>
        <p:txBody>
          <a:bodyPr wrap="square">
            <a:spAutoFit/>
          </a:bodyPr>
          <a:lstStyle/>
          <a:p>
            <a:pPr marL="76200" lvl="0">
              <a:lnSpc>
                <a:spcPct val="150000"/>
              </a:lnSpc>
              <a:buSzPts val="2400"/>
            </a:pPr>
            <a:r>
              <a:rPr lang="en-US" sz="2500" b="1" dirty="0">
                <a:latin typeface="Times New Roman" panose="02020603050405020304" pitchFamily="18" charset="0"/>
                <a:cs typeface="Times New Roman" panose="02020603050405020304" pitchFamily="18" charset="0"/>
              </a:rPr>
              <a:t>CISCO Packet Tracer: </a:t>
            </a:r>
          </a:p>
          <a:p>
            <a:pPr marL="419100" lvl="0" indent="-342900">
              <a:lnSpc>
                <a:spcPct val="150000"/>
              </a:lnSpc>
              <a:buSzPts val="2400"/>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 A N</a:t>
            </a:r>
            <a:r>
              <a:rPr lang="en-US" sz="2500" b="0" i="0" dirty="0">
                <a:solidFill>
                  <a:schemeClr val="tx1"/>
                </a:solidFill>
                <a:effectLst/>
                <a:latin typeface="Times New Roman" panose="02020603050405020304" pitchFamily="18" charset="0"/>
                <a:cs typeface="Times New Roman" panose="02020603050405020304" pitchFamily="18" charset="0"/>
              </a:rPr>
              <a:t>etwork simulation tool where we can practice networking skills in a virtual </a:t>
            </a:r>
            <a:r>
              <a:rPr lang="en-US" sz="2500" dirty="0">
                <a:solidFill>
                  <a:schemeClr val="tx1"/>
                </a:solidFill>
                <a:latin typeface="Times New Roman" panose="02020603050405020304" pitchFamily="18" charset="0"/>
                <a:cs typeface="Times New Roman" panose="02020603050405020304" pitchFamily="18" charset="0"/>
              </a:rPr>
              <a:t>environment</a:t>
            </a:r>
            <a:r>
              <a:rPr lang="en-US" sz="2500" b="0" i="0" dirty="0">
                <a:solidFill>
                  <a:schemeClr val="tx1"/>
                </a:solidFill>
                <a:effectLst/>
                <a:latin typeface="Times New Roman" panose="02020603050405020304" pitchFamily="18" charset="0"/>
                <a:cs typeface="Times New Roman" panose="02020603050405020304" pitchFamily="18" charset="0"/>
              </a:rPr>
              <a:t> with no need of hardware.</a:t>
            </a:r>
          </a:p>
          <a:p>
            <a:pPr marL="76200" lvl="0">
              <a:lnSpc>
                <a:spcPct val="150000"/>
              </a:lnSpc>
              <a:buSzPts val="2400"/>
            </a:pPr>
            <a:endParaRPr lang="en-US" sz="2500" b="0" i="0" dirty="0">
              <a:solidFill>
                <a:schemeClr val="tx1"/>
              </a:solidFill>
              <a:effectLst/>
              <a:latin typeface="Times New Roman" panose="02020603050405020304" pitchFamily="18" charset="0"/>
              <a:cs typeface="Times New Roman" panose="02020603050405020304" pitchFamily="18" charset="0"/>
            </a:endParaRPr>
          </a:p>
          <a:p>
            <a:pPr marL="419100" lvl="0" indent="-342900">
              <a:lnSpc>
                <a:spcPct val="150000"/>
              </a:lnSpc>
              <a:buSzPts val="2400"/>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This network is created completely in CISCO packet tracer. Through which we can implemented the local Area Network(LAN) and Wide Area Network(WAN).</a:t>
            </a:r>
            <a:endParaRPr lang="en-US" sz="2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59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57E9-7DFB-DA4C-B0BB-9E075D46DEA0}"/>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Topics used in Project</a:t>
            </a:r>
            <a:br>
              <a:rPr lang="en-US" sz="2500" b="1" dirty="0">
                <a:latin typeface="Times New Roman" panose="02020603050405020304" pitchFamily="18" charset="0"/>
                <a:cs typeface="Times New Roman" panose="02020603050405020304" pitchFamily="18" charset="0"/>
              </a:rPr>
            </a:br>
            <a:endParaRPr lang="en-IN" sz="25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E6ECD4C-EA41-5565-36E5-3C3F4A780B65}"/>
              </a:ext>
            </a:extLst>
          </p:cNvPr>
          <p:cNvSpPr>
            <a:spLocks noGrp="1"/>
          </p:cNvSpPr>
          <p:nvPr>
            <p:ph type="body" idx="1"/>
          </p:nvPr>
        </p:nvSpPr>
        <p:spPr>
          <a:xfrm>
            <a:off x="832290" y="1124744"/>
            <a:ext cx="10515600" cy="4351338"/>
          </a:xfrm>
        </p:spPr>
        <p:txBody>
          <a:bodyPr>
            <a:noAutofit/>
          </a:bodyPr>
          <a:lstStyle/>
          <a:p>
            <a:r>
              <a:rPr lang="en-US" sz="2500" dirty="0">
                <a:latin typeface="Times New Roman" panose="02020603050405020304" pitchFamily="18" charset="0"/>
                <a:cs typeface="Times New Roman" panose="02020603050405020304" pitchFamily="18" charset="0"/>
              </a:rPr>
              <a:t>LAN</a:t>
            </a:r>
          </a:p>
          <a:p>
            <a:r>
              <a:rPr lang="en-US" sz="2500" dirty="0">
                <a:latin typeface="Times New Roman" panose="02020603050405020304" pitchFamily="18" charset="0"/>
                <a:cs typeface="Times New Roman" panose="02020603050405020304" pitchFamily="18" charset="0"/>
              </a:rPr>
              <a:t>WAN</a:t>
            </a:r>
          </a:p>
          <a:p>
            <a:r>
              <a:rPr lang="en-US" sz="2500" dirty="0">
                <a:latin typeface="Times New Roman" panose="02020603050405020304" pitchFamily="18" charset="0"/>
                <a:cs typeface="Times New Roman" panose="02020603050405020304" pitchFamily="18" charset="0"/>
              </a:rPr>
              <a:t>IP Address</a:t>
            </a:r>
          </a:p>
          <a:p>
            <a:r>
              <a:rPr lang="en-US" sz="2500" dirty="0">
                <a:latin typeface="Times New Roman" panose="02020603050405020304" pitchFamily="18" charset="0"/>
                <a:cs typeface="Times New Roman" panose="02020603050405020304" pitchFamily="18" charset="0"/>
              </a:rPr>
              <a:t>IP Classes</a:t>
            </a:r>
          </a:p>
          <a:p>
            <a:r>
              <a:rPr lang="en-US" sz="2500" dirty="0">
                <a:latin typeface="Times New Roman" panose="02020603050405020304" pitchFamily="18" charset="0"/>
                <a:cs typeface="Times New Roman" panose="02020603050405020304" pitchFamily="18" charset="0"/>
              </a:rPr>
              <a:t>Networking Devices(Routers, switches, PCs, Servers)</a:t>
            </a:r>
          </a:p>
          <a:p>
            <a:r>
              <a:rPr lang="en-US" sz="2500" dirty="0">
                <a:latin typeface="Times New Roman" panose="02020603050405020304" pitchFamily="18" charset="0"/>
                <a:cs typeface="Times New Roman" panose="02020603050405020304" pitchFamily="18" charset="0"/>
              </a:rPr>
              <a:t>Protocols</a:t>
            </a:r>
          </a:p>
          <a:p>
            <a:r>
              <a:rPr lang="en-US" sz="2500" dirty="0">
                <a:latin typeface="Times New Roman" panose="02020603050405020304" pitchFamily="18" charset="0"/>
                <a:cs typeface="Times New Roman" panose="02020603050405020304" pitchFamily="18" charset="0"/>
              </a:rPr>
              <a:t>Cables</a:t>
            </a:r>
          </a:p>
          <a:p>
            <a:r>
              <a:rPr lang="en-US" sz="2500" dirty="0">
                <a:latin typeface="Times New Roman" panose="02020603050405020304" pitchFamily="18" charset="0"/>
                <a:cs typeface="Times New Roman" panose="02020603050405020304" pitchFamily="18" charset="0"/>
              </a:rPr>
              <a:t>Topology</a:t>
            </a:r>
          </a:p>
          <a:p>
            <a:r>
              <a:rPr lang="en-US" sz="2500" dirty="0">
                <a:latin typeface="Times New Roman" panose="02020603050405020304" pitchFamily="18" charset="0"/>
                <a:cs typeface="Times New Roman" panose="02020603050405020304" pitchFamily="18" charset="0"/>
              </a:rPr>
              <a:t>Routing Protocol</a:t>
            </a:r>
          </a:p>
          <a:p>
            <a:r>
              <a:rPr lang="en-US" sz="2500" dirty="0">
                <a:latin typeface="Times New Roman" panose="02020603050405020304" pitchFamily="18" charset="0"/>
                <a:cs typeface="Times New Roman" panose="02020603050405020304" pitchFamily="18" charset="0"/>
              </a:rPr>
              <a:t>Redistribution</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293882C-BF7F-60DD-0CA8-55CA722539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Tree>
    <p:extLst>
      <p:ext uri="{BB962C8B-B14F-4D97-AF65-F5344CB8AC3E}">
        <p14:creationId xmlns:p14="http://schemas.microsoft.com/office/powerpoint/2010/main" val="271044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Features</a:t>
            </a:r>
          </a:p>
        </p:txBody>
      </p:sp>
      <p:sp>
        <p:nvSpPr>
          <p:cNvPr id="3" name="Text Placeholder 2"/>
          <p:cNvSpPr>
            <a:spLocks noGrp="1"/>
          </p:cNvSpPr>
          <p:nvPr>
            <p:ph type="body" idx="1"/>
          </p:nvPr>
        </p:nvSpPr>
        <p:spPr>
          <a:xfrm>
            <a:off x="838200" y="1484784"/>
            <a:ext cx="10515600" cy="4351338"/>
          </a:xfrm>
        </p:spPr>
        <p:txBody>
          <a:bodyPr>
            <a:normAutofit/>
          </a:bodyPr>
          <a:lstStyle/>
          <a:p>
            <a:pPr algn="l">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We</a:t>
            </a:r>
            <a:r>
              <a:rPr lang="en-US" sz="2500" b="0" i="0" dirty="0">
                <a:solidFill>
                  <a:schemeClr val="tx1"/>
                </a:solidFill>
                <a:effectLst/>
                <a:latin typeface="Times New Roman" panose="02020603050405020304" pitchFamily="18" charset="0"/>
                <a:cs typeface="Times New Roman" panose="02020603050405020304" pitchFamily="18" charset="0"/>
              </a:rPr>
              <a:t> can monitor how effective your site is.</a:t>
            </a:r>
          </a:p>
          <a:p>
            <a:pPr algn="l">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We</a:t>
            </a:r>
            <a:r>
              <a:rPr lang="en-US" sz="2500" b="0" i="0" dirty="0">
                <a:solidFill>
                  <a:schemeClr val="tx1"/>
                </a:solidFill>
                <a:effectLst/>
                <a:latin typeface="Times New Roman" panose="02020603050405020304" pitchFamily="18" charset="0"/>
                <a:cs typeface="Times New Roman" panose="02020603050405020304" pitchFamily="18" charset="0"/>
              </a:rPr>
              <a:t> can figure out how long visitors are sticking around.</a:t>
            </a:r>
          </a:p>
          <a:p>
            <a:pPr algn="l">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We</a:t>
            </a:r>
            <a:r>
              <a:rPr lang="en-US" sz="2500" b="0" i="0" dirty="0">
                <a:solidFill>
                  <a:schemeClr val="tx1"/>
                </a:solidFill>
                <a:effectLst/>
                <a:latin typeface="Times New Roman" panose="02020603050405020304" pitchFamily="18" charset="0"/>
                <a:cs typeface="Times New Roman" panose="02020603050405020304" pitchFamily="18" charset="0"/>
              </a:rPr>
              <a:t> can see which pages are triggering visitors' interest.</a:t>
            </a:r>
          </a:p>
          <a:p>
            <a:pPr algn="l">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We</a:t>
            </a:r>
            <a:r>
              <a:rPr lang="en-US" sz="2500" b="0" i="0" dirty="0">
                <a:solidFill>
                  <a:schemeClr val="tx1"/>
                </a:solidFill>
                <a:effectLst/>
                <a:latin typeface="Times New Roman" panose="02020603050405020304" pitchFamily="18" charset="0"/>
                <a:cs typeface="Times New Roman" panose="02020603050405020304" pitchFamily="18" charset="0"/>
              </a:rPr>
              <a:t> can monitor the impact of your marketing efforts.</a:t>
            </a:r>
          </a:p>
          <a:p>
            <a:pPr algn="l">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We</a:t>
            </a:r>
            <a:r>
              <a:rPr lang="en-US" sz="2500" b="0" i="0" dirty="0">
                <a:solidFill>
                  <a:schemeClr val="tx1"/>
                </a:solidFill>
                <a:effectLst/>
                <a:latin typeface="Times New Roman" panose="02020603050405020304" pitchFamily="18" charset="0"/>
                <a:cs typeface="Times New Roman" panose="02020603050405020304" pitchFamily="18" charset="0"/>
              </a:rPr>
              <a:t> can determine from where web traffic is coming from (such as social media sites).</a:t>
            </a:r>
          </a:p>
          <a:p>
            <a:pPr algn="l">
              <a:buFont typeface="Arial" panose="020B0604020202020204" pitchFamily="34" charset="0"/>
              <a:buChar char="•"/>
            </a:pPr>
            <a:r>
              <a:rPr lang="en-US" sz="2500" dirty="0">
                <a:solidFill>
                  <a:schemeClr val="tx1"/>
                </a:solidFill>
                <a:latin typeface="Times New Roman" panose="02020603050405020304" pitchFamily="18" charset="0"/>
                <a:cs typeface="Times New Roman" panose="02020603050405020304" pitchFamily="18" charset="0"/>
              </a:rPr>
              <a:t>We</a:t>
            </a:r>
            <a:r>
              <a:rPr lang="en-US" sz="2500" b="0" i="0" dirty="0">
                <a:solidFill>
                  <a:schemeClr val="tx1"/>
                </a:solidFill>
                <a:effectLst/>
                <a:latin typeface="Times New Roman" panose="02020603050405020304" pitchFamily="18" charset="0"/>
                <a:cs typeface="Times New Roman" panose="02020603050405020304" pitchFamily="18" charset="0"/>
              </a:rPr>
              <a:t> can increase the efficiency of our website overall.</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dirty="0"/>
          </a:p>
        </p:txBody>
      </p:sp>
    </p:spTree>
    <p:extLst>
      <p:ext uri="{BB962C8B-B14F-4D97-AF65-F5344CB8AC3E}">
        <p14:creationId xmlns:p14="http://schemas.microsoft.com/office/powerpoint/2010/main" val="80749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794" y="2766219"/>
            <a:ext cx="5286412" cy="1325563"/>
          </a:xfrm>
        </p:spPr>
        <p:txBody>
          <a:bodyPr>
            <a:noAutofit/>
          </a:bodyPr>
          <a:lstStyle/>
          <a:p>
            <a:r>
              <a:rPr lang="en-US" b="1" dirty="0"/>
              <a:t>DEMONSTRATION</a:t>
            </a:r>
            <a:endParaRPr lang="en-US" b="1"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dirty="0"/>
          </a:p>
        </p:txBody>
      </p:sp>
    </p:spTree>
    <p:extLst>
      <p:ext uri="{BB962C8B-B14F-4D97-AF65-F5344CB8AC3E}">
        <p14:creationId xmlns:p14="http://schemas.microsoft.com/office/powerpoint/2010/main" val="25094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2DA-3F90-2D75-A3D5-A6920519CED7}"/>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03B7AFB6-14E2-8609-7C9C-1106DFBB14FB}"/>
              </a:ext>
            </a:extLst>
          </p:cNvPr>
          <p:cNvSpPr>
            <a:spLocks noGrp="1"/>
          </p:cNvSpPr>
          <p:nvPr>
            <p:ph type="body" idx="1"/>
          </p:nvPr>
        </p:nvSpPr>
        <p:spPr/>
        <p:txBody>
          <a:bodyPr>
            <a:normAutofit/>
          </a:bodyPr>
          <a:lstStyle/>
          <a:p>
            <a:pPr>
              <a:buFont typeface="Arial" panose="020B0604020202020204" pitchFamily="34" charset="0"/>
              <a:buChar char="•"/>
            </a:pPr>
            <a:r>
              <a:rPr lang="en-IN" sz="2500" b="1" dirty="0">
                <a:solidFill>
                  <a:schemeClr val="tx1"/>
                </a:solidFill>
                <a:latin typeface="Times New Roman" panose="02020603050405020304" pitchFamily="18" charset="0"/>
                <a:cs typeface="Times New Roman" panose="02020603050405020304" pitchFamily="18" charset="0"/>
                <a:hlinkClick r:id="rId2"/>
              </a:rPr>
              <a:t>https://study.com/academy/lesson/what-is-web-traffic-definition-monitoring.html</a:t>
            </a:r>
            <a:endParaRPr lang="en-IN" sz="25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5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500" b="1" dirty="0">
                <a:solidFill>
                  <a:schemeClr val="tx1"/>
                </a:solidFill>
                <a:latin typeface="Times New Roman" panose="02020603050405020304" pitchFamily="18" charset="0"/>
                <a:cs typeface="Times New Roman" panose="02020603050405020304" pitchFamily="18" charset="0"/>
                <a:hlinkClick r:id="rId3"/>
              </a:rPr>
              <a:t>https://www.bigcommerce.com/ecommerce-answers/what-is-website-traffic-and-how-to-interpret-it/</a:t>
            </a:r>
            <a:endParaRPr lang="en-IN" sz="25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D2335C4-77AF-CB67-6236-645B80950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spTree>
    <p:extLst>
      <p:ext uri="{BB962C8B-B14F-4D97-AF65-F5344CB8AC3E}">
        <p14:creationId xmlns:p14="http://schemas.microsoft.com/office/powerpoint/2010/main" val="9760445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377</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Times New Roman</vt:lpstr>
      <vt:lpstr>Office Theme</vt:lpstr>
      <vt:lpstr>PowerPoint Presentation</vt:lpstr>
      <vt:lpstr>CONTENTS</vt:lpstr>
      <vt:lpstr>Introduction </vt:lpstr>
      <vt:lpstr>Technologies Used</vt:lpstr>
      <vt:lpstr>Topics used in Project </vt:lpstr>
      <vt:lpstr>Features</vt:lpstr>
      <vt:lpstr>DEMONSTRATION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akash bhat</cp:lastModifiedBy>
  <cp:revision>40</cp:revision>
  <dcterms:modified xsi:type="dcterms:W3CDTF">2022-12-01T19:04:27Z</dcterms:modified>
</cp:coreProperties>
</file>