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7" r:id="rId2"/>
    <p:sldId id="258" r:id="rId3"/>
    <p:sldId id="259" r:id="rId4"/>
    <p:sldId id="260" r:id="rId5"/>
    <p:sldId id="261" r:id="rId6"/>
    <p:sldId id="263" r:id="rId7"/>
    <p:sldId id="262" r:id="rId8"/>
    <p:sldId id="264" r:id="rId9"/>
    <p:sldId id="270" r:id="rId10"/>
    <p:sldId id="271" r:id="rId11"/>
    <p:sldId id="265" r:id="rId12"/>
    <p:sldId id="272" r:id="rId13"/>
    <p:sldId id="266" r:id="rId14"/>
    <p:sldId id="267" r:id="rId15"/>
    <p:sldId id="268" r:id="rId16"/>
    <p:sldId id="269"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3543" autoAdjust="0"/>
  </p:normalViewPr>
  <p:slideViewPr>
    <p:cSldViewPr snapToGrid="0">
      <p:cViewPr varScale="1">
        <p:scale>
          <a:sx n="58" d="100"/>
          <a:sy n="58"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75FAC-6421-4FCF-AA44-4EE16833EC74}" type="datetimeFigureOut">
              <a:rPr lang="en-US" smtClean="0"/>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AB438-E276-4F07-BFD1-1831F7C2E408}" type="slidenum">
              <a:rPr lang="en-US" smtClean="0"/>
              <a:t>‹#›</a:t>
            </a:fld>
            <a:endParaRPr lang="en-US"/>
          </a:p>
        </p:txBody>
      </p:sp>
    </p:spTree>
    <p:extLst>
      <p:ext uri="{BB962C8B-B14F-4D97-AF65-F5344CB8AC3E}">
        <p14:creationId xmlns:p14="http://schemas.microsoft.com/office/powerpoint/2010/main" val="316855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Hello, I am Larry Gates and today I am presenting you my thesis “Analysis of Advertisement Data with Traffic Patterns using the Hadoop Ecosystem.” I was advised by Dr. </a:t>
            </a:r>
            <a:r>
              <a:rPr lang="en-US" sz="1200" kern="1200" smtClean="0">
                <a:solidFill>
                  <a:schemeClr val="tx1"/>
                </a:solidFill>
                <a:effectLst/>
                <a:latin typeface="+mn-lt"/>
                <a:ea typeface="+mn-ea"/>
                <a:cs typeface="+mn-cs"/>
              </a:rPr>
              <a:t>Sriram Mohan.</a:t>
            </a:r>
          </a:p>
          <a:p>
            <a:endParaRPr lang="en-US"/>
          </a:p>
        </p:txBody>
      </p:sp>
      <p:sp>
        <p:nvSpPr>
          <p:cNvPr id="4" name="Slide Number Placeholder 3"/>
          <p:cNvSpPr>
            <a:spLocks noGrp="1"/>
          </p:cNvSpPr>
          <p:nvPr>
            <p:ph type="sldNum" sz="quarter" idx="10"/>
          </p:nvPr>
        </p:nvSpPr>
        <p:spPr/>
        <p:txBody>
          <a:bodyPr/>
          <a:lstStyle/>
          <a:p>
            <a:fld id="{50F1EC7F-64AC-4B82-A715-64F1EE9D2803}" type="slidenum">
              <a:rPr lang="en-US" smtClean="0"/>
              <a:t>1</a:t>
            </a:fld>
            <a:endParaRPr lang="en-US"/>
          </a:p>
        </p:txBody>
      </p:sp>
    </p:spTree>
    <p:extLst>
      <p:ext uri="{BB962C8B-B14F-4D97-AF65-F5344CB8AC3E}">
        <p14:creationId xmlns:p14="http://schemas.microsoft.com/office/powerpoint/2010/main" val="61799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major algorithms I created for the thesis are as follows:</a:t>
            </a:r>
          </a:p>
          <a:p>
            <a:r>
              <a:rPr lang="en-US" sz="1200" kern="1200" dirty="0" smtClean="0">
                <a:solidFill>
                  <a:schemeClr val="tx1"/>
                </a:solidFill>
                <a:effectLst/>
                <a:latin typeface="+mn-lt"/>
                <a:ea typeface="+mn-ea"/>
                <a:cs typeface="+mn-cs"/>
              </a:rPr>
              <a:t>The advertisement data was a script that automatically downloaded the traffic data sets I needed. The traffic analysis took the segment identification or region </a:t>
            </a:r>
            <a:r>
              <a:rPr lang="en-US" sz="1200" kern="1200" dirty="0" err="1" smtClean="0">
                <a:solidFill>
                  <a:schemeClr val="tx1"/>
                </a:solidFill>
                <a:effectLst/>
                <a:latin typeface="+mn-lt"/>
                <a:ea typeface="+mn-ea"/>
                <a:cs typeface="+mn-cs"/>
              </a:rPr>
              <a:t>identitication</a:t>
            </a:r>
            <a:r>
              <a:rPr lang="en-US" sz="1200" kern="1200" dirty="0" smtClean="0">
                <a:solidFill>
                  <a:schemeClr val="tx1"/>
                </a:solidFill>
                <a:effectLst/>
                <a:latin typeface="+mn-lt"/>
                <a:ea typeface="+mn-ea"/>
                <a:cs typeface="+mn-cs"/>
              </a:rPr>
              <a:t>, speed and date to find the congestion statistics for traffic data for a given day. The grouping analysis was using different time frames to compare the traffic data. Querying the results was using hive scripts to combine the results together to compare and contrast.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10</a:t>
            </a:fld>
            <a:endParaRPr lang="en-US"/>
          </a:p>
        </p:txBody>
      </p:sp>
    </p:spTree>
    <p:extLst>
      <p:ext uri="{BB962C8B-B14F-4D97-AF65-F5344CB8AC3E}">
        <p14:creationId xmlns:p14="http://schemas.microsoft.com/office/powerpoint/2010/main" val="241501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here show a subset of the region output. To make the data easily comparable for humans, I had to take all the weeks which had outputs for every week that feel within the time frame and find the one that had the maximum theme count and rating compared to the rest of the weeks for a region. The same had to be done for month and year. This would give me a result of one row, which could be compared to the aggregation done on all the data. The green row shows that results can change as you use different time frames. The brown row shows that the algorithm checks congestion statistics to see if there is any worth placing an advertisement at that location. If not, the region is ignored. The gray shows that the theme can be consistent for all time frames. One thing to point out is that the range for an advertisement was 1 to 30 days, meaning that </a:t>
            </a:r>
            <a:r>
              <a:rPr lang="en-US" sz="1200" i="1" kern="1200" dirty="0" smtClean="0">
                <a:solidFill>
                  <a:schemeClr val="tx1"/>
                </a:solidFill>
                <a:effectLst/>
                <a:latin typeface="+mn-lt"/>
                <a:ea typeface="+mn-ea"/>
                <a:cs typeface="+mn-cs"/>
              </a:rPr>
              <a:t>travel</a:t>
            </a:r>
            <a:r>
              <a:rPr lang="en-US" sz="1200" kern="1200" dirty="0" smtClean="0">
                <a:solidFill>
                  <a:schemeClr val="tx1"/>
                </a:solidFill>
                <a:effectLst/>
                <a:latin typeface="+mn-lt"/>
                <a:ea typeface="+mn-ea"/>
                <a:cs typeface="+mn-cs"/>
              </a:rPr>
              <a:t> theme appeared a total of 54 times with a rating of 9.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11</a:t>
            </a:fld>
            <a:endParaRPr lang="en-US"/>
          </a:p>
        </p:txBody>
      </p:sp>
    </p:spTree>
    <p:extLst>
      <p:ext uri="{BB962C8B-B14F-4D97-AF65-F5344CB8AC3E}">
        <p14:creationId xmlns:p14="http://schemas.microsoft.com/office/powerpoint/2010/main" val="29150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results here show a subset of the segment output. The data again went under the same aggregation to make the data human readable. The yellow highlighted rows are all values that were completely ignored. Segments had a higher chance of appearing with ignore since many had in the description that the segment was not being recorded any more or there was not enough congestion. The </a:t>
            </a:r>
            <a:r>
              <a:rPr lang="en-US" sz="1200" i="1" kern="1200" dirty="0" smtClean="0">
                <a:solidFill>
                  <a:schemeClr val="tx1"/>
                </a:solidFill>
                <a:effectLst/>
                <a:latin typeface="+mn-lt"/>
                <a:ea typeface="+mn-ea"/>
                <a:cs typeface="+mn-cs"/>
              </a:rPr>
              <a:t>Separated by Week</a:t>
            </a:r>
            <a:r>
              <a:rPr lang="en-US" sz="1200" kern="1200" dirty="0" smtClean="0">
                <a:solidFill>
                  <a:schemeClr val="tx1"/>
                </a:solidFill>
                <a:effectLst/>
                <a:latin typeface="+mn-lt"/>
                <a:ea typeface="+mn-ea"/>
                <a:cs typeface="+mn-cs"/>
              </a:rPr>
              <a:t> columns show that a theme count of 7 happened all the time, where the purple row has a high rating of 9 for a theme count of 5 weeks. The pink row also happens to show a different theme every time.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12</a:t>
            </a:fld>
            <a:endParaRPr lang="en-US"/>
          </a:p>
        </p:txBody>
      </p:sp>
    </p:spTree>
    <p:extLst>
      <p:ext uri="{BB962C8B-B14F-4D97-AF65-F5344CB8AC3E}">
        <p14:creationId xmlns:p14="http://schemas.microsoft.com/office/powerpoint/2010/main" val="2300499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Future work on this project would be getting actual advertisement data or incorporating the census data into the project. Both would be interesting aspects to include in future work. I would have liked to use machine learning in processing both advertisement data and traffic data, but due to time and learning curve for the tools, I had to forgo the idea. This would be interesting to pursue in the future.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13</a:t>
            </a:fld>
            <a:endParaRPr lang="en-US"/>
          </a:p>
        </p:txBody>
      </p:sp>
    </p:spTree>
    <p:extLst>
      <p:ext uri="{BB962C8B-B14F-4D97-AF65-F5344CB8AC3E}">
        <p14:creationId xmlns:p14="http://schemas.microsoft.com/office/powerpoint/2010/main" val="114579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thesis is: using billboard advertisement data and congestion traffic, I am effectively able to find areas of congestion for a given region or segment with the best advertisement, for the region or segment.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2</a:t>
            </a:fld>
            <a:endParaRPr lang="en-US"/>
          </a:p>
        </p:txBody>
      </p:sp>
    </p:spTree>
    <p:extLst>
      <p:ext uri="{BB962C8B-B14F-4D97-AF65-F5344CB8AC3E}">
        <p14:creationId xmlns:p14="http://schemas.microsoft.com/office/powerpoint/2010/main" val="65091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motivation for the project is based on: income avenue revenue, public domain data, and test of viability. For an advertisement company, the places that have notably higher congestions for various parts of the days can increase the price to place an advertisement at that location, place a billboard at that location, or ultimate remove a billboard from a location due to low success. For a city, billboard locations can cost more, overall or just at certain times of the seasons.</a:t>
            </a:r>
          </a:p>
          <a:p>
            <a:r>
              <a:rPr lang="en-US" sz="1200" kern="1200" dirty="0" smtClean="0">
                <a:solidFill>
                  <a:schemeClr val="tx1"/>
                </a:solidFill>
                <a:effectLst/>
                <a:latin typeface="+mn-lt"/>
                <a:ea typeface="+mn-ea"/>
                <a:cs typeface="+mn-cs"/>
              </a:rPr>
              <a:t>As we have seen, publicly available data is not hard to come by, and certain traffic data is easily available for some cities, such as Chicago. This thesis shows the success of using traffic data joined with advertisement data. The thesis was also a test of viability by getting a result of combining traffic data. </a:t>
            </a:r>
          </a:p>
          <a:p>
            <a:r>
              <a:rPr lang="en-US" sz="1200" kern="1200" dirty="0" smtClean="0">
                <a:solidFill>
                  <a:schemeClr val="tx1"/>
                </a:solidFill>
                <a:effectLst/>
                <a:latin typeface="+mn-lt"/>
                <a:ea typeface="+mn-ea"/>
                <a:cs typeface="+mn-cs"/>
              </a:rPr>
              <a:t>An original motivation was using electronic billboards, since those could be changed and use certain advertisements at a given day, due to the lack of availability for real-time traffic data, this aspect could not be explored.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FAB438-E276-4F07-BFD1-1831F7C2E408}" type="slidenum">
              <a:rPr lang="en-US" smtClean="0"/>
              <a:t>3</a:t>
            </a:fld>
            <a:endParaRPr lang="en-US"/>
          </a:p>
        </p:txBody>
      </p:sp>
    </p:spTree>
    <p:extLst>
      <p:ext uri="{BB962C8B-B14F-4D97-AF65-F5344CB8AC3E}">
        <p14:creationId xmlns:p14="http://schemas.microsoft.com/office/powerpoint/2010/main" val="12236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http://www.emeraldinsight.com/doi/full/10.1108/LR-06-2015-0061</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have all heard of big data, so what is big data? From the definition found in “A formal definition of big data based on its essential features” by Mauro, Greco, and </a:t>
            </a:r>
            <a:r>
              <a:rPr lang="en-US" sz="1200" kern="1200" dirty="0" err="1" smtClean="0">
                <a:solidFill>
                  <a:schemeClr val="tx1"/>
                </a:solidFill>
                <a:effectLst/>
                <a:latin typeface="+mn-lt"/>
                <a:ea typeface="+mn-ea"/>
                <a:cs typeface="+mn-cs"/>
              </a:rPr>
              <a:t>Grimaldi</a:t>
            </a:r>
            <a:r>
              <a:rPr lang="en-US" sz="1200" kern="1200" dirty="0" smtClean="0">
                <a:solidFill>
                  <a:schemeClr val="tx1"/>
                </a:solidFill>
                <a:effectLst/>
                <a:latin typeface="+mn-lt"/>
                <a:ea typeface="+mn-ea"/>
                <a:cs typeface="+mn-cs"/>
              </a:rPr>
              <a:t>, the definition is as follows: “Big data is the information asset characterized by such a high volume, velocity and variety to require specific technology and analytical methods for its transformation into value.”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4</a:t>
            </a:fld>
            <a:endParaRPr lang="en-US"/>
          </a:p>
        </p:txBody>
      </p:sp>
    </p:spTree>
    <p:extLst>
      <p:ext uri="{BB962C8B-B14F-4D97-AF65-F5344CB8AC3E}">
        <p14:creationId xmlns:p14="http://schemas.microsoft.com/office/powerpoint/2010/main" val="265041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From the literature reviews I did during the thesis, I found no academic papers on the topic of using big data, advertisement data, and traffic data. However, I found papers involving big data and traffic data, and big data and advertisement data. </a:t>
            </a:r>
          </a:p>
          <a:p>
            <a:r>
              <a:rPr lang="en-US" sz="1200" kern="1200" dirty="0" smtClean="0">
                <a:solidFill>
                  <a:schemeClr val="tx1"/>
                </a:solidFill>
                <a:effectLst/>
                <a:latin typeface="+mn-lt"/>
                <a:ea typeface="+mn-ea"/>
                <a:cs typeface="+mn-cs"/>
              </a:rPr>
              <a:t>For big data and traffic datasets, Smith and </a:t>
            </a:r>
            <a:r>
              <a:rPr lang="en-US" sz="1200" kern="1200" dirty="0" err="1" smtClean="0">
                <a:solidFill>
                  <a:schemeClr val="tx1"/>
                </a:solidFill>
                <a:effectLst/>
                <a:latin typeface="+mn-lt"/>
                <a:ea typeface="+mn-ea"/>
                <a:cs typeface="+mn-cs"/>
              </a:rPr>
              <a:t>Demetsky</a:t>
            </a:r>
            <a:r>
              <a:rPr lang="en-US" sz="1200" kern="1200" dirty="0" smtClean="0">
                <a:solidFill>
                  <a:schemeClr val="tx1"/>
                </a:solidFill>
                <a:effectLst/>
                <a:latin typeface="+mn-lt"/>
                <a:ea typeface="+mn-ea"/>
                <a:cs typeface="+mn-cs"/>
              </a:rPr>
              <a:t> discussed the importance of intelligent transportation systems, at a time before Google Maps and traffic flows were available on the internet. Their paper discussed the need to have forecasting models, using several time prediction techniques, such as machine learning and historical average, to determine traffic forecasting. With the datasets being collected, this project is using historical averaging with the available data. </a:t>
            </a:r>
          </a:p>
          <a:p>
            <a:r>
              <a:rPr lang="en-US" sz="1200" kern="1200" dirty="0" err="1" smtClean="0">
                <a:solidFill>
                  <a:schemeClr val="tx1"/>
                </a:solidFill>
                <a:effectLst/>
                <a:latin typeface="+mn-lt"/>
                <a:ea typeface="+mn-ea"/>
                <a:cs typeface="+mn-cs"/>
              </a:rPr>
              <a:t>Daas</a:t>
            </a:r>
            <a:r>
              <a:rPr lang="en-US" sz="1200" kern="1200" dirty="0" smtClean="0">
                <a:solidFill>
                  <a:schemeClr val="tx1"/>
                </a:solidFill>
                <a:effectLst/>
                <a:latin typeface="+mn-lt"/>
                <a:ea typeface="+mn-ea"/>
                <a:cs typeface="+mn-cs"/>
              </a:rPr>
              <a:t>, Puts, </a:t>
            </a:r>
            <a:r>
              <a:rPr lang="en-US" sz="1200" kern="1200" dirty="0" err="1" smtClean="0">
                <a:solidFill>
                  <a:schemeClr val="tx1"/>
                </a:solidFill>
                <a:effectLst/>
                <a:latin typeface="+mn-lt"/>
                <a:ea typeface="+mn-ea"/>
                <a:cs typeface="+mn-cs"/>
              </a:rPr>
              <a:t>Buelens</a:t>
            </a:r>
            <a:r>
              <a:rPr lang="en-US" sz="1200" kern="1200" dirty="0" smtClean="0">
                <a:solidFill>
                  <a:schemeClr val="tx1"/>
                </a:solidFill>
                <a:effectLst/>
                <a:latin typeface="+mn-lt"/>
                <a:ea typeface="+mn-ea"/>
                <a:cs typeface="+mn-cs"/>
              </a:rPr>
              <a:t>, van den </a:t>
            </a:r>
            <a:r>
              <a:rPr lang="en-US" sz="1200" kern="1200" dirty="0" err="1" smtClean="0">
                <a:solidFill>
                  <a:schemeClr val="tx1"/>
                </a:solidFill>
                <a:effectLst/>
                <a:latin typeface="+mn-lt"/>
                <a:ea typeface="+mn-ea"/>
                <a:cs typeface="+mn-cs"/>
              </a:rPr>
              <a:t>Hurk</a:t>
            </a:r>
            <a:r>
              <a:rPr lang="en-US" sz="1200" kern="1200" dirty="0" smtClean="0">
                <a:solidFill>
                  <a:schemeClr val="tx1"/>
                </a:solidFill>
                <a:effectLst/>
                <a:latin typeface="+mn-lt"/>
                <a:ea typeface="+mn-ea"/>
                <a:cs typeface="+mn-cs"/>
              </a:rPr>
              <a:t> highlight that at the time that Big Data was heavily viewed from an IT-perspective and </a:t>
            </a:r>
            <a:r>
              <a:rPr lang="en-US" sz="1200" kern="1200" dirty="0" err="1" smtClean="0">
                <a:solidFill>
                  <a:schemeClr val="tx1"/>
                </a:solidFill>
                <a:effectLst/>
                <a:latin typeface="+mn-lt"/>
                <a:ea typeface="+mn-ea"/>
                <a:cs typeface="+mn-cs"/>
              </a:rPr>
              <a:t>forcues</a:t>
            </a:r>
            <a:r>
              <a:rPr lang="en-US" sz="1200" kern="1200" dirty="0" smtClean="0">
                <a:solidFill>
                  <a:schemeClr val="tx1"/>
                </a:solidFill>
                <a:effectLst/>
                <a:latin typeface="+mn-lt"/>
                <a:ea typeface="+mn-ea"/>
                <a:cs typeface="+mn-cs"/>
              </a:rPr>
              <a:t> on software and hardware issues. In the Big Data case study done by Chen, </a:t>
            </a:r>
            <a:r>
              <a:rPr lang="en-US" sz="1200" kern="1200" dirty="0" err="1" smtClean="0">
                <a:solidFill>
                  <a:schemeClr val="tx1"/>
                </a:solidFill>
                <a:effectLst/>
                <a:latin typeface="+mn-lt"/>
                <a:ea typeface="+mn-ea"/>
                <a:cs typeface="+mn-cs"/>
              </a:rPr>
              <a:t>pao</a:t>
            </a:r>
            <a:r>
              <a:rPr lang="en-US" sz="1200" kern="1200" dirty="0" smtClean="0">
                <a:solidFill>
                  <a:schemeClr val="tx1"/>
                </a:solidFill>
                <a:effectLst/>
                <a:latin typeface="+mn-lt"/>
                <a:ea typeface="+mn-ea"/>
                <a:cs typeface="+mn-cs"/>
              </a:rPr>
              <a:t>, Lee about the study of traffic loop detection data, a successful plot of peak hours and vehicle flow was shown. The case study dhows the high potential of finding a trend in traffic data. </a:t>
            </a:r>
          </a:p>
          <a:p>
            <a:r>
              <a:rPr lang="en-US" sz="1200" kern="1200" dirty="0" smtClean="0">
                <a:solidFill>
                  <a:schemeClr val="tx1"/>
                </a:solidFill>
                <a:effectLst/>
                <a:latin typeface="+mn-lt"/>
                <a:ea typeface="+mn-ea"/>
                <a:cs typeface="+mn-cs"/>
              </a:rPr>
              <a:t>The big data and advertisement side of academic articles talked about the collection and use of user data. </a:t>
            </a:r>
            <a:r>
              <a:rPr lang="en-US" sz="1200" kern="1200" dirty="0" err="1" smtClean="0">
                <a:solidFill>
                  <a:schemeClr val="tx1"/>
                </a:solidFill>
                <a:effectLst/>
                <a:latin typeface="+mn-lt"/>
                <a:ea typeface="+mn-ea"/>
                <a:cs typeface="+mn-cs"/>
              </a:rPr>
              <a:t>Couldry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turow</a:t>
            </a:r>
            <a:r>
              <a:rPr lang="en-US" sz="1200" kern="1200" dirty="0" smtClean="0">
                <a:solidFill>
                  <a:schemeClr val="tx1"/>
                </a:solidFill>
                <a:effectLst/>
                <a:latin typeface="+mn-lt"/>
                <a:ea typeface="+mn-ea"/>
                <a:cs typeface="+mn-cs"/>
              </a:rPr>
              <a:t> elaborate on personalized advertisement constantly mining personalized data. The article also looks more broadly at the consequences of embedding Big Data use in advertising, which is not of concern for this thesis. </a:t>
            </a:r>
            <a:r>
              <a:rPr lang="en-US" sz="1200" kern="1200" dirty="0" err="1" smtClean="0">
                <a:solidFill>
                  <a:schemeClr val="tx1"/>
                </a:solidFill>
                <a:effectLst/>
                <a:latin typeface="+mn-lt"/>
                <a:ea typeface="+mn-ea"/>
                <a:cs typeface="+mn-cs"/>
              </a:rPr>
              <a:t>Bughin</a:t>
            </a:r>
            <a:r>
              <a:rPr lang="en-US" sz="1200" kern="1200" dirty="0" smtClean="0">
                <a:solidFill>
                  <a:schemeClr val="tx1"/>
                </a:solidFill>
                <a:effectLst/>
                <a:latin typeface="+mn-lt"/>
                <a:ea typeface="+mn-ea"/>
                <a:cs typeface="+mn-cs"/>
              </a:rPr>
              <a:t>, Chui, and </a:t>
            </a:r>
            <a:r>
              <a:rPr lang="en-US" sz="1200" kern="1200" dirty="0" err="1" smtClean="0">
                <a:solidFill>
                  <a:schemeClr val="tx1"/>
                </a:solidFill>
                <a:effectLst/>
                <a:latin typeface="+mn-lt"/>
                <a:ea typeface="+mn-ea"/>
                <a:cs typeface="+mn-cs"/>
              </a:rPr>
              <a:t>Manyika</a:t>
            </a:r>
            <a:r>
              <a:rPr lang="en-US" sz="1200" kern="1200" dirty="0" smtClean="0">
                <a:solidFill>
                  <a:schemeClr val="tx1"/>
                </a:solidFill>
                <a:effectLst/>
                <a:latin typeface="+mn-lt"/>
                <a:ea typeface="+mn-ea"/>
                <a:cs typeface="+mn-cs"/>
              </a:rPr>
              <a:t> discuss the opportunities companies take with using the data available for a web-based company. The availability of data for marketing is not scarce due to the expanding amount of data, which is to be useful in determine advertisements to display in a certain area.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5</a:t>
            </a:fld>
            <a:endParaRPr lang="en-US"/>
          </a:p>
        </p:txBody>
      </p:sp>
    </p:spTree>
    <p:extLst>
      <p:ext uri="{BB962C8B-B14F-4D97-AF65-F5344CB8AC3E}">
        <p14:creationId xmlns:p14="http://schemas.microsoft.com/office/powerpoint/2010/main" val="194665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complete this thesis, I learned how to use the Hadoop Ecosystem, which takes advantage of using a distributed file system to handle storage needs of large files that need to be browsed. One method of handling the files stored on a Hadoop cluster is to make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 which will map a filter to all the files and sort the data into a desired output and ma the result to reducers to preform operations on the data to give a result. Tools available with Hadoop include: Apache Pig, and Apache Hive. Pig allows users to take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to a higher level of abstractions when processing datasets. Pig can be used for cleaning and sorting data, as well as joining datasets together. Hive is a data warehouse framework that utilized the way data is stored in HDFS and accesses such data in SQL type format.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6</a:t>
            </a:fld>
            <a:endParaRPr lang="en-US"/>
          </a:p>
        </p:txBody>
      </p:sp>
    </p:spTree>
    <p:extLst>
      <p:ext uri="{BB962C8B-B14F-4D97-AF65-F5344CB8AC3E}">
        <p14:creationId xmlns:p14="http://schemas.microsoft.com/office/powerpoint/2010/main" val="3587363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 used from the City of Chicago’s Data Portal were </a:t>
            </a:r>
            <a:r>
              <a:rPr lang="en-US" sz="1200" i="1" kern="1200" dirty="0" smtClean="0">
                <a:solidFill>
                  <a:schemeClr val="tx1"/>
                </a:solidFill>
                <a:effectLst/>
                <a:latin typeface="+mn-lt"/>
                <a:ea typeface="+mn-ea"/>
                <a:cs typeface="+mn-cs"/>
              </a:rPr>
              <a:t>Chicago Traffic Tracker – Congestion Estimates by Segments</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Chicago Traffic Tracker – Congestion Estimates by Regions</a:t>
            </a:r>
            <a:r>
              <a:rPr lang="en-US" sz="1200" kern="1200" dirty="0" smtClean="0">
                <a:solidFill>
                  <a:schemeClr val="tx1"/>
                </a:solidFill>
                <a:effectLst/>
                <a:latin typeface="+mn-lt"/>
                <a:ea typeface="+mn-ea"/>
                <a:cs typeface="+mn-cs"/>
              </a:rPr>
              <a:t>. These two datasets shared traffic data collected at a closer to real time level. The files had the identification value of the segment and region, the description of the segment and region, the boundary, the speed and the time the data was last updated. Advertisement data had to be randomly generated for this project, due to the fact that specific advertisement data is hard to come by for academic purposes. A better description for how the data was created is described later. Census data was a possibility as a substitute for advertisement data. The map to the right shows the </a:t>
            </a:r>
            <a:r>
              <a:rPr lang="en-US" sz="1200" kern="1200" dirty="0" err="1" smtClean="0">
                <a:solidFill>
                  <a:schemeClr val="tx1"/>
                </a:solidFill>
                <a:effectLst/>
                <a:latin typeface="+mn-lt"/>
                <a:ea typeface="+mn-ea"/>
                <a:cs typeface="+mn-cs"/>
              </a:rPr>
              <a:t>zipcodes</a:t>
            </a:r>
            <a:r>
              <a:rPr lang="en-US" sz="1200" kern="1200" dirty="0" smtClean="0">
                <a:solidFill>
                  <a:schemeClr val="tx1"/>
                </a:solidFill>
                <a:effectLst/>
                <a:latin typeface="+mn-lt"/>
                <a:ea typeface="+mn-ea"/>
                <a:cs typeface="+mn-cs"/>
              </a:rPr>
              <a:t>, gray outlines that fall within the regions in the data set. The blips are the northeast and southwest corners of a region, matching color for the corners. The problem was easily finding the overlap of a </a:t>
            </a:r>
            <a:r>
              <a:rPr lang="en-US" sz="1200" kern="1200" dirty="0" err="1" smtClean="0">
                <a:solidFill>
                  <a:schemeClr val="tx1"/>
                </a:solidFill>
                <a:effectLst/>
                <a:latin typeface="+mn-lt"/>
                <a:ea typeface="+mn-ea"/>
                <a:cs typeface="+mn-cs"/>
              </a:rPr>
              <a:t>zipcode</a:t>
            </a:r>
            <a:r>
              <a:rPr lang="en-US" sz="1200" kern="1200" dirty="0" smtClean="0">
                <a:solidFill>
                  <a:schemeClr val="tx1"/>
                </a:solidFill>
                <a:effectLst/>
                <a:latin typeface="+mn-lt"/>
                <a:ea typeface="+mn-ea"/>
                <a:cs typeface="+mn-cs"/>
              </a:rPr>
              <a:t> inside of a region, the weight the </a:t>
            </a:r>
            <a:r>
              <a:rPr lang="en-US" sz="1200" kern="1200" dirty="0" err="1" smtClean="0">
                <a:solidFill>
                  <a:schemeClr val="tx1"/>
                </a:solidFill>
                <a:effectLst/>
                <a:latin typeface="+mn-lt"/>
                <a:ea typeface="+mn-ea"/>
                <a:cs typeface="+mn-cs"/>
              </a:rPr>
              <a:t>zipcode</a:t>
            </a:r>
            <a:r>
              <a:rPr lang="en-US" sz="1200" kern="1200" dirty="0" smtClean="0">
                <a:solidFill>
                  <a:schemeClr val="tx1"/>
                </a:solidFill>
                <a:effectLst/>
                <a:latin typeface="+mn-lt"/>
                <a:ea typeface="+mn-ea"/>
                <a:cs typeface="+mn-cs"/>
              </a:rPr>
              <a:t> would have on the demographics, and the overall calculation of area required an accurate and easy to use dataset to determine if a region was in a </a:t>
            </a:r>
            <a:r>
              <a:rPr lang="en-US" sz="1200" kern="1200" dirty="0" err="1" smtClean="0">
                <a:solidFill>
                  <a:schemeClr val="tx1"/>
                </a:solidFill>
                <a:effectLst/>
                <a:latin typeface="+mn-lt"/>
                <a:ea typeface="+mn-ea"/>
                <a:cs typeface="+mn-cs"/>
              </a:rPr>
              <a:t>zipcode</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7</a:t>
            </a:fld>
            <a:endParaRPr lang="en-US"/>
          </a:p>
        </p:txBody>
      </p:sp>
    </p:spTree>
    <p:extLst>
      <p:ext uri="{BB962C8B-B14F-4D97-AF65-F5344CB8AC3E}">
        <p14:creationId xmlns:p14="http://schemas.microsoft.com/office/powerpoint/2010/main" val="26344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the first part of my architecture of the project. The downloading the data process started with a script that automatically downloaded 6 files, a </a:t>
            </a:r>
            <a:r>
              <a:rPr lang="en-US" sz="1200" i="1" kern="1200" dirty="0" smtClean="0">
                <a:solidFill>
                  <a:schemeClr val="tx1"/>
                </a:solidFill>
                <a:effectLst/>
                <a:latin typeface="+mn-lt"/>
                <a:ea typeface="+mn-ea"/>
                <a:cs typeface="+mn-cs"/>
              </a:rPr>
              <a:t>csv</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xml</a:t>
            </a:r>
            <a:r>
              <a:rPr lang="en-US" sz="1200" kern="1200" dirty="0" smtClean="0">
                <a:solidFill>
                  <a:schemeClr val="tx1"/>
                </a:solidFill>
                <a:effectLst/>
                <a:latin typeface="+mn-lt"/>
                <a:ea typeface="+mn-ea"/>
                <a:cs typeface="+mn-cs"/>
              </a:rPr>
              <a:t> of the segment and region estimates. Initially, I didn’t know what files I needed, so better to have different types, just in case. The files were then stored on a VM behind Rose’s firewall.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8</a:t>
            </a:fld>
            <a:endParaRPr lang="en-US"/>
          </a:p>
        </p:txBody>
      </p:sp>
    </p:spTree>
    <p:extLst>
      <p:ext uri="{BB962C8B-B14F-4D97-AF65-F5344CB8AC3E}">
        <p14:creationId xmlns:p14="http://schemas.microsoft.com/office/powerpoint/2010/main" val="28124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 part of the architecture was the data analysis part. Using the cluster, I would take the </a:t>
            </a:r>
            <a:r>
              <a:rPr lang="en-US" sz="1200" i="1" kern="1200" dirty="0" smtClean="0">
                <a:solidFill>
                  <a:schemeClr val="tx1"/>
                </a:solidFill>
                <a:effectLst/>
                <a:latin typeface="+mn-lt"/>
                <a:ea typeface="+mn-ea"/>
                <a:cs typeface="+mn-cs"/>
              </a:rPr>
              <a:t>csv</a:t>
            </a:r>
            <a:r>
              <a:rPr lang="en-US" sz="1200" kern="1200" dirty="0" smtClean="0">
                <a:solidFill>
                  <a:schemeClr val="tx1"/>
                </a:solidFill>
                <a:effectLst/>
                <a:latin typeface="+mn-lt"/>
                <a:ea typeface="+mn-ea"/>
                <a:cs typeface="+mn-cs"/>
              </a:rPr>
              <a:t> data from the data collection VM and pull it over to my cluster of 5 VMs. The advertisement data also manually generated on the cluster and stored in the files system. Once there, a Pig script would remove any bad rows, such as the column headers, remove data outside of the dates of collection, then sorting the data and storing on file system. Afterwards, the cleaned traffic data is processed through a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 to find statistics about the congestion for a given day. The advertisement uses a Pig script to sort the advertisement data by segment and region and day. Afterwards, the advertisement data and traffic data is combined based on region and segment and the date. Then,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are performed on the combined data, one to find the longest period of congestion, the number of times the advertisement was there with the rating and the rating. The four separate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jobs each had a different time length for finding the best advertisement for congestion. One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job took 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week of the data and found the longest advertisement and the rating for the region and segment during a week span. This would be done for the 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up to the 52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week of the year, then starting again with the next year. Another time split was by month, taking the best advertisement for a given month of the year. Same with a year, and all the data together. Afterwards, a Hive script was used to store the results into a SQL type structure for easily querying. The final Hive script was combining all the data together to compare. </a:t>
            </a:r>
          </a:p>
          <a:p>
            <a:endParaRPr lang="en-US" dirty="0"/>
          </a:p>
        </p:txBody>
      </p:sp>
      <p:sp>
        <p:nvSpPr>
          <p:cNvPr id="4" name="Slide Number Placeholder 3"/>
          <p:cNvSpPr>
            <a:spLocks noGrp="1"/>
          </p:cNvSpPr>
          <p:nvPr>
            <p:ph type="sldNum" sz="quarter" idx="10"/>
          </p:nvPr>
        </p:nvSpPr>
        <p:spPr/>
        <p:txBody>
          <a:bodyPr/>
          <a:lstStyle/>
          <a:p>
            <a:fld id="{7AFAB438-E276-4F07-BFD1-1831F7C2E408}" type="slidenum">
              <a:rPr lang="en-US" smtClean="0"/>
              <a:t>9</a:t>
            </a:fld>
            <a:endParaRPr lang="en-US"/>
          </a:p>
        </p:txBody>
      </p:sp>
    </p:spTree>
    <p:extLst>
      <p:ext uri="{BB962C8B-B14F-4D97-AF65-F5344CB8AC3E}">
        <p14:creationId xmlns:p14="http://schemas.microsoft.com/office/powerpoint/2010/main" val="1804464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D3B821-C914-417F-B771-9CB9BA42E700}" type="datetimeFigureOut">
              <a:rPr lang="en-US" smtClean="0"/>
              <a:t>5/10/2017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296489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393698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35049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3715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51833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FD3B821-C914-417F-B771-9CB9BA42E700}"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1534805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FD3B821-C914-417F-B771-9CB9BA42E700}"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108390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D3B821-C914-417F-B771-9CB9BA42E70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1913188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D3B821-C914-417F-B771-9CB9BA42E70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261227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D3B821-C914-417F-B771-9CB9BA42E70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57098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D3B821-C914-417F-B771-9CB9BA42E700}"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125028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213444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D3B821-C914-417F-B771-9CB9BA42E700}"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407271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D3B821-C914-417F-B771-9CB9BA42E700}"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428538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B821-C914-417F-B771-9CB9BA42E700}"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105095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206740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D3B821-C914-417F-B771-9CB9BA42E700}"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D6173-A008-4828-A531-26CE06B4124C}" type="slidenum">
              <a:rPr lang="en-US" smtClean="0"/>
              <a:t>‹#›</a:t>
            </a:fld>
            <a:endParaRPr lang="en-US"/>
          </a:p>
        </p:txBody>
      </p:sp>
    </p:spTree>
    <p:extLst>
      <p:ext uri="{BB962C8B-B14F-4D97-AF65-F5344CB8AC3E}">
        <p14:creationId xmlns:p14="http://schemas.microsoft.com/office/powerpoint/2010/main" val="51769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D3B821-C914-417F-B771-9CB9BA42E700}" type="datetimeFigureOut">
              <a:rPr lang="en-US" smtClean="0"/>
              <a:t>5/10/2017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1D6173-A008-4828-A531-26CE06B4124C}" type="slidenum">
              <a:rPr lang="en-US" smtClean="0"/>
              <a:t>‹#›</a:t>
            </a:fld>
            <a:endParaRPr lang="en-US"/>
          </a:p>
        </p:txBody>
      </p:sp>
    </p:spTree>
    <p:extLst>
      <p:ext uri="{BB962C8B-B14F-4D97-AF65-F5344CB8AC3E}">
        <p14:creationId xmlns:p14="http://schemas.microsoft.com/office/powerpoint/2010/main" val="34365352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441" y="1105110"/>
            <a:ext cx="10147540" cy="2387600"/>
          </a:xfrm>
        </p:spPr>
        <p:txBody>
          <a:bodyPr/>
          <a:lstStyle/>
          <a:p>
            <a:pPr algn="ctr"/>
            <a:r>
              <a:rPr lang="en-US" dirty="0" smtClean="0"/>
              <a:t>analysis of Advertisement Data with Traffic Patterns Using the Hadoop Ecosystem</a:t>
            </a:r>
            <a:endParaRPr lang="en-US" dirty="0"/>
          </a:p>
        </p:txBody>
      </p:sp>
      <p:sp>
        <p:nvSpPr>
          <p:cNvPr id="3" name="Subtitle 2"/>
          <p:cNvSpPr>
            <a:spLocks noGrp="1"/>
          </p:cNvSpPr>
          <p:nvPr>
            <p:ph type="subTitle" idx="1"/>
          </p:nvPr>
        </p:nvSpPr>
        <p:spPr/>
        <p:txBody>
          <a:bodyPr/>
          <a:lstStyle/>
          <a:p>
            <a:r>
              <a:rPr lang="en-US" dirty="0" smtClean="0"/>
              <a:t>Lawrence Gates</a:t>
            </a:r>
          </a:p>
          <a:p>
            <a:r>
              <a:rPr lang="en-US" dirty="0" smtClean="0"/>
              <a:t>Advised by Dr. Sriram Mohan</a:t>
            </a:r>
            <a:endParaRPr lang="en-US" dirty="0"/>
          </a:p>
        </p:txBody>
      </p:sp>
    </p:spTree>
    <p:extLst>
      <p:ext uri="{BB962C8B-B14F-4D97-AF65-F5344CB8AC3E}">
        <p14:creationId xmlns:p14="http://schemas.microsoft.com/office/powerpoint/2010/main" val="3822601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dirty="0" smtClean="0"/>
              <a:t>Advertisement Storage</a:t>
            </a:r>
          </a:p>
          <a:p>
            <a:r>
              <a:rPr lang="en-US" dirty="0" smtClean="0"/>
              <a:t>Traffic Analysis</a:t>
            </a:r>
          </a:p>
          <a:p>
            <a:r>
              <a:rPr lang="en-US" dirty="0" smtClean="0"/>
              <a:t>Grouping Analysis</a:t>
            </a:r>
          </a:p>
          <a:p>
            <a:r>
              <a:rPr lang="en-US" dirty="0" smtClean="0"/>
              <a:t>Querying the Results</a:t>
            </a:r>
          </a:p>
        </p:txBody>
      </p:sp>
    </p:spTree>
    <p:extLst>
      <p:ext uri="{BB962C8B-B14F-4D97-AF65-F5344CB8AC3E}">
        <p14:creationId xmlns:p14="http://schemas.microsoft.com/office/powerpoint/2010/main" val="338634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Subset of Region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20435219"/>
              </p:ext>
            </p:extLst>
          </p:nvPr>
        </p:nvGraphicFramePr>
        <p:xfrm>
          <a:off x="267268" y="2235260"/>
          <a:ext cx="11654287" cy="1795023"/>
        </p:xfrm>
        <a:graphic>
          <a:graphicData uri="http://schemas.openxmlformats.org/drawingml/2006/table">
            <a:tbl>
              <a:tblPr>
                <a:tableStyleId>{5940675A-B579-460E-94D1-54222C63F5DA}</a:tableStyleId>
              </a:tblPr>
              <a:tblGrid>
                <a:gridCol w="2223394">
                  <a:extLst>
                    <a:ext uri="{9D8B030D-6E8A-4147-A177-3AD203B41FA5}">
                      <a16:colId xmlns:a16="http://schemas.microsoft.com/office/drawing/2014/main" val="2643619170"/>
                    </a:ext>
                  </a:extLst>
                </a:gridCol>
                <a:gridCol w="963471">
                  <a:extLst>
                    <a:ext uri="{9D8B030D-6E8A-4147-A177-3AD203B41FA5}">
                      <a16:colId xmlns:a16="http://schemas.microsoft.com/office/drawing/2014/main" val="2104301101"/>
                    </a:ext>
                  </a:extLst>
                </a:gridCol>
                <a:gridCol w="833773">
                  <a:extLst>
                    <a:ext uri="{9D8B030D-6E8A-4147-A177-3AD203B41FA5}">
                      <a16:colId xmlns:a16="http://schemas.microsoft.com/office/drawing/2014/main" val="2777046772"/>
                    </a:ext>
                  </a:extLst>
                </a:gridCol>
                <a:gridCol w="426149">
                  <a:extLst>
                    <a:ext uri="{9D8B030D-6E8A-4147-A177-3AD203B41FA5}">
                      <a16:colId xmlns:a16="http://schemas.microsoft.com/office/drawing/2014/main" val="58071775"/>
                    </a:ext>
                  </a:extLst>
                </a:gridCol>
                <a:gridCol w="954206">
                  <a:extLst>
                    <a:ext uri="{9D8B030D-6E8A-4147-A177-3AD203B41FA5}">
                      <a16:colId xmlns:a16="http://schemas.microsoft.com/office/drawing/2014/main" val="2243496336"/>
                    </a:ext>
                  </a:extLst>
                </a:gridCol>
                <a:gridCol w="833773">
                  <a:extLst>
                    <a:ext uri="{9D8B030D-6E8A-4147-A177-3AD203B41FA5}">
                      <a16:colId xmlns:a16="http://schemas.microsoft.com/office/drawing/2014/main" val="3022479509"/>
                    </a:ext>
                  </a:extLst>
                </a:gridCol>
                <a:gridCol w="426149">
                  <a:extLst>
                    <a:ext uri="{9D8B030D-6E8A-4147-A177-3AD203B41FA5}">
                      <a16:colId xmlns:a16="http://schemas.microsoft.com/office/drawing/2014/main" val="3357351155"/>
                    </a:ext>
                  </a:extLst>
                </a:gridCol>
                <a:gridCol w="963471">
                  <a:extLst>
                    <a:ext uri="{9D8B030D-6E8A-4147-A177-3AD203B41FA5}">
                      <a16:colId xmlns:a16="http://schemas.microsoft.com/office/drawing/2014/main" val="319299590"/>
                    </a:ext>
                  </a:extLst>
                </a:gridCol>
                <a:gridCol w="833773">
                  <a:extLst>
                    <a:ext uri="{9D8B030D-6E8A-4147-A177-3AD203B41FA5}">
                      <a16:colId xmlns:a16="http://schemas.microsoft.com/office/drawing/2014/main" val="2098412262"/>
                    </a:ext>
                  </a:extLst>
                </a:gridCol>
                <a:gridCol w="972735">
                  <a:extLst>
                    <a:ext uri="{9D8B030D-6E8A-4147-A177-3AD203B41FA5}">
                      <a16:colId xmlns:a16="http://schemas.microsoft.com/office/drawing/2014/main" val="4075427055"/>
                    </a:ext>
                  </a:extLst>
                </a:gridCol>
                <a:gridCol w="963471">
                  <a:extLst>
                    <a:ext uri="{9D8B030D-6E8A-4147-A177-3AD203B41FA5}">
                      <a16:colId xmlns:a16="http://schemas.microsoft.com/office/drawing/2014/main" val="433599566"/>
                    </a:ext>
                  </a:extLst>
                </a:gridCol>
                <a:gridCol w="833773">
                  <a:extLst>
                    <a:ext uri="{9D8B030D-6E8A-4147-A177-3AD203B41FA5}">
                      <a16:colId xmlns:a16="http://schemas.microsoft.com/office/drawing/2014/main" val="3699024760"/>
                    </a:ext>
                  </a:extLst>
                </a:gridCol>
                <a:gridCol w="426149">
                  <a:extLst>
                    <a:ext uri="{9D8B030D-6E8A-4147-A177-3AD203B41FA5}">
                      <a16:colId xmlns:a16="http://schemas.microsoft.com/office/drawing/2014/main" val="918072765"/>
                    </a:ext>
                  </a:extLst>
                </a:gridCol>
              </a:tblGrid>
              <a:tr h="207414">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 </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gridSpan="3">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All Data Result</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Separated by Year</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gridSpan="3">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Separated by Month</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Separated by Week</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56398"/>
                  </a:ext>
                </a:extLst>
              </a:tr>
              <a:tr h="207414">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Region ID</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b="1" u="none" strike="noStrike">
                          <a:solidFill>
                            <a:schemeClr val="bg1"/>
                          </a:solidFill>
                          <a:effectLst/>
                          <a:latin typeface="Times New Roman" panose="02020603050405020304" pitchFamily="18" charset="0"/>
                          <a:cs typeface="Times New Roman" panose="02020603050405020304" pitchFamily="18" charset="0"/>
                        </a:rPr>
                        <a:t>Theme</a:t>
                      </a:r>
                      <a:endParaRPr lang="en-US" sz="1100" b="1"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110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1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642947629"/>
                  </a:ext>
                </a:extLst>
              </a:tr>
              <a:tr h="207414">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Ashburn</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Insurance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48</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26</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Insurance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27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204236527"/>
                  </a:ext>
                </a:extLst>
              </a:tr>
              <a:tr h="207414">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Auburn Gresham-Chatham</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Ignore</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237711349"/>
                  </a:ext>
                </a:extLst>
              </a:tr>
              <a:tr h="207414">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Austin</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Lawyer</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51</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5</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Lawyer</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38</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2</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Lawyer</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13</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5</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Theater</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023839284"/>
                  </a:ext>
                </a:extLst>
              </a:tr>
              <a:tr h="207414">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Beverly-Mt Greenwood-Morgan Park</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Cellular Service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47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Educational</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28</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5</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27</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5</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Cellular Service</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56360595"/>
                  </a:ext>
                </a:extLst>
              </a:tr>
              <a:tr h="207414">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Bridgeport-McKinley-Lower West</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25</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28</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6</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19</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6</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Toiletries</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7</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100" u="none" strike="noStrike">
                          <a:solidFill>
                            <a:schemeClr val="bg1"/>
                          </a:solidFill>
                          <a:effectLst/>
                          <a:latin typeface="Times New Roman" panose="02020603050405020304" pitchFamily="18" charset="0"/>
                          <a:cs typeface="Times New Roman" panose="02020603050405020304" pitchFamily="18" charset="0"/>
                        </a:rPr>
                        <a:t>10</a:t>
                      </a:r>
                      <a:endParaRPr lang="en-US" sz="1100" b="0" i="0" u="none" strike="noStrike">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954919588"/>
                  </a:ext>
                </a:extLst>
              </a:tr>
              <a:tr h="207414">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Chicago Loop</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Travel</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54</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Travel</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42</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Travel</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26</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Travel</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7</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algn="ctr" fontAlgn="b"/>
                      <a:r>
                        <a:rPr lang="en-US" sz="1100" u="none" strike="noStrike" dirty="0">
                          <a:solidFill>
                            <a:schemeClr val="bg1"/>
                          </a:solidFill>
                          <a:effectLst/>
                          <a:latin typeface="Times New Roman" panose="02020603050405020304" pitchFamily="18" charset="0"/>
                          <a:cs typeface="Times New Roman" panose="02020603050405020304" pitchFamily="18" charset="0"/>
                        </a:rPr>
                        <a:t>9</a:t>
                      </a:r>
                      <a:endParaRPr lang="en-US" sz="11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7845" marR="7845" marT="784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3753547943"/>
                  </a:ext>
                </a:extLst>
              </a:tr>
            </a:tbl>
          </a:graphicData>
        </a:graphic>
      </p:graphicFrame>
    </p:spTree>
    <p:extLst>
      <p:ext uri="{BB962C8B-B14F-4D97-AF65-F5344CB8AC3E}">
        <p14:creationId xmlns:p14="http://schemas.microsoft.com/office/powerpoint/2010/main" val="167420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Subset of Segment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3966056"/>
              </p:ext>
            </p:extLst>
          </p:nvPr>
        </p:nvGraphicFramePr>
        <p:xfrm>
          <a:off x="474302" y="1891851"/>
          <a:ext cx="11240220" cy="3638492"/>
        </p:xfrm>
        <a:graphic>
          <a:graphicData uri="http://schemas.openxmlformats.org/drawingml/2006/table">
            <a:tbl>
              <a:tblPr>
                <a:tableStyleId>{5C22544A-7EE6-4342-B048-85BDC9FD1C3A}</a:tableStyleId>
              </a:tblPr>
              <a:tblGrid>
                <a:gridCol w="851312">
                  <a:extLst>
                    <a:ext uri="{9D8B030D-6E8A-4147-A177-3AD203B41FA5}">
                      <a16:colId xmlns:a16="http://schemas.microsoft.com/office/drawing/2014/main" val="553298631"/>
                    </a:ext>
                  </a:extLst>
                </a:gridCol>
                <a:gridCol w="1125465">
                  <a:extLst>
                    <a:ext uri="{9D8B030D-6E8A-4147-A177-3AD203B41FA5}">
                      <a16:colId xmlns:a16="http://schemas.microsoft.com/office/drawing/2014/main" val="2810614698"/>
                    </a:ext>
                  </a:extLst>
                </a:gridCol>
                <a:gridCol w="973961">
                  <a:extLst>
                    <a:ext uri="{9D8B030D-6E8A-4147-A177-3AD203B41FA5}">
                      <a16:colId xmlns:a16="http://schemas.microsoft.com/office/drawing/2014/main" val="4203946307"/>
                    </a:ext>
                  </a:extLst>
                </a:gridCol>
                <a:gridCol w="497801">
                  <a:extLst>
                    <a:ext uri="{9D8B030D-6E8A-4147-A177-3AD203B41FA5}">
                      <a16:colId xmlns:a16="http://schemas.microsoft.com/office/drawing/2014/main" val="2045826657"/>
                    </a:ext>
                  </a:extLst>
                </a:gridCol>
                <a:gridCol w="1125465">
                  <a:extLst>
                    <a:ext uri="{9D8B030D-6E8A-4147-A177-3AD203B41FA5}">
                      <a16:colId xmlns:a16="http://schemas.microsoft.com/office/drawing/2014/main" val="875781960"/>
                    </a:ext>
                  </a:extLst>
                </a:gridCol>
                <a:gridCol w="973961">
                  <a:extLst>
                    <a:ext uri="{9D8B030D-6E8A-4147-A177-3AD203B41FA5}">
                      <a16:colId xmlns:a16="http://schemas.microsoft.com/office/drawing/2014/main" val="3713980092"/>
                    </a:ext>
                  </a:extLst>
                </a:gridCol>
                <a:gridCol w="497801">
                  <a:extLst>
                    <a:ext uri="{9D8B030D-6E8A-4147-A177-3AD203B41FA5}">
                      <a16:colId xmlns:a16="http://schemas.microsoft.com/office/drawing/2014/main" val="3565172765"/>
                    </a:ext>
                  </a:extLst>
                </a:gridCol>
                <a:gridCol w="1125465">
                  <a:extLst>
                    <a:ext uri="{9D8B030D-6E8A-4147-A177-3AD203B41FA5}">
                      <a16:colId xmlns:a16="http://schemas.microsoft.com/office/drawing/2014/main" val="636647947"/>
                    </a:ext>
                  </a:extLst>
                </a:gridCol>
                <a:gridCol w="973961">
                  <a:extLst>
                    <a:ext uri="{9D8B030D-6E8A-4147-A177-3AD203B41FA5}">
                      <a16:colId xmlns:a16="http://schemas.microsoft.com/office/drawing/2014/main" val="2577419085"/>
                    </a:ext>
                  </a:extLst>
                </a:gridCol>
                <a:gridCol w="497801">
                  <a:extLst>
                    <a:ext uri="{9D8B030D-6E8A-4147-A177-3AD203B41FA5}">
                      <a16:colId xmlns:a16="http://schemas.microsoft.com/office/drawing/2014/main" val="179477237"/>
                    </a:ext>
                  </a:extLst>
                </a:gridCol>
                <a:gridCol w="1125465">
                  <a:extLst>
                    <a:ext uri="{9D8B030D-6E8A-4147-A177-3AD203B41FA5}">
                      <a16:colId xmlns:a16="http://schemas.microsoft.com/office/drawing/2014/main" val="311004990"/>
                    </a:ext>
                  </a:extLst>
                </a:gridCol>
                <a:gridCol w="973961">
                  <a:extLst>
                    <a:ext uri="{9D8B030D-6E8A-4147-A177-3AD203B41FA5}">
                      <a16:colId xmlns:a16="http://schemas.microsoft.com/office/drawing/2014/main" val="2741864222"/>
                    </a:ext>
                  </a:extLst>
                </a:gridCol>
                <a:gridCol w="497801">
                  <a:extLst>
                    <a:ext uri="{9D8B030D-6E8A-4147-A177-3AD203B41FA5}">
                      <a16:colId xmlns:a16="http://schemas.microsoft.com/office/drawing/2014/main" val="1431803866"/>
                    </a:ext>
                  </a:extLst>
                </a:gridCol>
              </a:tblGrid>
              <a:tr h="139772">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 </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gridSpan="3">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All Data Result</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Separated by Year</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gridSpan="3">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Separated by Month</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tc hMerge="1">
                  <a:txBody>
                    <a:bodyPr/>
                    <a:lstStyle/>
                    <a:p>
                      <a:endParaRPr lang="en-US"/>
                    </a:p>
                  </a:txBody>
                  <a:tcPr/>
                </a:tc>
                <a:tc gridSpan="3">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Separated by Week</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4987124"/>
                  </a:ext>
                </a:extLst>
              </a:tr>
              <a:tr h="139772">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Segment ID</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Theme</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Theme</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Theme</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Theme Count</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pPr algn="ctr" fontAlgn="b"/>
                      <a:r>
                        <a:rPr lang="en-US" sz="1050" b="1" u="none" strike="noStrike">
                          <a:solidFill>
                            <a:schemeClr val="bg1"/>
                          </a:solidFill>
                          <a:effectLst/>
                          <a:latin typeface="Times New Roman" panose="02020603050405020304" pitchFamily="18" charset="0"/>
                          <a:cs typeface="Times New Roman" panose="02020603050405020304" pitchFamily="18" charset="0"/>
                        </a:rPr>
                        <a:t>Theme</a:t>
                      </a:r>
                      <a:endParaRPr lang="en-US" sz="1050" b="1"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Theme Count</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1050" b="1" u="none" strike="noStrike" dirty="0">
                          <a:solidFill>
                            <a:schemeClr val="bg1"/>
                          </a:solidFill>
                          <a:effectLst/>
                          <a:latin typeface="Times New Roman" panose="02020603050405020304" pitchFamily="18" charset="0"/>
                          <a:cs typeface="Times New Roman" panose="02020603050405020304" pitchFamily="18" charset="0"/>
                        </a:rPr>
                        <a:t>Rating</a:t>
                      </a:r>
                      <a:endParaRPr lang="en-US" sz="1050" b="1"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169036409"/>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Political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40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Political</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25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Political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Television</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319612045"/>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Cellular Service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274304296"/>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Cellular Service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Job</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895809166"/>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Technology</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Technology</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Lawyer</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Lawyer</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509072183"/>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4</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778121639"/>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4</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Movie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Recruitment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728553799"/>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2631134467"/>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Housing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24</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Housing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97778781"/>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Religious</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Travel</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4</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Grocery</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6FF"/>
                    </a:solidFill>
                  </a:tcPr>
                </a:tc>
                <a:extLst>
                  <a:ext uri="{0D108BD9-81ED-4DB2-BD59-A6C34878D82A}">
                    <a16:rowId xmlns:a16="http://schemas.microsoft.com/office/drawing/2014/main" val="4120631171"/>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Medical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035732154"/>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Job</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Job</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Job</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14</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Job</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486935064"/>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46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Religious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4</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Mobile Devices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28638667"/>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Toiletries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52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Toiletries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Toiletries</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Medical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83000026"/>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17</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3872003201"/>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19</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3901650440"/>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Clothing</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409504983"/>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21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Ignore</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F00"/>
                    </a:solidFill>
                  </a:tcPr>
                </a:tc>
                <a:extLst>
                  <a:ext uri="{0D108BD9-81ED-4DB2-BD59-A6C34878D82A}">
                    <a16:rowId xmlns:a16="http://schemas.microsoft.com/office/drawing/2014/main" val="2956022347"/>
                  </a:ext>
                </a:extLst>
              </a:tr>
              <a:tr h="139772">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28</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4960800"/>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29</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Restaurant</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11</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10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Theater</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6</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7</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96394569"/>
                  </a:ext>
                </a:extLst>
              </a:tr>
              <a:tr h="139772">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30</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5</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Educational</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a:solidFill>
                            <a:schemeClr val="bg1"/>
                          </a:solidFill>
                          <a:effectLst/>
                          <a:latin typeface="Times New Roman" panose="02020603050405020304" pitchFamily="18" charset="0"/>
                          <a:cs typeface="Times New Roman" panose="02020603050405020304" pitchFamily="18" charset="0"/>
                        </a:rPr>
                        <a:t>3</a:t>
                      </a:r>
                      <a:endParaRPr lang="en-US" sz="1050" b="0" i="0" u="none" strike="noStrike">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b"/>
                      <a:r>
                        <a:rPr lang="en-US" sz="1050" u="none" strike="noStrike" dirty="0">
                          <a:solidFill>
                            <a:schemeClr val="bg1"/>
                          </a:solidFill>
                          <a:effectLst/>
                          <a:latin typeface="Times New Roman" panose="02020603050405020304" pitchFamily="18" charset="0"/>
                          <a:cs typeface="Times New Roman" panose="02020603050405020304" pitchFamily="18" charset="0"/>
                        </a:rPr>
                        <a:t>8</a:t>
                      </a:r>
                      <a:endParaRPr lang="en-US" sz="1050" b="0" i="0" u="none" strike="noStrike" dirty="0">
                        <a:solidFill>
                          <a:schemeClr val="bg1"/>
                        </a:solidFill>
                        <a:effectLst/>
                        <a:latin typeface="Times New Roman" panose="02020603050405020304" pitchFamily="18" charset="0"/>
                        <a:cs typeface="Times New Roman" panose="02020603050405020304" pitchFamily="18" charset="0"/>
                      </a:endParaRPr>
                    </a:p>
                  </a:txBody>
                  <a:tcPr marL="5366" marR="5366" marT="5366"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377638213"/>
                  </a:ext>
                </a:extLst>
              </a:tr>
            </a:tbl>
          </a:graphicData>
        </a:graphic>
      </p:graphicFrame>
    </p:spTree>
    <p:extLst>
      <p:ext uri="{BB962C8B-B14F-4D97-AF65-F5344CB8AC3E}">
        <p14:creationId xmlns:p14="http://schemas.microsoft.com/office/powerpoint/2010/main" val="1522923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Data</a:t>
            </a:r>
          </a:p>
          <a:p>
            <a:r>
              <a:rPr lang="en-US" dirty="0" smtClean="0"/>
              <a:t>Machine Learning</a:t>
            </a:r>
            <a:endParaRPr lang="en-US" dirty="0"/>
          </a:p>
        </p:txBody>
      </p:sp>
    </p:spTree>
    <p:extLst>
      <p:ext uri="{BB962C8B-B14F-4D97-AF65-F5344CB8AC3E}">
        <p14:creationId xmlns:p14="http://schemas.microsoft.com/office/powerpoint/2010/main" val="2744866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Bibliography </a:t>
            </a:r>
            <a:endParaRPr lang="en-US" dirty="0"/>
          </a:p>
        </p:txBody>
      </p:sp>
      <p:sp>
        <p:nvSpPr>
          <p:cNvPr id="4" name="Rectangle 3"/>
          <p:cNvSpPr/>
          <p:nvPr/>
        </p:nvSpPr>
        <p:spPr>
          <a:xfrm>
            <a:off x="903317" y="1733756"/>
            <a:ext cx="10468494" cy="4093428"/>
          </a:xfrm>
          <a:prstGeom prst="rect">
            <a:avLst/>
          </a:prstGeom>
        </p:spPr>
        <p:txBody>
          <a:bodyPr wrap="square">
            <a:spAutoFit/>
          </a:bodyPr>
          <a:lstStyle/>
          <a:p>
            <a:r>
              <a:rPr lang="en-US" sz="2000" dirty="0" err="1" smtClean="0">
                <a:latin typeface="CMCSC10"/>
              </a:rPr>
              <a:t>Couldry</a:t>
            </a:r>
            <a:r>
              <a:rPr lang="en-US" sz="2000" dirty="0" smtClean="0">
                <a:latin typeface="CMCSC10"/>
              </a:rPr>
              <a:t>, N., and </a:t>
            </a:r>
            <a:r>
              <a:rPr lang="en-US" sz="2000" dirty="0" err="1" smtClean="0">
                <a:latin typeface="CMCSC10"/>
              </a:rPr>
              <a:t>Turow</a:t>
            </a:r>
            <a:r>
              <a:rPr lang="en-US" sz="2000" dirty="0" smtClean="0">
                <a:latin typeface="CMCSC10"/>
              </a:rPr>
              <a:t>, J. Big data, big questions – advertisement, big data and the </a:t>
            </a:r>
            <a:r>
              <a:rPr lang="en-US" sz="2000" dirty="0" err="1" smtClean="0">
                <a:latin typeface="CMCSC10"/>
              </a:rPr>
              <a:t>cleanance</a:t>
            </a:r>
            <a:r>
              <a:rPr lang="en-US" sz="2000" dirty="0" smtClean="0">
                <a:latin typeface="CMCSC10"/>
              </a:rPr>
              <a:t> of the public realm: Marketers’ new approaches to the content subsidy. </a:t>
            </a:r>
            <a:r>
              <a:rPr lang="en-US" sz="2000" i="1" dirty="0" smtClean="0">
                <a:latin typeface="CMCSC10"/>
              </a:rPr>
              <a:t>International Journal of Communication 8, </a:t>
            </a:r>
            <a:r>
              <a:rPr lang="en-US" sz="2000" dirty="0" smtClean="0">
                <a:latin typeface="CMCSC10"/>
              </a:rPr>
              <a:t>0 (2014)</a:t>
            </a:r>
            <a:endParaRPr lang="en-US" sz="2000" dirty="0">
              <a:latin typeface="CMR10"/>
            </a:endParaRPr>
          </a:p>
          <a:p>
            <a:endParaRPr lang="en-US" sz="2000" dirty="0" smtClean="0">
              <a:latin typeface="CMR10"/>
            </a:endParaRPr>
          </a:p>
          <a:p>
            <a:r>
              <a:rPr lang="en-US" sz="2000" dirty="0" smtClean="0">
                <a:latin typeface="CMR10"/>
              </a:rPr>
              <a:t>Dutton, W., </a:t>
            </a:r>
            <a:r>
              <a:rPr lang="en-US" sz="2000" dirty="0" err="1" smtClean="0">
                <a:latin typeface="CMR10"/>
              </a:rPr>
              <a:t>Pister</a:t>
            </a:r>
            <a:r>
              <a:rPr lang="en-US" sz="2000" dirty="0" smtClean="0">
                <a:latin typeface="CMR10"/>
              </a:rPr>
              <a:t>, K., Varian, H., Bernard, R., </a:t>
            </a:r>
            <a:r>
              <a:rPr lang="en-US" sz="2000" dirty="0" err="1" smtClean="0">
                <a:latin typeface="CMR10"/>
              </a:rPr>
              <a:t>Salkowitz</a:t>
            </a:r>
            <a:r>
              <a:rPr lang="en-US" sz="2000" dirty="0" smtClean="0">
                <a:latin typeface="CMR10"/>
              </a:rPr>
              <a:t>, R., </a:t>
            </a:r>
            <a:r>
              <a:rPr lang="en-US" sz="2000" dirty="0" err="1" smtClean="0">
                <a:latin typeface="CMR10"/>
              </a:rPr>
              <a:t>Bughin</a:t>
            </a:r>
            <a:r>
              <a:rPr lang="en-US" sz="2000" dirty="0" smtClean="0">
                <a:latin typeface="CMR10"/>
              </a:rPr>
              <a:t>, J., Chui, M., and  </a:t>
            </a:r>
            <a:r>
              <a:rPr lang="en-US" sz="2000" dirty="0" err="1" smtClean="0">
                <a:latin typeface="CMR10"/>
              </a:rPr>
              <a:t>Manyika</a:t>
            </a:r>
            <a:r>
              <a:rPr lang="en-US" sz="2000" dirty="0" smtClean="0">
                <a:latin typeface="CMR10"/>
              </a:rPr>
              <a:t>, J. Clouds, big data, and smart assets: Ten tech-enabled business trends to watch. </a:t>
            </a:r>
            <a:r>
              <a:rPr lang="en-US" sz="2000" i="1" dirty="0" smtClean="0">
                <a:latin typeface="CMR10"/>
              </a:rPr>
              <a:t>McKinsey Quarterly</a:t>
            </a:r>
            <a:r>
              <a:rPr lang="en-US" sz="2000" dirty="0" smtClean="0">
                <a:latin typeface="CMR10"/>
              </a:rPr>
              <a:t>, 4 (2010), 26-43.</a:t>
            </a:r>
          </a:p>
          <a:p>
            <a:endParaRPr lang="en-US" sz="2000" dirty="0">
              <a:latin typeface="CMR10"/>
            </a:endParaRPr>
          </a:p>
          <a:p>
            <a:r>
              <a:rPr lang="en-US" sz="2000" dirty="0" smtClean="0">
                <a:latin typeface="CMR10"/>
              </a:rPr>
              <a:t>Mauro, A. D., Greco, M., and </a:t>
            </a:r>
            <a:r>
              <a:rPr lang="en-US" sz="2000" dirty="0" err="1" smtClean="0">
                <a:latin typeface="CMR10"/>
              </a:rPr>
              <a:t>Grimaldi</a:t>
            </a:r>
            <a:r>
              <a:rPr lang="en-US" sz="2000" dirty="0" smtClean="0">
                <a:latin typeface="CMR10"/>
              </a:rPr>
              <a:t>, M. A formal definition of big data based on its essential features. </a:t>
            </a:r>
            <a:r>
              <a:rPr lang="en-US" sz="2000" i="1" dirty="0" smtClean="0">
                <a:latin typeface="CMR10"/>
              </a:rPr>
              <a:t>Library Review 65</a:t>
            </a:r>
            <a:r>
              <a:rPr lang="en-US" sz="2000" dirty="0" smtClean="0">
                <a:latin typeface="CMR10"/>
              </a:rPr>
              <a:t>, 3 (2016), 122-135.</a:t>
            </a:r>
          </a:p>
          <a:p>
            <a:endParaRPr lang="en-US" sz="2000" dirty="0">
              <a:latin typeface="CMR10"/>
            </a:endParaRPr>
          </a:p>
          <a:p>
            <a:r>
              <a:rPr lang="en-US" sz="2000" dirty="0" smtClean="0">
                <a:latin typeface="CMR10"/>
              </a:rPr>
              <a:t>Smith, B. L., and </a:t>
            </a:r>
            <a:r>
              <a:rPr lang="en-US" sz="2000" dirty="0" err="1" smtClean="0">
                <a:latin typeface="CMR10"/>
              </a:rPr>
              <a:t>Demetsky</a:t>
            </a:r>
            <a:r>
              <a:rPr lang="en-US" sz="2000" dirty="0" smtClean="0">
                <a:latin typeface="CMR10"/>
              </a:rPr>
              <a:t>, M. J. Traffic flow forecasting: comparison of modeling approaches. </a:t>
            </a:r>
            <a:r>
              <a:rPr lang="en-US" sz="2000" i="1" dirty="0" smtClean="0">
                <a:latin typeface="CMR10"/>
              </a:rPr>
              <a:t>Journal of transportation engineering 123</a:t>
            </a:r>
            <a:r>
              <a:rPr lang="en-US" sz="2000" dirty="0" smtClean="0">
                <a:latin typeface="CMR10"/>
              </a:rPr>
              <a:t>, 4 (1997), 261-266</a:t>
            </a:r>
            <a:endParaRPr lang="en-US" sz="2000" dirty="0">
              <a:latin typeface="CMR10"/>
            </a:endParaRPr>
          </a:p>
        </p:txBody>
      </p:sp>
    </p:spTree>
    <p:extLst>
      <p:ext uri="{BB962C8B-B14F-4D97-AF65-F5344CB8AC3E}">
        <p14:creationId xmlns:p14="http://schemas.microsoft.com/office/powerpoint/2010/main" val="942738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103620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smtClean="0"/>
              <a:t>Algorithm - Advertisement Storage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87" y="1165092"/>
            <a:ext cx="5203848" cy="5485875"/>
          </a:xfrm>
          <a:prstGeom prst="rect">
            <a:avLst/>
          </a:prstGeom>
        </p:spPr>
      </p:pic>
    </p:spTree>
    <p:extLst>
      <p:ext uri="{BB962C8B-B14F-4D97-AF65-F5344CB8AC3E}">
        <p14:creationId xmlns:p14="http://schemas.microsoft.com/office/powerpoint/2010/main" val="432781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smtClean="0"/>
              <a:t>Algorithm – Generating Advertisement Data</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882" y="951969"/>
            <a:ext cx="4375058" cy="5828390"/>
          </a:xfrm>
          <a:prstGeom prst="rect">
            <a:avLst/>
          </a:prstGeom>
        </p:spPr>
      </p:pic>
    </p:spTree>
    <p:extLst>
      <p:ext uri="{BB962C8B-B14F-4D97-AF65-F5344CB8AC3E}">
        <p14:creationId xmlns:p14="http://schemas.microsoft.com/office/powerpoint/2010/main" val="941678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smtClean="0"/>
              <a:t>Algorithm - Region Analysis</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b="49949"/>
          <a:stretch/>
        </p:blipFill>
        <p:spPr>
          <a:xfrm>
            <a:off x="1441616" y="1777040"/>
            <a:ext cx="3806955" cy="3927802"/>
          </a:xfrm>
          <a:prstGeom prst="rect">
            <a:avLst/>
          </a:prstGeom>
        </p:spPr>
      </p:pic>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t="50051"/>
          <a:stretch/>
        </p:blipFill>
        <p:spPr>
          <a:xfrm>
            <a:off x="6631843" y="1777040"/>
            <a:ext cx="3814745" cy="3927802"/>
          </a:xfrm>
          <a:prstGeom prst="rect">
            <a:avLst/>
          </a:prstGeom>
        </p:spPr>
      </p:pic>
    </p:spTree>
    <p:extLst>
      <p:ext uri="{BB962C8B-B14F-4D97-AF65-F5344CB8AC3E}">
        <p14:creationId xmlns:p14="http://schemas.microsoft.com/office/powerpoint/2010/main" val="3127318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dirty="0" smtClean="0"/>
              <a:t>Algorithm - Segment Analysis</a:t>
            </a:r>
            <a:endParaRPr lang="en-US" dirty="0"/>
          </a:p>
        </p:txBody>
      </p:sp>
      <p:pic>
        <p:nvPicPr>
          <p:cNvPr id="5" name="Picture 4" descr="Screen Clipping"/>
          <p:cNvPicPr>
            <a:picLocks noChangeAspect="1"/>
          </p:cNvPicPr>
          <p:nvPr/>
        </p:nvPicPr>
        <p:blipFill rotWithShape="1">
          <a:blip r:embed="rId2">
            <a:extLst>
              <a:ext uri="{28A0092B-C50C-407E-A947-70E740481C1C}">
                <a14:useLocalDpi xmlns:a14="http://schemas.microsoft.com/office/drawing/2010/main" val="0"/>
              </a:ext>
            </a:extLst>
          </a:blip>
          <a:srcRect b="55234"/>
          <a:stretch/>
        </p:blipFill>
        <p:spPr>
          <a:xfrm>
            <a:off x="1312190" y="1911262"/>
            <a:ext cx="4329486" cy="3779334"/>
          </a:xfrm>
          <a:prstGeom prst="rect">
            <a:avLst/>
          </a:prstGeom>
        </p:spPr>
      </p:pic>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44515"/>
          <a:stretch/>
        </p:blipFill>
        <p:spPr>
          <a:xfrm>
            <a:off x="6554174" y="1911262"/>
            <a:ext cx="3495600" cy="3782108"/>
          </a:xfrm>
          <a:prstGeom prst="rect">
            <a:avLst/>
          </a:prstGeom>
        </p:spPr>
      </p:pic>
    </p:spTree>
    <p:extLst>
      <p:ext uri="{BB962C8B-B14F-4D97-AF65-F5344CB8AC3E}">
        <p14:creationId xmlns:p14="http://schemas.microsoft.com/office/powerpoint/2010/main" val="610737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Thesis</a:t>
            </a:r>
            <a:endParaRPr lang="en-US" dirty="0"/>
          </a:p>
        </p:txBody>
      </p:sp>
      <p:sp>
        <p:nvSpPr>
          <p:cNvPr id="3" name="Content Placeholder 2"/>
          <p:cNvSpPr>
            <a:spLocks noGrp="1"/>
          </p:cNvSpPr>
          <p:nvPr>
            <p:ph idx="1"/>
          </p:nvPr>
        </p:nvSpPr>
        <p:spPr/>
        <p:txBody>
          <a:bodyPr/>
          <a:lstStyle/>
          <a:p>
            <a:pPr marL="0" indent="0" algn="ctr">
              <a:buNone/>
            </a:pPr>
            <a:r>
              <a:rPr lang="en-US" dirty="0" smtClean="0"/>
              <a:t>Using billboard advertisement data and congestion traffic, I am effectively able to find areas of congestion for a given region or segment with the best advertisement, for the region or segment. </a:t>
            </a:r>
            <a:endParaRPr lang="en-US" dirty="0"/>
          </a:p>
        </p:txBody>
      </p:sp>
    </p:spTree>
    <p:extLst>
      <p:ext uri="{BB962C8B-B14F-4D97-AF65-F5344CB8AC3E}">
        <p14:creationId xmlns:p14="http://schemas.microsoft.com/office/powerpoint/2010/main" val="851815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Income Avenue Revenue</a:t>
            </a:r>
          </a:p>
          <a:p>
            <a:r>
              <a:rPr lang="en-US" dirty="0" smtClean="0"/>
              <a:t>Public Domain Data</a:t>
            </a:r>
          </a:p>
          <a:p>
            <a:r>
              <a:rPr lang="en-US" dirty="0" smtClean="0"/>
              <a:t>Test of Viability</a:t>
            </a:r>
            <a:endParaRPr lang="en-US" dirty="0"/>
          </a:p>
        </p:txBody>
      </p:sp>
    </p:spTree>
    <p:extLst>
      <p:ext uri="{BB962C8B-B14F-4D97-AF65-F5344CB8AC3E}">
        <p14:creationId xmlns:p14="http://schemas.microsoft.com/office/powerpoint/2010/main" val="380472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lgn="ctr">
              <a:buNone/>
            </a:pPr>
            <a:r>
              <a:rPr lang="en-US" dirty="0" smtClean="0"/>
              <a:t>“Big Data is the Information asset characterized by such a High Volume, Velocity and Variety to require specific Technology and Analytical Methods for its transformation into Value” – Andrea De Mauro, Marco Greco, Michele </a:t>
            </a:r>
            <a:r>
              <a:rPr lang="en-US" dirty="0" err="1" smtClean="0"/>
              <a:t>Grimaldi</a:t>
            </a:r>
            <a:r>
              <a:rPr lang="en-US" dirty="0" smtClean="0"/>
              <a:t> </a:t>
            </a:r>
            <a:endParaRPr lang="en-US" dirty="0"/>
          </a:p>
        </p:txBody>
      </p:sp>
    </p:spTree>
    <p:extLst>
      <p:ext uri="{BB962C8B-B14F-4D97-AF65-F5344CB8AC3E}">
        <p14:creationId xmlns:p14="http://schemas.microsoft.com/office/powerpoint/2010/main" val="3173486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Literature</a:t>
            </a:r>
            <a:endParaRPr lang="en-US" dirty="0"/>
          </a:p>
        </p:txBody>
      </p:sp>
      <p:sp>
        <p:nvSpPr>
          <p:cNvPr id="3" name="Content Placeholder 2"/>
          <p:cNvSpPr>
            <a:spLocks noGrp="1"/>
          </p:cNvSpPr>
          <p:nvPr>
            <p:ph idx="1"/>
          </p:nvPr>
        </p:nvSpPr>
        <p:spPr/>
        <p:txBody>
          <a:bodyPr/>
          <a:lstStyle/>
          <a:p>
            <a:r>
              <a:rPr lang="en-US" dirty="0" smtClean="0"/>
              <a:t>Big Data and Traffic Datasets</a:t>
            </a:r>
          </a:p>
          <a:p>
            <a:r>
              <a:rPr lang="en-US" dirty="0" smtClean="0"/>
              <a:t>Big Data and Advertisement Data</a:t>
            </a:r>
          </a:p>
          <a:p>
            <a:endParaRPr lang="en-US" dirty="0"/>
          </a:p>
        </p:txBody>
      </p:sp>
    </p:spTree>
    <p:extLst>
      <p:ext uri="{BB962C8B-B14F-4D97-AF65-F5344CB8AC3E}">
        <p14:creationId xmlns:p14="http://schemas.microsoft.com/office/powerpoint/2010/main" val="164523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Operationalization </a:t>
            </a:r>
            <a:endParaRPr lang="en-US" dirty="0"/>
          </a:p>
        </p:txBody>
      </p:sp>
      <p:sp>
        <p:nvSpPr>
          <p:cNvPr id="3" name="Content Placeholder 2"/>
          <p:cNvSpPr>
            <a:spLocks noGrp="1"/>
          </p:cNvSpPr>
          <p:nvPr>
            <p:ph idx="1"/>
          </p:nvPr>
        </p:nvSpPr>
        <p:spPr/>
        <p:txBody>
          <a:bodyPr/>
          <a:lstStyle/>
          <a:p>
            <a:r>
              <a:rPr lang="en-US" dirty="0" smtClean="0"/>
              <a:t>Hadoop Ecosystem</a:t>
            </a:r>
          </a:p>
          <a:p>
            <a:r>
              <a:rPr lang="en-US" dirty="0" smtClean="0"/>
              <a:t>Apache Pig</a:t>
            </a:r>
          </a:p>
          <a:p>
            <a:r>
              <a:rPr lang="en-US" dirty="0" smtClean="0"/>
              <a:t>Apache Hive</a:t>
            </a:r>
            <a:endParaRPr lang="en-US" dirty="0"/>
          </a:p>
        </p:txBody>
      </p:sp>
      <p:pic>
        <p:nvPicPr>
          <p:cNvPr id="4" name="Picture 2" descr="Image result for 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0"/>
            <a:ext cx="51435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225" y="3458940"/>
            <a:ext cx="2867025" cy="341947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23764" r="19282"/>
          <a:stretch/>
        </p:blipFill>
        <p:spPr>
          <a:xfrm>
            <a:off x="9465425" y="4165937"/>
            <a:ext cx="2726575" cy="2692063"/>
          </a:xfrm>
          <a:prstGeom prst="rect">
            <a:avLst/>
          </a:prstGeom>
        </p:spPr>
      </p:pic>
      <p:sp>
        <p:nvSpPr>
          <p:cNvPr id="7" name="Rectangle 6"/>
          <p:cNvSpPr/>
          <p:nvPr/>
        </p:nvSpPr>
        <p:spPr>
          <a:xfrm>
            <a:off x="1141412" y="6027030"/>
            <a:ext cx="7581207" cy="954107"/>
          </a:xfrm>
          <a:prstGeom prst="rect">
            <a:avLst/>
          </a:prstGeom>
        </p:spPr>
        <p:txBody>
          <a:bodyPr wrap="square">
            <a:spAutoFit/>
          </a:bodyPr>
          <a:lstStyle/>
          <a:p>
            <a:r>
              <a:rPr lang="en-US" sz="1400" dirty="0"/>
              <a:t>http://sites.gsu.edu/skondeti1/files/2015/10/Untitled-1-122jwp8.png</a:t>
            </a:r>
            <a:endParaRPr lang="en-US" sz="1400" dirty="0" smtClean="0"/>
          </a:p>
          <a:p>
            <a:r>
              <a:rPr lang="en-US" sz="1400" dirty="0" smtClean="0"/>
              <a:t>http</a:t>
            </a:r>
            <a:r>
              <a:rPr lang="en-US" sz="1400" dirty="0"/>
              <a:t>://</a:t>
            </a:r>
            <a:r>
              <a:rPr lang="en-US" sz="1400" dirty="0" smtClean="0"/>
              <a:t>www.bigdatareviews.org/wp-content/uploads/2014/12/pig.gif</a:t>
            </a:r>
          </a:p>
          <a:p>
            <a:r>
              <a:rPr lang="en-US" sz="1400" dirty="0"/>
              <a:t>https://</a:t>
            </a:r>
            <a:r>
              <a:rPr lang="en-US" sz="1400" dirty="0" smtClean="0"/>
              <a:t>www.zoomdata.com/sites/default/files/section/horton_hive_logo.png</a:t>
            </a:r>
          </a:p>
          <a:p>
            <a:endParaRPr lang="en-US" sz="1400" dirty="0"/>
          </a:p>
        </p:txBody>
      </p:sp>
    </p:spTree>
    <p:extLst>
      <p:ext uri="{BB962C8B-B14F-4D97-AF65-F5344CB8AC3E}">
        <p14:creationId xmlns:p14="http://schemas.microsoft.com/office/powerpoint/2010/main" val="302515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Chicago Traffic Tracker –</a:t>
            </a:r>
            <a:br>
              <a:rPr lang="en-US" dirty="0" smtClean="0"/>
            </a:br>
            <a:r>
              <a:rPr lang="en-US" dirty="0" smtClean="0"/>
              <a:t>Congestion Estimates by Segments </a:t>
            </a:r>
          </a:p>
          <a:p>
            <a:r>
              <a:rPr lang="en-US" dirty="0" smtClean="0"/>
              <a:t>Chicago Traffic Tracker – </a:t>
            </a:r>
            <a:br>
              <a:rPr lang="en-US" dirty="0" smtClean="0"/>
            </a:br>
            <a:r>
              <a:rPr lang="en-US" dirty="0" smtClean="0"/>
              <a:t>Congestion Estimates by Regions</a:t>
            </a:r>
          </a:p>
          <a:p>
            <a:r>
              <a:rPr lang="en-US" dirty="0" smtClean="0"/>
              <a:t>Advertisement Data</a:t>
            </a:r>
          </a:p>
          <a:p>
            <a:r>
              <a:rPr lang="en-US" dirty="0" smtClean="0"/>
              <a:t>Census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689" y="0"/>
            <a:ext cx="5565311" cy="6858000"/>
          </a:xfrm>
          <a:prstGeom prst="rect">
            <a:avLst/>
          </a:prstGeom>
        </p:spPr>
      </p:pic>
    </p:spTree>
    <p:extLst>
      <p:ext uri="{BB962C8B-B14F-4D97-AF65-F5344CB8AC3E}">
        <p14:creationId xmlns:p14="http://schemas.microsoft.com/office/powerpoint/2010/main" val="340912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 Data Retrieval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899" y="1731992"/>
            <a:ext cx="6677025" cy="4591050"/>
          </a:xfrm>
          <a:prstGeom prst="rect">
            <a:avLst/>
          </a:prstGeom>
        </p:spPr>
      </p:pic>
    </p:spTree>
    <p:extLst>
      <p:ext uri="{BB962C8B-B14F-4D97-AF65-F5344CB8AC3E}">
        <p14:creationId xmlns:p14="http://schemas.microsoft.com/office/powerpoint/2010/main" val="1764328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448" y="1061868"/>
            <a:ext cx="4365928" cy="5563217"/>
          </a:xfrm>
          <a:prstGeom prst="rect">
            <a:avLst/>
          </a:prstGeom>
        </p:spPr>
      </p:pic>
      <p:sp>
        <p:nvSpPr>
          <p:cNvPr id="2" name="Title 1"/>
          <p:cNvSpPr>
            <a:spLocks noGrp="1"/>
          </p:cNvSpPr>
          <p:nvPr>
            <p:ph type="title"/>
          </p:nvPr>
        </p:nvSpPr>
        <p:spPr>
          <a:xfrm>
            <a:off x="1141413" y="0"/>
            <a:ext cx="9905998" cy="1478570"/>
          </a:xfrm>
        </p:spPr>
        <p:txBody>
          <a:bodyPr/>
          <a:lstStyle/>
          <a:p>
            <a:r>
              <a:rPr lang="en-US" dirty="0" smtClean="0"/>
              <a:t>Architecture – Data Analysis </a:t>
            </a:r>
            <a:endParaRPr lang="en-US" dirty="0"/>
          </a:p>
        </p:txBody>
      </p:sp>
    </p:spTree>
    <p:extLst>
      <p:ext uri="{BB962C8B-B14F-4D97-AF65-F5344CB8AC3E}">
        <p14:creationId xmlns:p14="http://schemas.microsoft.com/office/powerpoint/2010/main" val="350507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706</TotalTime>
  <Words>2749</Words>
  <Application>Microsoft Office PowerPoint</Application>
  <PresentationFormat>Widescreen</PresentationFormat>
  <Paragraphs>459</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CMCSC10</vt:lpstr>
      <vt:lpstr>CMR10</vt:lpstr>
      <vt:lpstr>Times New Roman</vt:lpstr>
      <vt:lpstr>Trebuchet MS</vt:lpstr>
      <vt:lpstr>Tw Cen MT</vt:lpstr>
      <vt:lpstr>Circuit</vt:lpstr>
      <vt:lpstr>analysis of Advertisement Data with Traffic Patterns Using the Hadoop Ecosystem</vt:lpstr>
      <vt:lpstr>The Thesis</vt:lpstr>
      <vt:lpstr>Motivation</vt:lpstr>
      <vt:lpstr>What is Big Data?</vt:lpstr>
      <vt:lpstr>Previous Literature</vt:lpstr>
      <vt:lpstr>Operationalization </vt:lpstr>
      <vt:lpstr>Data</vt:lpstr>
      <vt:lpstr>Architecture – Data Retrieval </vt:lpstr>
      <vt:lpstr>Architecture – Data Analysis </vt:lpstr>
      <vt:lpstr>Algorithms</vt:lpstr>
      <vt:lpstr>Results – Subset of Region</vt:lpstr>
      <vt:lpstr>Results – Subset of Segment </vt:lpstr>
      <vt:lpstr>Future Work</vt:lpstr>
      <vt:lpstr>Selected Bibliography </vt:lpstr>
      <vt:lpstr>Questions</vt:lpstr>
      <vt:lpstr>Algorithm - Advertisement Storage</vt:lpstr>
      <vt:lpstr>Algorithm – Generating Advertisement Data</vt:lpstr>
      <vt:lpstr>Algorithm - Region Analysis</vt:lpstr>
      <vt:lpstr>Algorithm - Segment Analysis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Thesis Winter Update</dc:title>
  <dc:creator>Lawrence Gates</dc:creator>
  <cp:lastModifiedBy>Lawrence Gates</cp:lastModifiedBy>
  <cp:revision>65</cp:revision>
  <dcterms:created xsi:type="dcterms:W3CDTF">2017-05-08T19:47:22Z</dcterms:created>
  <dcterms:modified xsi:type="dcterms:W3CDTF">2017-05-10T06:56:03Z</dcterms:modified>
</cp:coreProperties>
</file>