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3" d="100"/>
          <a:sy n="23" d="100"/>
        </p:scale>
        <p:origin x="1524" y="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152" cy="7315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8C9D-F638-4E38-BA18-AF6F44997057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00A5-4B92-407C-997C-A78647B50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2976800" cy="4862945"/>
          </a:xfrm>
          <a:solidFill>
            <a:srgbClr val="C00000"/>
          </a:solidFill>
        </p:spPr>
        <p:txBody>
          <a:bodyPr anchor="ctr">
            <a:normAutofit/>
          </a:bodyPr>
          <a:lstStyle/>
          <a:p>
            <a:r>
              <a:rPr lang="en-US" sz="13000" dirty="0">
                <a:solidFill>
                  <a:schemeClr val="bg1"/>
                </a:solidFill>
                <a:latin typeface="Arial Black" panose="020B0A04020102020204" pitchFamily="34" charset="0"/>
              </a:rPr>
              <a:t>Advertisements Based on Automobile </a:t>
            </a:r>
            <a:br>
              <a:rPr lang="en-US" sz="13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13000" dirty="0">
                <a:solidFill>
                  <a:schemeClr val="bg1"/>
                </a:solidFill>
                <a:latin typeface="Arial Black" panose="020B0A04020102020204" pitchFamily="34" charset="0"/>
              </a:rPr>
              <a:t>Traffic Congestion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722938" y="5611091"/>
            <a:ext cx="124453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ial Black" panose="020B0A04020102020204" pitchFamily="34" charset="0"/>
              </a:rPr>
              <a:t>Lawrence </a:t>
            </a:r>
            <a:r>
              <a:rPr lang="en-US" sz="6600" dirty="0" smtClean="0">
                <a:latin typeface="Arial Black" panose="020B0A04020102020204" pitchFamily="34" charset="0"/>
              </a:rPr>
              <a:t>Gates</a:t>
            </a:r>
            <a:endParaRPr lang="en-US" sz="6600" dirty="0">
              <a:latin typeface="Arial Black" panose="020B0A04020102020204" pitchFamily="34" charset="0"/>
            </a:endParaRPr>
          </a:p>
          <a:p>
            <a:pPr algn="ctr"/>
            <a:r>
              <a:rPr lang="en-US" sz="6600" dirty="0">
                <a:latin typeface="Arial Black" panose="020B0A04020102020204" pitchFamily="34" charset="0"/>
              </a:rPr>
              <a:t>Advisor: Sriram Mohan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196" y="10010273"/>
            <a:ext cx="14422582" cy="12219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Hadoop Ecosystem, a common tool for big data analysis, I optimize the placement of advertisements for a given area based on traffic flow. By finding high congestion times for a certain area and combining the advertisement data relative to the area, the system produces optimal ranges to place advertisements, along with the type of advertisement to place.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majority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work of cleaning and organizing the traffic and advertisement data is done by Pig, and the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 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traffic and advertisement data is done by MapReduce jobs. Many additional tools were explored as I learned to use Hadoop independently.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29899" y="21071048"/>
            <a:ext cx="12319932" cy="9582036"/>
            <a:chOff x="31114068" y="5753920"/>
            <a:chExt cx="12319932" cy="95820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01" r="21147"/>
            <a:stretch/>
          </p:blipFill>
          <p:spPr>
            <a:xfrm>
              <a:off x="40065157" y="5753920"/>
              <a:ext cx="3368843" cy="490355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068" y="12087931"/>
              <a:ext cx="9753600" cy="32480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4068" y="5753920"/>
              <a:ext cx="7457316" cy="236200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69" b="19003"/>
            <a:stretch/>
          </p:blipFill>
          <p:spPr>
            <a:xfrm>
              <a:off x="31114068" y="8165636"/>
              <a:ext cx="6501587" cy="392229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2719" y="11139393"/>
              <a:ext cx="2251281" cy="4196563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0350330" y="5560589"/>
            <a:ext cx="10633479" cy="17703704"/>
            <a:chOff x="7349726" y="3802596"/>
            <a:chExt cx="7951284" cy="15203563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98755" y="6353359"/>
              <a:ext cx="2656189" cy="1723657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97175" y="4498116"/>
              <a:ext cx="859348" cy="1020387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>
              <a:stCxn id="131" idx="2"/>
              <a:endCxn id="130" idx="0"/>
            </p:cNvCxnSpPr>
            <p:nvPr/>
          </p:nvCxnSpPr>
          <p:spPr>
            <a:xfrm>
              <a:off x="11626849" y="5518503"/>
              <a:ext cx="1" cy="83485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8057920" y="3802596"/>
              <a:ext cx="7061925" cy="607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Chicago Segment </a:t>
              </a:r>
              <a:r>
                <a:rPr lang="en-US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Analysis Dataflow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01" r="21147"/>
            <a:stretch/>
          </p:blipFill>
          <p:spPr>
            <a:xfrm>
              <a:off x="10569801" y="9033671"/>
              <a:ext cx="2114094" cy="3077189"/>
            </a:xfrm>
            <a:prstGeom prst="rect">
              <a:avLst/>
            </a:prstGeom>
          </p:spPr>
        </p:pic>
        <p:cxnSp>
          <p:nvCxnSpPr>
            <p:cNvPr id="135" name="Straight Arrow Connector 134"/>
            <p:cNvCxnSpPr>
              <a:stCxn id="130" idx="2"/>
              <a:endCxn id="134" idx="0"/>
            </p:cNvCxnSpPr>
            <p:nvPr/>
          </p:nvCxnSpPr>
          <p:spPr>
            <a:xfrm flipH="1">
              <a:off x="11626848" y="8077016"/>
              <a:ext cx="2" cy="95665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349726" y="9590715"/>
              <a:ext cx="31773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Load in all Segment Data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2683895" y="8880616"/>
              <a:ext cx="2617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Call </a:t>
              </a:r>
              <a:r>
                <a:rPr lang="en-US" sz="3600" i="1" dirty="0">
                  <a:latin typeface="Arial" panose="020B0604020202020204" pitchFamily="34" charset="0"/>
                  <a:cs typeface="Arial" panose="020B0604020202020204" pitchFamily="34" charset="0"/>
                </a:rPr>
                <a:t>Pig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 Script</a:t>
              </a:r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714105" y="12957021"/>
              <a:ext cx="1825485" cy="182077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52902" y="5689185"/>
              <a:ext cx="859348" cy="1020387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41449" y="5659045"/>
              <a:ext cx="859348" cy="1020387"/>
            </a:xfrm>
            <a:prstGeom prst="rect">
              <a:avLst/>
            </a:prstGeom>
          </p:spPr>
        </p:pic>
        <p:cxnSp>
          <p:nvCxnSpPr>
            <p:cNvPr id="141" name="Straight Arrow Connector 140"/>
            <p:cNvCxnSpPr>
              <a:stCxn id="140" idx="2"/>
              <a:endCxn id="130" idx="1"/>
            </p:cNvCxnSpPr>
            <p:nvPr/>
          </p:nvCxnSpPr>
          <p:spPr>
            <a:xfrm>
              <a:off x="9371123" y="6679432"/>
              <a:ext cx="927632" cy="53575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9" idx="2"/>
              <a:endCxn id="130" idx="3"/>
            </p:cNvCxnSpPr>
            <p:nvPr/>
          </p:nvCxnSpPr>
          <p:spPr>
            <a:xfrm flipH="1">
              <a:off x="12954944" y="6709572"/>
              <a:ext cx="927632" cy="50561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4" idx="2"/>
              <a:endCxn id="138" idx="0"/>
            </p:cNvCxnSpPr>
            <p:nvPr/>
          </p:nvCxnSpPr>
          <p:spPr>
            <a:xfrm>
              <a:off x="11626848" y="12110860"/>
              <a:ext cx="0" cy="846161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9137915" y="14902658"/>
              <a:ext cx="2445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Filter Data</a:t>
              </a:r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776365" y="17038437"/>
              <a:ext cx="1326086" cy="1133708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79715" y="17038437"/>
              <a:ext cx="1326086" cy="1133708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83065" y="17033138"/>
              <a:ext cx="1326086" cy="1133708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986415" y="17038437"/>
              <a:ext cx="1326086" cy="1133708"/>
            </a:xfrm>
            <a:prstGeom prst="rect">
              <a:avLst/>
            </a:prstGeom>
          </p:spPr>
        </p:pic>
        <p:cxnSp>
          <p:nvCxnSpPr>
            <p:cNvPr id="149" name="Straight Arrow Connector 166"/>
            <p:cNvCxnSpPr>
              <a:stCxn id="138" idx="2"/>
              <a:endCxn id="145" idx="0"/>
            </p:cNvCxnSpPr>
            <p:nvPr/>
          </p:nvCxnSpPr>
          <p:spPr>
            <a:xfrm rot="5400000">
              <a:off x="9402805" y="14814394"/>
              <a:ext cx="2260646" cy="2187440"/>
            </a:xfrm>
            <a:prstGeom prst="bentConnector3">
              <a:avLst>
                <a:gd name="adj1" fmla="val 5000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66"/>
            <p:cNvCxnSpPr>
              <a:stCxn id="138" idx="2"/>
              <a:endCxn id="146" idx="0"/>
            </p:cNvCxnSpPr>
            <p:nvPr/>
          </p:nvCxnSpPr>
          <p:spPr>
            <a:xfrm rot="5400000">
              <a:off x="10104480" y="15516069"/>
              <a:ext cx="2260646" cy="784090"/>
            </a:xfrm>
            <a:prstGeom prst="bentConnector3">
              <a:avLst>
                <a:gd name="adj1" fmla="val 5000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66"/>
            <p:cNvCxnSpPr>
              <a:stCxn id="138" idx="2"/>
              <a:endCxn id="148" idx="0"/>
            </p:cNvCxnSpPr>
            <p:nvPr/>
          </p:nvCxnSpPr>
          <p:spPr>
            <a:xfrm rot="16200000" flipH="1">
              <a:off x="11507830" y="14896809"/>
              <a:ext cx="2260646" cy="2022610"/>
            </a:xfrm>
            <a:prstGeom prst="bentConnector3">
              <a:avLst>
                <a:gd name="adj1" fmla="val 5000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66"/>
            <p:cNvCxnSpPr>
              <a:stCxn id="138" idx="2"/>
              <a:endCxn id="147" idx="0"/>
            </p:cNvCxnSpPr>
            <p:nvPr/>
          </p:nvCxnSpPr>
          <p:spPr>
            <a:xfrm rot="16200000" flipH="1">
              <a:off x="10808805" y="15595834"/>
              <a:ext cx="2255347" cy="619260"/>
            </a:xfrm>
            <a:prstGeom prst="bentConnector3">
              <a:avLst>
                <a:gd name="adj1" fmla="val 5000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2508729" y="13644083"/>
              <a:ext cx="26111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Clean Data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703497" y="18298273"/>
              <a:ext cx="56090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Storage Based on Date</a:t>
              </a:r>
            </a:p>
          </p:txBody>
        </p:sp>
      </p:grpSp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637540"/>
              </p:ext>
            </p:extLst>
          </p:nvPr>
        </p:nvGraphicFramePr>
        <p:xfrm>
          <a:off x="16059150" y="8774403"/>
          <a:ext cx="14089063" cy="145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13" imgW="8163147" imgH="8446000" progId="Visio.Drawing.15">
                  <p:embed/>
                </p:oleObj>
              </mc:Choice>
              <mc:Fallback>
                <p:oleObj name="Visio" r:id="rId13" imgW="8163147" imgH="8446000" progId="Visio.Drawing.15">
                  <p:embed/>
                  <p:pic>
                    <p:nvPicPr>
                      <p:cNvPr id="156" name="Object 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59150" y="8774403"/>
                        <a:ext cx="14089063" cy="1457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196" y="5788719"/>
            <a:ext cx="14465339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>
                <a:latin typeface="Arial" panose="020B0604020202020204" pitchFamily="34" charset="0"/>
                <a:cs typeface="Arial" panose="020B0604020202020204" pitchFamily="34" charset="0"/>
              </a:rPr>
              <a:t>Thesis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 find areas of congestion using traffic flow data and determine an appropriate advertisement to be placed at a given location.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06474" y="24217241"/>
            <a:ext cx="10598726" cy="75713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latin typeface="Arial Black" panose="020B0A04020102020204" pitchFamily="34" charset="0"/>
                <a:cs typeface="Arial" panose="020B0604020202020204" pitchFamily="34" charset="0"/>
              </a:rPr>
              <a:t>Future Modifications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Machine Learning on Traffic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Machine Learning on Advertisement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Standardizing Traffic 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Purchasing Advertisement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Utilizing Additional Hadoop Tools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Longer Collection of Traffic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Other Big Data Management Software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97014" y="25385249"/>
            <a:ext cx="132093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latin typeface="Arial Black" panose="020B0A04020102020204" pitchFamily="34" charset="0"/>
              </a:rPr>
              <a:t>Datasets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97014" y="26362849"/>
            <a:ext cx="5940970" cy="4739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Chicago Data Portal</a:t>
            </a: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Unavailable</a:t>
            </a:r>
            <a:endParaRPr lang="en-US" sz="40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OpenTraffic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UberMovement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881140" y="26362849"/>
            <a:ext cx="6425196" cy="47397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Arial" panose="020B0604020202020204" pitchFamily="34" charset="0"/>
                <a:cs typeface="Arial" panose="020B0604020202020204" pitchFamily="34" charset="0"/>
              </a:rPr>
              <a:t>Advertisement</a:t>
            </a: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Manually Generated</a:t>
            </a: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Unavailable</a:t>
            </a:r>
            <a:endParaRPr lang="en-US" sz="4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Chicago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Lamar Advertisements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79812" y="31283323"/>
            <a:ext cx="5002655" cy="73533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7091801" y="8242265"/>
            <a:ext cx="9444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217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Visio</vt:lpstr>
      <vt:lpstr>Advertisements Based on Automobile  Traffic Congestion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Gates</dc:creator>
  <cp:lastModifiedBy>Lawrence Gates</cp:lastModifiedBy>
  <cp:revision>70</cp:revision>
  <dcterms:created xsi:type="dcterms:W3CDTF">2017-03-06T04:30:59Z</dcterms:created>
  <dcterms:modified xsi:type="dcterms:W3CDTF">2017-03-13T18:37:07Z</dcterms:modified>
</cp:coreProperties>
</file>