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8" r:id="rId5"/>
    <p:sldId id="283" r:id="rId6"/>
    <p:sldId id="297" r:id="rId7"/>
    <p:sldId id="299" r:id="rId8"/>
    <p:sldId id="292" r:id="rId9"/>
    <p:sldId id="284" r:id="rId10"/>
    <p:sldId id="300" r:id="rId11"/>
    <p:sldId id="302" r:id="rId12"/>
    <p:sldId id="303" r:id="rId13"/>
    <p:sldId id="304" r:id="rId14"/>
    <p:sldId id="305" r:id="rId15"/>
    <p:sldId id="306" r:id="rId16"/>
    <p:sldId id="309" r:id="rId17"/>
    <p:sldId id="307" r:id="rId18"/>
    <p:sldId id="308" r:id="rId19"/>
    <p:sldId id="310" r:id="rId20"/>
    <p:sldId id="311" r:id="rId21"/>
    <p:sldId id="312" r:id="rId22"/>
    <p:sldId id="313"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712" autoAdjust="0"/>
  </p:normalViewPr>
  <p:slideViewPr>
    <p:cSldViewPr snapToGrid="0">
      <p:cViewPr varScale="1">
        <p:scale>
          <a:sx n="86" d="100"/>
          <a:sy n="86" d="100"/>
        </p:scale>
        <p:origin x="509" y="6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9/7/2024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8.xml"/><Relationship Id="rId4" Type="http://schemas.openxmlformats.org/officeDocument/2006/relationships/image" Target="../media/image36.sv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9534617" cy="6804025"/>
          </a:xfrm>
        </p:spPr>
      </p:pic>
      <p:sp>
        <p:nvSpPr>
          <p:cNvPr id="8" name="TextBox 7">
            <a:extLst>
              <a:ext uri="{FF2B5EF4-FFF2-40B4-BE49-F238E27FC236}">
                <a16:creationId xmlns:a16="http://schemas.microsoft.com/office/drawing/2014/main" id="{1ACA746B-4FD2-48BF-B545-4B84AC0F3E55}"/>
              </a:ext>
            </a:extLst>
          </p:cNvPr>
          <p:cNvSpPr txBox="1"/>
          <p:nvPr/>
        </p:nvSpPr>
        <p:spPr>
          <a:xfrm>
            <a:off x="9732886" y="3045041"/>
            <a:ext cx="2343705" cy="1569660"/>
          </a:xfrm>
          <a:prstGeom prst="rect">
            <a:avLst/>
          </a:prstGeom>
          <a:noFill/>
        </p:spPr>
        <p:txBody>
          <a:bodyPr wrap="square" rtlCol="0">
            <a:spAutoFit/>
          </a:bodyPr>
          <a:lstStyle/>
          <a:p>
            <a:r>
              <a:rPr lang="en-US" sz="2400" b="1" dirty="0">
                <a:solidFill>
                  <a:srgbClr val="1D2125"/>
                </a:solidFill>
                <a:latin typeface="Times New Roman" panose="02020603050405020304" pitchFamily="18" charset="0"/>
                <a:cs typeface="Times New Roman" panose="02020603050405020304" pitchFamily="18" charset="0"/>
              </a:rPr>
              <a:t>TOPIC : </a:t>
            </a:r>
            <a:r>
              <a:rPr lang="en-US" sz="2400" b="1" i="0" dirty="0">
                <a:solidFill>
                  <a:srgbClr val="1D2125"/>
                </a:solidFill>
                <a:effectLst/>
                <a:latin typeface="Times New Roman" panose="02020603050405020304" pitchFamily="18" charset="0"/>
                <a:cs typeface="Times New Roman" panose="02020603050405020304" pitchFamily="18" charset="0"/>
              </a:rPr>
              <a:t>Case Study: Bank Telemarketing Campaign</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D3DF07A-94A6-448E-A97A-3580ABAB8FE4}"/>
              </a:ext>
            </a:extLst>
          </p:cNvPr>
          <p:cNvSpPr txBox="1"/>
          <p:nvPr/>
        </p:nvSpPr>
        <p:spPr>
          <a:xfrm>
            <a:off x="9732886" y="719092"/>
            <a:ext cx="2163192"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GRADED ASSESSMENT ON PYTHON</a:t>
            </a:r>
            <a:endParaRPr lang="en-IN"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B6CA903-3ABE-4DA3-8A36-7CEFA0982654}"/>
              </a:ext>
            </a:extLst>
          </p:cNvPr>
          <p:cNvSpPr txBox="1"/>
          <p:nvPr/>
        </p:nvSpPr>
        <p:spPr>
          <a:xfrm>
            <a:off x="9732886" y="5095783"/>
            <a:ext cx="216319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PRESENTER : </a:t>
            </a:r>
          </a:p>
          <a:p>
            <a:r>
              <a:rPr lang="en-US" b="1" dirty="0">
                <a:latin typeface="Times New Roman" panose="02020603050405020304" pitchFamily="18" charset="0"/>
                <a:cs typeface="Times New Roman" panose="02020603050405020304" pitchFamily="18" charset="0"/>
              </a:rPr>
              <a:t>AKASH BALAKRISHNAN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4513-9772-48A0-9E0A-F7C82D6BF7B8}"/>
              </a:ext>
            </a:extLst>
          </p:cNvPr>
          <p:cNvSpPr>
            <a:spLocks noGrp="1"/>
          </p:cNvSpPr>
          <p:nvPr>
            <p:ph type="title"/>
          </p:nvPr>
        </p:nvSpPr>
        <p:spPr>
          <a:xfrm>
            <a:off x="420000" y="0"/>
            <a:ext cx="11340000" cy="1322773"/>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3. Univariate Analysis</a:t>
            </a:r>
            <a:br>
              <a:rPr lang="en-US" sz="2800" b="0" dirty="0">
                <a:solidFill>
                  <a:srgbClr val="C00000"/>
                </a:solidFill>
                <a:latin typeface="Times New Roman" panose="02020603050405020304" pitchFamily="18" charset="0"/>
                <a:cs typeface="Times New Roman" panose="02020603050405020304" pitchFamily="18" charset="0"/>
              </a:rPr>
            </a:br>
            <a:r>
              <a:rPr lang="en-US" sz="2800" b="0" dirty="0">
                <a:solidFill>
                  <a:srgbClr val="C00000"/>
                </a:solidFill>
                <a:latin typeface="Times New Roman" panose="02020603050405020304" pitchFamily="18" charset="0"/>
                <a:cs typeface="Times New Roman" panose="02020603050405020304" pitchFamily="18" charset="0"/>
              </a:rPr>
              <a:t>a. Examine the distribution of individual key features, such as age, balance, and call duration.</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AB4168B4-547F-4184-A12D-F61D6A17A7B3}"/>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0D695B39-AC7A-4EB8-869D-FB5B7C70068D}"/>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pic>
        <p:nvPicPr>
          <p:cNvPr id="11" name="Picture 10">
            <a:extLst>
              <a:ext uri="{FF2B5EF4-FFF2-40B4-BE49-F238E27FC236}">
                <a16:creationId xmlns:a16="http://schemas.microsoft.com/office/drawing/2014/main" id="{65FE1653-E99C-4CDC-85BB-82DE1D2BE480}"/>
              </a:ext>
            </a:extLst>
          </p:cNvPr>
          <p:cNvPicPr>
            <a:picLocks noChangeAspect="1"/>
          </p:cNvPicPr>
          <p:nvPr/>
        </p:nvPicPr>
        <p:blipFill>
          <a:blip r:embed="rId2"/>
          <a:stretch>
            <a:fillRect/>
          </a:stretch>
        </p:blipFill>
        <p:spPr>
          <a:xfrm>
            <a:off x="0" y="1322772"/>
            <a:ext cx="4367814" cy="5535227"/>
          </a:xfrm>
          <a:prstGeom prst="rect">
            <a:avLst/>
          </a:prstGeom>
        </p:spPr>
      </p:pic>
      <p:pic>
        <p:nvPicPr>
          <p:cNvPr id="13" name="Picture 12">
            <a:extLst>
              <a:ext uri="{FF2B5EF4-FFF2-40B4-BE49-F238E27FC236}">
                <a16:creationId xmlns:a16="http://schemas.microsoft.com/office/drawing/2014/main" id="{4B204F73-646A-412C-A89D-D6E4C0085A32}"/>
              </a:ext>
            </a:extLst>
          </p:cNvPr>
          <p:cNvPicPr>
            <a:picLocks noChangeAspect="1"/>
          </p:cNvPicPr>
          <p:nvPr/>
        </p:nvPicPr>
        <p:blipFill>
          <a:blip r:embed="rId3"/>
          <a:stretch>
            <a:fillRect/>
          </a:stretch>
        </p:blipFill>
        <p:spPr>
          <a:xfrm>
            <a:off x="4145872" y="1362842"/>
            <a:ext cx="5379868" cy="5495158"/>
          </a:xfrm>
          <a:prstGeom prst="rect">
            <a:avLst/>
          </a:prstGeom>
        </p:spPr>
      </p:pic>
      <p:sp>
        <p:nvSpPr>
          <p:cNvPr id="16" name="Text Placeholder 15">
            <a:extLst>
              <a:ext uri="{FF2B5EF4-FFF2-40B4-BE49-F238E27FC236}">
                <a16:creationId xmlns:a16="http://schemas.microsoft.com/office/drawing/2014/main" id="{564054DA-3CC9-42BA-A204-767798721E08}"/>
              </a:ext>
            </a:extLst>
          </p:cNvPr>
          <p:cNvSpPr>
            <a:spLocks noGrp="1"/>
          </p:cNvSpPr>
          <p:nvPr>
            <p:ph type="body" sz="quarter" idx="13"/>
          </p:nvPr>
        </p:nvSpPr>
        <p:spPr>
          <a:xfrm>
            <a:off x="9087540" y="1507926"/>
            <a:ext cx="2888460" cy="4931893"/>
          </a:xfrm>
        </p:spPr>
        <p:txBody>
          <a:bodyPr/>
          <a:lstStyle/>
          <a:p>
            <a:r>
              <a:rPr lang="en-US" sz="1800" b="0" dirty="0">
                <a:latin typeface="Times New Roman" panose="02020603050405020304" pitchFamily="18" charset="0"/>
                <a:cs typeface="Times New Roman" panose="02020603050405020304" pitchFamily="18" charset="0"/>
              </a:rPr>
              <a:t>The distribution of balance is highly right-skewed, meaning that most customers have a low or negative balance, with a small number of customers having a very high balance. The age distribution appears somewhat normally distributed with a slight skew towards the younger population. The areas where the bank might consider tailoring its campaigns, such as focusing on the financial needs of the 30-50 age group and addressing the needs of customers with lower balances.</a:t>
            </a: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07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4EF-3F06-4653-BC30-10F8F57F2881}"/>
              </a:ext>
            </a:extLst>
          </p:cNvPr>
          <p:cNvSpPr>
            <a:spLocks noGrp="1"/>
          </p:cNvSpPr>
          <p:nvPr>
            <p:ph type="title"/>
          </p:nvPr>
        </p:nvSpPr>
        <p:spPr>
          <a:xfrm>
            <a:off x="420000" y="123118"/>
            <a:ext cx="11340000" cy="944040"/>
          </a:xfrm>
        </p:spPr>
        <p:txBody>
          <a:bodyPr/>
          <a:lstStyle/>
          <a:p>
            <a:r>
              <a:rPr lang="en-US" sz="2800" b="0" i="0" dirty="0">
                <a:solidFill>
                  <a:srgbClr val="C00000"/>
                </a:solidFill>
                <a:effectLst/>
                <a:latin typeface="Times New Roman" panose="02020603050405020304" pitchFamily="18" charset="0"/>
                <a:cs typeface="Times New Roman" panose="02020603050405020304" pitchFamily="18" charset="0"/>
              </a:rPr>
              <a:t>b. Employ visual aids like histograms, box plots, and kernel density plots to discern patterns and outliers.</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E1E89697-BED5-4E67-A196-436D0E4201A1}"/>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24654272-29C4-4D6D-A8A4-780200D47D9D}"/>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pic>
        <p:nvPicPr>
          <p:cNvPr id="11" name="Picture 10">
            <a:extLst>
              <a:ext uri="{FF2B5EF4-FFF2-40B4-BE49-F238E27FC236}">
                <a16:creationId xmlns:a16="http://schemas.microsoft.com/office/drawing/2014/main" id="{5B6A81D5-A5D5-48D6-B4B1-E4391C030D88}"/>
              </a:ext>
            </a:extLst>
          </p:cNvPr>
          <p:cNvPicPr>
            <a:picLocks noChangeAspect="1"/>
          </p:cNvPicPr>
          <p:nvPr/>
        </p:nvPicPr>
        <p:blipFill>
          <a:blip r:embed="rId2"/>
          <a:stretch>
            <a:fillRect/>
          </a:stretch>
        </p:blipFill>
        <p:spPr>
          <a:xfrm>
            <a:off x="0" y="1121807"/>
            <a:ext cx="9072979" cy="5736193"/>
          </a:xfrm>
          <a:prstGeom prst="rect">
            <a:avLst/>
          </a:prstGeom>
        </p:spPr>
      </p:pic>
      <p:sp>
        <p:nvSpPr>
          <p:cNvPr id="12" name="TextBox 11">
            <a:extLst>
              <a:ext uri="{FF2B5EF4-FFF2-40B4-BE49-F238E27FC236}">
                <a16:creationId xmlns:a16="http://schemas.microsoft.com/office/drawing/2014/main" id="{E7E77A8B-0317-4348-B302-088EA4240446}"/>
              </a:ext>
            </a:extLst>
          </p:cNvPr>
          <p:cNvSpPr txBox="1"/>
          <p:nvPr/>
        </p:nvSpPr>
        <p:spPr>
          <a:xfrm>
            <a:off x="9238741" y="896645"/>
            <a:ext cx="2834889" cy="427809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bank's main demographic seems to be individuals between 30 and 50, with fewer younger and older clients. The bank might want to focus its marketing efforts on retaining middle-aged clients while considering ways to appeal to younger or older demographics.</a:t>
            </a:r>
            <a:r>
              <a:rPr lang="en-US" sz="1600" dirty="0"/>
              <a:t> </a:t>
            </a:r>
            <a:r>
              <a:rPr lang="en-US" sz="1600" dirty="0">
                <a:latin typeface="Times New Roman" panose="02020603050405020304" pitchFamily="18" charset="0"/>
                <a:cs typeface="Times New Roman" panose="02020603050405020304" pitchFamily="18" charset="0"/>
              </a:rPr>
              <a:t>The highly skewed distribution in balance suggests that most customers maintain small balances. The bank could create tailored products for customers with higher balances, while also addressing the needs of those with low or negative balances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81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F1F2-06E8-4846-AC35-8C8CFF2FC43F}"/>
              </a:ext>
            </a:extLst>
          </p:cNvPr>
          <p:cNvSpPr>
            <a:spLocks noGrp="1"/>
          </p:cNvSpPr>
          <p:nvPr>
            <p:ph type="title"/>
          </p:nvPr>
        </p:nvSpPr>
        <p:spPr>
          <a:xfrm>
            <a:off x="432000" y="194139"/>
            <a:ext cx="11340000" cy="745007"/>
          </a:xfrm>
        </p:spPr>
        <p:txBody>
          <a:bodyPr/>
          <a:lstStyle/>
          <a:p>
            <a:r>
              <a:rPr lang="en-US" sz="2800" b="0" i="0" dirty="0">
                <a:solidFill>
                  <a:srgbClr val="C00000"/>
                </a:solidFill>
                <a:effectLst/>
                <a:latin typeface="Times New Roman" panose="02020603050405020304" pitchFamily="18" charset="0"/>
                <a:cs typeface="Times New Roman" panose="02020603050405020304" pitchFamily="18" charset="0"/>
              </a:rPr>
              <a:t>4. Bivariate Analysis</a:t>
            </a:r>
            <a:br>
              <a:rPr lang="en-US" sz="2800" b="0" i="0" dirty="0">
                <a:solidFill>
                  <a:srgbClr val="C00000"/>
                </a:solidFill>
                <a:effectLst/>
                <a:latin typeface="Times New Roman" panose="02020603050405020304" pitchFamily="18" charset="0"/>
                <a:cs typeface="Times New Roman" panose="02020603050405020304" pitchFamily="18" charset="0"/>
              </a:rPr>
            </a:br>
            <a:r>
              <a:rPr lang="en-US" sz="2800" b="0" i="0" dirty="0">
                <a:solidFill>
                  <a:srgbClr val="C00000"/>
                </a:solidFill>
                <a:effectLst/>
                <a:latin typeface="Times New Roman" panose="02020603050405020304" pitchFamily="18" charset="0"/>
                <a:cs typeface="Times New Roman" panose="02020603050405020304" pitchFamily="18" charset="0"/>
              </a:rPr>
              <a:t>a. Evaluate the relationship between independent variables and the target variable.</a:t>
            </a:r>
            <a:br>
              <a:rPr lang="en-US" sz="2800" b="0" i="0" dirty="0">
                <a:solidFill>
                  <a:srgbClr val="C00000"/>
                </a:solidFill>
                <a:effectLst/>
                <a:latin typeface="Times New Roman" panose="02020603050405020304" pitchFamily="18" charset="0"/>
                <a:cs typeface="Times New Roman" panose="02020603050405020304" pitchFamily="18" charset="0"/>
              </a:rPr>
            </a:b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46CFD036-E6F8-4C77-B6AF-8B320696F648}"/>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660027AE-F57F-4831-BBE1-938220A6E93F}"/>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pic>
        <p:nvPicPr>
          <p:cNvPr id="11" name="Picture 10">
            <a:extLst>
              <a:ext uri="{FF2B5EF4-FFF2-40B4-BE49-F238E27FC236}">
                <a16:creationId xmlns:a16="http://schemas.microsoft.com/office/drawing/2014/main" id="{CE85F0F1-4FA2-474D-85D6-0B33CED2CF7C}"/>
              </a:ext>
            </a:extLst>
          </p:cNvPr>
          <p:cNvPicPr>
            <a:picLocks noChangeAspect="1"/>
          </p:cNvPicPr>
          <p:nvPr/>
        </p:nvPicPr>
        <p:blipFill>
          <a:blip r:embed="rId2"/>
          <a:stretch>
            <a:fillRect/>
          </a:stretch>
        </p:blipFill>
        <p:spPr>
          <a:xfrm>
            <a:off x="5066963" y="826231"/>
            <a:ext cx="4864963" cy="3346274"/>
          </a:xfrm>
          <a:prstGeom prst="rect">
            <a:avLst/>
          </a:prstGeom>
        </p:spPr>
      </p:pic>
      <p:pic>
        <p:nvPicPr>
          <p:cNvPr id="13" name="Picture 12">
            <a:extLst>
              <a:ext uri="{FF2B5EF4-FFF2-40B4-BE49-F238E27FC236}">
                <a16:creationId xmlns:a16="http://schemas.microsoft.com/office/drawing/2014/main" id="{832BA3AF-AF4D-4E86-9F4B-8BCF68A10A1B}"/>
              </a:ext>
            </a:extLst>
          </p:cNvPr>
          <p:cNvPicPr>
            <a:picLocks noChangeAspect="1"/>
          </p:cNvPicPr>
          <p:nvPr/>
        </p:nvPicPr>
        <p:blipFill>
          <a:blip r:embed="rId3"/>
          <a:stretch>
            <a:fillRect/>
          </a:stretch>
        </p:blipFill>
        <p:spPr>
          <a:xfrm>
            <a:off x="117596" y="3764132"/>
            <a:ext cx="4864962" cy="3039219"/>
          </a:xfrm>
          <a:prstGeom prst="rect">
            <a:avLst/>
          </a:prstGeom>
        </p:spPr>
      </p:pic>
      <p:pic>
        <p:nvPicPr>
          <p:cNvPr id="15" name="Picture 14">
            <a:extLst>
              <a:ext uri="{FF2B5EF4-FFF2-40B4-BE49-F238E27FC236}">
                <a16:creationId xmlns:a16="http://schemas.microsoft.com/office/drawing/2014/main" id="{44AA9BCE-0B00-42E2-A667-7631F66CB4C3}"/>
              </a:ext>
            </a:extLst>
          </p:cNvPr>
          <p:cNvPicPr>
            <a:picLocks noChangeAspect="1"/>
          </p:cNvPicPr>
          <p:nvPr/>
        </p:nvPicPr>
        <p:blipFill>
          <a:blip r:embed="rId4"/>
          <a:stretch>
            <a:fillRect/>
          </a:stretch>
        </p:blipFill>
        <p:spPr>
          <a:xfrm>
            <a:off x="0" y="817388"/>
            <a:ext cx="5066963" cy="3006358"/>
          </a:xfrm>
          <a:prstGeom prst="rect">
            <a:avLst/>
          </a:prstGeom>
        </p:spPr>
      </p:pic>
    </p:spTree>
    <p:extLst>
      <p:ext uri="{BB962C8B-B14F-4D97-AF65-F5344CB8AC3E}">
        <p14:creationId xmlns:p14="http://schemas.microsoft.com/office/powerpoint/2010/main" val="93543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F013C13-5452-447F-A57A-D9BF55945E8C}"/>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4BAAF14E-6873-4E61-9E24-C29FC3264D1C}"/>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pic>
        <p:nvPicPr>
          <p:cNvPr id="10" name="Picture 9">
            <a:extLst>
              <a:ext uri="{FF2B5EF4-FFF2-40B4-BE49-F238E27FC236}">
                <a16:creationId xmlns:a16="http://schemas.microsoft.com/office/drawing/2014/main" id="{08280A6D-F691-40AC-A108-F756A7E4EB53}"/>
              </a:ext>
            </a:extLst>
          </p:cNvPr>
          <p:cNvPicPr>
            <a:picLocks noChangeAspect="1"/>
          </p:cNvPicPr>
          <p:nvPr/>
        </p:nvPicPr>
        <p:blipFill>
          <a:blip r:embed="rId2"/>
          <a:stretch>
            <a:fillRect/>
          </a:stretch>
        </p:blipFill>
        <p:spPr>
          <a:xfrm>
            <a:off x="177553" y="123119"/>
            <a:ext cx="6320901" cy="3468232"/>
          </a:xfrm>
          <a:prstGeom prst="rect">
            <a:avLst/>
          </a:prstGeom>
        </p:spPr>
      </p:pic>
      <p:pic>
        <p:nvPicPr>
          <p:cNvPr id="11" name="Picture 10">
            <a:extLst>
              <a:ext uri="{FF2B5EF4-FFF2-40B4-BE49-F238E27FC236}">
                <a16:creationId xmlns:a16="http://schemas.microsoft.com/office/drawing/2014/main" id="{2BB18746-CADD-4539-8F07-45A72A2B0179}"/>
              </a:ext>
            </a:extLst>
          </p:cNvPr>
          <p:cNvPicPr>
            <a:picLocks noChangeAspect="1"/>
          </p:cNvPicPr>
          <p:nvPr/>
        </p:nvPicPr>
        <p:blipFill>
          <a:blip r:embed="rId3"/>
          <a:stretch>
            <a:fillRect/>
          </a:stretch>
        </p:blipFill>
        <p:spPr>
          <a:xfrm>
            <a:off x="17754" y="3591351"/>
            <a:ext cx="6640498" cy="3212000"/>
          </a:xfrm>
          <a:prstGeom prst="rect">
            <a:avLst/>
          </a:prstGeom>
        </p:spPr>
      </p:pic>
      <p:sp>
        <p:nvSpPr>
          <p:cNvPr id="14" name="TextBox 13">
            <a:extLst>
              <a:ext uri="{FF2B5EF4-FFF2-40B4-BE49-F238E27FC236}">
                <a16:creationId xmlns:a16="http://schemas.microsoft.com/office/drawing/2014/main" id="{65287B69-6EDD-4E7B-96C6-2818191D14E1}"/>
              </a:ext>
            </a:extLst>
          </p:cNvPr>
          <p:cNvSpPr txBox="1"/>
          <p:nvPr/>
        </p:nvSpPr>
        <p:spPr>
          <a:xfrm>
            <a:off x="6746401" y="533637"/>
            <a:ext cx="5229599" cy="895629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Higher salaries appear to correlate with a greater likelihood of responding positively to the campaign. Marketing efforts could focus on attracting higher-income individuals, as they seem more receptive to the offer.</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Middle-aged customers (30–50) dominate both response groups, but there seems to be a slightly more diverse age range in the "yes" responses. This indicates that middle-aged customers are a crucial demographic for the campaign, and messaging might need to be adjusted to increase engagement among other age groups.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91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FB0F-DCCA-4AE3-BCC9-5A1D300DEA42}"/>
              </a:ext>
            </a:extLst>
          </p:cNvPr>
          <p:cNvSpPr>
            <a:spLocks noGrp="1"/>
          </p:cNvSpPr>
          <p:nvPr>
            <p:ph type="title"/>
          </p:nvPr>
        </p:nvSpPr>
        <p:spPr>
          <a:xfrm>
            <a:off x="420000" y="123118"/>
            <a:ext cx="11340000" cy="1279554"/>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 b. Analyze how features like age, job type, education, marital status, etc., associate with the success of the term deposit campaign, using visualizations like bar charts, stacked bar charts, and heat maps.</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EA05EA1D-A5E0-43B9-BCB6-8821803D18B8}"/>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27B95D7C-B27D-44FD-8C5D-8268EAB41B5A}"/>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pic>
        <p:nvPicPr>
          <p:cNvPr id="11" name="Picture 10">
            <a:extLst>
              <a:ext uri="{FF2B5EF4-FFF2-40B4-BE49-F238E27FC236}">
                <a16:creationId xmlns:a16="http://schemas.microsoft.com/office/drawing/2014/main" id="{7BECA14E-61EB-4384-81BA-B23F0EC92704}"/>
              </a:ext>
            </a:extLst>
          </p:cNvPr>
          <p:cNvPicPr>
            <a:picLocks noChangeAspect="1"/>
          </p:cNvPicPr>
          <p:nvPr/>
        </p:nvPicPr>
        <p:blipFill>
          <a:blip r:embed="rId2"/>
          <a:stretch>
            <a:fillRect/>
          </a:stretch>
        </p:blipFill>
        <p:spPr>
          <a:xfrm>
            <a:off x="0" y="1402672"/>
            <a:ext cx="5370990" cy="4968679"/>
          </a:xfrm>
          <a:prstGeom prst="rect">
            <a:avLst/>
          </a:prstGeom>
        </p:spPr>
      </p:pic>
      <p:pic>
        <p:nvPicPr>
          <p:cNvPr id="13" name="Picture 12">
            <a:extLst>
              <a:ext uri="{FF2B5EF4-FFF2-40B4-BE49-F238E27FC236}">
                <a16:creationId xmlns:a16="http://schemas.microsoft.com/office/drawing/2014/main" id="{1FC16E0B-F136-468E-B800-0C1E23C5B0EC}"/>
              </a:ext>
            </a:extLst>
          </p:cNvPr>
          <p:cNvPicPr>
            <a:picLocks noChangeAspect="1"/>
          </p:cNvPicPr>
          <p:nvPr/>
        </p:nvPicPr>
        <p:blipFill>
          <a:blip r:embed="rId3"/>
          <a:stretch>
            <a:fillRect/>
          </a:stretch>
        </p:blipFill>
        <p:spPr>
          <a:xfrm>
            <a:off x="4986313" y="1554868"/>
            <a:ext cx="4308607" cy="4850717"/>
          </a:xfrm>
          <a:prstGeom prst="rect">
            <a:avLst/>
          </a:prstGeom>
        </p:spPr>
      </p:pic>
      <p:sp>
        <p:nvSpPr>
          <p:cNvPr id="3" name="TextBox 2">
            <a:extLst>
              <a:ext uri="{FF2B5EF4-FFF2-40B4-BE49-F238E27FC236}">
                <a16:creationId xmlns:a16="http://schemas.microsoft.com/office/drawing/2014/main" id="{54D29B5C-5D1F-46AA-BD2E-D8BA9D4DE6FB}"/>
              </a:ext>
            </a:extLst>
          </p:cNvPr>
          <p:cNvSpPr txBox="1"/>
          <p:nvPr/>
        </p:nvSpPr>
        <p:spPr>
          <a:xfrm>
            <a:off x="9294919" y="1083075"/>
            <a:ext cx="2574525"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Middle-aged individuals (30-50) are more likely to subscribe, especially those with higher incomes and no loans.</a:t>
            </a:r>
          </a:p>
          <a:p>
            <a:r>
              <a:rPr lang="en-US" dirty="0">
                <a:latin typeface="Times New Roman" panose="02020603050405020304" pitchFamily="18" charset="0"/>
                <a:cs typeface="Times New Roman" panose="02020603050405020304" pitchFamily="18" charset="0"/>
              </a:rPr>
              <a:t>Married individuals and those without loans are slightly more likely to subscribe.</a:t>
            </a:r>
          </a:p>
          <a:p>
            <a:r>
              <a:rPr lang="en-US" dirty="0">
                <a:latin typeface="Times New Roman" panose="02020603050405020304" pitchFamily="18" charset="0"/>
                <a:cs typeface="Times New Roman" panose="02020603050405020304" pitchFamily="18" charset="0"/>
              </a:rPr>
              <a:t>Management professionals with higher education levels are among the most likely to subscribe. Similarly, blue-collar workers with tertiary education also show higher subscription rates.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24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0C56B02-270B-4946-BAA4-6FEA8E389BF7}"/>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2EFFB3C7-3F5D-463C-8DD9-71E9D7945E38}"/>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pic>
        <p:nvPicPr>
          <p:cNvPr id="10" name="Picture 9">
            <a:extLst>
              <a:ext uri="{FF2B5EF4-FFF2-40B4-BE49-F238E27FC236}">
                <a16:creationId xmlns:a16="http://schemas.microsoft.com/office/drawing/2014/main" id="{3EA19AD6-DF20-4653-9CCD-1A5301CB38EA}"/>
              </a:ext>
            </a:extLst>
          </p:cNvPr>
          <p:cNvPicPr>
            <a:picLocks noChangeAspect="1"/>
          </p:cNvPicPr>
          <p:nvPr/>
        </p:nvPicPr>
        <p:blipFill>
          <a:blip r:embed="rId2"/>
          <a:stretch>
            <a:fillRect/>
          </a:stretch>
        </p:blipFill>
        <p:spPr>
          <a:xfrm>
            <a:off x="-1" y="-1"/>
            <a:ext cx="7350712" cy="6803352"/>
          </a:xfrm>
          <a:prstGeom prst="rect">
            <a:avLst/>
          </a:prstGeom>
        </p:spPr>
      </p:pic>
      <p:pic>
        <p:nvPicPr>
          <p:cNvPr id="12" name="Picture 11">
            <a:extLst>
              <a:ext uri="{FF2B5EF4-FFF2-40B4-BE49-F238E27FC236}">
                <a16:creationId xmlns:a16="http://schemas.microsoft.com/office/drawing/2014/main" id="{130960A4-A36F-4636-A892-86FBB06F4C33}"/>
              </a:ext>
            </a:extLst>
          </p:cNvPr>
          <p:cNvPicPr>
            <a:picLocks noChangeAspect="1"/>
          </p:cNvPicPr>
          <p:nvPr/>
        </p:nvPicPr>
        <p:blipFill>
          <a:blip r:embed="rId3"/>
          <a:stretch>
            <a:fillRect/>
          </a:stretch>
        </p:blipFill>
        <p:spPr>
          <a:xfrm>
            <a:off x="6729274" y="-1"/>
            <a:ext cx="5462725" cy="6803351"/>
          </a:xfrm>
          <a:prstGeom prst="rect">
            <a:avLst/>
          </a:prstGeom>
        </p:spPr>
      </p:pic>
    </p:spTree>
    <p:extLst>
      <p:ext uri="{BB962C8B-B14F-4D97-AF65-F5344CB8AC3E}">
        <p14:creationId xmlns:p14="http://schemas.microsoft.com/office/powerpoint/2010/main" val="54616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4C2D-E1F7-42F3-916A-BB8289533B32}"/>
              </a:ext>
            </a:extLst>
          </p:cNvPr>
          <p:cNvSpPr>
            <a:spLocks noGrp="1"/>
          </p:cNvSpPr>
          <p:nvPr>
            <p:ph type="title"/>
          </p:nvPr>
        </p:nvSpPr>
        <p:spPr>
          <a:xfrm>
            <a:off x="432000" y="166266"/>
            <a:ext cx="11340000" cy="1121592"/>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 5. Categorical Variables Analysis </a:t>
            </a:r>
            <a:br>
              <a:rPr lang="en-US" sz="2800" b="0" dirty="0">
                <a:solidFill>
                  <a:srgbClr val="C00000"/>
                </a:solidFill>
                <a:latin typeface="Times New Roman" panose="02020603050405020304" pitchFamily="18" charset="0"/>
                <a:cs typeface="Times New Roman" panose="02020603050405020304" pitchFamily="18" charset="0"/>
              </a:rPr>
            </a:br>
            <a:r>
              <a:rPr lang="en-US" sz="2800" b="0" dirty="0">
                <a:solidFill>
                  <a:srgbClr val="C00000"/>
                </a:solidFill>
                <a:latin typeface="Times New Roman" panose="02020603050405020304" pitchFamily="18" charset="0"/>
                <a:cs typeface="Times New Roman" panose="02020603050405020304" pitchFamily="18" charset="0"/>
              </a:rPr>
              <a:t>a. Investigate the distribution of categorical variables such as job type, education, and marital status.</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489CD355-7727-4B1C-A094-E8A7DBB0A71F}"/>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72A3DB9D-435B-4FFF-89A4-9866DAA63D67}"/>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pic>
        <p:nvPicPr>
          <p:cNvPr id="13" name="Picture 12">
            <a:extLst>
              <a:ext uri="{FF2B5EF4-FFF2-40B4-BE49-F238E27FC236}">
                <a16:creationId xmlns:a16="http://schemas.microsoft.com/office/drawing/2014/main" id="{7E8E3266-AA82-45D9-8C56-044F9FD782DB}"/>
              </a:ext>
            </a:extLst>
          </p:cNvPr>
          <p:cNvPicPr>
            <a:picLocks noChangeAspect="1"/>
          </p:cNvPicPr>
          <p:nvPr/>
        </p:nvPicPr>
        <p:blipFill>
          <a:blip r:embed="rId2"/>
          <a:stretch>
            <a:fillRect/>
          </a:stretch>
        </p:blipFill>
        <p:spPr>
          <a:xfrm>
            <a:off x="1" y="1367161"/>
            <a:ext cx="5379868" cy="5490839"/>
          </a:xfrm>
          <a:prstGeom prst="rect">
            <a:avLst/>
          </a:prstGeom>
        </p:spPr>
      </p:pic>
      <p:pic>
        <p:nvPicPr>
          <p:cNvPr id="15" name="Picture 14">
            <a:extLst>
              <a:ext uri="{FF2B5EF4-FFF2-40B4-BE49-F238E27FC236}">
                <a16:creationId xmlns:a16="http://schemas.microsoft.com/office/drawing/2014/main" id="{79084DA3-D089-4C85-B2B6-0AF27909886A}"/>
              </a:ext>
            </a:extLst>
          </p:cNvPr>
          <p:cNvPicPr>
            <a:picLocks noChangeAspect="1"/>
          </p:cNvPicPr>
          <p:nvPr/>
        </p:nvPicPr>
        <p:blipFill>
          <a:blip r:embed="rId3"/>
          <a:stretch>
            <a:fillRect/>
          </a:stretch>
        </p:blipFill>
        <p:spPr>
          <a:xfrm>
            <a:off x="4900473" y="1367161"/>
            <a:ext cx="4190261" cy="5490839"/>
          </a:xfrm>
          <a:prstGeom prst="rect">
            <a:avLst/>
          </a:prstGeom>
        </p:spPr>
      </p:pic>
      <p:pic>
        <p:nvPicPr>
          <p:cNvPr id="17" name="Picture 16">
            <a:extLst>
              <a:ext uri="{FF2B5EF4-FFF2-40B4-BE49-F238E27FC236}">
                <a16:creationId xmlns:a16="http://schemas.microsoft.com/office/drawing/2014/main" id="{EFE10260-130B-4D4A-AF7B-F68E5D9364AF}"/>
              </a:ext>
            </a:extLst>
          </p:cNvPr>
          <p:cNvPicPr>
            <a:picLocks noChangeAspect="1"/>
          </p:cNvPicPr>
          <p:nvPr/>
        </p:nvPicPr>
        <p:blipFill>
          <a:blip r:embed="rId4"/>
          <a:stretch>
            <a:fillRect/>
          </a:stretch>
        </p:blipFill>
        <p:spPr>
          <a:xfrm>
            <a:off x="8513686" y="1509204"/>
            <a:ext cx="3678313" cy="5348796"/>
          </a:xfrm>
          <a:prstGeom prst="rect">
            <a:avLst/>
          </a:prstGeom>
        </p:spPr>
      </p:pic>
    </p:spTree>
    <p:extLst>
      <p:ext uri="{BB962C8B-B14F-4D97-AF65-F5344CB8AC3E}">
        <p14:creationId xmlns:p14="http://schemas.microsoft.com/office/powerpoint/2010/main" val="204787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C8C6-82E3-43E5-AE8E-C152D1F815FF}"/>
              </a:ext>
            </a:extLst>
          </p:cNvPr>
          <p:cNvSpPr>
            <a:spLocks noGrp="1"/>
          </p:cNvSpPr>
          <p:nvPr>
            <p:ph type="title"/>
          </p:nvPr>
        </p:nvSpPr>
        <p:spPr>
          <a:xfrm>
            <a:off x="426000" y="123118"/>
            <a:ext cx="11340000" cy="899650"/>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 b. Assess the impact of these categorical variables on the campaign's success through visualizations like bar charts.</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A7C4D17F-BA6A-47ED-ABAC-ED77AF9B77C8}"/>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AE778D20-D6B0-4D7E-A113-9295BD4F4E78}"/>
              </a:ext>
            </a:extLst>
          </p:cNvPr>
          <p:cNvSpPr>
            <a:spLocks noGrp="1"/>
          </p:cNvSpPr>
          <p:nvPr>
            <p:ph type="sldNum" sz="quarter" idx="33"/>
          </p:nvPr>
        </p:nvSpPr>
        <p:spPr/>
        <p:txBody>
          <a:bodyPr/>
          <a:lstStyle/>
          <a:p>
            <a:fld id="{19B51A1E-902D-48AF-9020-955120F399B6}" type="slidenum">
              <a:rPr lang="en-US" noProof="0" smtClean="0"/>
              <a:pPr/>
              <a:t>17</a:t>
            </a:fld>
            <a:endParaRPr lang="en-US" noProof="0" dirty="0"/>
          </a:p>
        </p:txBody>
      </p:sp>
      <p:pic>
        <p:nvPicPr>
          <p:cNvPr id="11" name="Picture 10">
            <a:extLst>
              <a:ext uri="{FF2B5EF4-FFF2-40B4-BE49-F238E27FC236}">
                <a16:creationId xmlns:a16="http://schemas.microsoft.com/office/drawing/2014/main" id="{FD49A6A6-9820-4B90-B29C-31F09EAB616F}"/>
              </a:ext>
            </a:extLst>
          </p:cNvPr>
          <p:cNvPicPr>
            <a:picLocks noChangeAspect="1"/>
          </p:cNvPicPr>
          <p:nvPr/>
        </p:nvPicPr>
        <p:blipFill>
          <a:blip r:embed="rId2"/>
          <a:stretch>
            <a:fillRect/>
          </a:stretch>
        </p:blipFill>
        <p:spPr>
          <a:xfrm>
            <a:off x="1" y="1287262"/>
            <a:ext cx="4891596" cy="5516089"/>
          </a:xfrm>
          <a:prstGeom prst="rect">
            <a:avLst/>
          </a:prstGeom>
        </p:spPr>
      </p:pic>
      <p:pic>
        <p:nvPicPr>
          <p:cNvPr id="13" name="Picture 12">
            <a:extLst>
              <a:ext uri="{FF2B5EF4-FFF2-40B4-BE49-F238E27FC236}">
                <a16:creationId xmlns:a16="http://schemas.microsoft.com/office/drawing/2014/main" id="{342DF55D-2BB5-4931-B4B8-9430F365C647}"/>
              </a:ext>
            </a:extLst>
          </p:cNvPr>
          <p:cNvPicPr>
            <a:picLocks noChangeAspect="1"/>
          </p:cNvPicPr>
          <p:nvPr/>
        </p:nvPicPr>
        <p:blipFill>
          <a:blip r:embed="rId3"/>
          <a:stretch>
            <a:fillRect/>
          </a:stretch>
        </p:blipFill>
        <p:spPr>
          <a:xfrm>
            <a:off x="4785065" y="1216242"/>
            <a:ext cx="4298104" cy="5587110"/>
          </a:xfrm>
          <a:prstGeom prst="rect">
            <a:avLst/>
          </a:prstGeom>
        </p:spPr>
      </p:pic>
      <p:pic>
        <p:nvPicPr>
          <p:cNvPr id="15" name="Picture 14">
            <a:extLst>
              <a:ext uri="{FF2B5EF4-FFF2-40B4-BE49-F238E27FC236}">
                <a16:creationId xmlns:a16="http://schemas.microsoft.com/office/drawing/2014/main" id="{7D84AB35-F69A-49B5-8C9C-62F59BDDFF5E}"/>
              </a:ext>
            </a:extLst>
          </p:cNvPr>
          <p:cNvPicPr>
            <a:picLocks noChangeAspect="1"/>
          </p:cNvPicPr>
          <p:nvPr/>
        </p:nvPicPr>
        <p:blipFill>
          <a:blip r:embed="rId4"/>
          <a:stretch>
            <a:fillRect/>
          </a:stretch>
        </p:blipFill>
        <p:spPr>
          <a:xfrm>
            <a:off x="8673483" y="1216242"/>
            <a:ext cx="3518517" cy="5587110"/>
          </a:xfrm>
          <a:prstGeom prst="rect">
            <a:avLst/>
          </a:prstGeom>
        </p:spPr>
      </p:pic>
    </p:spTree>
    <p:extLst>
      <p:ext uri="{BB962C8B-B14F-4D97-AF65-F5344CB8AC3E}">
        <p14:creationId xmlns:p14="http://schemas.microsoft.com/office/powerpoint/2010/main" val="352235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F530-261D-41E8-9AE7-F2160F625B7A}"/>
              </a:ext>
            </a:extLst>
          </p:cNvPr>
          <p:cNvSpPr>
            <a:spLocks noGrp="1"/>
          </p:cNvSpPr>
          <p:nvPr>
            <p:ph type="title"/>
          </p:nvPr>
        </p:nvSpPr>
        <p:spPr>
          <a:xfrm>
            <a:off x="432000" y="123119"/>
            <a:ext cx="11340000" cy="915568"/>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 6. Temporal Analysis</a:t>
            </a:r>
            <a:br>
              <a:rPr lang="en-US" sz="2800" b="0" dirty="0">
                <a:solidFill>
                  <a:srgbClr val="C00000"/>
                </a:solidFill>
                <a:latin typeface="Times New Roman" panose="02020603050405020304" pitchFamily="18" charset="0"/>
                <a:cs typeface="Times New Roman" panose="02020603050405020304" pitchFamily="18" charset="0"/>
              </a:rPr>
            </a:br>
            <a:r>
              <a:rPr lang="en-US" sz="2800" b="0" dirty="0">
                <a:solidFill>
                  <a:srgbClr val="C00000"/>
                </a:solidFill>
                <a:latin typeface="Times New Roman" panose="02020603050405020304" pitchFamily="18" charset="0"/>
                <a:cs typeface="Times New Roman" panose="02020603050405020304" pitchFamily="18" charset="0"/>
              </a:rPr>
              <a:t> a. Investigate temporal patterns in the success of the campaign over time.</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34556DD2-2A46-4F98-8972-F037407E9BD6}"/>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F49A08C4-5722-4D16-A52C-31FE5186B5EF}"/>
              </a:ext>
            </a:extLst>
          </p:cNvPr>
          <p:cNvSpPr>
            <a:spLocks noGrp="1"/>
          </p:cNvSpPr>
          <p:nvPr>
            <p:ph type="sldNum" sz="quarter" idx="33"/>
          </p:nvPr>
        </p:nvSpPr>
        <p:spPr/>
        <p:txBody>
          <a:bodyPr/>
          <a:lstStyle/>
          <a:p>
            <a:fld id="{19B51A1E-902D-48AF-9020-955120F399B6}" type="slidenum">
              <a:rPr lang="en-US" noProof="0" smtClean="0"/>
              <a:pPr/>
              <a:t>18</a:t>
            </a:fld>
            <a:endParaRPr lang="en-US" noProof="0" dirty="0"/>
          </a:p>
        </p:txBody>
      </p:sp>
      <p:pic>
        <p:nvPicPr>
          <p:cNvPr id="13" name="Picture 12">
            <a:extLst>
              <a:ext uri="{FF2B5EF4-FFF2-40B4-BE49-F238E27FC236}">
                <a16:creationId xmlns:a16="http://schemas.microsoft.com/office/drawing/2014/main" id="{4C2D8EFE-452B-4485-965E-4B234BF96B9D}"/>
              </a:ext>
            </a:extLst>
          </p:cNvPr>
          <p:cNvPicPr>
            <a:picLocks noChangeAspect="1"/>
          </p:cNvPicPr>
          <p:nvPr/>
        </p:nvPicPr>
        <p:blipFill>
          <a:blip r:embed="rId2"/>
          <a:stretch>
            <a:fillRect/>
          </a:stretch>
        </p:blipFill>
        <p:spPr>
          <a:xfrm>
            <a:off x="-1" y="1242874"/>
            <a:ext cx="5779363" cy="5560477"/>
          </a:xfrm>
          <a:prstGeom prst="rect">
            <a:avLst/>
          </a:prstGeom>
        </p:spPr>
      </p:pic>
      <p:pic>
        <p:nvPicPr>
          <p:cNvPr id="15" name="Picture 14">
            <a:extLst>
              <a:ext uri="{FF2B5EF4-FFF2-40B4-BE49-F238E27FC236}">
                <a16:creationId xmlns:a16="http://schemas.microsoft.com/office/drawing/2014/main" id="{1536C7F3-30D8-4C6C-A19F-F41186B6BEA9}"/>
              </a:ext>
            </a:extLst>
          </p:cNvPr>
          <p:cNvPicPr>
            <a:picLocks noChangeAspect="1"/>
          </p:cNvPicPr>
          <p:nvPr/>
        </p:nvPicPr>
        <p:blipFill>
          <a:blip r:embed="rId3"/>
          <a:stretch>
            <a:fillRect/>
          </a:stretch>
        </p:blipFill>
        <p:spPr>
          <a:xfrm>
            <a:off x="5841508" y="1509204"/>
            <a:ext cx="6063448" cy="5294147"/>
          </a:xfrm>
          <a:prstGeom prst="rect">
            <a:avLst/>
          </a:prstGeom>
        </p:spPr>
      </p:pic>
    </p:spTree>
    <p:extLst>
      <p:ext uri="{BB962C8B-B14F-4D97-AF65-F5344CB8AC3E}">
        <p14:creationId xmlns:p14="http://schemas.microsoft.com/office/powerpoint/2010/main" val="72317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CF17-153F-43F4-A41F-AC144D376C0A}"/>
              </a:ext>
            </a:extLst>
          </p:cNvPr>
          <p:cNvSpPr>
            <a:spLocks noGrp="1"/>
          </p:cNvSpPr>
          <p:nvPr>
            <p:ph type="title"/>
          </p:nvPr>
        </p:nvSpPr>
        <p:spPr>
          <a:xfrm>
            <a:off x="420000" y="205624"/>
            <a:ext cx="11340000" cy="432000"/>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 b. Analyze if specific months or days exhibit superior campaign performance.</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57E8B3A8-0757-413A-95FC-6EC75F9D8BC7}"/>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8CA7BB8A-8214-4BE2-91F5-8C8D28AE0D19}"/>
              </a:ext>
            </a:extLst>
          </p:cNvPr>
          <p:cNvSpPr>
            <a:spLocks noGrp="1"/>
          </p:cNvSpPr>
          <p:nvPr>
            <p:ph type="sldNum" sz="quarter" idx="33"/>
          </p:nvPr>
        </p:nvSpPr>
        <p:spPr/>
        <p:txBody>
          <a:bodyPr/>
          <a:lstStyle/>
          <a:p>
            <a:fld id="{19B51A1E-902D-48AF-9020-955120F399B6}" type="slidenum">
              <a:rPr lang="en-US" noProof="0" smtClean="0"/>
              <a:pPr/>
              <a:t>19</a:t>
            </a:fld>
            <a:endParaRPr lang="en-US" noProof="0" dirty="0"/>
          </a:p>
        </p:txBody>
      </p:sp>
      <p:pic>
        <p:nvPicPr>
          <p:cNvPr id="11" name="Picture 10">
            <a:extLst>
              <a:ext uri="{FF2B5EF4-FFF2-40B4-BE49-F238E27FC236}">
                <a16:creationId xmlns:a16="http://schemas.microsoft.com/office/drawing/2014/main" id="{F5C0A92F-38C7-49F1-85E5-D0133931015E}"/>
              </a:ext>
            </a:extLst>
          </p:cNvPr>
          <p:cNvPicPr>
            <a:picLocks noChangeAspect="1"/>
          </p:cNvPicPr>
          <p:nvPr/>
        </p:nvPicPr>
        <p:blipFill>
          <a:blip r:embed="rId2"/>
          <a:stretch>
            <a:fillRect/>
          </a:stretch>
        </p:blipFill>
        <p:spPr>
          <a:xfrm>
            <a:off x="0" y="825624"/>
            <a:ext cx="12192000" cy="6032376"/>
          </a:xfrm>
          <a:prstGeom prst="rect">
            <a:avLst/>
          </a:prstGeom>
        </p:spPr>
      </p:pic>
    </p:spTree>
    <p:extLst>
      <p:ext uri="{BB962C8B-B14F-4D97-AF65-F5344CB8AC3E}">
        <p14:creationId xmlns:p14="http://schemas.microsoft.com/office/powerpoint/2010/main" val="425910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54144" y="1420428"/>
            <a:ext cx="5472000" cy="5264458"/>
          </a:xfrm>
        </p:spPr>
        <p:txBody>
          <a:bodyPr/>
          <a:lstStyle/>
          <a:p>
            <a:pPr marL="0" indent="0" algn="l">
              <a:lnSpc>
                <a:spcPct val="150000"/>
              </a:lnSpc>
              <a:buNone/>
            </a:pPr>
            <a:r>
              <a:rPr lang="en-US" sz="2000" b="0" i="0" dirty="0">
                <a:solidFill>
                  <a:srgbClr val="1D2125"/>
                </a:solidFill>
                <a:effectLst/>
                <a:latin typeface="Times New Roman" panose="02020603050405020304" pitchFamily="18" charset="0"/>
                <a:cs typeface="Times New Roman" panose="02020603050405020304" pitchFamily="18" charset="0"/>
              </a:rPr>
              <a:t>  </a:t>
            </a:r>
            <a:r>
              <a:rPr lang="en-US" b="0" i="0" dirty="0">
                <a:solidFill>
                  <a:srgbClr val="1D2125"/>
                </a:solidFill>
                <a:effectLst/>
                <a:latin typeface="Times New Roman" panose="02020603050405020304" pitchFamily="18" charset="0"/>
                <a:cs typeface="Times New Roman" panose="02020603050405020304" pitchFamily="18" charset="0"/>
              </a:rPr>
              <a:t>The bank aims to enhance its revenue by conducting a cost-efficient telemarketing campaign for term deposits among existing customers. Term deposits, fixed investments with predetermined interest rates, serve to foster long-term customer relationships. The objective is to conduct an end-to-end Exploratory Data Analysis (EDA)on the campaign dataset, identifying patterns and providing insights to improve the positive response rate. The analysis will involve examining customer demographics, temporal trends, and other factors influencing the success of the campaign, ultimately offering recommendations for targeted improvements in the bank's marketing strategy.</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6096000" y="-1"/>
            <a:ext cx="6096000" cy="685800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111800" y="3788400"/>
            <a:ext cx="4648200" cy="985000"/>
          </a:xfrm>
        </p:spPr>
        <p:txBody>
          <a:bodyPr/>
          <a:lstStyle/>
          <a:p>
            <a:r>
              <a:rPr lang="en-US" dirty="0">
                <a:latin typeface="Times New Roman" panose="02020603050405020304" pitchFamily="18" charset="0"/>
                <a:cs typeface="Times New Roman" panose="02020603050405020304" pitchFamily="18" charset="0"/>
              </a:rPr>
              <a:t>PREAMBLE</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sz="2800" b="1" i="0" dirty="0">
                <a:effectLst/>
                <a:latin typeface="Times New Roman" panose="02020603050405020304" pitchFamily="18" charset="0"/>
                <a:cs typeface="Times New Roman" panose="02020603050405020304" pitchFamily="18" charset="0"/>
              </a:rPr>
              <a:t>Case Study: Bank Telemarketing Campaign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AKASH BALAKRISHNAN</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98438" y="3974120"/>
            <a:ext cx="218900" cy="218900"/>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IN" b="1" i="0" dirty="0">
                <a:solidFill>
                  <a:srgbClr val="1D2125"/>
                </a:solidFill>
                <a:effectLst/>
                <a:latin typeface="-apple-system"/>
              </a:rPr>
              <a:t>Software/Tools:</a:t>
            </a:r>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763649"/>
            <a:ext cx="5472000" cy="2211024"/>
          </a:xfrm>
        </p:spPr>
        <p:txBody>
          <a:bodyPr/>
          <a:lstStyle/>
          <a:p>
            <a:pPr marL="0" indent="0" algn="l">
              <a:buNone/>
            </a:pPr>
            <a:r>
              <a:rPr lang="en-IN" sz="3600" b="0" i="0" dirty="0">
                <a:solidFill>
                  <a:srgbClr val="1D2125"/>
                </a:solidFill>
                <a:effectLst/>
                <a:latin typeface="-apple-system"/>
              </a:rPr>
              <a:t>● Jupyter Notebook(Python)</a:t>
            </a:r>
          </a:p>
          <a:p>
            <a:pPr marL="0" indent="0" algn="l">
              <a:buNone/>
            </a:pPr>
            <a:r>
              <a:rPr lang="en-IN" sz="3600" b="0" i="0" dirty="0">
                <a:solidFill>
                  <a:srgbClr val="1D2125"/>
                </a:solidFill>
                <a:effectLst/>
                <a:latin typeface="-apple-system"/>
              </a:rPr>
              <a:t>● Python</a:t>
            </a:r>
          </a:p>
          <a:p>
            <a:pPr marL="0" indent="0">
              <a:buNone/>
            </a:pPr>
            <a:br>
              <a:rPr lang="en-IN" dirty="0"/>
            </a:br>
            <a:endParaRPr lang="en-US"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3" descr="Hand writing on post-it note">
            <a:extLst>
              <a:ext uri="{FF2B5EF4-FFF2-40B4-BE49-F238E27FC236}">
                <a16:creationId xmlns:a16="http://schemas.microsoft.com/office/drawing/2014/main" id="{A5277B14-AC6D-48A3-B68A-22F13805210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5" r="5"/>
          <a:stretch/>
        </p:blipFill>
        <p:spPr>
          <a:xfrm>
            <a:off x="0" y="0"/>
            <a:ext cx="6096000" cy="6370638"/>
          </a:xfrm>
        </p:spPr>
      </p:pic>
      <p:sp>
        <p:nvSpPr>
          <p:cNvPr id="3" name="Title 2">
            <a:extLst>
              <a:ext uri="{FF2B5EF4-FFF2-40B4-BE49-F238E27FC236}">
                <a16:creationId xmlns:a16="http://schemas.microsoft.com/office/drawing/2014/main" id="{C275CAA5-68E6-4238-8C02-BAB45EE201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DATASETS :</a:t>
            </a:r>
            <a:endParaRPr lang="en-IN"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E8494CF-B210-4D91-A89B-9603FFD2D29B}"/>
              </a:ext>
            </a:extLst>
          </p:cNvPr>
          <p:cNvSpPr>
            <a:spLocks noGrp="1"/>
          </p:cNvSpPr>
          <p:nvPr>
            <p:ph type="ftr" sz="quarter" idx="13"/>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1F284521-49C1-4CB9-88AE-4823816E1CB2}"/>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
        <p:nvSpPr>
          <p:cNvPr id="9" name="Content Placeholder 3">
            <a:extLst>
              <a:ext uri="{FF2B5EF4-FFF2-40B4-BE49-F238E27FC236}">
                <a16:creationId xmlns:a16="http://schemas.microsoft.com/office/drawing/2014/main" id="{DD396B2B-57BF-4A2D-A2FF-6D25CDD12249}"/>
              </a:ext>
            </a:extLst>
          </p:cNvPr>
          <p:cNvSpPr>
            <a:spLocks noGrp="1"/>
          </p:cNvSpPr>
          <p:nvPr>
            <p:ph sz="half" idx="1"/>
          </p:nvPr>
        </p:nvSpPr>
        <p:spPr>
          <a:xfrm>
            <a:off x="6288000" y="3763649"/>
            <a:ext cx="5472000" cy="2211024"/>
          </a:xfrm>
        </p:spPr>
        <p:txBody>
          <a:bodyPr/>
          <a:lstStyle/>
          <a:p>
            <a:pPr algn="l"/>
            <a:r>
              <a:rPr lang="en-IN" sz="2800" i="0" dirty="0">
                <a:solidFill>
                  <a:srgbClr val="1D2125"/>
                </a:solidFill>
                <a:effectLst/>
                <a:latin typeface="Times New Roman" panose="02020603050405020304" pitchFamily="18" charset="0"/>
                <a:cs typeface="Times New Roman" panose="02020603050405020304" pitchFamily="18" charset="0"/>
              </a:rPr>
              <a:t>bank_marketing_updated_v1.csv</a:t>
            </a:r>
          </a:p>
          <a:p>
            <a:r>
              <a:rPr lang="en-IN" sz="2800" i="0" dirty="0">
                <a:solidFill>
                  <a:srgbClr val="1D2125"/>
                </a:solidFill>
                <a:effectLst/>
                <a:latin typeface="Times New Roman" panose="02020603050405020304" pitchFamily="18" charset="0"/>
                <a:cs typeface="Times New Roman" panose="02020603050405020304" pitchFamily="18" charset="0"/>
              </a:rPr>
              <a:t>Attribute details.xlsx</a:t>
            </a:r>
          </a:p>
          <a:p>
            <a:pPr marL="0" indent="0">
              <a:buNone/>
            </a:pPr>
            <a:br>
              <a:rPr lang="en-I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90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3316070"/>
            <a:ext cx="5956300" cy="2871666"/>
          </a:xfrm>
        </p:spPr>
        <p:txBody>
          <a:bodyPr/>
          <a:lstStyle/>
          <a:p>
            <a:pPr algn="just">
              <a:lnSpc>
                <a:spcPct val="100000"/>
              </a:lnSpc>
            </a:pPr>
            <a:r>
              <a:rPr lang="en-US" sz="3200" b="0" i="0" dirty="0">
                <a:solidFill>
                  <a:srgbClr val="1D2125"/>
                </a:solidFill>
                <a:effectLst/>
                <a:latin typeface="Cambria" panose="02040503050406030204" pitchFamily="18" charset="0"/>
                <a:ea typeface="Cambria" panose="02040503050406030204" pitchFamily="18" charset="0"/>
                <a:cs typeface="Times New Roman" panose="02020603050405020304" pitchFamily="18" charset="0"/>
              </a:rPr>
              <a:t>Conduct a thorough Exploratory Data Analysis (EDA) on the dataset related to the bank's telemarketing campaign that should involve the following sequential steps:</a:t>
            </a:r>
            <a:endParaRPr lang="en-US" sz="3200" b="0" dirty="0">
              <a:latin typeface="Cambria" panose="02040503050406030204" pitchFamily="18" charset="0"/>
              <a:ea typeface="Cambria" panose="020405030504060302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204791"/>
            <a:ext cx="5956300" cy="1100565"/>
          </a:xfrm>
        </p:spPr>
        <p:txBody>
          <a:bodyPr/>
          <a:lstStyle/>
          <a:p>
            <a:r>
              <a:rPr lang="en-IN" sz="5400" b="1" i="0" dirty="0">
                <a:effectLst/>
                <a:latin typeface="Times New Roman" panose="02020603050405020304" pitchFamily="18" charset="0"/>
                <a:cs typeface="Times New Roman" panose="02020603050405020304" pitchFamily="18" charset="0"/>
              </a:rPr>
              <a:t>Task to Perform:</a:t>
            </a:r>
            <a:endParaRPr lang="en-US" sz="5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20000" y="201004"/>
            <a:ext cx="11340000" cy="432000"/>
          </a:xfrm>
        </p:spPr>
        <p:txBody>
          <a:bodyPr/>
          <a:lstStyle/>
          <a:p>
            <a:r>
              <a:rPr lang="en-IN" i="0" u="sng" dirty="0">
                <a:solidFill>
                  <a:srgbClr val="C00000"/>
                </a:solidFill>
                <a:effectLst/>
                <a:latin typeface="Times New Roman" panose="02020603050405020304" pitchFamily="18" charset="0"/>
                <a:cs typeface="Times New Roman" panose="02020603050405020304" pitchFamily="18" charset="0"/>
              </a:rPr>
              <a:t>1. Understanding the Dataset</a:t>
            </a:r>
            <a:endParaRPr lang="en-US" u="sng"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20487" y="936000"/>
            <a:ext cx="11339513" cy="776412"/>
          </a:xfrm>
        </p:spPr>
        <p:txBody>
          <a:bodyPr/>
          <a:lstStyle/>
          <a:p>
            <a:r>
              <a:rPr lang="en-US" sz="2400" b="0" i="0" dirty="0">
                <a:solidFill>
                  <a:srgbClr val="C00000"/>
                </a:solidFill>
                <a:effectLst/>
                <a:latin typeface="Times New Roman" panose="02020603050405020304" pitchFamily="18" charset="0"/>
                <a:cs typeface="Times New Roman" panose="02020603050405020304" pitchFamily="18" charset="0"/>
              </a:rPr>
              <a:t>a. Load and scrutinize the dataset to comprehend its structure, encompassing columns and data types.</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7785716" y="2363036"/>
            <a:ext cx="3835363" cy="2966490"/>
          </a:xfrm>
        </p:spPr>
        <p:txBody>
          <a:bodyPr/>
          <a:lstStyle/>
          <a:p>
            <a:pPr marL="0" indent="0">
              <a:buNone/>
            </a:pPr>
            <a:r>
              <a:rPr lang="en-US" sz="2400" dirty="0">
                <a:latin typeface="Times New Roman" panose="02020603050405020304" pitchFamily="18" charset="0"/>
                <a:cs typeface="Times New Roman" panose="02020603050405020304" pitchFamily="18" charset="0"/>
              </a:rPr>
              <a:t>The different columns from the bank modelling dataset were showcased along with their datatypes.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pic>
        <p:nvPicPr>
          <p:cNvPr id="18" name="Content Placeholder 17">
            <a:extLst>
              <a:ext uri="{FF2B5EF4-FFF2-40B4-BE49-F238E27FC236}">
                <a16:creationId xmlns:a16="http://schemas.microsoft.com/office/drawing/2014/main" id="{16E08C3E-518B-4006-B606-6E4B8FA40F8E}"/>
              </a:ext>
            </a:extLst>
          </p:cNvPr>
          <p:cNvPicPr>
            <a:picLocks noGrp="1" noChangeAspect="1"/>
          </p:cNvPicPr>
          <p:nvPr>
            <p:ph sz="half" idx="2"/>
          </p:nvPr>
        </p:nvPicPr>
        <p:blipFill>
          <a:blip r:embed="rId2"/>
          <a:stretch>
            <a:fillRect/>
          </a:stretch>
        </p:blipFill>
        <p:spPr>
          <a:xfrm>
            <a:off x="0" y="1867367"/>
            <a:ext cx="6613864" cy="4935984"/>
          </a:xfrm>
        </p:spPr>
      </p:pic>
    </p:spTree>
    <p:extLst>
      <p:ext uri="{BB962C8B-B14F-4D97-AF65-F5344CB8AC3E}">
        <p14:creationId xmlns:p14="http://schemas.microsoft.com/office/powerpoint/2010/main" val="318883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3EF-EED0-49D3-8EC4-9DFA87E6C4A3}"/>
              </a:ext>
            </a:extLst>
          </p:cNvPr>
          <p:cNvSpPr>
            <a:spLocks noGrp="1"/>
          </p:cNvSpPr>
          <p:nvPr>
            <p:ph type="title"/>
          </p:nvPr>
        </p:nvSpPr>
        <p:spPr>
          <a:xfrm>
            <a:off x="413953" y="104405"/>
            <a:ext cx="11340000" cy="432000"/>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b. Inspect for any instances of missing values, outliers, or data inconsistencies.</a:t>
            </a:r>
            <a:endParaRPr lang="en-IN" sz="2800" b="0" dirty="0">
              <a:solidFill>
                <a:srgbClr val="C00000"/>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49BE6EA8-6D83-43B3-BE6D-5C846F82EE59}"/>
              </a:ext>
            </a:extLst>
          </p:cNvPr>
          <p:cNvPicPr>
            <a:picLocks noGrp="1" noChangeAspect="1"/>
          </p:cNvPicPr>
          <p:nvPr>
            <p:ph sz="half" idx="2"/>
          </p:nvPr>
        </p:nvPicPr>
        <p:blipFill>
          <a:blip r:embed="rId2"/>
          <a:stretch>
            <a:fillRect/>
          </a:stretch>
        </p:blipFill>
        <p:spPr>
          <a:xfrm>
            <a:off x="0" y="896765"/>
            <a:ext cx="4128117" cy="5906586"/>
          </a:xfrm>
        </p:spPr>
      </p:pic>
      <p:sp>
        <p:nvSpPr>
          <p:cNvPr id="7" name="Text Placeholder 6">
            <a:extLst>
              <a:ext uri="{FF2B5EF4-FFF2-40B4-BE49-F238E27FC236}">
                <a16:creationId xmlns:a16="http://schemas.microsoft.com/office/drawing/2014/main" id="{DD878C29-8756-4B2C-984C-CC7766260019}"/>
              </a:ext>
            </a:extLst>
          </p:cNvPr>
          <p:cNvSpPr>
            <a:spLocks noGrp="1"/>
          </p:cNvSpPr>
          <p:nvPr>
            <p:ph type="body" sz="quarter" idx="12"/>
          </p:nvPr>
        </p:nvSpPr>
        <p:spPr>
          <a:xfrm>
            <a:off x="9871969" y="558482"/>
            <a:ext cx="2104031" cy="5741035"/>
          </a:xfrm>
        </p:spPr>
        <p:txBody>
          <a:bodyPr/>
          <a:lstStyle/>
          <a:p>
            <a:pPr marL="0" indent="0">
              <a:buNone/>
            </a:pPr>
            <a:r>
              <a:rPr lang="en-US" b="1" dirty="0">
                <a:solidFill>
                  <a:srgbClr val="00B0F0"/>
                </a:solidFill>
                <a:latin typeface="Times New Roman" panose="02020603050405020304" pitchFamily="18" charset="0"/>
                <a:cs typeface="Times New Roman" panose="02020603050405020304" pitchFamily="18" charset="0"/>
              </a:rPr>
              <a:t>Missing values in the columns :</a:t>
            </a:r>
          </a:p>
          <a:p>
            <a:r>
              <a:rPr lang="en-US" dirty="0">
                <a:latin typeface="Times New Roman" panose="02020603050405020304" pitchFamily="18" charset="0"/>
                <a:cs typeface="Times New Roman" panose="02020603050405020304" pitchFamily="18" charset="0"/>
              </a:rPr>
              <a:t>Age – 20</a:t>
            </a:r>
          </a:p>
          <a:p>
            <a:r>
              <a:rPr lang="en-US" dirty="0">
                <a:latin typeface="Times New Roman" panose="02020603050405020304" pitchFamily="18" charset="0"/>
                <a:cs typeface="Times New Roman" panose="02020603050405020304" pitchFamily="18" charset="0"/>
              </a:rPr>
              <a:t>Month -50</a:t>
            </a:r>
          </a:p>
          <a:p>
            <a:r>
              <a:rPr lang="en-US" dirty="0">
                <a:latin typeface="Times New Roman" panose="02020603050405020304" pitchFamily="18" charset="0"/>
                <a:cs typeface="Times New Roman" panose="02020603050405020304" pitchFamily="18" charset="0"/>
              </a:rPr>
              <a:t>Response – 30</a:t>
            </a:r>
          </a:p>
          <a:p>
            <a:pPr marL="0" indent="0">
              <a:buNone/>
            </a:pPr>
            <a:r>
              <a:rPr lang="en-IN" dirty="0">
                <a:latin typeface="Times New Roman" panose="02020603050405020304" pitchFamily="18" charset="0"/>
                <a:cs typeface="Times New Roman" panose="02020603050405020304" pitchFamily="18" charset="0"/>
              </a:rPr>
              <a:t>These missing values have to be filled in since they are important key factors.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solidFill>
                  <a:srgbClr val="00B0F0"/>
                </a:solidFill>
                <a:latin typeface="Times New Roman" panose="02020603050405020304" pitchFamily="18" charset="0"/>
                <a:cs typeface="Times New Roman" panose="02020603050405020304" pitchFamily="18" charset="0"/>
              </a:rPr>
              <a:t>Outliers :</a:t>
            </a:r>
          </a:p>
          <a:p>
            <a:pPr marL="0" indent="0">
              <a:buNone/>
            </a:pPr>
            <a:r>
              <a:rPr lang="en-IN" dirty="0">
                <a:latin typeface="Times New Roman" panose="02020603050405020304" pitchFamily="18" charset="0"/>
                <a:cs typeface="Times New Roman" panose="02020603050405020304" pitchFamily="18" charset="0"/>
              </a:rPr>
              <a:t>The range of value between the max and min value for balance is </a:t>
            </a:r>
            <a:r>
              <a:rPr lang="en-IN" b="1" dirty="0">
                <a:latin typeface="Times New Roman" panose="02020603050405020304" pitchFamily="18" charset="0"/>
                <a:cs typeface="Times New Roman" panose="02020603050405020304" pitchFamily="18" charset="0"/>
              </a:rPr>
              <a:t>102,127 - (-8,019) = 110,146 </a:t>
            </a:r>
            <a:r>
              <a:rPr lang="en-IN" dirty="0">
                <a:latin typeface="Times New Roman" panose="02020603050405020304" pitchFamily="18" charset="0"/>
                <a:cs typeface="Times New Roman" panose="02020603050405020304" pitchFamily="18" charset="0"/>
              </a:rPr>
              <a:t>whereas for campaign is </a:t>
            </a:r>
            <a:r>
              <a:rPr lang="en-IN" b="1" dirty="0">
                <a:latin typeface="Times New Roman" panose="02020603050405020304" pitchFamily="18" charset="0"/>
                <a:cs typeface="Times New Roman" panose="02020603050405020304" pitchFamily="18" charset="0"/>
              </a:rPr>
              <a:t>63 - 1 = 62</a:t>
            </a:r>
            <a:r>
              <a:rPr lang="en-IN" dirty="0">
                <a:latin typeface="Times New Roman" panose="02020603050405020304" pitchFamily="18" charset="0"/>
                <a:cs typeface="Times New Roman" panose="02020603050405020304" pitchFamily="18" charset="0"/>
              </a:rPr>
              <a:t>.This indicates there are outliers in the data</a:t>
            </a:r>
          </a:p>
          <a:p>
            <a:pPr marL="0" indent="0">
              <a:buNone/>
            </a:pPr>
            <a:endParaRPr lang="en-US"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8C29A280-0AD1-44D6-8DAA-0EA1F524DFAE}"/>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pic>
        <p:nvPicPr>
          <p:cNvPr id="13" name="Picture 12">
            <a:extLst>
              <a:ext uri="{FF2B5EF4-FFF2-40B4-BE49-F238E27FC236}">
                <a16:creationId xmlns:a16="http://schemas.microsoft.com/office/drawing/2014/main" id="{35547BB7-0164-4135-BCF5-2BA7FCACDBFA}"/>
              </a:ext>
            </a:extLst>
          </p:cNvPr>
          <p:cNvPicPr>
            <a:picLocks noChangeAspect="1"/>
          </p:cNvPicPr>
          <p:nvPr/>
        </p:nvPicPr>
        <p:blipFill>
          <a:blip r:embed="rId3"/>
          <a:stretch>
            <a:fillRect/>
          </a:stretch>
        </p:blipFill>
        <p:spPr>
          <a:xfrm>
            <a:off x="4128117" y="896765"/>
            <a:ext cx="5663953" cy="5906586"/>
          </a:xfrm>
          <a:prstGeom prst="rect">
            <a:avLst/>
          </a:prstGeom>
        </p:spPr>
      </p:pic>
    </p:spTree>
    <p:extLst>
      <p:ext uri="{BB962C8B-B14F-4D97-AF65-F5344CB8AC3E}">
        <p14:creationId xmlns:p14="http://schemas.microsoft.com/office/powerpoint/2010/main" val="1907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E822-A25D-41F8-B10C-43BE03672783}"/>
              </a:ext>
            </a:extLst>
          </p:cNvPr>
          <p:cNvSpPr>
            <a:spLocks noGrp="1"/>
          </p:cNvSpPr>
          <p:nvPr>
            <p:ph type="title"/>
          </p:nvPr>
        </p:nvSpPr>
        <p:spPr>
          <a:xfrm>
            <a:off x="432000" y="123118"/>
            <a:ext cx="11340000" cy="1154097"/>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 2. Descriptive Statistics</a:t>
            </a:r>
            <a:br>
              <a:rPr lang="en-US" sz="2800" b="0" dirty="0">
                <a:solidFill>
                  <a:srgbClr val="C00000"/>
                </a:solidFill>
                <a:latin typeface="Times New Roman" panose="02020603050405020304" pitchFamily="18" charset="0"/>
                <a:cs typeface="Times New Roman" panose="02020603050405020304" pitchFamily="18" charset="0"/>
              </a:rPr>
            </a:br>
            <a:r>
              <a:rPr lang="en-US" sz="2800" b="0" dirty="0">
                <a:solidFill>
                  <a:srgbClr val="C00000"/>
                </a:solidFill>
                <a:latin typeface="Times New Roman" panose="02020603050405020304" pitchFamily="18" charset="0"/>
                <a:cs typeface="Times New Roman" panose="02020603050405020304" pitchFamily="18" charset="0"/>
              </a:rPr>
              <a:t>a. Derive summary statistics (mean, median, standard deviation) for relevant columns.</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26C812F2-850E-49D6-90D3-3517D146A4C2}"/>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34093D27-BD12-42EF-A96F-260837DD7AD3}"/>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11" name="Picture 10">
            <a:extLst>
              <a:ext uri="{FF2B5EF4-FFF2-40B4-BE49-F238E27FC236}">
                <a16:creationId xmlns:a16="http://schemas.microsoft.com/office/drawing/2014/main" id="{CC2C209C-C07F-457B-A5BD-79882695C77F}"/>
              </a:ext>
            </a:extLst>
          </p:cNvPr>
          <p:cNvPicPr>
            <a:picLocks noChangeAspect="1"/>
          </p:cNvPicPr>
          <p:nvPr/>
        </p:nvPicPr>
        <p:blipFill>
          <a:blip r:embed="rId2"/>
          <a:stretch>
            <a:fillRect/>
          </a:stretch>
        </p:blipFill>
        <p:spPr>
          <a:xfrm>
            <a:off x="0" y="1340528"/>
            <a:ext cx="4527612" cy="5517472"/>
          </a:xfrm>
          <a:prstGeom prst="rect">
            <a:avLst/>
          </a:prstGeom>
        </p:spPr>
      </p:pic>
      <p:pic>
        <p:nvPicPr>
          <p:cNvPr id="13" name="Picture 12">
            <a:extLst>
              <a:ext uri="{FF2B5EF4-FFF2-40B4-BE49-F238E27FC236}">
                <a16:creationId xmlns:a16="http://schemas.microsoft.com/office/drawing/2014/main" id="{A8AD5AB4-2EE7-4810-9E66-D2393244EB4E}"/>
              </a:ext>
            </a:extLst>
          </p:cNvPr>
          <p:cNvPicPr>
            <a:picLocks noChangeAspect="1"/>
          </p:cNvPicPr>
          <p:nvPr/>
        </p:nvPicPr>
        <p:blipFill>
          <a:blip r:embed="rId3"/>
          <a:stretch>
            <a:fillRect/>
          </a:stretch>
        </p:blipFill>
        <p:spPr>
          <a:xfrm>
            <a:off x="4025918" y="1340527"/>
            <a:ext cx="4727466" cy="5462823"/>
          </a:xfrm>
          <a:prstGeom prst="rect">
            <a:avLst/>
          </a:prstGeom>
        </p:spPr>
      </p:pic>
      <p:sp>
        <p:nvSpPr>
          <p:cNvPr id="14" name="TextBox 13">
            <a:extLst>
              <a:ext uri="{FF2B5EF4-FFF2-40B4-BE49-F238E27FC236}">
                <a16:creationId xmlns:a16="http://schemas.microsoft.com/office/drawing/2014/main" id="{D56AF7B1-09A5-4BA1-A49C-64B4843394AF}"/>
              </a:ext>
            </a:extLst>
          </p:cNvPr>
          <p:cNvSpPr txBox="1"/>
          <p:nvPr/>
        </p:nvSpPr>
        <p:spPr>
          <a:xfrm>
            <a:off x="9380785" y="1536174"/>
            <a:ext cx="2379215"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large variances and ranges in salary, balance, and the number of contacts indicate that the bank has a diverse customer base. This suggests the need for segmenting customers for more targeted marketing efforts.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22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4483-A51C-4287-B915-92C3414B9818}"/>
              </a:ext>
            </a:extLst>
          </p:cNvPr>
          <p:cNvSpPr>
            <a:spLocks noGrp="1"/>
          </p:cNvSpPr>
          <p:nvPr>
            <p:ph type="title"/>
          </p:nvPr>
        </p:nvSpPr>
        <p:spPr>
          <a:xfrm>
            <a:off x="257324" y="19782"/>
            <a:ext cx="11340000" cy="917407"/>
          </a:xfrm>
        </p:spPr>
        <p:txBody>
          <a:bodyPr/>
          <a:lstStyle/>
          <a:p>
            <a:r>
              <a:rPr lang="en-US" sz="2800" b="0" dirty="0">
                <a:solidFill>
                  <a:srgbClr val="C00000"/>
                </a:solidFill>
                <a:latin typeface="Times New Roman" panose="02020603050405020304" pitchFamily="18" charset="0"/>
                <a:cs typeface="Times New Roman" panose="02020603050405020304" pitchFamily="18" charset="0"/>
              </a:rPr>
              <a:t> b. Examine the distribution of the target variable, indicating responses to the term deposit campaign.</a:t>
            </a:r>
            <a:endParaRPr lang="en-IN" sz="2800" b="0" dirty="0">
              <a:solidFill>
                <a:srgbClr val="C00000"/>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A2143586-E24F-446B-AFA4-266639474A62}"/>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B7ED5602-0895-4000-98D9-BB7469AD6860}"/>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pic>
        <p:nvPicPr>
          <p:cNvPr id="11" name="Picture 10">
            <a:extLst>
              <a:ext uri="{FF2B5EF4-FFF2-40B4-BE49-F238E27FC236}">
                <a16:creationId xmlns:a16="http://schemas.microsoft.com/office/drawing/2014/main" id="{E18650AA-C2D3-4BAA-B14F-728F1E3D9970}"/>
              </a:ext>
            </a:extLst>
          </p:cNvPr>
          <p:cNvPicPr>
            <a:picLocks noChangeAspect="1"/>
          </p:cNvPicPr>
          <p:nvPr/>
        </p:nvPicPr>
        <p:blipFill>
          <a:blip r:embed="rId2"/>
          <a:stretch>
            <a:fillRect/>
          </a:stretch>
        </p:blipFill>
        <p:spPr>
          <a:xfrm>
            <a:off x="5007006" y="646961"/>
            <a:ext cx="3758341" cy="2149505"/>
          </a:xfrm>
          <a:prstGeom prst="rect">
            <a:avLst/>
          </a:prstGeom>
        </p:spPr>
      </p:pic>
      <p:pic>
        <p:nvPicPr>
          <p:cNvPr id="13" name="Picture 12">
            <a:extLst>
              <a:ext uri="{FF2B5EF4-FFF2-40B4-BE49-F238E27FC236}">
                <a16:creationId xmlns:a16="http://schemas.microsoft.com/office/drawing/2014/main" id="{EA5B13DB-650D-4360-AFD8-F22154667B38}"/>
              </a:ext>
            </a:extLst>
          </p:cNvPr>
          <p:cNvPicPr>
            <a:picLocks noChangeAspect="1"/>
          </p:cNvPicPr>
          <p:nvPr/>
        </p:nvPicPr>
        <p:blipFill>
          <a:blip r:embed="rId3"/>
          <a:stretch>
            <a:fillRect/>
          </a:stretch>
        </p:blipFill>
        <p:spPr>
          <a:xfrm>
            <a:off x="0" y="1233996"/>
            <a:ext cx="5007006" cy="5569355"/>
          </a:xfrm>
          <a:prstGeom prst="rect">
            <a:avLst/>
          </a:prstGeom>
        </p:spPr>
      </p:pic>
      <p:pic>
        <p:nvPicPr>
          <p:cNvPr id="15" name="Picture 14">
            <a:extLst>
              <a:ext uri="{FF2B5EF4-FFF2-40B4-BE49-F238E27FC236}">
                <a16:creationId xmlns:a16="http://schemas.microsoft.com/office/drawing/2014/main" id="{223A05B1-7F8E-4596-B816-9A42AE180BC8}"/>
              </a:ext>
            </a:extLst>
          </p:cNvPr>
          <p:cNvPicPr>
            <a:picLocks noChangeAspect="1"/>
          </p:cNvPicPr>
          <p:nvPr/>
        </p:nvPicPr>
        <p:blipFill>
          <a:blip r:embed="rId4"/>
          <a:stretch>
            <a:fillRect/>
          </a:stretch>
        </p:blipFill>
        <p:spPr>
          <a:xfrm>
            <a:off x="5270376" y="2796466"/>
            <a:ext cx="4406751" cy="4006885"/>
          </a:xfrm>
          <a:prstGeom prst="rect">
            <a:avLst/>
          </a:prstGeom>
        </p:spPr>
      </p:pic>
      <p:sp>
        <p:nvSpPr>
          <p:cNvPr id="16" name="TextBox 15">
            <a:extLst>
              <a:ext uri="{FF2B5EF4-FFF2-40B4-BE49-F238E27FC236}">
                <a16:creationId xmlns:a16="http://schemas.microsoft.com/office/drawing/2014/main" id="{61C9B22F-6209-4DFD-96E2-E89569D7445D}"/>
              </a:ext>
            </a:extLst>
          </p:cNvPr>
          <p:cNvSpPr txBox="1"/>
          <p:nvPr/>
        </p:nvSpPr>
        <p:spPr>
          <a:xfrm>
            <a:off x="9028717" y="646961"/>
            <a:ext cx="2826293" cy="747897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distribution of the target variable 'response' provides important insights into the effectiveness of the bank's marketing campaign.</a:t>
            </a:r>
          </a:p>
          <a:p>
            <a:r>
              <a:rPr lang="en-US" sz="1600" dirty="0">
                <a:latin typeface="Times New Roman" panose="02020603050405020304" pitchFamily="18" charset="0"/>
                <a:cs typeface="Times New Roman" panose="02020603050405020304" pitchFamily="18" charset="0"/>
              </a:rPr>
              <a:t>The vast majority of customers (88.30%) did not respond positively to the campaign, while only a small fraction (11.70%) responded positively. Since a large percentage of customers are not responding positively, the bank might also consider strategies to re-engage these customers. This could involve follow-up offers, different communication channels, or even identifying and addressing potential reasons for their lack of response.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573632"/>
      </p:ext>
    </p:extLst>
  </p:cSld>
  <p:clrMapOvr>
    <a:masterClrMapping/>
  </p:clrMapOvr>
</p:sld>
</file>

<file path=ppt/theme/theme1.xml><?xml version="1.0" encoding="utf-8"?>
<a:theme xmlns:a="http://schemas.openxmlformats.org/drawingml/2006/main" name="Custom">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675E8371-EC70-4345-8B64-A71003B56298}"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245E38-7A2C-4D38-96FA-24EAC5F220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1097</TotalTime>
  <Words>1042</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Cambria</vt:lpstr>
      <vt:lpstr>Candara</vt:lpstr>
      <vt:lpstr>Corbel</vt:lpstr>
      <vt:lpstr>Times New Roman</vt:lpstr>
      <vt:lpstr>Custom</vt:lpstr>
      <vt:lpstr>PowerPoint Presentation</vt:lpstr>
      <vt:lpstr>PREAMBLE</vt:lpstr>
      <vt:lpstr>Software/Tools:</vt:lpstr>
      <vt:lpstr>DATASETS :</vt:lpstr>
      <vt:lpstr>Conduct a thorough Exploratory Data Analysis (EDA) on the dataset related to the bank's telemarketing campaign that should involve the following sequential steps:</vt:lpstr>
      <vt:lpstr>1. Understanding the Dataset</vt:lpstr>
      <vt:lpstr>b. Inspect for any instances of missing values, outliers, or data inconsistencies.</vt:lpstr>
      <vt:lpstr> 2. Descriptive Statistics a. Derive summary statistics (mean, median, standard deviation) for relevant columns.</vt:lpstr>
      <vt:lpstr> b. Examine the distribution of the target variable, indicating responses to the term deposit campaign.</vt:lpstr>
      <vt:lpstr>3. Univariate Analysis a. Examine the distribution of individual key features, such as age, balance, and call duration.</vt:lpstr>
      <vt:lpstr>b. Employ visual aids like histograms, box plots, and kernel density plots to discern patterns and outliers.</vt:lpstr>
      <vt:lpstr>4. Bivariate Analysis a. Evaluate the relationship between independent variables and the target variable. </vt:lpstr>
      <vt:lpstr>PowerPoint Presentation</vt:lpstr>
      <vt:lpstr> b. Analyze how features like age, job type, education, marital status, etc., associate with the success of the term deposit campaign, using visualizations like bar charts, stacked bar charts, and heat maps.</vt:lpstr>
      <vt:lpstr>PowerPoint Presentation</vt:lpstr>
      <vt:lpstr> 5. Categorical Variables Analysis  a. Investigate the distribution of categorical variables such as job type, education, and marital status.</vt:lpstr>
      <vt:lpstr> b. Assess the impact of these categorical variables on the campaign's success through visualizations like bar charts.</vt:lpstr>
      <vt:lpstr># 6. Temporal Analysis  a. Investigate temporal patterns in the success of the campaign over time.</vt:lpstr>
      <vt:lpstr># b. Analyze if specific months or days exhibit superior campaign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Bank Telemarketing Campaign</dc:title>
  <dc:creator>malathi sundarabellie</dc:creator>
  <cp:lastModifiedBy>malathi sundarabellie</cp:lastModifiedBy>
  <cp:revision>71</cp:revision>
  <dcterms:created xsi:type="dcterms:W3CDTF">2024-08-31T07:28:24Z</dcterms:created>
  <dcterms:modified xsi:type="dcterms:W3CDTF">2024-09-07T17:33:05Z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