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91" r:id="rId3"/>
    <p:sldId id="281" r:id="rId4"/>
    <p:sldId id="294" r:id="rId5"/>
    <p:sldId id="298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8031" autoAdjust="0"/>
  </p:normalViewPr>
  <p:slideViewPr>
    <p:cSldViewPr snapToGrid="0" snapToObjects="1">
      <p:cViewPr varScale="1">
        <p:scale>
          <a:sx n="72" d="100"/>
          <a:sy n="72" d="100"/>
        </p:scale>
        <p:origin x="917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6F11-84B5-C851-8D06-53EF94DD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0445-9343-95A8-25C1-0E787826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2540-5411-787E-091E-78A847F7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2FC2-6425-7734-FFED-9B6BE69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62E6-16C1-ADBB-BADB-ADF3D0ED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223-EE35-8D5B-6497-7087FD2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5891-CCF4-92D9-F929-A574D3AF5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63AA-0B99-246E-4BDB-C563C42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EEDD-6B4F-E346-4878-AAEC51ED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40C1-BDF4-82F3-119E-B2DD644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CD99-C1A8-2273-B0BF-1526CED49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732F3-69ED-AEEC-A18B-C3FCCFF2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3EE7-7E21-5DE8-7C3F-CB8ADBB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C0C4-8D3B-03C9-80F7-A9E809B9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5FDB-A7EE-B58F-5EF9-AAD98DEC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54B-133B-3E7E-877D-B27B6775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ED7E-31DA-3C69-3F98-DD1419E8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8D26-6D29-A2AC-BA0D-45FE32B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1AE7-73AB-F863-10B9-C7E79461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3988-FFA6-338A-51FA-584B11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CA4F-1A0A-E4F5-C432-8AAEC975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A1A7-C483-094E-ABF8-E1A73E5B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2D13-6EA1-7334-3F55-CF837D73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BA2F-5490-7138-749A-DC2A07F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A97D-FB08-A2AE-362D-2F7BF232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BCB-27A7-70A4-9276-89988770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6DFF-8A61-F3CE-9AD7-B9B14B4FE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A5206-E59A-E22F-674B-4CE0506F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0FE7-0D43-8BDE-C563-EC9F9EB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7A97-5538-4BEC-18BA-E22FA39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15C0-EABD-742E-D976-B42BF14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9B41-2F44-A0FB-3897-9D6FFE1E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49FC-464B-E5C2-D64E-7BF7710B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2555-210A-4F4A-95FB-FE135CE5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F5BB6-7BE4-8697-1A8F-913967188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C50D-B4BB-19C4-0F9B-958B67BBE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ACFC-C669-AE8A-1837-9C14F64A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6CD8E-5D34-1F1E-585C-2091519E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16DC1-A82D-1049-1F1E-36C12402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85C-723B-DCA8-0FFE-F746DAD8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F87C-90D2-2484-343B-A8E9557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9796-A1F6-E94A-9445-6AF7962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C2BF2-9A4D-4124-3E16-E62511D7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4C16-1338-9E29-0CB8-3EDE29F2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5238-6162-9989-382A-80A0E48E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529B-CABA-4F05-FCC8-0307302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936F-7D38-E355-7101-15B9CB9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7F11-AD43-EA0D-40BF-0790A8DD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3802-16BA-4554-8A9F-4616D028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B24E-37A0-9870-80B2-DE51A17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2661-D8AD-BD47-DF7B-B7EEE3BB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F7E2-EFB0-B79F-A5A5-51A3EBE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A1E2-5117-CF15-650A-709D3114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740BF-4A7C-E22F-51FD-76AE5198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9C6FD-1F9A-D289-7D7E-4CCDBBB8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84CB-F484-1FCD-8C7E-50BA947D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79D4-C0A1-4E79-F0F5-7B3E4A1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2942-9E84-29B4-D38C-D4769EF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995F-7AB3-6850-BED1-706FC649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6F32-4B99-40A3-7D5F-E6BC51C7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423A-1B4F-364A-57AC-6AD09B36C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8C-32E1-4E03-B141-1981FF778C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2065-B15B-80B1-FFF9-B80A1275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76A6-7643-AC63-E6F9-754C9F35B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worldbank.org/en/home" TargetMode="External"/><Relationship Id="rId7" Type="http://schemas.openxmlformats.org/officeDocument/2006/relationships/hyperlink" Target="https://www.worldbank.org/en/topic/climatecha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pcc.ch/" TargetMode="External"/><Relationship Id="rId5" Type="http://schemas.openxmlformats.org/officeDocument/2006/relationships/hyperlink" Target="https://www.unep.org/" TargetMode="External"/><Relationship Id="rId4" Type="http://schemas.openxmlformats.org/officeDocument/2006/relationships/hyperlink" Target="https://www.irena.org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2806" y="-90424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2A189-87EE-3516-2BDC-ECAA8C2C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4" y="294568"/>
            <a:ext cx="1235563" cy="123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95475-5CE0-4FD5-EB83-058A7F0C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24" y="158537"/>
            <a:ext cx="1192630" cy="1192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D5D40-85AB-63E5-BCDD-52979C113CF4}"/>
              </a:ext>
            </a:extLst>
          </p:cNvPr>
          <p:cNvSpPr txBox="1"/>
          <p:nvPr/>
        </p:nvSpPr>
        <p:spPr>
          <a:xfrm>
            <a:off x="930730" y="1753843"/>
            <a:ext cx="11389178" cy="367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Theme:-  Agriculture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 Name:- Gowtham T K</a:t>
            </a:r>
          </a:p>
          <a:p>
            <a:pPr lvl="3"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      Jayashree M T</a:t>
            </a:r>
          </a:p>
          <a:p>
            <a:pPr lvl="3"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Akash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Name:-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Moodlakatte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Kundapura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105729" y="17589"/>
            <a:ext cx="8613058" cy="80689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>
                <a:solidFill>
                  <a:srgbClr val="002060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PROBLEM STATEMENT</a:t>
            </a:r>
            <a:endParaRPr lang="en-US" sz="36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E83FE-D728-3543-D88E-CA0D85E0DF28}"/>
              </a:ext>
            </a:extLst>
          </p:cNvPr>
          <p:cNvSpPr/>
          <p:nvPr/>
        </p:nvSpPr>
        <p:spPr>
          <a:xfrm rot="10800000" flipV="1">
            <a:off x="351115" y="1099810"/>
            <a:ext cx="11596896" cy="1594997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6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Problem: </a:t>
            </a:r>
            <a:r>
              <a:rPr lang="en-US" sz="1600" dirty="0">
                <a:solidFill>
                  <a:schemeClr val="tx1"/>
                </a:solidFill>
              </a:rPr>
              <a:t>Millions of tons of agricultural waste are generated annually , causing environmental pollution , soil degradation and economic losses for farmers , due to lack of efficient and sustainable waste disposal methods.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Solution</a:t>
            </a:r>
            <a:r>
              <a:rPr lang="en-US" sz="1600" dirty="0">
                <a:solidFill>
                  <a:schemeClr val="tx1"/>
                </a:solidFill>
              </a:rPr>
              <a:t>: “AGRI-CYCLE” is a software designed to segregate the agricultural - waste from farmers. And then transforming agricultural waste in to sustainable by products 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E7581-2EA8-5D98-4742-4DE4CF43F5E1}"/>
              </a:ext>
            </a:extLst>
          </p:cNvPr>
          <p:cNvSpPr txBox="1"/>
          <p:nvPr/>
        </p:nvSpPr>
        <p:spPr>
          <a:xfrm>
            <a:off x="193713" y="2687155"/>
            <a:ext cx="319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/>
              <a:t>How it Addresses the Problem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Reduces 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Minimizes Landfill Waste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 Improves Soil Health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 Mitigates Climate 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Promotes Sustainable Energy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Enhances Food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D6084-FFFC-A190-9F03-A9D06FBDAC10}"/>
              </a:ext>
            </a:extLst>
          </p:cNvPr>
          <p:cNvSpPr txBox="1"/>
          <p:nvPr/>
        </p:nvSpPr>
        <p:spPr>
          <a:xfrm>
            <a:off x="193713" y="4586653"/>
            <a:ext cx="403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u="sng" dirty="0"/>
              <a:t>Innovative and Unique Features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User Friendly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Real Time Updates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Real-Time Waste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Community Features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Interactive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Creating awareness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63639E-FD09-FE44-34DF-65F468B6CEF0}"/>
              </a:ext>
            </a:extLst>
          </p:cNvPr>
          <p:cNvSpPr/>
          <p:nvPr/>
        </p:nvSpPr>
        <p:spPr>
          <a:xfrm>
            <a:off x="8617542" y="3083978"/>
            <a:ext cx="340852" cy="336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AE2907E-3882-2B66-DFEF-AC43E7CB7C41}"/>
              </a:ext>
            </a:extLst>
          </p:cNvPr>
          <p:cNvSpPr/>
          <p:nvPr/>
        </p:nvSpPr>
        <p:spPr>
          <a:xfrm rot="5400000" flipV="1">
            <a:off x="4467873" y="3789389"/>
            <a:ext cx="484163" cy="221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B0927E7-C810-717A-C32D-90FF1B78A2C5}"/>
              </a:ext>
            </a:extLst>
          </p:cNvPr>
          <p:cNvSpPr/>
          <p:nvPr/>
        </p:nvSpPr>
        <p:spPr>
          <a:xfrm>
            <a:off x="5323308" y="4383912"/>
            <a:ext cx="511496" cy="202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9E9FBA5-84E3-491C-28EE-404F738B5CD3}"/>
              </a:ext>
            </a:extLst>
          </p:cNvPr>
          <p:cNvSpPr/>
          <p:nvPr/>
        </p:nvSpPr>
        <p:spPr>
          <a:xfrm>
            <a:off x="7467394" y="4337060"/>
            <a:ext cx="522210" cy="2547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3EDB4-C40D-535E-87D7-13AE4DC87667}"/>
              </a:ext>
            </a:extLst>
          </p:cNvPr>
          <p:cNvSpPr/>
          <p:nvPr/>
        </p:nvSpPr>
        <p:spPr>
          <a:xfrm>
            <a:off x="3971133" y="3133058"/>
            <a:ext cx="1500595" cy="350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AGRI-WASTE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719C9BE8-AC9B-9E7A-875D-5C772240D2DC}"/>
              </a:ext>
            </a:extLst>
          </p:cNvPr>
          <p:cNvSpPr/>
          <p:nvPr/>
        </p:nvSpPr>
        <p:spPr>
          <a:xfrm>
            <a:off x="6218133" y="3333288"/>
            <a:ext cx="150786" cy="381585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FA96E4C0-DE98-681D-5330-02131B6672EA}"/>
              </a:ext>
            </a:extLst>
          </p:cNvPr>
          <p:cNvSpPr/>
          <p:nvPr/>
        </p:nvSpPr>
        <p:spPr>
          <a:xfrm rot="5400000">
            <a:off x="6060043" y="3006978"/>
            <a:ext cx="467533" cy="15574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6DE160-ED2D-65BA-D44D-FD5405D164F7}"/>
              </a:ext>
            </a:extLst>
          </p:cNvPr>
          <p:cNvSpPr/>
          <p:nvPr/>
        </p:nvSpPr>
        <p:spPr>
          <a:xfrm>
            <a:off x="5653841" y="3195603"/>
            <a:ext cx="340852" cy="202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E6014-E3AC-6CB6-3ABA-0C5CF84635E8}"/>
              </a:ext>
            </a:extLst>
          </p:cNvPr>
          <p:cNvSpPr/>
          <p:nvPr/>
        </p:nvSpPr>
        <p:spPr>
          <a:xfrm>
            <a:off x="6400245" y="2682707"/>
            <a:ext cx="1451955" cy="343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LANDFILL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1EDC45-6896-83A2-640D-A7E21308E13B}"/>
              </a:ext>
            </a:extLst>
          </p:cNvPr>
          <p:cNvSpPr/>
          <p:nvPr/>
        </p:nvSpPr>
        <p:spPr>
          <a:xfrm>
            <a:off x="6400246" y="3489306"/>
            <a:ext cx="1537951" cy="4109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WATER 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ED8D9D-0FB4-EF32-DB7E-F32D97A77753}"/>
              </a:ext>
            </a:extLst>
          </p:cNvPr>
          <p:cNvSpPr/>
          <p:nvPr/>
        </p:nvSpPr>
        <p:spPr>
          <a:xfrm>
            <a:off x="9036403" y="3000783"/>
            <a:ext cx="2165743" cy="50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CAUSES POLLUTION</a:t>
            </a: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6AF75B54-927A-B97F-6DF3-E07CA22C1CB0}"/>
              </a:ext>
            </a:extLst>
          </p:cNvPr>
          <p:cNvSpPr/>
          <p:nvPr/>
        </p:nvSpPr>
        <p:spPr>
          <a:xfrm rot="10800000">
            <a:off x="7867130" y="2802765"/>
            <a:ext cx="662950" cy="158091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EDE9C207-6F49-F7E3-BDDF-DDE3399BA428}"/>
              </a:ext>
            </a:extLst>
          </p:cNvPr>
          <p:cNvSpPr/>
          <p:nvPr/>
        </p:nvSpPr>
        <p:spPr>
          <a:xfrm rot="16200000">
            <a:off x="8118825" y="3216506"/>
            <a:ext cx="685674" cy="155741"/>
          </a:xfrm>
          <a:prstGeom prst="corner">
            <a:avLst>
              <a:gd name="adj1" fmla="val 4337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29E96-9351-FEA5-449F-803D3B83E228}"/>
              </a:ext>
            </a:extLst>
          </p:cNvPr>
          <p:cNvSpPr/>
          <p:nvPr/>
        </p:nvSpPr>
        <p:spPr>
          <a:xfrm>
            <a:off x="7947650" y="3625816"/>
            <a:ext cx="591883" cy="89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78F3E-D76B-B01E-9EB7-D5FAFAD29FD5}"/>
              </a:ext>
            </a:extLst>
          </p:cNvPr>
          <p:cNvSpPr/>
          <p:nvPr/>
        </p:nvSpPr>
        <p:spPr>
          <a:xfrm>
            <a:off x="5876440" y="4212805"/>
            <a:ext cx="1535818" cy="503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SEGREGATION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C2A47-51B4-975D-07E9-CE75665CBD08}"/>
              </a:ext>
            </a:extLst>
          </p:cNvPr>
          <p:cNvSpPr/>
          <p:nvPr/>
        </p:nvSpPr>
        <p:spPr>
          <a:xfrm>
            <a:off x="8023719" y="4230806"/>
            <a:ext cx="1173762" cy="4043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RECYCLE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6D0337-138C-C4DD-4D54-9E094FE243F3}"/>
              </a:ext>
            </a:extLst>
          </p:cNvPr>
          <p:cNvSpPr/>
          <p:nvPr/>
        </p:nvSpPr>
        <p:spPr>
          <a:xfrm>
            <a:off x="9303636" y="4282325"/>
            <a:ext cx="524602" cy="258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C1F56B-77E6-366C-9BD3-56187D41A881}"/>
              </a:ext>
            </a:extLst>
          </p:cNvPr>
          <p:cNvSpPr/>
          <p:nvPr/>
        </p:nvSpPr>
        <p:spPr>
          <a:xfrm>
            <a:off x="9906123" y="4219531"/>
            <a:ext cx="1756112" cy="404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BYPRODUCTS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1E65B26-0D30-3D65-4ADB-0908BC0731A2}"/>
              </a:ext>
            </a:extLst>
          </p:cNvPr>
          <p:cNvSpPr/>
          <p:nvPr/>
        </p:nvSpPr>
        <p:spPr>
          <a:xfrm>
            <a:off x="10035881" y="4623847"/>
            <a:ext cx="209332" cy="599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A42E6-A708-DFA7-ACD5-15C47B17BD71}"/>
              </a:ext>
            </a:extLst>
          </p:cNvPr>
          <p:cNvSpPr txBox="1"/>
          <p:nvPr/>
        </p:nvSpPr>
        <p:spPr>
          <a:xfrm>
            <a:off x="8958394" y="5267578"/>
            <a:ext cx="2468207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ENERGY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FERTILIZERS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PURPOSE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913B7A-EF5B-E299-2C00-8E18B39AA9F6}"/>
              </a:ext>
            </a:extLst>
          </p:cNvPr>
          <p:cNvSpPr/>
          <p:nvPr/>
        </p:nvSpPr>
        <p:spPr>
          <a:xfrm>
            <a:off x="8958394" y="5244501"/>
            <a:ext cx="2468207" cy="985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8F344-80E4-F2BD-39CB-A45F52CA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9909"/>
            <a:ext cx="1060548" cy="1060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542B56-56B0-7C60-35AE-14452023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034" y="38019"/>
            <a:ext cx="1060548" cy="105984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211D59-9791-EBA6-5FCA-3FA224381F5D}"/>
              </a:ext>
            </a:extLst>
          </p:cNvPr>
          <p:cNvSpPr/>
          <p:nvPr/>
        </p:nvSpPr>
        <p:spPr>
          <a:xfrm>
            <a:off x="3943219" y="4296978"/>
            <a:ext cx="1342894" cy="3789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AGRI-CYCLE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73698" y="65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88251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F56CC-4A88-48F2-865C-02BF85ECBC14}"/>
              </a:ext>
            </a:extLst>
          </p:cNvPr>
          <p:cNvSpPr txBox="1"/>
          <p:nvPr/>
        </p:nvSpPr>
        <p:spPr>
          <a:xfrm>
            <a:off x="143444" y="1348149"/>
            <a:ext cx="1183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Utilizing Crop Byproducts for Sustainable Livestock Feed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Crop byproducts, such as wheat bran and rice hulls, are often discarded or used inefficiently, leading to waste and environmental concerns.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These byproducts can be repurposed as valuable feed ingredients for livestock, promoting sustainable agriculture and reducing waste.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1D239-F5A2-E6F7-1B49-3802FA5C3E45}"/>
              </a:ext>
            </a:extLst>
          </p:cNvPr>
          <p:cNvSpPr txBox="1"/>
          <p:nvPr/>
        </p:nvSpPr>
        <p:spPr>
          <a:xfrm>
            <a:off x="141513" y="2702366"/>
            <a:ext cx="771068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Crop Byproducts and Their Uses</a:t>
            </a:r>
          </a:p>
          <a:p>
            <a:r>
              <a:rPr lang="en-US" sz="1600" b="1" dirty="0"/>
              <a:t>1. Sugarcane Bagasse: </a:t>
            </a:r>
          </a:p>
          <a:p>
            <a:r>
              <a:rPr lang="en-US" sz="1600" dirty="0"/>
              <a:t>    * Fuel: Bagasse can be used as a fuel source for generating electricity or heat. </a:t>
            </a:r>
          </a:p>
          <a:p>
            <a:r>
              <a:rPr lang="en-US" sz="1600" dirty="0"/>
              <a:t>    * Animal feed: Can be used as a component of animal feed due to its high fiber content.</a:t>
            </a:r>
          </a:p>
          <a:p>
            <a:r>
              <a:rPr lang="en-US" sz="1600" dirty="0"/>
              <a:t>    * Pulp and paper: Can be used to produce pulp and paper products.</a:t>
            </a:r>
          </a:p>
          <a:p>
            <a:r>
              <a:rPr lang="en-US" sz="1600" b="1" dirty="0"/>
              <a:t>2. Cottonseed Hulls: </a:t>
            </a:r>
          </a:p>
          <a:p>
            <a:r>
              <a:rPr lang="en-US" sz="1600" dirty="0"/>
              <a:t>    * Animal feed: A valuable source of fiber and protein for livestock. </a:t>
            </a:r>
          </a:p>
          <a:p>
            <a:r>
              <a:rPr lang="en-US" sz="1600" dirty="0"/>
              <a:t>    * Compost: Can be used as a compost material to improve soil fertility. </a:t>
            </a:r>
          </a:p>
          <a:p>
            <a:r>
              <a:rPr lang="en-US" sz="1600" dirty="0"/>
              <a:t>    * Biofuel: Can be converted into biofuel through fermentation.</a:t>
            </a:r>
          </a:p>
          <a:p>
            <a:r>
              <a:rPr lang="en-US" sz="1600" b="1" dirty="0"/>
              <a:t>3. Apple Pomace: </a:t>
            </a:r>
          </a:p>
          <a:p>
            <a:r>
              <a:rPr lang="en-US" sz="1600" dirty="0"/>
              <a:t>    * Animal feed: A good source of fiber and nutrients for livestock. </a:t>
            </a:r>
          </a:p>
          <a:p>
            <a:r>
              <a:rPr lang="en-US" sz="1600" dirty="0"/>
              <a:t>    * Compost: Can be used as a compost material. </a:t>
            </a:r>
          </a:p>
          <a:p>
            <a:r>
              <a:rPr lang="en-US" sz="1600" dirty="0"/>
              <a:t>    * Food products: Can be used as a flavoring agent or ingredient in various food products.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FDD8-E12E-E467-3DB8-0EE7C1E101A1}"/>
              </a:ext>
            </a:extLst>
          </p:cNvPr>
          <p:cNvSpPr txBox="1"/>
          <p:nvPr/>
        </p:nvSpPr>
        <p:spPr>
          <a:xfrm>
            <a:off x="7777315" y="2991373"/>
            <a:ext cx="4273171" cy="303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Reduced waste: </a:t>
            </a:r>
            <a:r>
              <a:rPr lang="en-US" sz="1600" dirty="0"/>
              <a:t>By utilizing crop byproducts, farmers can reduce waste and environmental impact.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</a:t>
            </a:r>
            <a:r>
              <a:rPr lang="en-US" sz="1600" b="1" dirty="0"/>
              <a:t>Improved feed efficiency: </a:t>
            </a:r>
            <a:r>
              <a:rPr lang="en-US" sz="1600" dirty="0"/>
              <a:t>Using these byproducts as feed ingredients can improve feed efficiency and reduce costs.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 </a:t>
            </a:r>
            <a:r>
              <a:rPr lang="en-US" sz="1600" b="1" dirty="0"/>
              <a:t>Enhanced animal health: </a:t>
            </a:r>
            <a:r>
              <a:rPr lang="en-US" sz="1600" dirty="0"/>
              <a:t>Crop byproducts can provide essential nutrients and improve animal health and productivity.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 </a:t>
            </a:r>
            <a:r>
              <a:rPr lang="en-US" sz="1600" b="1" dirty="0"/>
              <a:t>Sustainable agriculture: </a:t>
            </a:r>
            <a:r>
              <a:rPr lang="en-US" sz="1600" dirty="0"/>
              <a:t>Incorporating crop byproducts into livestock feed promotes sustainable agriculture practices.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A0D17-76DB-3B70-8997-10D33FCDDEB0}"/>
              </a:ext>
            </a:extLst>
          </p:cNvPr>
          <p:cNvSpPr txBox="1"/>
          <p:nvPr/>
        </p:nvSpPr>
        <p:spPr>
          <a:xfrm>
            <a:off x="7669161" y="2700157"/>
            <a:ext cx="438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Benefits of using crop byproducts for livestock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295AC-6A0C-8B63-0DFC-4BAC31E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A6E4B-2614-6172-838F-DAD1FDC7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0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45120" y="13018"/>
            <a:ext cx="10515600" cy="132556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779413" y="1223297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Language and Database we need 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C7A48-6CEB-F58E-421C-B2B9C78A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23670"/>
            <a:ext cx="901131" cy="1020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441C91-B9EE-AD21-773C-F5AB948E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116" y="2033248"/>
            <a:ext cx="1754323" cy="8990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F035E2-7827-9CF3-ED72-2AACDB17E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521" y="1962260"/>
            <a:ext cx="1561889" cy="9074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8A6109-0E36-0E1A-59F4-41493EC6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222" y="1801188"/>
            <a:ext cx="1393131" cy="1071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93BB5-9E07-1539-8E41-CF2B85043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079" y="1786333"/>
            <a:ext cx="1959321" cy="11490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4DE0BE-BF65-6CD4-0A90-D12F5F0ECFA7}"/>
              </a:ext>
            </a:extLst>
          </p:cNvPr>
          <p:cNvSpPr txBox="1"/>
          <p:nvPr/>
        </p:nvSpPr>
        <p:spPr>
          <a:xfrm>
            <a:off x="380348" y="3429000"/>
            <a:ext cx="41295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APIs 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Payment gateway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Cloud Translation API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9453F-3919-FBF2-B0AD-308BBA93B605}"/>
              </a:ext>
            </a:extLst>
          </p:cNvPr>
          <p:cNvSpPr txBox="1"/>
          <p:nvPr/>
        </p:nvSpPr>
        <p:spPr>
          <a:xfrm>
            <a:off x="4392561" y="3388740"/>
            <a:ext cx="45755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AIs used 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pricing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language 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Fraud detection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2710E-FA90-DC07-62F8-B4297C70E330}"/>
              </a:ext>
            </a:extLst>
          </p:cNvPr>
          <p:cNvSpPr txBox="1"/>
          <p:nvPr/>
        </p:nvSpPr>
        <p:spPr>
          <a:xfrm>
            <a:off x="8649109" y="3371158"/>
            <a:ext cx="371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UI and UX designer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Figma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2B224-B3BF-4765-1A82-0F7204042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68" y="69340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0551D-171D-2801-6058-4F38693A2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2739" y="1459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24926" y="859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1F4E1-94B9-2A9A-48CE-B07890489D2D}"/>
              </a:ext>
            </a:extLst>
          </p:cNvPr>
          <p:cNvSpPr txBox="1"/>
          <p:nvPr/>
        </p:nvSpPr>
        <p:spPr>
          <a:xfrm>
            <a:off x="422791" y="1252687"/>
            <a:ext cx="57911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Feasibility: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Technical Feasibility:</a:t>
            </a:r>
          </a:p>
          <a:p>
            <a:r>
              <a:rPr lang="en-US" sz="1600" dirty="0"/>
              <a:t>1.Platform: Mobile apps can be developed for Android and Ios</a:t>
            </a:r>
          </a:p>
          <a:p>
            <a:r>
              <a:rPr lang="en-US" sz="1600" dirty="0"/>
              <a:t>2. Infrastructure: Existing payment gateways, logistics, and network infrastructure can be leveraged.</a:t>
            </a:r>
          </a:p>
          <a:p>
            <a:r>
              <a:rPr lang="en-US" sz="1600" dirty="0"/>
              <a:t>3. Data Management: Cloud-based solutions can handle large datasets.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Operational Feasibility:</a:t>
            </a:r>
          </a:p>
          <a:p>
            <a:r>
              <a:rPr lang="en-US" sz="1600" dirty="0"/>
              <a:t>1.Farmer Onboarding: Simple registration process, KYC verification.</a:t>
            </a:r>
          </a:p>
          <a:p>
            <a:r>
              <a:rPr lang="en-US" sz="1600" dirty="0"/>
              <a:t>2. Market Linkages: Establish partnerships with buyers, wholesalers, and retailers.</a:t>
            </a:r>
          </a:p>
          <a:p>
            <a:r>
              <a:rPr lang="en-US" sz="1600" dirty="0"/>
              <a:t>3. Payment Processing: Integrate secure payment gateways.</a:t>
            </a:r>
          </a:p>
          <a:p>
            <a:r>
              <a:rPr lang="en-US" sz="1600" dirty="0"/>
              <a:t>4. Logistics: Partner with logistics providers for efficient delivery.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Economic Feasibility:</a:t>
            </a:r>
          </a:p>
          <a:p>
            <a:r>
              <a:rPr lang="en-US" sz="1600" dirty="0"/>
              <a:t>1.Revenue Model: Commission-based transactions, subscription fees.</a:t>
            </a:r>
          </a:p>
          <a:p>
            <a:r>
              <a:rPr lang="en-US" sz="1600" dirty="0"/>
              <a:t>2. Cost Structure: Development, maintenance, marketing, and operational costs.</a:t>
            </a:r>
          </a:p>
          <a:p>
            <a:r>
              <a:rPr lang="en-US" sz="1600" dirty="0"/>
              <a:t>3. Funding: Potential for government subsidies, grants, or investor funding.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6ECC3-A422-0F2C-E9D5-D9541D600FAA}"/>
              </a:ext>
            </a:extLst>
          </p:cNvPr>
          <p:cNvSpPr txBox="1"/>
          <p:nvPr/>
        </p:nvSpPr>
        <p:spPr>
          <a:xfrm>
            <a:off x="6213986" y="1252687"/>
            <a:ext cx="58364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Viability: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Market Viability:</a:t>
            </a:r>
          </a:p>
          <a:p>
            <a:r>
              <a:rPr lang="en-US" sz="1600" dirty="0"/>
              <a:t>1.Target Market: Small-scale farmers, wholesalers, retailers.</a:t>
            </a:r>
          </a:p>
          <a:p>
            <a:r>
              <a:rPr lang="en-US" sz="1600" dirty="0"/>
              <a:t>2. Market Size: Estimated 100 million+ farmers in India alone.</a:t>
            </a:r>
          </a:p>
          <a:p>
            <a:r>
              <a:rPr lang="en-US" sz="1600" dirty="0"/>
              <a:t>3. Growth Potential: Increasing demand for direct market access.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Financial Viability:</a:t>
            </a:r>
          </a:p>
          <a:p>
            <a:r>
              <a:rPr lang="en-US" sz="1600" dirty="0"/>
              <a:t>1.Revenue Projections: 5-10% commission on transactions.</a:t>
            </a:r>
          </a:p>
          <a:p>
            <a:r>
              <a:rPr lang="en-US" sz="1600" dirty="0"/>
              <a:t>2. Cost Savings: Reduced intermediaries, logistics optimization.</a:t>
            </a:r>
          </a:p>
          <a:p>
            <a:r>
              <a:rPr lang="en-US" sz="1600" dirty="0"/>
              <a:t>3. Break-Even Analysis: 6-12 months.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/>
              <a:t>Social Viability:</a:t>
            </a:r>
          </a:p>
          <a:p>
            <a:r>
              <a:rPr lang="en-US" sz="1600" dirty="0"/>
              <a:t>1.Farmer Benefits: Increased income, reduced exploitation.</a:t>
            </a:r>
          </a:p>
          <a:p>
            <a:r>
              <a:rPr lang="en-US" sz="1600" dirty="0"/>
              <a:t>2. Job Creation: Employment opportunities in logistics, customer support.</a:t>
            </a:r>
          </a:p>
          <a:p>
            <a:r>
              <a:rPr lang="en-US" sz="1600" dirty="0"/>
              <a:t>3. Social Impact: Improved food security, reduced waste.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66180-4D97-2F1F-3327-8BB37B37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" y="130582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0A884-0778-2C75-9798-EBBB73C0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26924" y="9200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41F31-D618-98B9-3E8F-BFD769E5392B}"/>
              </a:ext>
            </a:extLst>
          </p:cNvPr>
          <p:cNvSpPr txBox="1"/>
          <p:nvPr/>
        </p:nvSpPr>
        <p:spPr>
          <a:xfrm>
            <a:off x="469817" y="1444953"/>
            <a:ext cx="1141564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The World Bank: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https://www.worldbank.org/en/home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International Renewable Energy Agency (IRENA):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https://www.irena.org/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United Nations Environment </a:t>
            </a:r>
            <a:r>
              <a:rPr lang="en-US" sz="2800" b="1" dirty="0" err="1"/>
              <a:t>Programme</a:t>
            </a:r>
            <a:r>
              <a:rPr lang="en-US" sz="2800" b="1" dirty="0"/>
              <a:t> (UNEP):</a:t>
            </a: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https://www.unep.org/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Intergovernmental Panel on Climate Change (IPCC):</a:t>
            </a:r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https://www.ipcc.ch/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Clean and Green Technology Refence Projects: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 The World Bank's Climate Technology Initiative (CTI):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Link:</a:t>
            </a:r>
            <a:r>
              <a:rPr lang="en-US" sz="2800" dirty="0"/>
              <a:t> </a:t>
            </a:r>
            <a:r>
              <a:rPr lang="en-US" sz="2800" dirty="0">
                <a:hlinkClick r:id="rId7"/>
              </a:rPr>
              <a:t>https://www.worldbank.org/en/topic/climatechange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Focus:</a:t>
            </a:r>
            <a:r>
              <a:rPr lang="en-US" sz="2800" dirty="0"/>
              <a:t> Provides financial and technical assistance to developing countries to accelerate the deployment of climate-friendly technologies.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0F0F6-7853-6576-91E4-8A4CB81B9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817" y="41956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880EE-FD72-92AE-8F14-81C0E0DA3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</TotalTime>
  <Words>909</Words>
  <Application>Microsoft Office PowerPoint</Application>
  <PresentationFormat>Widescreen</PresentationFormat>
  <Paragraphs>128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-apple-system</vt:lpstr>
      <vt:lpstr>Arial</vt:lpstr>
      <vt:lpstr>Calibri</vt:lpstr>
      <vt:lpstr>Calibri Light</vt:lpstr>
      <vt:lpstr>Garamond</vt:lpstr>
      <vt:lpstr>Times New Roman</vt:lpstr>
      <vt:lpstr>TradeGothic</vt:lpstr>
      <vt:lpstr>Wingdings</vt:lpstr>
      <vt:lpstr>Office Theme</vt:lpstr>
      <vt:lpstr>Office Theme</vt:lpstr>
      <vt:lpstr>SHRIDEVI HACKATHON 2024</vt:lpstr>
      <vt:lpstr>PROBLEM STATEMENT</vt:lpstr>
      <vt:lpstr>IMPACT AND BENEFITS</vt:lpstr>
      <vt:lpstr>TECHNICAL APPROACH</vt:lpstr>
      <vt:lpstr>FEASIBILITY AND VIABILITY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Akash Poojary</cp:lastModifiedBy>
  <cp:revision>163</cp:revision>
  <dcterms:created xsi:type="dcterms:W3CDTF">2013-12-12T18:46:50Z</dcterms:created>
  <dcterms:modified xsi:type="dcterms:W3CDTF">2024-10-29T16:51:17Z</dcterms:modified>
  <cp:category/>
</cp:coreProperties>
</file>