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mmisetty Akash" userId="1ffdbaac11ace960" providerId="LiveId" clId="{F727DE89-D1B2-42E2-B2BD-063A1B603C3A}"/>
    <pc:docChg chg="modSld">
      <pc:chgData name="Bommisetty Akash" userId="1ffdbaac11ace960" providerId="LiveId" clId="{F727DE89-D1B2-42E2-B2BD-063A1B603C3A}" dt="2024-06-29T16:36:23.872" v="5" actId="14100"/>
      <pc:docMkLst>
        <pc:docMk/>
      </pc:docMkLst>
      <pc:sldChg chg="modSp mod">
        <pc:chgData name="Bommisetty Akash" userId="1ffdbaac11ace960" providerId="LiveId" clId="{F727DE89-D1B2-42E2-B2BD-063A1B603C3A}" dt="2024-06-29T16:36:23.872" v="5" actId="14100"/>
        <pc:sldMkLst>
          <pc:docMk/>
          <pc:sldMk cId="0" sldId="256"/>
        </pc:sldMkLst>
        <pc:spChg chg="mod">
          <ac:chgData name="Bommisetty Akash" userId="1ffdbaac11ace960" providerId="LiveId" clId="{F727DE89-D1B2-42E2-B2BD-063A1B603C3A}" dt="2024-06-29T16:36:23.872" v="5" actId="14100"/>
          <ac:spMkLst>
            <pc:docMk/>
            <pc:sldMk cId="0" sldId="256"/>
            <ac:spMk id="2" creationId="{00000000-0000-0000-0000-000000000000}"/>
          </ac:spMkLst>
        </pc:spChg>
        <pc:spChg chg="mod">
          <ac:chgData name="Bommisetty Akash" userId="1ffdbaac11ace960" providerId="LiveId" clId="{F727DE89-D1B2-42E2-B2BD-063A1B603C3A}" dt="2024-06-29T16:35:50.428" v="3" actId="20577"/>
          <ac:spMkLst>
            <pc:docMk/>
            <pc:sldMk cId="0" sldId="256"/>
            <ac:spMk id="3" creationId="{00000000-0000-0000-0000-000000000000}"/>
          </ac:spMkLst>
        </pc:spChg>
      </pc:sldChg>
      <pc:sldChg chg="modSp mod">
        <pc:chgData name="Bommisetty Akash" userId="1ffdbaac11ace960" providerId="LiveId" clId="{F727DE89-D1B2-42E2-B2BD-063A1B603C3A}" dt="2024-06-29T16:36:10.458" v="4" actId="14100"/>
        <pc:sldMkLst>
          <pc:docMk/>
          <pc:sldMk cId="0" sldId="258"/>
        </pc:sldMkLst>
        <pc:picChg chg="mod">
          <ac:chgData name="Bommisetty Akash" userId="1ffdbaac11ace960" providerId="LiveId" clId="{F727DE89-D1B2-42E2-B2BD-063A1B603C3A}" dt="2024-06-29T16:36:10.458" v="4" actId="14100"/>
          <ac:picMkLst>
            <pc:docMk/>
            <pc:sldMk cId="0" sldId="258"/>
            <ac:picMk id="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79575"/>
          </a:xfrm>
        </p:spPr>
        <p:txBody>
          <a:bodyPr/>
          <a:lstStyle/>
          <a:p>
            <a:r>
              <a:rPr lang="en-US" b="1" dirty="0"/>
              <a:t>Data Modeling</a:t>
            </a:r>
            <a:endParaRPr lang="en-US" dirty="0"/>
          </a:p>
        </p:txBody>
      </p:sp>
      <p:sp>
        <p:nvSpPr>
          <p:cNvPr id="3" name="Subtitle 2"/>
          <p:cNvSpPr>
            <a:spLocks noGrp="1"/>
          </p:cNvSpPr>
          <p:nvPr>
            <p:ph type="subTitle" idx="1"/>
          </p:nvPr>
        </p:nvSpPr>
        <p:spPr/>
        <p:txBody>
          <a:bodyPr>
            <a:normAutofit/>
          </a:bodyPr>
          <a:lstStyle/>
          <a:p>
            <a:r>
              <a:rPr lang="en-US" dirty="0"/>
              <a:t>All the data that is now available from the client and ready for the modeling of the problem statement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800" dirty="0"/>
              <a:t>This data model diagram shows:</a:t>
            </a:r>
          </a:p>
          <a:p>
            <a:r>
              <a:rPr lang="en-US" sz="2800" dirty="0"/>
              <a:t>●	3 tables:  </a:t>
            </a:r>
          </a:p>
          <a:p>
            <a:r>
              <a:rPr lang="en-US" sz="2800" dirty="0"/>
              <a:t>○	sales = sales data</a:t>
            </a:r>
          </a:p>
          <a:p>
            <a:r>
              <a:rPr lang="en-US" sz="2800" dirty="0"/>
              <a:t>○	</a:t>
            </a:r>
            <a:r>
              <a:rPr lang="en-US" sz="2800" dirty="0" err="1"/>
              <a:t>sensor_storage_temperature</a:t>
            </a:r>
            <a:r>
              <a:rPr lang="en-US" sz="2800" dirty="0"/>
              <a:t> = </a:t>
            </a:r>
            <a:r>
              <a:rPr lang="en-US" sz="2800" dirty="0" err="1"/>
              <a:t>IoT</a:t>
            </a:r>
            <a:r>
              <a:rPr lang="en-US" sz="2800" dirty="0"/>
              <a:t> data from the temperature sensors in the storage facility for the products</a:t>
            </a:r>
          </a:p>
          <a:p>
            <a:r>
              <a:rPr lang="en-US" sz="2800" dirty="0"/>
              <a:t>○	</a:t>
            </a:r>
            <a:r>
              <a:rPr lang="en-US" sz="2800" dirty="0" err="1"/>
              <a:t>sensor_stock_levels</a:t>
            </a:r>
            <a:r>
              <a:rPr lang="en-US" sz="2800" dirty="0"/>
              <a:t> = estimated stock levels of products based on </a:t>
            </a:r>
            <a:r>
              <a:rPr lang="en-US" sz="2800" dirty="0" err="1"/>
              <a:t>IoT</a:t>
            </a:r>
            <a:r>
              <a:rPr lang="en-US" sz="2800" dirty="0"/>
              <a:t> sensors</a:t>
            </a:r>
          </a:p>
          <a:p>
            <a:r>
              <a:rPr lang="en-US" sz="2800" dirty="0"/>
              <a:t>●	Relations between tables</a:t>
            </a:r>
          </a:p>
          <a:p>
            <a:r>
              <a:rPr lang="en-US" sz="2800" dirty="0"/>
              <a:t>○	These are shown by the arrows. Make note of the columns that connect the start and end of the arrows, this indicates how you can merge the tables using these linked columns. </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Hp\Downloads\cognizant\Untitled.png"/>
          <p:cNvPicPr>
            <a:picLocks noChangeAspect="1" noChangeArrowheads="1"/>
          </p:cNvPicPr>
          <p:nvPr/>
        </p:nvPicPr>
        <p:blipFill>
          <a:blip r:embed="rId2"/>
          <a:srcRect/>
          <a:stretch>
            <a:fillRect/>
          </a:stretch>
        </p:blipFill>
        <p:spPr bwMode="auto">
          <a:xfrm>
            <a:off x="533400" y="1524000"/>
            <a:ext cx="7839076" cy="3352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61182" y="970671"/>
          <a:ext cx="1181686" cy="365760"/>
        </p:xfrm>
        <a:graphic>
          <a:graphicData uri="http://schemas.openxmlformats.org/drawingml/2006/table">
            <a:tbl>
              <a:tblPr>
                <a:tableStyleId>{2D5ABB26-0587-4C30-8999-92F81FD0307C}</a:tableStyleId>
              </a:tblPr>
              <a:tblGrid>
                <a:gridCol w="1181686">
                  <a:extLst>
                    <a:ext uri="{9D8B030D-6E8A-4147-A177-3AD203B41FA5}">
                      <a16:colId xmlns:a16="http://schemas.microsoft.com/office/drawing/2014/main" val="20000"/>
                    </a:ext>
                  </a:extLst>
                </a:gridCol>
              </a:tblGrid>
              <a:tr h="365760">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609600" y="457200"/>
          <a:ext cx="7924800" cy="5648325"/>
        </p:xfrm>
        <a:graphic>
          <a:graphicData uri="http://schemas.openxmlformats.org/drawingml/2006/table">
            <a:tbl>
              <a:tblPr firstRow="1" bandRow="1">
                <a:tableStyleId>{35758FB7-9AC5-4552-8A53-C91805E547FA}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676275">
                <a:tc>
                  <a:txBody>
                    <a:bodyPr/>
                    <a:lstStyle/>
                    <a:p>
                      <a:r>
                        <a:rPr lang="en-US" dirty="0" err="1"/>
                        <a:t>transaction_id</a:t>
                      </a:r>
                      <a:endParaRPr lang="en-US" dirty="0"/>
                    </a:p>
                  </a:txBody>
                  <a:tcPr/>
                </a:tc>
                <a:tc>
                  <a:txBody>
                    <a:bodyPr/>
                    <a:lstStyle/>
                    <a:p>
                      <a:r>
                        <a:rPr lang="en-US" dirty="0" err="1"/>
                        <a:t>product_id</a:t>
                      </a:r>
                      <a:endParaRPr lang="en-US" dirty="0"/>
                    </a:p>
                  </a:txBody>
                  <a:tcPr/>
                </a:tc>
                <a:tc>
                  <a:txBody>
                    <a:bodyPr/>
                    <a:lstStyle/>
                    <a:p>
                      <a:r>
                        <a:rPr lang="en-US" dirty="0"/>
                        <a:t>category</a:t>
                      </a:r>
                    </a:p>
                  </a:txBody>
                  <a:tcPr/>
                </a:tc>
                <a:tc>
                  <a:txBody>
                    <a:bodyPr/>
                    <a:lstStyle/>
                    <a:p>
                      <a:r>
                        <a:rPr lang="en-US" dirty="0" err="1"/>
                        <a:t>customer_type</a:t>
                      </a:r>
                      <a:endParaRPr lang="en-US" dirty="0"/>
                    </a:p>
                  </a:txBody>
                  <a:tcPr/>
                </a:tc>
                <a:tc>
                  <a:txBody>
                    <a:bodyPr/>
                    <a:lstStyle/>
                    <a:p>
                      <a:r>
                        <a:rPr lang="en-US" dirty="0" err="1"/>
                        <a:t>unit_price</a:t>
                      </a:r>
                      <a:endParaRPr lang="en-US" dirty="0"/>
                    </a:p>
                  </a:txBody>
                  <a:tcPr/>
                </a:tc>
                <a:tc>
                  <a:txBody>
                    <a:bodyPr/>
                    <a:lstStyle/>
                    <a:p>
                      <a:r>
                        <a:rPr lang="en-US" dirty="0"/>
                        <a:t>quantity</a:t>
                      </a:r>
                    </a:p>
                  </a:txBody>
                  <a:tcPr/>
                </a:tc>
                <a:tc>
                  <a:txBody>
                    <a:bodyPr/>
                    <a:lstStyle/>
                    <a:p>
                      <a:r>
                        <a:rPr lang="en-US" dirty="0"/>
                        <a:t>total</a:t>
                      </a:r>
                    </a:p>
                  </a:txBody>
                  <a:tcPr/>
                </a:tc>
                <a:tc>
                  <a:txBody>
                    <a:bodyPr/>
                    <a:lstStyle/>
                    <a:p>
                      <a:r>
                        <a:rPr lang="en-US" dirty="0" err="1"/>
                        <a:t>payment_type</a:t>
                      </a:r>
                      <a:endParaRPr lang="en-US" dirty="0"/>
                    </a:p>
                  </a:txBody>
                  <a:tcPr/>
                </a:tc>
                <a:extLst>
                  <a:ext uri="{0D108BD9-81ED-4DB2-BD59-A6C34878D82A}">
                    <a16:rowId xmlns:a16="http://schemas.microsoft.com/office/drawing/2014/main" val="10000"/>
                  </a:ext>
                </a:extLst>
              </a:tr>
              <a:tr h="676275">
                <a:tc>
                  <a:txBody>
                    <a:bodyPr/>
                    <a:lstStyle/>
                    <a:p>
                      <a:r>
                        <a:rPr lang="en-US" dirty="0"/>
                        <a:t>a1c82654</a:t>
                      </a:r>
                    </a:p>
                  </a:txBody>
                  <a:tcPr/>
                </a:tc>
                <a:tc>
                  <a:txBody>
                    <a:bodyPr/>
                    <a:lstStyle/>
                    <a:p>
                      <a:r>
                        <a:rPr lang="en-US" dirty="0"/>
                        <a:t>3bc6c1ea</a:t>
                      </a:r>
                    </a:p>
                  </a:txBody>
                  <a:tcPr/>
                </a:tc>
                <a:tc>
                  <a:txBody>
                    <a:bodyPr/>
                    <a:lstStyle/>
                    <a:p>
                      <a:r>
                        <a:rPr lang="en-US" dirty="0"/>
                        <a:t>fruit</a:t>
                      </a:r>
                    </a:p>
                  </a:txBody>
                  <a:tcPr/>
                </a:tc>
                <a:tc>
                  <a:txBody>
                    <a:bodyPr/>
                    <a:lstStyle/>
                    <a:p>
                      <a:r>
                        <a:rPr lang="en-US" dirty="0"/>
                        <a:t>gold</a:t>
                      </a:r>
                    </a:p>
                  </a:txBody>
                  <a:tcPr/>
                </a:tc>
                <a:tc>
                  <a:txBody>
                    <a:bodyPr/>
                    <a:lstStyle/>
                    <a:p>
                      <a:r>
                        <a:rPr lang="en-US" dirty="0"/>
                        <a:t>0.19</a:t>
                      </a:r>
                    </a:p>
                  </a:txBody>
                  <a:tcPr/>
                </a:tc>
                <a:tc>
                  <a:txBody>
                    <a:bodyPr/>
                    <a:lstStyle/>
                    <a:p>
                      <a:r>
                        <a:rPr lang="en-US" dirty="0"/>
                        <a:t>2</a:t>
                      </a:r>
                    </a:p>
                  </a:txBody>
                  <a:tcPr/>
                </a:tc>
                <a:tc>
                  <a:txBody>
                    <a:bodyPr/>
                    <a:lstStyle/>
                    <a:p>
                      <a:r>
                        <a:rPr lang="en-US" dirty="0"/>
                        <a:t>4</a:t>
                      </a:r>
                    </a:p>
                  </a:txBody>
                  <a:tcPr/>
                </a:tc>
                <a:tc>
                  <a:txBody>
                    <a:bodyPr/>
                    <a:lstStyle/>
                    <a:p>
                      <a:r>
                        <a:rPr lang="en-US" dirty="0"/>
                        <a:t>e-wallet</a:t>
                      </a:r>
                    </a:p>
                  </a:txBody>
                  <a:tcPr/>
                </a:tc>
                <a:extLst>
                  <a:ext uri="{0D108BD9-81ED-4DB2-BD59-A6C34878D82A}">
                    <a16:rowId xmlns:a16="http://schemas.microsoft.com/office/drawing/2014/main" val="10001"/>
                  </a:ext>
                </a:extLst>
              </a:tr>
              <a:tr h="676275">
                <a:tc>
                  <a:txBody>
                    <a:bodyPr/>
                    <a:lstStyle/>
                    <a:p>
                      <a:r>
                        <a:rPr lang="en-US" dirty="0"/>
                        <a:t>157cebd9</a:t>
                      </a:r>
                    </a:p>
                  </a:txBody>
                  <a:tcPr/>
                </a:tc>
                <a:tc>
                  <a:txBody>
                    <a:bodyPr/>
                    <a:lstStyle/>
                    <a:p>
                      <a:r>
                        <a:rPr lang="en-US" dirty="0"/>
                        <a:t>157cebd9</a:t>
                      </a:r>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4</a:t>
                      </a:r>
                    </a:p>
                  </a:txBody>
                  <a:tcPr/>
                </a:tc>
                <a:tc>
                  <a:txBody>
                    <a:bodyPr/>
                    <a:lstStyle/>
                    <a:p>
                      <a:r>
                        <a:rPr lang="en-US" dirty="0"/>
                        <a:t>0.76</a:t>
                      </a:r>
                    </a:p>
                  </a:txBody>
                  <a:tcPr/>
                </a:tc>
                <a:tc>
                  <a:txBody>
                    <a:bodyPr/>
                    <a:lstStyle/>
                    <a:p>
                      <a:r>
                        <a:rPr lang="en-US" dirty="0"/>
                        <a:t>e-wallet</a:t>
                      </a:r>
                    </a:p>
                  </a:txBody>
                  <a:tcPr/>
                </a:tc>
                <a:extLst>
                  <a:ext uri="{0D108BD9-81ED-4DB2-BD59-A6C34878D82A}">
                    <a16:rowId xmlns:a16="http://schemas.microsoft.com/office/drawing/2014/main" val="10002"/>
                  </a:ext>
                </a:extLst>
              </a:tr>
              <a:tr h="676275">
                <a:tc>
                  <a:txBody>
                    <a:bodyPr/>
                    <a:lstStyle/>
                    <a:p>
                      <a:r>
                        <a:rPr lang="en-US" dirty="0"/>
                        <a:t>a016533b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527cebd5</a:t>
                      </a:r>
                    </a:p>
                    <a:p>
                      <a:endParaRPr lang="en-US" dirty="0"/>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2</a:t>
                      </a:r>
                    </a:p>
                  </a:txBody>
                  <a:tcPr/>
                </a:tc>
                <a:tc>
                  <a:txBody>
                    <a:bodyPr/>
                    <a:lstStyle/>
                    <a:p>
                      <a:r>
                        <a:rPr lang="en-US" dirty="0"/>
                        <a:t>5</a:t>
                      </a:r>
                    </a:p>
                  </a:txBody>
                  <a:tcPr/>
                </a:tc>
                <a:tc>
                  <a:txBody>
                    <a:bodyPr/>
                    <a:lstStyle/>
                    <a:p>
                      <a:r>
                        <a:rPr lang="en-US" dirty="0"/>
                        <a:t>e-wallet</a:t>
                      </a:r>
                    </a:p>
                  </a:txBody>
                  <a:tcPr/>
                </a:tc>
                <a:extLst>
                  <a:ext uri="{0D108BD9-81ED-4DB2-BD59-A6C34878D82A}">
                    <a16:rowId xmlns:a16="http://schemas.microsoft.com/office/drawing/2014/main" val="10003"/>
                  </a:ext>
                </a:extLst>
              </a:tr>
              <a:tr h="676275">
                <a:tc>
                  <a:txBody>
                    <a:bodyPr/>
                    <a:lstStyle/>
                    <a:p>
                      <a:r>
                        <a:rPr lang="en-US" dirty="0"/>
                        <a:t>103e9577</a:t>
                      </a:r>
                    </a:p>
                  </a:txBody>
                  <a:tcPr/>
                </a:tc>
                <a:tc>
                  <a:txBody>
                    <a:bodyPr/>
                    <a:lstStyle/>
                    <a:p>
                      <a:r>
                        <a:rPr lang="en-US" dirty="0"/>
                        <a:t>a016533b</a:t>
                      </a:r>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3</a:t>
                      </a:r>
                    </a:p>
                  </a:txBody>
                  <a:tcPr/>
                </a:tc>
                <a:tc>
                  <a:txBody>
                    <a:bodyPr/>
                    <a:lstStyle/>
                    <a:p>
                      <a:r>
                        <a:rPr lang="en-US" dirty="0"/>
                        <a:t>5.78</a:t>
                      </a:r>
                    </a:p>
                  </a:txBody>
                  <a:tcPr/>
                </a:tc>
                <a:tc>
                  <a:txBody>
                    <a:bodyPr/>
                    <a:lstStyle/>
                    <a:p>
                      <a:r>
                        <a:rPr lang="en-US" dirty="0"/>
                        <a:t>e-wallet</a:t>
                      </a:r>
                    </a:p>
                  </a:txBody>
                  <a:tcPr/>
                </a:tc>
                <a:extLst>
                  <a:ext uri="{0D108BD9-81ED-4DB2-BD59-A6C34878D82A}">
                    <a16:rowId xmlns:a16="http://schemas.microsoft.com/office/drawing/2014/main" val="10004"/>
                  </a:ext>
                </a:extLst>
              </a:tr>
              <a:tr h="676275">
                <a:tc>
                  <a:txBody>
                    <a:bodyPr/>
                    <a:lstStyle/>
                    <a:p>
                      <a:r>
                        <a:rPr lang="en-US" dirty="0"/>
                        <a:t>c6ad90d1</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1</a:t>
                      </a:r>
                    </a:p>
                  </a:txBody>
                  <a:tcPr/>
                </a:tc>
                <a:tc>
                  <a:txBody>
                    <a:bodyPr/>
                    <a:lstStyle/>
                    <a:p>
                      <a:r>
                        <a:rPr lang="en-US" dirty="0"/>
                        <a:t>0.38</a:t>
                      </a:r>
                    </a:p>
                  </a:txBody>
                  <a:tcPr/>
                </a:tc>
                <a:tc>
                  <a:txBody>
                    <a:bodyPr/>
                    <a:lstStyle/>
                    <a:p>
                      <a:r>
                        <a:rPr lang="en-US" dirty="0"/>
                        <a:t>cash</a:t>
                      </a:r>
                    </a:p>
                  </a:txBody>
                  <a:tcPr/>
                </a:tc>
                <a:extLst>
                  <a:ext uri="{0D108BD9-81ED-4DB2-BD59-A6C34878D82A}">
                    <a16:rowId xmlns:a16="http://schemas.microsoft.com/office/drawing/2014/main" val="10005"/>
                  </a:ext>
                </a:extLst>
              </a:tr>
              <a:tr h="676275">
                <a:tc>
                  <a:txBody>
                    <a:bodyPr/>
                    <a:lstStyle/>
                    <a:p>
                      <a:r>
                        <a:rPr lang="en-US" dirty="0"/>
                        <a:t>1e17a472</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2</a:t>
                      </a:r>
                    </a:p>
                  </a:txBody>
                  <a:tcPr/>
                </a:tc>
                <a:tc>
                  <a:txBody>
                    <a:bodyPr/>
                    <a:lstStyle/>
                    <a:p>
                      <a:r>
                        <a:rPr lang="en-US" dirty="0"/>
                        <a:t>7.98</a:t>
                      </a:r>
                    </a:p>
                  </a:txBody>
                  <a:tcPr/>
                </a:tc>
                <a:tc>
                  <a:txBody>
                    <a:bodyPr/>
                    <a:lstStyle/>
                    <a:p>
                      <a:r>
                        <a:rPr lang="en-US" dirty="0"/>
                        <a:t>e-wallet</a:t>
                      </a:r>
                    </a:p>
                  </a:txBody>
                  <a:tcPr/>
                </a:tc>
                <a:extLst>
                  <a:ext uri="{0D108BD9-81ED-4DB2-BD59-A6C34878D82A}">
                    <a16:rowId xmlns:a16="http://schemas.microsoft.com/office/drawing/2014/main" val="10006"/>
                  </a:ext>
                </a:extLst>
              </a:tr>
              <a:tr h="676275">
                <a:tc>
                  <a:txBody>
                    <a:bodyPr/>
                    <a:lstStyle/>
                    <a:p>
                      <a:r>
                        <a:rPr lang="en-US" dirty="0"/>
                        <a:t>0fdb1ce3</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4</a:t>
                      </a:r>
                    </a:p>
                  </a:txBody>
                  <a:tcPr/>
                </a:tc>
                <a:tc>
                  <a:txBody>
                    <a:bodyPr/>
                    <a:lstStyle/>
                    <a:p>
                      <a:r>
                        <a:rPr lang="en-US" dirty="0"/>
                        <a:t>7.42</a:t>
                      </a:r>
                    </a:p>
                  </a:txBody>
                  <a:tcPr/>
                </a:tc>
                <a:tc>
                  <a:txBody>
                    <a:bodyPr/>
                    <a:lstStyle/>
                    <a:p>
                      <a:r>
                        <a:rPr lang="en-US" dirty="0"/>
                        <a:t>e-wallet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189</Words>
  <Application>Microsoft Office PowerPoint</Application>
  <PresentationFormat>On-screen Show (4:3)</PresentationFormat>
  <Paragraphs>70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Data Modeling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Hp</dc:creator>
  <cp:lastModifiedBy>Bommisetty Akash</cp:lastModifiedBy>
  <cp:revision>6</cp:revision>
  <dcterms:created xsi:type="dcterms:W3CDTF">2006-08-16T00:00:00Z</dcterms:created>
  <dcterms:modified xsi:type="dcterms:W3CDTF">2024-06-29T16:36:29Z</dcterms:modified>
</cp:coreProperties>
</file>