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6586654e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6586654e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6a960ba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6a960ba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6a960ba8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6a960ba8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86bb7a6d5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86bb7a6d5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6a960ba8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6a960ba8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6586654e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6586654e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86586654e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86586654e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6586654e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86586654e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6586654e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6586654e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86586654e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86586654e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a960ba86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a960ba86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6586654e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6586654e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86586654e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86586654e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86586654e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86586654e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6586654ea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6586654e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86586654ea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86586654ea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86bb7a6d5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86bb7a6d5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86586654e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86586654e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6586654ea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86586654ea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86586654ea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86586654ea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6586654e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6586654e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6586654e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6586654e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6586654ea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6586654ea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6586654e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6586654e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86586654e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86586654e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86bb7a6d5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86bb7a6d5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6586654e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6586654e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E-Commerce Analysis</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Akash Avinash Butala</a:t>
            </a:r>
            <a:endParaRPr/>
          </a:p>
          <a:p>
            <a:pPr indent="0" lvl="0" marL="0" rtl="0" algn="l">
              <a:spcBef>
                <a:spcPts val="0"/>
              </a:spcBef>
              <a:spcAft>
                <a:spcPts val="0"/>
              </a:spcAft>
              <a:buNone/>
            </a:pPr>
            <a:r>
              <a:rPr lang="en"/>
              <a:t>Abhishek Nagesh Shinde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6" name="Shape 336"/>
        <p:cNvGrpSpPr/>
        <p:nvPr/>
      </p:nvGrpSpPr>
      <p:grpSpPr>
        <a:xfrm>
          <a:off x="0" y="0"/>
          <a:ext cx="0" cy="0"/>
          <a:chOff x="0" y="0"/>
          <a:chExt cx="0" cy="0"/>
        </a:xfrm>
      </p:grpSpPr>
      <p:pic>
        <p:nvPicPr>
          <p:cNvPr id="337" name="Google Shape;337;p22"/>
          <p:cNvPicPr preferRelativeResize="0"/>
          <p:nvPr/>
        </p:nvPicPr>
        <p:blipFill>
          <a:blip r:embed="rId3">
            <a:alphaModFix/>
          </a:blip>
          <a:stretch>
            <a:fillRect/>
          </a:stretch>
        </p:blipFill>
        <p:spPr>
          <a:xfrm>
            <a:off x="152400" y="152400"/>
            <a:ext cx="8839200" cy="47326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1" name="Shape 341"/>
        <p:cNvGrpSpPr/>
        <p:nvPr/>
      </p:nvGrpSpPr>
      <p:grpSpPr>
        <a:xfrm>
          <a:off x="0" y="0"/>
          <a:ext cx="0" cy="0"/>
          <a:chOff x="0" y="0"/>
          <a:chExt cx="0" cy="0"/>
        </a:xfrm>
      </p:grpSpPr>
      <p:pic>
        <p:nvPicPr>
          <p:cNvPr id="342" name="Google Shape;342;p23"/>
          <p:cNvPicPr preferRelativeResize="0"/>
          <p:nvPr/>
        </p:nvPicPr>
        <p:blipFill>
          <a:blip r:embed="rId3">
            <a:alphaModFix/>
          </a:blip>
          <a:stretch>
            <a:fillRect/>
          </a:stretch>
        </p:blipFill>
        <p:spPr>
          <a:xfrm>
            <a:off x="152400" y="152400"/>
            <a:ext cx="8839200" cy="47188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6" name="Shape 346"/>
        <p:cNvGrpSpPr/>
        <p:nvPr/>
      </p:nvGrpSpPr>
      <p:grpSpPr>
        <a:xfrm>
          <a:off x="0" y="0"/>
          <a:ext cx="0" cy="0"/>
          <a:chOff x="0" y="0"/>
          <a:chExt cx="0" cy="0"/>
        </a:xfrm>
      </p:grpSpPr>
      <p:pic>
        <p:nvPicPr>
          <p:cNvPr id="347" name="Google Shape;347;p24"/>
          <p:cNvPicPr preferRelativeResize="0"/>
          <p:nvPr/>
        </p:nvPicPr>
        <p:blipFill>
          <a:blip r:embed="rId3">
            <a:alphaModFix/>
          </a:blip>
          <a:stretch>
            <a:fillRect/>
          </a:stretch>
        </p:blipFill>
        <p:spPr>
          <a:xfrm>
            <a:off x="152400" y="152400"/>
            <a:ext cx="8839204" cy="4810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nvSpPr>
        <p:spPr>
          <a:xfrm>
            <a:off x="325425" y="307350"/>
            <a:ext cx="8451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Procedure</a:t>
            </a:r>
            <a:r>
              <a:rPr b="1" lang="en">
                <a:solidFill>
                  <a:schemeClr val="lt1"/>
                </a:solidFill>
                <a:latin typeface="Nunito"/>
                <a:ea typeface="Nunito"/>
                <a:cs typeface="Nunito"/>
                <a:sym typeface="Nunito"/>
              </a:rPr>
              <a:t> 2:</a:t>
            </a:r>
            <a:endParaRPr b="1">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Moved the data on AWS S3 storage.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Configured EMR(Elastic Map-Reduce) with (1 Master 2 Cores)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Connected to master server with the help of putty.</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Used Spark for processing the data.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Got the output which was then used for data analysis and visualisation.</a:t>
            </a:r>
            <a:endParaRPr>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6" name="Shape 356"/>
        <p:cNvGrpSpPr/>
        <p:nvPr/>
      </p:nvGrpSpPr>
      <p:grpSpPr>
        <a:xfrm>
          <a:off x="0" y="0"/>
          <a:ext cx="0" cy="0"/>
          <a:chOff x="0" y="0"/>
          <a:chExt cx="0" cy="0"/>
        </a:xfrm>
      </p:grpSpPr>
      <p:pic>
        <p:nvPicPr>
          <p:cNvPr id="357" name="Google Shape;357;p26"/>
          <p:cNvPicPr preferRelativeResize="0"/>
          <p:nvPr/>
        </p:nvPicPr>
        <p:blipFill>
          <a:blip r:embed="rId3">
            <a:alphaModFix/>
          </a:blip>
          <a:stretch>
            <a:fillRect/>
          </a:stretch>
        </p:blipFill>
        <p:spPr>
          <a:xfrm>
            <a:off x="152400" y="152400"/>
            <a:ext cx="8839199" cy="46657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1" name="Shape 361"/>
        <p:cNvGrpSpPr/>
        <p:nvPr/>
      </p:nvGrpSpPr>
      <p:grpSpPr>
        <a:xfrm>
          <a:off x="0" y="0"/>
          <a:ext cx="0" cy="0"/>
          <a:chOff x="0" y="0"/>
          <a:chExt cx="0" cy="0"/>
        </a:xfrm>
      </p:grpSpPr>
      <p:pic>
        <p:nvPicPr>
          <p:cNvPr id="362" name="Google Shape;362;p27"/>
          <p:cNvPicPr preferRelativeResize="0"/>
          <p:nvPr/>
        </p:nvPicPr>
        <p:blipFill>
          <a:blip r:embed="rId3">
            <a:alphaModFix/>
          </a:blip>
          <a:stretch>
            <a:fillRect/>
          </a:stretch>
        </p:blipFill>
        <p:spPr>
          <a:xfrm>
            <a:off x="133575" y="369275"/>
            <a:ext cx="8956523" cy="47069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8"/>
          <p:cNvPicPr preferRelativeResize="0"/>
          <p:nvPr/>
        </p:nvPicPr>
        <p:blipFill>
          <a:blip r:embed="rId3">
            <a:alphaModFix/>
          </a:blip>
          <a:stretch>
            <a:fillRect/>
          </a:stretch>
        </p:blipFill>
        <p:spPr>
          <a:xfrm>
            <a:off x="152400" y="152400"/>
            <a:ext cx="8839200" cy="47602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9"/>
          <p:cNvPicPr preferRelativeResize="0"/>
          <p:nvPr/>
        </p:nvPicPr>
        <p:blipFill>
          <a:blip r:embed="rId3">
            <a:alphaModFix/>
          </a:blip>
          <a:stretch>
            <a:fillRect/>
          </a:stretch>
        </p:blipFill>
        <p:spPr>
          <a:xfrm>
            <a:off x="1775750" y="532825"/>
            <a:ext cx="5079300" cy="420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0"/>
          <p:cNvPicPr preferRelativeResize="0"/>
          <p:nvPr/>
        </p:nvPicPr>
        <p:blipFill>
          <a:blip r:embed="rId3">
            <a:alphaModFix/>
          </a:blip>
          <a:stretch>
            <a:fillRect/>
          </a:stretch>
        </p:blipFill>
        <p:spPr>
          <a:xfrm>
            <a:off x="2032175" y="167200"/>
            <a:ext cx="4762500" cy="465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1"/>
          <p:cNvPicPr preferRelativeResize="0"/>
          <p:nvPr/>
        </p:nvPicPr>
        <p:blipFill>
          <a:blip r:embed="rId3">
            <a:alphaModFix/>
          </a:blip>
          <a:stretch>
            <a:fillRect/>
          </a:stretch>
        </p:blipFill>
        <p:spPr>
          <a:xfrm>
            <a:off x="152400" y="152400"/>
            <a:ext cx="8839200" cy="48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174100" y="312351"/>
            <a:ext cx="4255500" cy="52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Outline</a:t>
            </a:r>
            <a:endParaRPr/>
          </a:p>
        </p:txBody>
      </p:sp>
      <p:sp>
        <p:nvSpPr>
          <p:cNvPr id="284" name="Google Shape;284;p14"/>
          <p:cNvSpPr txBox="1"/>
          <p:nvPr>
            <p:ph idx="1" type="subTitle"/>
          </p:nvPr>
        </p:nvSpPr>
        <p:spPr>
          <a:xfrm>
            <a:off x="824000" y="839750"/>
            <a:ext cx="4255500" cy="34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Why E-</a:t>
            </a:r>
            <a:r>
              <a:rPr lang="en"/>
              <a:t>commerce</a:t>
            </a:r>
            <a:r>
              <a:rPr lang="en"/>
              <a:t> Analysis?</a:t>
            </a:r>
            <a:endParaRPr/>
          </a:p>
          <a:p>
            <a:pPr indent="-330200" lvl="0" marL="457200" rtl="0" algn="l">
              <a:spcBef>
                <a:spcPts val="0"/>
              </a:spcBef>
              <a:spcAft>
                <a:spcPts val="0"/>
              </a:spcAft>
              <a:buSzPts val="1600"/>
              <a:buChar char="●"/>
            </a:pPr>
            <a:r>
              <a:rPr lang="en"/>
              <a:t>Benefits</a:t>
            </a:r>
            <a:r>
              <a:rPr lang="en"/>
              <a:t> of </a:t>
            </a:r>
            <a:r>
              <a:rPr lang="en"/>
              <a:t>E-commerce Analysis</a:t>
            </a:r>
            <a:endParaRPr/>
          </a:p>
          <a:p>
            <a:pPr indent="-330200" lvl="0" marL="457200" rtl="0" algn="l">
              <a:spcBef>
                <a:spcPts val="0"/>
              </a:spcBef>
              <a:spcAft>
                <a:spcPts val="0"/>
              </a:spcAft>
              <a:buSzPts val="1600"/>
              <a:buChar char="●"/>
            </a:pPr>
            <a:r>
              <a:rPr lang="en"/>
              <a:t>The Dataset</a:t>
            </a:r>
            <a:endParaRPr/>
          </a:p>
          <a:p>
            <a:pPr indent="-330200" lvl="0" marL="457200" rtl="0" algn="l">
              <a:spcBef>
                <a:spcPts val="0"/>
              </a:spcBef>
              <a:spcAft>
                <a:spcPts val="0"/>
              </a:spcAft>
              <a:buSzPts val="1600"/>
              <a:buChar char="●"/>
            </a:pPr>
            <a:r>
              <a:rPr lang="en"/>
              <a:t>Approach</a:t>
            </a:r>
            <a:endParaRPr/>
          </a:p>
          <a:p>
            <a:pPr indent="-330200" lvl="0" marL="457200" rtl="0" algn="l">
              <a:spcBef>
                <a:spcPts val="0"/>
              </a:spcBef>
              <a:spcAft>
                <a:spcPts val="0"/>
              </a:spcAft>
              <a:buSzPts val="1600"/>
              <a:buChar char="●"/>
            </a:pPr>
            <a:r>
              <a:rPr lang="en"/>
              <a:t>Implementation till now</a:t>
            </a:r>
            <a:endParaRPr/>
          </a:p>
          <a:p>
            <a:pPr indent="-330200" lvl="0" marL="457200" rtl="0" algn="l">
              <a:spcBef>
                <a:spcPts val="0"/>
              </a:spcBef>
              <a:spcAft>
                <a:spcPts val="0"/>
              </a:spcAft>
              <a:buSzPts val="1600"/>
              <a:buChar char="●"/>
            </a:pPr>
            <a:r>
              <a:rPr lang="en"/>
              <a:t>Foresight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32"/>
          <p:cNvPicPr preferRelativeResize="0"/>
          <p:nvPr/>
        </p:nvPicPr>
        <p:blipFill>
          <a:blip r:embed="rId3">
            <a:alphaModFix/>
          </a:blip>
          <a:stretch>
            <a:fillRect/>
          </a:stretch>
        </p:blipFill>
        <p:spPr>
          <a:xfrm>
            <a:off x="152400" y="152400"/>
            <a:ext cx="8839198" cy="47880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3"/>
          <p:cNvPicPr preferRelativeResize="0"/>
          <p:nvPr/>
        </p:nvPicPr>
        <p:blipFill>
          <a:blip r:embed="rId3">
            <a:alphaModFix/>
          </a:blip>
          <a:stretch>
            <a:fillRect/>
          </a:stretch>
        </p:blipFill>
        <p:spPr>
          <a:xfrm>
            <a:off x="152400" y="152400"/>
            <a:ext cx="8836700"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34"/>
          <p:cNvPicPr preferRelativeResize="0"/>
          <p:nvPr/>
        </p:nvPicPr>
        <p:blipFill>
          <a:blip r:embed="rId3">
            <a:alphaModFix/>
          </a:blip>
          <a:stretch>
            <a:fillRect/>
          </a:stretch>
        </p:blipFill>
        <p:spPr>
          <a:xfrm>
            <a:off x="152400" y="152400"/>
            <a:ext cx="8839201" cy="4739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5"/>
          <p:cNvPicPr preferRelativeResize="0"/>
          <p:nvPr/>
        </p:nvPicPr>
        <p:blipFill>
          <a:blip r:embed="rId3">
            <a:alphaModFix/>
          </a:blip>
          <a:stretch>
            <a:fillRect/>
          </a:stretch>
        </p:blipFill>
        <p:spPr>
          <a:xfrm>
            <a:off x="152400" y="152400"/>
            <a:ext cx="8839198" cy="47048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6"/>
          <p:cNvPicPr preferRelativeResize="0"/>
          <p:nvPr/>
        </p:nvPicPr>
        <p:blipFill>
          <a:blip r:embed="rId3">
            <a:alphaModFix/>
          </a:blip>
          <a:stretch>
            <a:fillRect/>
          </a:stretch>
        </p:blipFill>
        <p:spPr>
          <a:xfrm>
            <a:off x="152400" y="152400"/>
            <a:ext cx="8839198" cy="46493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1" name="Shape 411"/>
        <p:cNvGrpSpPr/>
        <p:nvPr/>
      </p:nvGrpSpPr>
      <p:grpSpPr>
        <a:xfrm>
          <a:off x="0" y="0"/>
          <a:ext cx="0" cy="0"/>
          <a:chOff x="0" y="0"/>
          <a:chExt cx="0" cy="0"/>
        </a:xfrm>
      </p:grpSpPr>
      <p:sp>
        <p:nvSpPr>
          <p:cNvPr id="412" name="Google Shape;412;p37"/>
          <p:cNvSpPr txBox="1"/>
          <p:nvPr/>
        </p:nvSpPr>
        <p:spPr>
          <a:xfrm>
            <a:off x="451375" y="1354100"/>
            <a:ext cx="77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413" name="Google Shape;413;p37"/>
          <p:cNvPicPr preferRelativeResize="0"/>
          <p:nvPr/>
        </p:nvPicPr>
        <p:blipFill>
          <a:blip r:embed="rId3">
            <a:alphaModFix/>
          </a:blip>
          <a:stretch>
            <a:fillRect/>
          </a:stretch>
        </p:blipFill>
        <p:spPr>
          <a:xfrm>
            <a:off x="1629650" y="857275"/>
            <a:ext cx="5973601" cy="3997550"/>
          </a:xfrm>
          <a:prstGeom prst="rect">
            <a:avLst/>
          </a:prstGeom>
          <a:noFill/>
          <a:ln>
            <a:noFill/>
          </a:ln>
        </p:spPr>
      </p:pic>
      <p:sp>
        <p:nvSpPr>
          <p:cNvPr id="414" name="Google Shape;414;p37"/>
          <p:cNvSpPr txBox="1"/>
          <p:nvPr>
            <p:ph type="ctrTitle"/>
          </p:nvPr>
        </p:nvSpPr>
        <p:spPr>
          <a:xfrm>
            <a:off x="1289425" y="228125"/>
            <a:ext cx="6975300" cy="469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Spark Architecture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8"/>
          <p:cNvPicPr preferRelativeResize="0"/>
          <p:nvPr/>
        </p:nvPicPr>
        <p:blipFill>
          <a:blip r:embed="rId3">
            <a:alphaModFix/>
          </a:blip>
          <a:stretch>
            <a:fillRect/>
          </a:stretch>
        </p:blipFill>
        <p:spPr>
          <a:xfrm>
            <a:off x="152400" y="152400"/>
            <a:ext cx="8839199" cy="4865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3" name="Shape 423"/>
        <p:cNvGrpSpPr/>
        <p:nvPr/>
      </p:nvGrpSpPr>
      <p:grpSpPr>
        <a:xfrm>
          <a:off x="0" y="0"/>
          <a:ext cx="0" cy="0"/>
          <a:chOff x="0" y="0"/>
          <a:chExt cx="0" cy="0"/>
        </a:xfrm>
      </p:grpSpPr>
      <p:sp>
        <p:nvSpPr>
          <p:cNvPr id="424" name="Google Shape;424;p39"/>
          <p:cNvSpPr txBox="1"/>
          <p:nvPr/>
        </p:nvSpPr>
        <p:spPr>
          <a:xfrm>
            <a:off x="451375" y="1354100"/>
            <a:ext cx="77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425" name="Google Shape;425;p39"/>
          <p:cNvSpPr txBox="1"/>
          <p:nvPr>
            <p:ph type="ctrTitle"/>
          </p:nvPr>
        </p:nvSpPr>
        <p:spPr>
          <a:xfrm>
            <a:off x="1084350" y="269125"/>
            <a:ext cx="6975300" cy="559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Foresight</a:t>
            </a:r>
            <a:endParaRPr/>
          </a:p>
        </p:txBody>
      </p:sp>
      <p:sp>
        <p:nvSpPr>
          <p:cNvPr id="426" name="Google Shape;426;p39"/>
          <p:cNvSpPr txBox="1"/>
          <p:nvPr/>
        </p:nvSpPr>
        <p:spPr>
          <a:xfrm>
            <a:off x="244225" y="1036100"/>
            <a:ext cx="8651400" cy="381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We need to see how can we manage the number of partition being done.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Try out different data analysis and see how can we extract best insights.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Also, need to think about how we can join different part files in one to do the visualization and analysis.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Currently we have used only one month of data, we will see how we can better manage the data when working with 6 months of data.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If possible we are also thinking of expanding the scope of project by doing predictive analysis using Machine Learning models.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0" name="Shape 430"/>
        <p:cNvGrpSpPr/>
        <p:nvPr/>
      </p:nvGrpSpPr>
      <p:grpSpPr>
        <a:xfrm>
          <a:off x="0" y="0"/>
          <a:ext cx="0" cy="0"/>
          <a:chOff x="0" y="0"/>
          <a:chExt cx="0" cy="0"/>
        </a:xfrm>
      </p:grpSpPr>
      <p:sp>
        <p:nvSpPr>
          <p:cNvPr id="431" name="Google Shape;431;p40"/>
          <p:cNvSpPr txBox="1"/>
          <p:nvPr/>
        </p:nvSpPr>
        <p:spPr>
          <a:xfrm>
            <a:off x="451375" y="1354100"/>
            <a:ext cx="77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432" name="Google Shape;432;p40"/>
          <p:cNvSpPr txBox="1"/>
          <p:nvPr>
            <p:ph type="ctrTitle"/>
          </p:nvPr>
        </p:nvSpPr>
        <p:spPr>
          <a:xfrm>
            <a:off x="1243675" y="1968725"/>
            <a:ext cx="6975300" cy="559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nvSpPr>
        <p:spPr>
          <a:xfrm>
            <a:off x="222025" y="939650"/>
            <a:ext cx="8725500" cy="400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Technology is evolving rapidly and shopping trends shift on a daily basis, e-commerce is in a constant state of adaptation that can leave businesses blundering in the dark. To keep up with ecommerce trends, businesses must anticipate changes in the market using reliable data insights. In short, they need effective ecommerce analysis.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Ecommerce analysis simply refers to</a:t>
            </a:r>
            <a:r>
              <a:rPr lang="en">
                <a:solidFill>
                  <a:schemeClr val="lt1"/>
                </a:solidFill>
                <a:latin typeface="Nunito"/>
                <a:ea typeface="Nunito"/>
                <a:cs typeface="Nunito"/>
                <a:sym typeface="Nunito"/>
              </a:rPr>
              <a:t> a</a:t>
            </a:r>
            <a:r>
              <a:rPr lang="en">
                <a:solidFill>
                  <a:schemeClr val="lt1"/>
                </a:solidFill>
                <a:latin typeface="Nunito"/>
                <a:ea typeface="Nunito"/>
                <a:cs typeface="Nunito"/>
                <a:sym typeface="Nunito"/>
              </a:rPr>
              <a:t> strategy designed to analyze large amounts of data in order to produce meaningful insights. It helps to measure user behavior, performance trends, and ROI.</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According to survey done by the Salesforce, more data was created in 2017 than was created during the previous 5,000 years combined.</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With so much of data to measure, parse, and analyse. Performing premier analysis, however, can offer your brand an immeasurable advantage over the competition.</a:t>
            </a:r>
            <a:endParaRPr>
              <a:solidFill>
                <a:schemeClr val="lt1"/>
              </a:solidFill>
              <a:latin typeface="Nunito"/>
              <a:ea typeface="Nunito"/>
              <a:cs typeface="Nunito"/>
              <a:sym typeface="Nunito"/>
            </a:endParaRPr>
          </a:p>
        </p:txBody>
      </p:sp>
      <p:sp>
        <p:nvSpPr>
          <p:cNvPr id="290" name="Google Shape;290;p15"/>
          <p:cNvSpPr txBox="1"/>
          <p:nvPr>
            <p:ph type="ctrTitle"/>
          </p:nvPr>
        </p:nvSpPr>
        <p:spPr>
          <a:xfrm>
            <a:off x="1084350" y="269125"/>
            <a:ext cx="6975300" cy="400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E-commerce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4" name="Shape 294"/>
        <p:cNvGrpSpPr/>
        <p:nvPr/>
      </p:nvGrpSpPr>
      <p:grpSpPr>
        <a:xfrm>
          <a:off x="0" y="0"/>
          <a:ext cx="0" cy="0"/>
          <a:chOff x="0" y="0"/>
          <a:chExt cx="0" cy="0"/>
        </a:xfrm>
      </p:grpSpPr>
      <p:sp>
        <p:nvSpPr>
          <p:cNvPr id="295" name="Google Shape;295;p16"/>
          <p:cNvSpPr txBox="1"/>
          <p:nvPr/>
        </p:nvSpPr>
        <p:spPr>
          <a:xfrm>
            <a:off x="222025" y="939650"/>
            <a:ext cx="8725500" cy="400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helps t</a:t>
            </a:r>
            <a:r>
              <a:rPr lang="en">
                <a:solidFill>
                  <a:schemeClr val="lt1"/>
                </a:solidFill>
                <a:latin typeface="Nunito"/>
                <a:ea typeface="Nunito"/>
                <a:cs typeface="Nunito"/>
                <a:sym typeface="Nunito"/>
              </a:rPr>
              <a:t>o get to know</a:t>
            </a:r>
            <a:r>
              <a:rPr lang="en">
                <a:solidFill>
                  <a:schemeClr val="lt1"/>
                </a:solidFill>
                <a:latin typeface="Nunito"/>
                <a:ea typeface="Nunito"/>
                <a:cs typeface="Nunito"/>
                <a:sym typeface="Nunito"/>
              </a:rPr>
              <a:t> your customers better.</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a:t>
            </a:r>
            <a:r>
              <a:rPr lang="en">
                <a:solidFill>
                  <a:schemeClr val="lt1"/>
                </a:solidFill>
                <a:latin typeface="Nunito"/>
                <a:ea typeface="Nunito"/>
                <a:cs typeface="Nunito"/>
                <a:sym typeface="Nunito"/>
              </a:rPr>
              <a:t>elps to optimize pricing of the products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a:t>
            </a:r>
            <a:r>
              <a:rPr lang="en">
                <a:solidFill>
                  <a:schemeClr val="lt1"/>
                </a:solidFill>
                <a:latin typeface="Nunito"/>
                <a:ea typeface="Nunito"/>
                <a:cs typeface="Nunito"/>
                <a:sym typeface="Nunito"/>
              </a:rPr>
              <a:t>elps to forecast inventory for the next season.</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a:t>
            </a:r>
            <a:r>
              <a:rPr lang="en">
                <a:solidFill>
                  <a:schemeClr val="lt1"/>
                </a:solidFill>
                <a:latin typeface="Nunito"/>
                <a:ea typeface="Nunito"/>
                <a:cs typeface="Nunito"/>
                <a:sym typeface="Nunito"/>
              </a:rPr>
              <a:t>elps to provide recommendations based on customer likings.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a:t>
            </a:r>
            <a:r>
              <a:rPr lang="en">
                <a:solidFill>
                  <a:schemeClr val="lt1"/>
                </a:solidFill>
                <a:latin typeface="Nunito"/>
                <a:ea typeface="Nunito"/>
                <a:cs typeface="Nunito"/>
                <a:sym typeface="Nunito"/>
              </a:rPr>
              <a:t>elps businesses to boost the sales.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
        <p:nvSpPr>
          <p:cNvPr id="296" name="Google Shape;296;p16"/>
          <p:cNvSpPr txBox="1"/>
          <p:nvPr>
            <p:ph type="ctrTitle"/>
          </p:nvPr>
        </p:nvSpPr>
        <p:spPr>
          <a:xfrm>
            <a:off x="1084350" y="269125"/>
            <a:ext cx="6975300" cy="40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Benefits of</a:t>
            </a:r>
            <a:r>
              <a:rPr lang="en"/>
              <a:t> E-commerce Analysis?</a:t>
            </a:r>
            <a:endParaRPr/>
          </a:p>
        </p:txBody>
      </p:sp>
      <p:pic>
        <p:nvPicPr>
          <p:cNvPr id="297" name="Google Shape;297;p16"/>
          <p:cNvPicPr preferRelativeResize="0"/>
          <p:nvPr/>
        </p:nvPicPr>
        <p:blipFill>
          <a:blip r:embed="rId3">
            <a:alphaModFix/>
          </a:blip>
          <a:stretch>
            <a:fillRect/>
          </a:stretch>
        </p:blipFill>
        <p:spPr>
          <a:xfrm>
            <a:off x="3256941" y="2371999"/>
            <a:ext cx="2655671"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1" name="Shape 301"/>
        <p:cNvGrpSpPr/>
        <p:nvPr/>
      </p:nvGrpSpPr>
      <p:grpSpPr>
        <a:xfrm>
          <a:off x="0" y="0"/>
          <a:ext cx="0" cy="0"/>
          <a:chOff x="0" y="0"/>
          <a:chExt cx="0" cy="0"/>
        </a:xfrm>
      </p:grpSpPr>
      <p:sp>
        <p:nvSpPr>
          <p:cNvPr id="302" name="Google Shape;302;p17"/>
          <p:cNvSpPr txBox="1"/>
          <p:nvPr/>
        </p:nvSpPr>
        <p:spPr>
          <a:xfrm>
            <a:off x="451375" y="961925"/>
            <a:ext cx="7767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latin typeface="Nunito"/>
                <a:ea typeface="Nunito"/>
                <a:cs typeface="Nunito"/>
                <a:sym typeface="Nunito"/>
              </a:rPr>
              <a:t>eCommerce behavior data from multi category store (kaggle)</a:t>
            </a:r>
            <a:endParaRPr sz="1600" u="sng">
              <a:solidFill>
                <a:schemeClr val="lt1"/>
              </a:solidFill>
              <a:latin typeface="Nunito"/>
              <a:ea typeface="Nunito"/>
              <a:cs typeface="Nunito"/>
              <a:sym typeface="Nunito"/>
            </a:endParaRPr>
          </a:p>
          <a:p>
            <a:pPr indent="0" lvl="0" marL="0" rtl="0" algn="l">
              <a:spcBef>
                <a:spcPts val="0"/>
              </a:spcBef>
              <a:spcAft>
                <a:spcPts val="0"/>
              </a:spcAft>
              <a:buNone/>
            </a:pPr>
            <a:r>
              <a:t/>
            </a:r>
            <a:endParaRPr sz="1600" u="sng">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 file contains behaviour data from a large multi-category online store(from October 2019 to April 2020)</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Size of Data is 5gb (this is only one month of the dataset that we have used). </a:t>
            </a:r>
            <a:endParaRPr sz="1600">
              <a:solidFill>
                <a:schemeClr val="lt1"/>
              </a:solidFill>
              <a:latin typeface="Nunito"/>
              <a:ea typeface="Nunito"/>
              <a:cs typeface="Nunito"/>
              <a:sym typeface="Nunito"/>
            </a:endParaRPr>
          </a:p>
        </p:txBody>
      </p:sp>
      <p:sp>
        <p:nvSpPr>
          <p:cNvPr id="303" name="Google Shape;303;p17"/>
          <p:cNvSpPr txBox="1"/>
          <p:nvPr>
            <p:ph type="title"/>
          </p:nvPr>
        </p:nvSpPr>
        <p:spPr>
          <a:xfrm>
            <a:off x="1388550" y="380525"/>
            <a:ext cx="6366900" cy="58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a:t>The</a:t>
            </a:r>
            <a:r>
              <a:rPr lang="en" sz="3600"/>
              <a:t> Dataset</a:t>
            </a:r>
            <a:endParaRPr sz="3600"/>
          </a:p>
        </p:txBody>
      </p:sp>
      <p:pic>
        <p:nvPicPr>
          <p:cNvPr id="304" name="Google Shape;304;p17"/>
          <p:cNvPicPr preferRelativeResize="0"/>
          <p:nvPr/>
        </p:nvPicPr>
        <p:blipFill>
          <a:blip r:embed="rId3">
            <a:alphaModFix/>
          </a:blip>
          <a:stretch>
            <a:fillRect/>
          </a:stretch>
        </p:blipFill>
        <p:spPr>
          <a:xfrm>
            <a:off x="165463" y="2457875"/>
            <a:ext cx="8813070" cy="231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8" name="Shape 308"/>
        <p:cNvGrpSpPr/>
        <p:nvPr/>
      </p:nvGrpSpPr>
      <p:grpSpPr>
        <a:xfrm>
          <a:off x="0" y="0"/>
          <a:ext cx="0" cy="0"/>
          <a:chOff x="0" y="0"/>
          <a:chExt cx="0" cy="0"/>
        </a:xfrm>
      </p:grpSpPr>
      <p:sp>
        <p:nvSpPr>
          <p:cNvPr id="309" name="Google Shape;309;p18"/>
          <p:cNvSpPr txBox="1"/>
          <p:nvPr/>
        </p:nvSpPr>
        <p:spPr>
          <a:xfrm>
            <a:off x="451375" y="828875"/>
            <a:ext cx="8466600" cy="418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Processing Tool</a:t>
            </a:r>
            <a:r>
              <a:rPr lang="en">
                <a:solidFill>
                  <a:schemeClr val="lt1"/>
                </a:solidFill>
                <a:latin typeface="Nunito"/>
                <a:ea typeface="Nunito"/>
                <a:cs typeface="Nunito"/>
                <a:sym typeface="Nunito"/>
              </a:rPr>
              <a:t> - “Apache Spark”.</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Why PySpark Library?</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Apache Spark vs Hadoop Map-Reduce.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Data Storage </a:t>
            </a:r>
            <a:r>
              <a:rPr lang="en">
                <a:solidFill>
                  <a:schemeClr val="lt1"/>
                </a:solidFill>
                <a:latin typeface="Nunito"/>
                <a:ea typeface="Nunito"/>
                <a:cs typeface="Nunito"/>
                <a:sym typeface="Nunito"/>
              </a:rPr>
              <a:t> - “AWS S3 (Simple Storage Service)”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What is AWS S3?</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Clustering</a:t>
            </a:r>
            <a:r>
              <a:rPr lang="en">
                <a:solidFill>
                  <a:schemeClr val="lt1"/>
                </a:solidFill>
                <a:latin typeface="Nunito"/>
                <a:ea typeface="Nunito"/>
                <a:cs typeface="Nunito"/>
                <a:sym typeface="Nunito"/>
              </a:rPr>
              <a:t> - AWS EMR (equivalent to HDFS)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What is AWS EMR(Elastic Map-Reduce)?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Data Visualisation</a:t>
            </a:r>
            <a:r>
              <a:rPr lang="en">
                <a:solidFill>
                  <a:schemeClr val="lt1"/>
                </a:solidFill>
                <a:latin typeface="Nunito"/>
                <a:ea typeface="Nunito"/>
                <a:cs typeface="Nunito"/>
                <a:sym typeface="Nunito"/>
              </a:rPr>
              <a:t> - “</a:t>
            </a:r>
            <a:r>
              <a:rPr lang="en">
                <a:solidFill>
                  <a:schemeClr val="lt1"/>
                </a:solidFill>
                <a:latin typeface="Nunito"/>
                <a:ea typeface="Nunito"/>
                <a:cs typeface="Nunito"/>
                <a:sym typeface="Nunito"/>
              </a:rPr>
              <a:t>Tableau</a:t>
            </a:r>
            <a:r>
              <a:rPr lang="en">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
        <p:nvSpPr>
          <p:cNvPr id="310" name="Google Shape;310;p18"/>
          <p:cNvSpPr txBox="1"/>
          <p:nvPr>
            <p:ph type="ctrTitle"/>
          </p:nvPr>
        </p:nvSpPr>
        <p:spPr>
          <a:xfrm>
            <a:off x="1084350" y="269125"/>
            <a:ext cx="6819600" cy="315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Approach</a:t>
            </a:r>
            <a:endParaRPr/>
          </a:p>
        </p:txBody>
      </p:sp>
      <p:pic>
        <p:nvPicPr>
          <p:cNvPr id="311" name="Google Shape;311;p18"/>
          <p:cNvPicPr preferRelativeResize="0"/>
          <p:nvPr/>
        </p:nvPicPr>
        <p:blipFill>
          <a:blip r:embed="rId3">
            <a:alphaModFix/>
          </a:blip>
          <a:stretch>
            <a:fillRect/>
          </a:stretch>
        </p:blipFill>
        <p:spPr>
          <a:xfrm>
            <a:off x="3960363" y="3717125"/>
            <a:ext cx="1505550" cy="783649"/>
          </a:xfrm>
          <a:prstGeom prst="rect">
            <a:avLst/>
          </a:prstGeom>
          <a:noFill/>
          <a:ln>
            <a:noFill/>
          </a:ln>
        </p:spPr>
      </p:pic>
      <p:pic>
        <p:nvPicPr>
          <p:cNvPr id="312" name="Google Shape;312;p18"/>
          <p:cNvPicPr preferRelativeResize="0"/>
          <p:nvPr/>
        </p:nvPicPr>
        <p:blipFill>
          <a:blip r:embed="rId4">
            <a:alphaModFix/>
          </a:blip>
          <a:stretch>
            <a:fillRect/>
          </a:stretch>
        </p:blipFill>
        <p:spPr>
          <a:xfrm>
            <a:off x="2745549" y="3540449"/>
            <a:ext cx="788600" cy="1136975"/>
          </a:xfrm>
          <a:prstGeom prst="rect">
            <a:avLst/>
          </a:prstGeom>
          <a:noFill/>
          <a:ln>
            <a:noFill/>
          </a:ln>
        </p:spPr>
      </p:pic>
      <p:pic>
        <p:nvPicPr>
          <p:cNvPr id="313" name="Google Shape;313;p18"/>
          <p:cNvPicPr preferRelativeResize="0"/>
          <p:nvPr/>
        </p:nvPicPr>
        <p:blipFill>
          <a:blip r:embed="rId5">
            <a:alphaModFix/>
          </a:blip>
          <a:stretch>
            <a:fillRect/>
          </a:stretch>
        </p:blipFill>
        <p:spPr>
          <a:xfrm>
            <a:off x="5795042" y="3705413"/>
            <a:ext cx="1909484" cy="807025"/>
          </a:xfrm>
          <a:prstGeom prst="rect">
            <a:avLst/>
          </a:prstGeom>
          <a:noFill/>
          <a:ln>
            <a:noFill/>
          </a:ln>
        </p:spPr>
      </p:pic>
      <p:pic>
        <p:nvPicPr>
          <p:cNvPr id="314" name="Google Shape;314;p18"/>
          <p:cNvPicPr preferRelativeResize="0"/>
          <p:nvPr/>
        </p:nvPicPr>
        <p:blipFill>
          <a:blip r:embed="rId6">
            <a:alphaModFix/>
          </a:blip>
          <a:stretch>
            <a:fillRect/>
          </a:stretch>
        </p:blipFill>
        <p:spPr>
          <a:xfrm>
            <a:off x="550525" y="3611463"/>
            <a:ext cx="1768801" cy="994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8" name="Shape 318"/>
        <p:cNvGrpSpPr/>
        <p:nvPr/>
      </p:nvGrpSpPr>
      <p:grpSpPr>
        <a:xfrm>
          <a:off x="0" y="0"/>
          <a:ext cx="0" cy="0"/>
          <a:chOff x="0" y="0"/>
          <a:chExt cx="0" cy="0"/>
        </a:xfrm>
      </p:grpSpPr>
      <p:sp>
        <p:nvSpPr>
          <p:cNvPr id="319" name="Google Shape;319;p19"/>
          <p:cNvSpPr txBox="1"/>
          <p:nvPr/>
        </p:nvSpPr>
        <p:spPr>
          <a:xfrm>
            <a:off x="451375" y="1354100"/>
            <a:ext cx="77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0" name="Google Shape;320;p19"/>
          <p:cNvSpPr txBox="1"/>
          <p:nvPr>
            <p:ph type="title"/>
          </p:nvPr>
        </p:nvSpPr>
        <p:spPr>
          <a:xfrm>
            <a:off x="1388550" y="492600"/>
            <a:ext cx="6366900" cy="58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a:t>Architecture</a:t>
            </a:r>
            <a:endParaRPr sz="3600"/>
          </a:p>
        </p:txBody>
      </p:sp>
      <p:pic>
        <p:nvPicPr>
          <p:cNvPr id="321" name="Google Shape;321;p19"/>
          <p:cNvPicPr preferRelativeResize="0"/>
          <p:nvPr/>
        </p:nvPicPr>
        <p:blipFill>
          <a:blip r:embed="rId3">
            <a:alphaModFix/>
          </a:blip>
          <a:stretch>
            <a:fillRect/>
          </a:stretch>
        </p:blipFill>
        <p:spPr>
          <a:xfrm>
            <a:off x="152400" y="1584163"/>
            <a:ext cx="8839198" cy="20510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5" name="Shape 325"/>
        <p:cNvGrpSpPr/>
        <p:nvPr/>
      </p:nvGrpSpPr>
      <p:grpSpPr>
        <a:xfrm>
          <a:off x="0" y="0"/>
          <a:ext cx="0" cy="0"/>
          <a:chOff x="0" y="0"/>
          <a:chExt cx="0" cy="0"/>
        </a:xfrm>
      </p:grpSpPr>
      <p:sp>
        <p:nvSpPr>
          <p:cNvPr id="326" name="Google Shape;326;p20"/>
          <p:cNvSpPr txBox="1"/>
          <p:nvPr/>
        </p:nvSpPr>
        <p:spPr>
          <a:xfrm>
            <a:off x="451375" y="828875"/>
            <a:ext cx="8466600" cy="41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Procedure 1:</a:t>
            </a:r>
            <a:endParaRPr b="1">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Analyzed the dataset.</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Cleaned the data.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Extracted small amount of data and tried processing on local machine to get an idea about the analysis.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Further tried processing large data.(Got an error).</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
        <p:nvSpPr>
          <p:cNvPr id="327" name="Google Shape;327;p20"/>
          <p:cNvSpPr txBox="1"/>
          <p:nvPr>
            <p:ph type="ctrTitle"/>
          </p:nvPr>
        </p:nvSpPr>
        <p:spPr>
          <a:xfrm>
            <a:off x="1084350" y="269125"/>
            <a:ext cx="6819600" cy="315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Things done till now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1" name="Shape 331"/>
        <p:cNvGrpSpPr/>
        <p:nvPr/>
      </p:nvGrpSpPr>
      <p:grpSpPr>
        <a:xfrm>
          <a:off x="0" y="0"/>
          <a:ext cx="0" cy="0"/>
          <a:chOff x="0" y="0"/>
          <a:chExt cx="0" cy="0"/>
        </a:xfrm>
      </p:grpSpPr>
      <p:pic>
        <p:nvPicPr>
          <p:cNvPr id="332" name="Google Shape;332;p21"/>
          <p:cNvPicPr preferRelativeResize="0"/>
          <p:nvPr/>
        </p:nvPicPr>
        <p:blipFill>
          <a:blip r:embed="rId3">
            <a:alphaModFix/>
          </a:blip>
          <a:stretch>
            <a:fillRect/>
          </a:stretch>
        </p:blipFill>
        <p:spPr>
          <a:xfrm>
            <a:off x="152400" y="152400"/>
            <a:ext cx="8839201" cy="47936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