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e6894b3d8_0_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ce6894b3d8_0_2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d0fa8bb28_0_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6d0fa8bb28_0_2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4980950" y="2067300"/>
            <a:ext cx="3559200" cy="509100"/>
          </a:xfrm>
          <a:prstGeom prst="rect">
            <a:avLst/>
          </a:prstGeom>
          <a:noFill/>
          <a:ln>
            <a:noFill/>
          </a:ln>
        </p:spPr>
        <p:txBody>
          <a:bodyPr anchorCtr="0" anchor="t" bIns="0" lIns="0" spcFirstLastPara="1" rIns="0" wrap="square" tIns="16500">
            <a:spAutoFit/>
          </a:bodyPr>
          <a:lstStyle/>
          <a:p>
            <a:pPr indent="0" lvl="0" marL="12700" rtl="0" algn="r">
              <a:lnSpc>
                <a:spcPct val="100000"/>
              </a:lnSpc>
              <a:spcBef>
                <a:spcPts val="0"/>
              </a:spcBef>
              <a:spcAft>
                <a:spcPts val="0"/>
              </a:spcAft>
              <a:buNone/>
            </a:pPr>
            <a:r>
              <a:rPr lang="en-US" sz="3200">
                <a:latin typeface="Trebuchet MS"/>
                <a:ea typeface="Trebuchet MS"/>
                <a:cs typeface="Trebuchet MS"/>
                <a:sym typeface="Trebuchet MS"/>
              </a:rPr>
              <a:t>AKASH DANEY A G</a:t>
            </a:r>
            <a:endParaRPr sz="3200">
              <a:latin typeface="Trebuchet MS"/>
              <a:ea typeface="Trebuchet MS"/>
              <a:cs typeface="Trebuchet MS"/>
              <a:sym typeface="Trebuchet MS"/>
            </a:endParaRPr>
          </a:p>
        </p:txBody>
      </p:sp>
      <p:sp>
        <p:nvSpPr>
          <p:cNvPr id="59" name="Google Shape;59;p7"/>
          <p:cNvSpPr txBox="1"/>
          <p:nvPr/>
        </p:nvSpPr>
        <p:spPr>
          <a:xfrm>
            <a:off x="4345325" y="2628900"/>
            <a:ext cx="4258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Image Generation using GANs</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1" name="Google Shape;191;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2" name="Google Shape;19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3" name="Google Shape;193;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6"/>
          <p:cNvSpPr txBox="1"/>
          <p:nvPr/>
        </p:nvSpPr>
        <p:spPr>
          <a:xfrm>
            <a:off x="739775" y="1367853"/>
            <a:ext cx="9071100" cy="5055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1800"/>
          </a:p>
        </p:txBody>
      </p:sp>
      <p:sp>
        <p:nvSpPr>
          <p:cNvPr id="195" name="Google Shape;195;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6" name="Google Shape;196;p16"/>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pic>
        <p:nvPicPr>
          <p:cNvPr id="197" name="Google Shape;197;p16"/>
          <p:cNvPicPr preferRelativeResize="0"/>
          <p:nvPr/>
        </p:nvPicPr>
        <p:blipFill rotWithShape="1">
          <a:blip r:embed="rId4">
            <a:alphaModFix/>
          </a:blip>
          <a:srcRect b="0" l="0" r="0" t="0"/>
          <a:stretch/>
        </p:blipFill>
        <p:spPr>
          <a:xfrm>
            <a:off x="739775" y="1202050"/>
            <a:ext cx="8994949" cy="4541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558165" y="385444"/>
            <a:ext cx="9764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OUTPUT</a:t>
            </a:r>
            <a:r>
              <a:rPr lang="en-US"/>
              <a:t>:</a:t>
            </a:r>
            <a:endParaRPr b="0" sz="2400"/>
          </a:p>
        </p:txBody>
      </p:sp>
      <p:pic>
        <p:nvPicPr>
          <p:cNvPr id="203" name="Google Shape;203;p17"/>
          <p:cNvPicPr preferRelativeResize="0"/>
          <p:nvPr/>
        </p:nvPicPr>
        <p:blipFill>
          <a:blip r:embed="rId3">
            <a:alphaModFix/>
          </a:blip>
          <a:stretch>
            <a:fillRect/>
          </a:stretch>
        </p:blipFill>
        <p:spPr>
          <a:xfrm>
            <a:off x="811338" y="1288775"/>
            <a:ext cx="10569324" cy="3919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558165" y="385444"/>
            <a:ext cx="9764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OUTPUT:</a:t>
            </a:r>
            <a:endParaRPr b="0" sz="2400"/>
          </a:p>
        </p:txBody>
      </p:sp>
      <p:pic>
        <p:nvPicPr>
          <p:cNvPr id="209" name="Google Shape;209;p18"/>
          <p:cNvPicPr preferRelativeResize="0"/>
          <p:nvPr/>
        </p:nvPicPr>
        <p:blipFill rotWithShape="1">
          <a:blip r:embed="rId3">
            <a:alphaModFix/>
          </a:blip>
          <a:srcRect b="0" l="0" r="23797" t="0"/>
          <a:stretch/>
        </p:blipFill>
        <p:spPr>
          <a:xfrm>
            <a:off x="726100" y="1124350"/>
            <a:ext cx="4964650" cy="523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5" name="Google Shape;215;p19"/>
          <p:cNvSpPr txBox="1"/>
          <p:nvPr>
            <p:ph type="title"/>
          </p:nvPr>
        </p:nvSpPr>
        <p:spPr>
          <a:xfrm>
            <a:off x="254965" y="212194"/>
            <a:ext cx="9764400" cy="12450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br>
              <a:rPr lang="en-US"/>
            </a:br>
            <a:endParaRPr b="0" sz="3200"/>
          </a:p>
        </p:txBody>
      </p:sp>
      <p:sp>
        <p:nvSpPr>
          <p:cNvPr id="216" name="Google Shape;216;p19"/>
          <p:cNvSpPr/>
          <p:nvPr/>
        </p:nvSpPr>
        <p:spPr>
          <a:xfrm>
            <a:off x="6424875" y="1530425"/>
            <a:ext cx="1053900" cy="48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7" name="Google Shape;217;p1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8" name="Google Shape;218;p19"/>
          <p:cNvSpPr txBox="1"/>
          <p:nvPr/>
        </p:nvSpPr>
        <p:spPr>
          <a:xfrm>
            <a:off x="971225" y="1147925"/>
            <a:ext cx="8331900" cy="3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rebuchet MS"/>
                <a:ea typeface="Trebuchet MS"/>
                <a:cs typeface="Trebuchet MS"/>
                <a:sym typeface="Trebuchet MS"/>
              </a:rPr>
              <a:t>In conclusion, the project on "Image Generation using GAN" has explored the capabilities and applications of Generative Adversarial Networks (GANs) in the context of creating synthetic images. </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0" lvl="0" marL="0" rtl="0" algn="l">
              <a:spcBef>
                <a:spcPts val="0"/>
              </a:spcBef>
              <a:spcAft>
                <a:spcPts val="0"/>
              </a:spcAft>
              <a:buNone/>
            </a:pPr>
            <a:r>
              <a:rPr lang="en-US" sz="1800">
                <a:latin typeface="Trebuchet MS"/>
                <a:ea typeface="Trebuchet MS"/>
                <a:cs typeface="Trebuchet MS"/>
                <a:sym typeface="Trebuchet MS"/>
              </a:rPr>
              <a:t>Throughout this project, we have achieved several key milestones and gained valuable insights into the field of deep learning and computer vision.</a:t>
            </a:r>
            <a:endParaRPr sz="18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 name="Google Shape;6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 name="Google Shape;7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7" name="Google Shape;7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txBox="1"/>
          <p:nvPr>
            <p:ph type="title"/>
          </p:nvPr>
        </p:nvSpPr>
        <p:spPr>
          <a:xfrm>
            <a:off x="558165" y="385444"/>
            <a:ext cx="9957300" cy="1119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Image Generation using GANs</a:t>
            </a:r>
            <a:endParaRPr sz="4250"/>
          </a:p>
        </p:txBody>
      </p:sp>
      <p:grpSp>
        <p:nvGrpSpPr>
          <p:cNvPr id="82" name="Google Shape;82;p8"/>
          <p:cNvGrpSpPr/>
          <p:nvPr/>
        </p:nvGrpSpPr>
        <p:grpSpPr>
          <a:xfrm>
            <a:off x="466725" y="6410325"/>
            <a:ext cx="3705225" cy="295275"/>
            <a:chOff x="466725" y="6410325"/>
            <a:chExt cx="3705225" cy="295275"/>
          </a:xfrm>
        </p:grpSpPr>
        <p:pic>
          <p:nvPicPr>
            <p:cNvPr id="83" name="Google Shape;83;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1" name="Google Shape;91;p9"/>
          <p:cNvGrpSpPr/>
          <p:nvPr/>
        </p:nvGrpSpPr>
        <p:grpSpPr>
          <a:xfrm>
            <a:off x="7448612" y="0"/>
            <a:ext cx="4743796" cy="6858466"/>
            <a:chOff x="7448612" y="0"/>
            <a:chExt cx="4743796" cy="6858466"/>
          </a:xfrm>
        </p:grpSpPr>
        <p:sp>
          <p:nvSpPr>
            <p:cNvPr id="92" name="Google Shape;9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3" name="Google Shape;9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4" name="Google Shape;9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 name="Google Shape;9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 name="Google Shape;9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1" name="Google Shape;10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3" name="Google Shape;10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5" name="Google Shape;10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6" name="Google Shape;106;p9"/>
          <p:cNvGrpSpPr/>
          <p:nvPr/>
        </p:nvGrpSpPr>
        <p:grpSpPr>
          <a:xfrm>
            <a:off x="47625" y="3819523"/>
            <a:ext cx="4124325" cy="3009898"/>
            <a:chOff x="47625" y="3819523"/>
            <a:chExt cx="4124325" cy="3009898"/>
          </a:xfrm>
        </p:grpSpPr>
        <p:pic>
          <p:nvPicPr>
            <p:cNvPr id="107" name="Google Shape;10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8" name="Google Shape;10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9" name="Google Shape;109;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0" name="Google Shape;110;p9"/>
          <p:cNvSpPr txBox="1"/>
          <p:nvPr/>
        </p:nvSpPr>
        <p:spPr>
          <a:xfrm>
            <a:off x="558165" y="385444"/>
            <a:ext cx="9764400" cy="4568700"/>
          </a:xfrm>
          <a:prstGeom prst="rect">
            <a:avLst/>
          </a:prstGeom>
          <a:noFill/>
          <a:ln>
            <a:noFill/>
          </a:ln>
        </p:spPr>
        <p:txBody>
          <a:bodyPr anchorCtr="0" anchor="t" bIns="0" lIns="0" spcFirstLastPara="1" rIns="0" wrap="square" tIns="73275">
            <a:spAutoFit/>
          </a:bodyPr>
          <a:lstStyle/>
          <a:p>
            <a:pPr indent="0" lvl="0" marL="193675" rtl="0" algn="l">
              <a:spcBef>
                <a:spcPts val="0"/>
              </a:spcBef>
              <a:spcAft>
                <a:spcPts val="0"/>
              </a:spcAft>
              <a:buNone/>
            </a:pPr>
            <a:r>
              <a:rPr b="1" lang="en-US" sz="4800">
                <a:solidFill>
                  <a:srgbClr val="000000"/>
                </a:solidFill>
                <a:latin typeface="Trebuchet MS"/>
                <a:ea typeface="Trebuchet MS"/>
                <a:cs typeface="Trebuchet MS"/>
                <a:sym typeface="Trebuchet MS"/>
              </a:rPr>
              <a:t>AGENDA</a:t>
            </a:r>
            <a:br>
              <a:rPr b="1" lang="en-US" sz="4800">
                <a:solidFill>
                  <a:srgbClr val="000000"/>
                </a:solidFill>
                <a:latin typeface="Trebuchet MS"/>
                <a:ea typeface="Trebuchet MS"/>
                <a:cs typeface="Trebuchet MS"/>
                <a:sym typeface="Trebuchet MS"/>
              </a:rPr>
            </a:br>
            <a:r>
              <a:rPr b="1" lang="en-US" sz="4800">
                <a:solidFill>
                  <a:srgbClr val="000000"/>
                </a:solidFill>
                <a:latin typeface="Trebuchet MS"/>
                <a:ea typeface="Trebuchet MS"/>
                <a:cs typeface="Trebuchet MS"/>
                <a:sym typeface="Trebuchet MS"/>
              </a:rPr>
              <a:t>     </a:t>
            </a:r>
            <a:br>
              <a:rPr lang="en-US" sz="2800">
                <a:solidFill>
                  <a:srgbClr val="000000"/>
                </a:solidFill>
                <a:latin typeface="Trebuchet MS"/>
                <a:ea typeface="Trebuchet MS"/>
                <a:cs typeface="Trebuchet MS"/>
                <a:sym typeface="Trebuchet MS"/>
              </a:rPr>
            </a:br>
            <a:r>
              <a:rPr lang="en-US" sz="2800">
                <a:solidFill>
                  <a:srgbClr val="000000"/>
                </a:solidFill>
                <a:latin typeface="Trebuchet MS"/>
                <a:ea typeface="Trebuchet MS"/>
                <a:cs typeface="Trebuchet MS"/>
                <a:sym typeface="Trebuchet MS"/>
              </a:rPr>
              <a:t>1. Problem Statement</a:t>
            </a:r>
            <a:br>
              <a:rPr lang="en-US" sz="2800">
                <a:solidFill>
                  <a:srgbClr val="000000"/>
                </a:solidFill>
                <a:latin typeface="Trebuchet MS"/>
                <a:ea typeface="Trebuchet MS"/>
                <a:cs typeface="Trebuchet MS"/>
                <a:sym typeface="Trebuchet MS"/>
              </a:rPr>
            </a:br>
            <a:r>
              <a:rPr lang="en-US" sz="2800">
                <a:solidFill>
                  <a:srgbClr val="000000"/>
                </a:solidFill>
                <a:latin typeface="Trebuchet MS"/>
                <a:ea typeface="Trebuchet MS"/>
                <a:cs typeface="Trebuchet MS"/>
                <a:sym typeface="Trebuchet MS"/>
              </a:rPr>
              <a:t>	2. Project Overview</a:t>
            </a:r>
            <a:br>
              <a:rPr lang="en-US" sz="2800">
                <a:solidFill>
                  <a:srgbClr val="000000"/>
                </a:solidFill>
                <a:latin typeface="Trebuchet MS"/>
                <a:ea typeface="Trebuchet MS"/>
                <a:cs typeface="Trebuchet MS"/>
                <a:sym typeface="Trebuchet MS"/>
              </a:rPr>
            </a:br>
            <a:r>
              <a:rPr lang="en-US" sz="2800">
                <a:solidFill>
                  <a:srgbClr val="000000"/>
                </a:solidFill>
                <a:latin typeface="Trebuchet MS"/>
                <a:ea typeface="Trebuchet MS"/>
                <a:cs typeface="Trebuchet MS"/>
                <a:sym typeface="Trebuchet MS"/>
              </a:rPr>
              <a:t>		3. End Users </a:t>
            </a:r>
            <a:endParaRPr sz="2800">
              <a:solidFill>
                <a:srgbClr val="000000"/>
              </a:solidFill>
              <a:latin typeface="Trebuchet MS"/>
              <a:ea typeface="Trebuchet MS"/>
              <a:cs typeface="Trebuchet MS"/>
              <a:sym typeface="Trebuchet MS"/>
            </a:endParaRPr>
          </a:p>
          <a:p>
            <a:pPr indent="263525" lvl="0" marL="1108075" rtl="0" algn="l">
              <a:spcBef>
                <a:spcPts val="0"/>
              </a:spcBef>
              <a:spcAft>
                <a:spcPts val="0"/>
              </a:spcAft>
              <a:buNone/>
            </a:pPr>
            <a:r>
              <a:rPr lang="en-US" sz="2800">
                <a:solidFill>
                  <a:srgbClr val="000000"/>
                </a:solidFill>
                <a:latin typeface="Trebuchet MS"/>
                <a:ea typeface="Trebuchet MS"/>
                <a:cs typeface="Trebuchet MS"/>
                <a:sym typeface="Trebuchet MS"/>
              </a:rPr>
              <a:t>4. Solution &amp; Proposition</a:t>
            </a:r>
            <a:endParaRPr sz="2800">
              <a:solidFill>
                <a:srgbClr val="000000"/>
              </a:solidFill>
              <a:latin typeface="Trebuchet MS"/>
              <a:ea typeface="Trebuchet MS"/>
              <a:cs typeface="Trebuchet MS"/>
              <a:sym typeface="Trebuchet MS"/>
            </a:endParaRPr>
          </a:p>
          <a:p>
            <a:pPr indent="263525" lvl="0" marL="1565275" rtl="0" algn="l">
              <a:spcBef>
                <a:spcPts val="0"/>
              </a:spcBef>
              <a:spcAft>
                <a:spcPts val="0"/>
              </a:spcAft>
              <a:buNone/>
            </a:pPr>
            <a:r>
              <a:rPr lang="en-US" sz="2800">
                <a:solidFill>
                  <a:srgbClr val="000000"/>
                </a:solidFill>
                <a:latin typeface="Trebuchet MS"/>
                <a:ea typeface="Trebuchet MS"/>
                <a:cs typeface="Trebuchet MS"/>
                <a:sym typeface="Trebuchet MS"/>
              </a:rPr>
              <a:t>5. The WOW in the Solution</a:t>
            </a:r>
            <a:br>
              <a:rPr lang="en-US" sz="2800">
                <a:solidFill>
                  <a:srgbClr val="000000"/>
                </a:solidFill>
                <a:latin typeface="Trebuchet MS"/>
                <a:ea typeface="Trebuchet MS"/>
                <a:cs typeface="Trebuchet MS"/>
                <a:sym typeface="Trebuchet MS"/>
              </a:rPr>
            </a:br>
            <a:r>
              <a:rPr lang="en-US" sz="2800">
                <a:solidFill>
                  <a:srgbClr val="000000"/>
                </a:solidFill>
                <a:latin typeface="Trebuchet MS"/>
                <a:ea typeface="Trebuchet MS"/>
                <a:cs typeface="Trebuchet MS"/>
                <a:sym typeface="Trebuchet MS"/>
              </a:rPr>
              <a:t>		6. Modelling </a:t>
            </a:r>
            <a:br>
              <a:rPr lang="en-US" sz="2800">
                <a:solidFill>
                  <a:srgbClr val="000000"/>
                </a:solidFill>
                <a:latin typeface="Trebuchet MS"/>
                <a:ea typeface="Trebuchet MS"/>
                <a:cs typeface="Trebuchet MS"/>
                <a:sym typeface="Trebuchet MS"/>
              </a:rPr>
            </a:br>
            <a:r>
              <a:rPr lang="en-US" sz="2800">
                <a:solidFill>
                  <a:srgbClr val="000000"/>
                </a:solidFill>
                <a:latin typeface="Trebuchet MS"/>
                <a:ea typeface="Trebuchet MS"/>
                <a:cs typeface="Trebuchet MS"/>
                <a:sym typeface="Trebuchet MS"/>
              </a:rPr>
              <a:t>			7. Output &amp; Result</a:t>
            </a:r>
            <a:endParaRPr b="1" sz="2800">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10"/>
          <p:cNvGrpSpPr/>
          <p:nvPr/>
        </p:nvGrpSpPr>
        <p:grpSpPr>
          <a:xfrm>
            <a:off x="8991600" y="2933700"/>
            <a:ext cx="2762250" cy="3257550"/>
            <a:chOff x="7991475" y="2933700"/>
            <a:chExt cx="2762250" cy="3257550"/>
          </a:xfrm>
        </p:grpSpPr>
        <p:sp>
          <p:nvSpPr>
            <p:cNvPr id="116" name="Google Shape;11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7" name="Google Shape;11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8" name="Google Shape;118;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19" name="Google Shape;119;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0" name="Google Shape;120;p10"/>
          <p:cNvSpPr txBox="1"/>
          <p:nvPr>
            <p:ph type="title"/>
          </p:nvPr>
        </p:nvSpPr>
        <p:spPr>
          <a:xfrm>
            <a:off x="834072" y="533400"/>
            <a:ext cx="8976600" cy="6939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4400"/>
              <a:t>PROBLEM	STATEMENT  </a:t>
            </a:r>
            <a:endParaRPr sz="4250"/>
          </a:p>
        </p:txBody>
      </p:sp>
      <p:pic>
        <p:nvPicPr>
          <p:cNvPr id="121" name="Google Shape;12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2" name="Google Shape;122;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3" name="Google Shape;123;p10"/>
          <p:cNvSpPr/>
          <p:nvPr/>
        </p:nvSpPr>
        <p:spPr>
          <a:xfrm>
            <a:off x="6525925" y="1501550"/>
            <a:ext cx="779700" cy="76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 name="Google Shape;124;p10"/>
          <p:cNvSpPr txBox="1"/>
          <p:nvPr/>
        </p:nvSpPr>
        <p:spPr>
          <a:xfrm>
            <a:off x="676275" y="1485900"/>
            <a:ext cx="8830200" cy="4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rebuchet MS"/>
                <a:ea typeface="Trebuchet MS"/>
                <a:cs typeface="Trebuchet MS"/>
                <a:sym typeface="Trebuchet MS"/>
              </a:rPr>
              <a:t>The aim of this project is to develop a system for image generation using Generative Adversarial Networks (GANs). The goal is to explore and implement advanced deep learning techniques to generate high-quality, realistic images from random noise or seed images.</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0" lvl="0" marL="0" rtl="0" algn="l">
              <a:spcBef>
                <a:spcPts val="0"/>
              </a:spcBef>
              <a:spcAft>
                <a:spcPts val="0"/>
              </a:spcAft>
              <a:buNone/>
            </a:pPr>
            <a:r>
              <a:rPr lang="en-US" sz="1800">
                <a:solidFill>
                  <a:schemeClr val="dk1"/>
                </a:solidFill>
                <a:latin typeface="Trebuchet MS"/>
                <a:ea typeface="Trebuchet MS"/>
                <a:cs typeface="Trebuchet MS"/>
                <a:sym typeface="Trebuchet MS"/>
              </a:rPr>
              <a:t>Research and Understanding, Data Collection and Preprocessing, Model Implementation, Training and Optimization, Evaluation and Validation are a few objectives of GANs.</a:t>
            </a:r>
            <a:endParaRPr sz="18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11"/>
          <p:cNvGrpSpPr/>
          <p:nvPr/>
        </p:nvGrpSpPr>
        <p:grpSpPr>
          <a:xfrm>
            <a:off x="8658225" y="2647950"/>
            <a:ext cx="3533775" cy="3810000"/>
            <a:chOff x="8658225" y="2647950"/>
            <a:chExt cx="3533775" cy="3810000"/>
          </a:xfrm>
        </p:grpSpPr>
        <p:sp>
          <p:nvSpPr>
            <p:cNvPr id="130" name="Google Shape;13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 name="Google Shape;13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2" name="Google Shape;132;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3" name="Google Shape;13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4" name="Google Shape;134;p11"/>
          <p:cNvSpPr txBox="1"/>
          <p:nvPr>
            <p:ph type="title"/>
          </p:nvPr>
        </p:nvSpPr>
        <p:spPr>
          <a:xfrm>
            <a:off x="739775" y="601026"/>
            <a:ext cx="8556600" cy="6708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4250"/>
              <a:t>PROJECT	 OVERVIEW</a:t>
            </a:r>
            <a:endParaRPr sz="4250"/>
          </a:p>
        </p:txBody>
      </p:sp>
      <p:pic>
        <p:nvPicPr>
          <p:cNvPr id="135" name="Google Shape;135;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6" name="Google Shape;136;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7" name="Google Shape;137;p11"/>
          <p:cNvSpPr txBox="1"/>
          <p:nvPr/>
        </p:nvSpPr>
        <p:spPr>
          <a:xfrm>
            <a:off x="863700" y="2097025"/>
            <a:ext cx="8134200" cy="45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latin typeface="Trebuchet MS"/>
                <a:ea typeface="Trebuchet MS"/>
                <a:cs typeface="Trebuchet MS"/>
                <a:sym typeface="Trebuchet MS"/>
              </a:rPr>
              <a:t>The project "Image Generation using GAN" focuses on leveraging Generative Adversarial Networks (GANs) to create high-quality and diverse images from random noise or seed images. </a:t>
            </a:r>
            <a:endParaRPr b="1"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800">
                <a:latin typeface="Trebuchet MS"/>
                <a:ea typeface="Trebuchet MS"/>
                <a:cs typeface="Trebuchet MS"/>
                <a:sym typeface="Trebuchet MS"/>
              </a:rPr>
              <a:t>GANs are a type of deep learning architecture consisting of two neural networks, the generator and the discriminator, which compete against each other to improve the quality of generated images.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0" lvl="0" marL="0" rtl="0" algn="l">
              <a:spcBef>
                <a:spcPts val="0"/>
              </a:spcBef>
              <a:spcAft>
                <a:spcPts val="0"/>
              </a:spcAft>
              <a:buNone/>
            </a:pPr>
            <a:r>
              <a:rPr b="1" lang="en-US" sz="1800">
                <a:latin typeface="Trebuchet MS"/>
                <a:ea typeface="Trebuchet MS"/>
                <a:cs typeface="Trebuchet MS"/>
                <a:sym typeface="Trebuchet MS"/>
              </a:rPr>
              <a:t>The primary objective of this project is to implement and evaluate various GAN architectures for image generation. By harnessing the power of deep learning, the project aims to generate realistic and novel images that can find applications in computer graphics, data augmentation, and creative arts.</a:t>
            </a:r>
            <a:endParaRPr b="1" sz="18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3" name="Google Shape;143;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4" name="Google Shape;144;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5" name="Google Shape;145;p12"/>
          <p:cNvSpPr txBox="1"/>
          <p:nvPr>
            <p:ph type="title"/>
          </p:nvPr>
        </p:nvSpPr>
        <p:spPr>
          <a:xfrm>
            <a:off x="545275" y="290897"/>
            <a:ext cx="9764400" cy="1051500"/>
          </a:xfrm>
          <a:prstGeom prst="rect">
            <a:avLst/>
          </a:prstGeom>
          <a:noFill/>
          <a:ln>
            <a:noFill/>
          </a:ln>
        </p:spPr>
        <p:txBody>
          <a:bodyPr anchorCtr="0" anchor="t" bIns="0" lIns="0" spcFirstLastPara="1" rIns="0" wrap="square" tIns="522850">
            <a:spAutoFit/>
          </a:bodyPr>
          <a:lstStyle/>
          <a:p>
            <a:pPr indent="0" lvl="0" marL="0" rtl="0" algn="l">
              <a:lnSpc>
                <a:spcPct val="100000"/>
              </a:lnSpc>
              <a:spcBef>
                <a:spcPts val="0"/>
              </a:spcBef>
              <a:spcAft>
                <a:spcPts val="0"/>
              </a:spcAft>
              <a:buNone/>
            </a:pPr>
            <a:r>
              <a:rPr lang="en-US" sz="3400"/>
              <a:t>WHO ARE THE END USERS?</a:t>
            </a:r>
            <a:r>
              <a:rPr lang="en-US" sz="1600"/>
              <a:t>             </a:t>
            </a:r>
            <a:endParaRPr sz="2600"/>
          </a:p>
        </p:txBody>
      </p:sp>
      <p:pic>
        <p:nvPicPr>
          <p:cNvPr id="146" name="Google Shape;146;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8" name="Google Shape;148;p12"/>
          <p:cNvSpPr txBox="1"/>
          <p:nvPr/>
        </p:nvSpPr>
        <p:spPr>
          <a:xfrm>
            <a:off x="541425" y="2028475"/>
            <a:ext cx="8391900" cy="3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latin typeface="Trebuchet MS"/>
                <a:ea typeface="Trebuchet MS"/>
                <a:cs typeface="Trebuchet MS"/>
                <a:sym typeface="Trebuchet MS"/>
              </a:rPr>
              <a:t>The end users of the "Image Generation using GAN" project can vary depending on the specific applications and use cases targeted by the generated images.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Data Scientists and Machine Learning Researchers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Content Creators and Media Professionals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Academic and Research Communities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Artists and Designers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General Public</a:t>
            </a:r>
            <a:endParaRPr b="1" sz="18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b="0" l="0" r="0" t="0"/>
          <a:stretch/>
        </p:blipFill>
        <p:spPr>
          <a:xfrm>
            <a:off x="0" y="4275650"/>
            <a:ext cx="2143125" cy="2582352"/>
          </a:xfrm>
          <a:prstGeom prst="rect">
            <a:avLst/>
          </a:prstGeom>
          <a:noFill/>
          <a:ln>
            <a:noFill/>
          </a:ln>
        </p:spPr>
      </p:pic>
      <p:sp>
        <p:nvSpPr>
          <p:cNvPr id="154" name="Google Shape;154;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5" name="Google Shape;155;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6" name="Google Shape;156;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7" name="Google Shape;157;p13"/>
          <p:cNvSpPr txBox="1"/>
          <p:nvPr>
            <p:ph type="title"/>
          </p:nvPr>
        </p:nvSpPr>
        <p:spPr>
          <a:xfrm>
            <a:off x="558175" y="385449"/>
            <a:ext cx="11176500" cy="10449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                </a:t>
            </a:r>
            <a:endParaRPr sz="2000"/>
          </a:p>
        </p:txBody>
      </p:sp>
      <p:sp>
        <p:nvSpPr>
          <p:cNvPr id="158" name="Google Shape;158;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9" name="Google Shape;159;p13"/>
          <p:cNvSpPr/>
          <p:nvPr/>
        </p:nvSpPr>
        <p:spPr>
          <a:xfrm>
            <a:off x="6497050" y="1487100"/>
            <a:ext cx="678600" cy="66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0" name="Google Shape;160;p13"/>
          <p:cNvSpPr txBox="1"/>
          <p:nvPr/>
        </p:nvSpPr>
        <p:spPr>
          <a:xfrm>
            <a:off x="2359050" y="1542600"/>
            <a:ext cx="6639000" cy="470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I</a:t>
            </a:r>
            <a:r>
              <a:rPr b="1" lang="en-US" sz="1800" u="sng">
                <a:latin typeface="Trebuchet MS"/>
                <a:ea typeface="Trebuchet MS"/>
                <a:cs typeface="Trebuchet MS"/>
                <a:sym typeface="Trebuchet MS"/>
              </a:rPr>
              <a:t>ntegratio</a:t>
            </a:r>
            <a:r>
              <a:rPr b="1" lang="en-US" sz="1800">
                <a:latin typeface="Trebuchet MS"/>
                <a:ea typeface="Trebuchet MS"/>
                <a:cs typeface="Trebuchet MS"/>
                <a:sym typeface="Trebuchet MS"/>
              </a:rPr>
              <a:t>n: Provide an easy-to-use API or library interface for integrating the image generation functionality into other applications or systems.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F</a:t>
            </a:r>
            <a:r>
              <a:rPr b="1" lang="en-US" sz="1800" u="sng">
                <a:latin typeface="Trebuchet MS"/>
                <a:ea typeface="Trebuchet MS"/>
                <a:cs typeface="Trebuchet MS"/>
                <a:sym typeface="Trebuchet MS"/>
              </a:rPr>
              <a:t>unctionalit</a:t>
            </a:r>
            <a:r>
              <a:rPr b="1" lang="en-US" sz="1800">
                <a:latin typeface="Trebuchet MS"/>
                <a:ea typeface="Trebuchet MS"/>
                <a:cs typeface="Trebuchet MS"/>
                <a:sym typeface="Trebuchet MS"/>
              </a:rPr>
              <a:t>y: Implement different modes for image generation, such as random noise input, conditional generation based on specific attributes, or interpolation between seed images.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U</a:t>
            </a:r>
            <a:r>
              <a:rPr b="1" lang="en-US" sz="1800" u="sng">
                <a:latin typeface="Trebuchet MS"/>
                <a:ea typeface="Trebuchet MS"/>
                <a:cs typeface="Trebuchet MS"/>
                <a:sym typeface="Trebuchet MS"/>
              </a:rPr>
              <a:t>se</a:t>
            </a:r>
            <a:r>
              <a:rPr b="1" lang="en-US" sz="1800">
                <a:latin typeface="Trebuchet MS"/>
                <a:ea typeface="Trebuchet MS"/>
                <a:cs typeface="Trebuchet MS"/>
                <a:sym typeface="Trebuchet MS"/>
              </a:rPr>
              <a:t>r I</a:t>
            </a:r>
            <a:r>
              <a:rPr b="1" lang="en-US" sz="1800" u="sng">
                <a:latin typeface="Trebuchet MS"/>
                <a:ea typeface="Trebuchet MS"/>
                <a:cs typeface="Trebuchet MS"/>
                <a:sym typeface="Trebuchet MS"/>
              </a:rPr>
              <a:t>nteractio</a:t>
            </a:r>
            <a:r>
              <a:rPr b="1" lang="en-US" sz="1800">
                <a:latin typeface="Trebuchet MS"/>
                <a:ea typeface="Trebuchet MS"/>
                <a:cs typeface="Trebuchet MS"/>
                <a:sym typeface="Trebuchet MS"/>
              </a:rPr>
              <a:t>n: Develop a user-friendly graphical user interface (GUI) or web interface for interacting with the image generation system. This can include options for tweaking parameters, selecting generation modes, and visualizing outputs.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C</a:t>
            </a:r>
            <a:r>
              <a:rPr b="1" lang="en-US" sz="1800" u="sng">
                <a:latin typeface="Trebuchet MS"/>
                <a:ea typeface="Trebuchet MS"/>
                <a:cs typeface="Trebuchet MS"/>
                <a:sym typeface="Trebuchet MS"/>
              </a:rPr>
              <a:t>ustomizatio</a:t>
            </a:r>
            <a:r>
              <a:rPr b="1" lang="en-US" sz="1800">
                <a:latin typeface="Trebuchet MS"/>
                <a:ea typeface="Trebuchet MS"/>
                <a:cs typeface="Trebuchet MS"/>
                <a:sym typeface="Trebuchet MS"/>
              </a:rPr>
              <a:t>n: Allow users to customize GAN model configurations, hyperparameters, and training settings based on their specific needs and constraints.</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0" lvl="0" marL="457200" rtl="0" algn="l">
              <a:spcBef>
                <a:spcPts val="0"/>
              </a:spcBef>
              <a:spcAft>
                <a:spcPts val="0"/>
              </a:spcAft>
              <a:buNone/>
            </a:pPr>
            <a:r>
              <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7" name="Google Shape;167;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8" name="Google Shape;168;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69" name="Google Shape;169;p14"/>
          <p:cNvPicPr preferRelativeResize="0"/>
          <p:nvPr/>
        </p:nvPicPr>
        <p:blipFill rotWithShape="1">
          <a:blip r:embed="rId3">
            <a:alphaModFix/>
          </a:blip>
          <a:srcRect b="0" l="0" r="0" t="0"/>
          <a:stretch/>
        </p:blipFill>
        <p:spPr>
          <a:xfrm>
            <a:off x="0" y="3438523"/>
            <a:ext cx="2466975" cy="3419475"/>
          </a:xfrm>
          <a:prstGeom prst="rect">
            <a:avLst/>
          </a:prstGeom>
          <a:noFill/>
          <a:ln>
            <a:noFill/>
          </a:ln>
        </p:spPr>
      </p:pic>
      <p:sp>
        <p:nvSpPr>
          <p:cNvPr id="170" name="Google Shape;170;p14"/>
          <p:cNvSpPr txBox="1"/>
          <p:nvPr>
            <p:ph type="title"/>
          </p:nvPr>
        </p:nvSpPr>
        <p:spPr>
          <a:xfrm>
            <a:off x="558165" y="385444"/>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b="0" sz="2400"/>
          </a:p>
        </p:txBody>
      </p:sp>
      <p:sp>
        <p:nvSpPr>
          <p:cNvPr id="171" name="Google Shape;171;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2" name="Google Shape;172;p14"/>
          <p:cNvSpPr/>
          <p:nvPr/>
        </p:nvSpPr>
        <p:spPr>
          <a:xfrm>
            <a:off x="6522825" y="1611375"/>
            <a:ext cx="1018500" cy="54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3" name="Google Shape;173;p14"/>
          <p:cNvSpPr txBox="1"/>
          <p:nvPr/>
        </p:nvSpPr>
        <p:spPr>
          <a:xfrm>
            <a:off x="2062050" y="1666425"/>
            <a:ext cx="7291500" cy="457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Generator : The generator network takes random noise (often drawn from a simple distribution like Gaussian) as input and learns to generate fake data (e.g., images) that resembles the real data.</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Discriminator : The discriminator network acts as a binary classifier that distinguishes between real data (e.g., real images from a dataset) and fake data (images generated by the generator). It is trained to output high values for real data and low values for fake data.</a:t>
            </a:r>
            <a:endParaRPr b="1" sz="1800">
              <a:latin typeface="Trebuchet MS"/>
              <a:ea typeface="Trebuchet MS"/>
              <a:cs typeface="Trebuchet MS"/>
              <a:sym typeface="Trebuchet MS"/>
            </a:endParaRPr>
          </a:p>
          <a:p>
            <a:pPr indent="0" lvl="0" marL="45720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Loss Functions : The generator and discriminator are optimized using different loss functions. The discriminator's loss function is typically a binary cross-entropy loss, whereas the generator's loss function is often the inverse of the discriminator's loss.</a:t>
            </a:r>
            <a:endParaRPr b="1" sz="1800">
              <a:latin typeface="Trebuchet MS"/>
              <a:ea typeface="Trebuchet MS"/>
              <a:cs typeface="Trebuchet MS"/>
              <a:sym typeface="Trebuchet MS"/>
            </a:endParaRPr>
          </a:p>
          <a:p>
            <a:pPr indent="0" lvl="0" marL="457200" rtl="0" algn="l">
              <a:spcBef>
                <a:spcPts val="0"/>
              </a:spcBef>
              <a:spcAft>
                <a:spcPts val="0"/>
              </a:spcAft>
              <a:buNone/>
            </a:pPr>
            <a:r>
              <a:t/>
            </a:r>
            <a:endParaRPr b="1" sz="1800">
              <a:latin typeface="Trebuchet MS"/>
              <a:ea typeface="Trebuchet MS"/>
              <a:cs typeface="Trebuchet MS"/>
              <a:sym typeface="Trebuchet MS"/>
            </a:endParaRPr>
          </a:p>
          <a:p>
            <a:pPr indent="0" lvl="0" marL="457200" rtl="0" algn="l">
              <a:spcBef>
                <a:spcPts val="0"/>
              </a:spcBef>
              <a:spcAft>
                <a:spcPts val="0"/>
              </a:spcAft>
              <a:buNone/>
            </a:pPr>
            <a:r>
              <a:t/>
            </a:r>
            <a:endParaRPr b="1" sz="18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9" name="Google Shape;179;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0" name="Google Shape;180;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1" name="Google Shape;181;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2" name="Google Shape;182;p15"/>
          <p:cNvPicPr preferRelativeResize="0"/>
          <p:nvPr/>
        </p:nvPicPr>
        <p:blipFill rotWithShape="1">
          <a:blip r:embed="rId3">
            <a:alphaModFix/>
          </a:blip>
          <a:srcRect b="0" l="0" r="0" t="0"/>
          <a:stretch/>
        </p:blipFill>
        <p:spPr>
          <a:xfrm>
            <a:off x="0" y="3438523"/>
            <a:ext cx="2466975" cy="3419475"/>
          </a:xfrm>
          <a:prstGeom prst="rect">
            <a:avLst/>
          </a:prstGeom>
          <a:noFill/>
          <a:ln>
            <a:noFill/>
          </a:ln>
        </p:spPr>
      </p:pic>
      <p:sp>
        <p:nvSpPr>
          <p:cNvPr id="183" name="Google Shape;183;p15"/>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4" name="Google Shape;184;p15"/>
          <p:cNvSpPr/>
          <p:nvPr/>
        </p:nvSpPr>
        <p:spPr>
          <a:xfrm>
            <a:off x="6522825" y="1611375"/>
            <a:ext cx="1018500" cy="54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5" name="Google Shape;185;p15"/>
          <p:cNvSpPr txBox="1"/>
          <p:nvPr/>
        </p:nvSpPr>
        <p:spPr>
          <a:xfrm>
            <a:off x="2062050" y="828225"/>
            <a:ext cx="7291500" cy="457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Convergence and Training Dynamics : GANs are notoriously challenging to train due to their adversarial nature. Training GANs requires careful tuning of hyperparameters, monitoring of loss functions, and dealing with issues like mode collapse (where the generator only learns to produce a limited set of outputs) or instability.</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Adversarial Training : The key idea behind GANs is to train the generator and discriminator networks simultaneously in a competitive setting. The generator's goal is to fool the discriminator into classifying its fake data as real, while the discriminator's goal is to correctly distinguish between real and fake data.</a:t>
            </a:r>
            <a:endParaRPr b="1" sz="1800">
              <a:latin typeface="Trebuchet MS"/>
              <a:ea typeface="Trebuchet MS"/>
              <a:cs typeface="Trebuchet MS"/>
              <a:sym typeface="Trebuchet MS"/>
            </a:endParaRPr>
          </a:p>
          <a:p>
            <a:pPr indent="0" lvl="0" marL="457200" rtl="0" algn="l">
              <a:spcBef>
                <a:spcPts val="0"/>
              </a:spcBef>
              <a:spcAft>
                <a:spcPts val="0"/>
              </a:spcAft>
              <a:buNone/>
            </a:pPr>
            <a:r>
              <a:t/>
            </a:r>
            <a:endParaRPr b="1"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