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75" r:id="rId4"/>
    <p:sldId id="265" r:id="rId5"/>
    <p:sldId id="272" r:id="rId6"/>
    <p:sldId id="279" r:id="rId7"/>
    <p:sldId id="280" r:id="rId8"/>
    <p:sldId id="264" r:id="rId9"/>
    <p:sldId id="276" r:id="rId10"/>
    <p:sldId id="277" r:id="rId11"/>
    <p:sldId id="267" r:id="rId12"/>
    <p:sldId id="284" r:id="rId13"/>
    <p:sldId id="285" r:id="rId14"/>
    <p:sldId id="281" r:id="rId15"/>
    <p:sldId id="282" r:id="rId16"/>
    <p:sldId id="283" r:id="rId17"/>
    <p:sldId id="268" r:id="rId18"/>
    <p:sldId id="286" r:id="rId19"/>
  </p:sldIdLst>
  <p:sldSz cx="12192000" cy="6858000"/>
  <p:notesSz cx="6858000" cy="9144000"/>
  <p:embeddedFontLst>
    <p:embeddedFont>
      <p:font typeface="Arial Black" panose="020B0A04020102020204" pitchFamily="34" charset="0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NpaH+OQW1PwqegNu63/wFG5Mj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82" autoAdjust="0"/>
    <p:restoredTop sz="94660"/>
  </p:normalViewPr>
  <p:slideViewPr>
    <p:cSldViewPr snapToGrid="0">
      <p:cViewPr>
        <p:scale>
          <a:sx n="75" d="100"/>
          <a:sy n="75" d="100"/>
        </p:scale>
        <p:origin x="300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00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11730" y="2274838"/>
            <a:ext cx="11368561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Mechanical Turks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>
            <a:extLst>
              <a:ext uri="{FF2B5EF4-FFF2-40B4-BE49-F238E27FC236}">
                <a16:creationId xmlns:a16="http://schemas.microsoft.com/office/drawing/2014/main" id="{6FFFEC6A-DB90-2230-5C9C-FD384EFC3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980803"/>
            <a:ext cx="2842661" cy="283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A4F770F8-CAEE-7F03-7C30-CFB5FD38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1" y="913790"/>
            <a:ext cx="3467100" cy="279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D83BABA-325B-28F1-274C-589865BB5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040" y="913790"/>
            <a:ext cx="3467100" cy="279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540E9C-EA25-D8F5-2581-564F35BE4942}"/>
              </a:ext>
            </a:extLst>
          </p:cNvPr>
          <p:cNvSpPr txBox="1"/>
          <p:nvPr/>
        </p:nvSpPr>
        <p:spPr>
          <a:xfrm>
            <a:off x="632861" y="4000500"/>
            <a:ext cx="109262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Insights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there is not much difference between the marital status on acceptance of coupon, but the users with child/ren more likely to accept the coupon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is unlikely to accept coupon when </a:t>
            </a:r>
            <a:r>
              <a:rPr lang="en-IN" dirty="0"/>
              <a:t>driving distance to the restaurant/cafe/bar for using the coupon is &gt; 25 minutes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250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6F1E-65B8-831C-E4D7-5356E4D6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52560-5BA1-B40E-9A27-24D685E4C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in model creation:</a:t>
            </a:r>
          </a:p>
          <a:p>
            <a:pPr marL="114300" indent="0">
              <a:buNone/>
            </a:pPr>
            <a:r>
              <a:rPr lang="en-US" sz="1800" dirty="0"/>
              <a:t>1. Hyper-parameter tuning | 2. Model Implementation | 3. Cross Validation | 4. Evaluation Metrices</a:t>
            </a:r>
          </a:p>
          <a:p>
            <a:endParaRPr lang="en-US" dirty="0"/>
          </a:p>
          <a:p>
            <a:r>
              <a:rPr lang="en-US" dirty="0"/>
              <a:t>Models/ Algorithms</a:t>
            </a:r>
          </a:p>
          <a:p>
            <a:pPr marL="114300" indent="0">
              <a:buNone/>
            </a:pPr>
            <a:r>
              <a:rPr lang="en-US" sz="1800" dirty="0"/>
              <a:t>1. LogisticRegression | 2.DecisionTree | 3.RandomForest | 4.ExtraTrees | 5.KNearestNeighbors |</a:t>
            </a:r>
          </a:p>
          <a:p>
            <a:pPr marL="114300" indent="0">
              <a:buNone/>
            </a:pPr>
            <a:r>
              <a:rPr lang="en-US" sz="1800" dirty="0"/>
              <a:t>6. SupportVectorMachine | 7.GradientBoosting | 8.AdaBoost | 9.XGBclassifer | 10.RidgeClassifier|</a:t>
            </a:r>
          </a:p>
          <a:p>
            <a:endParaRPr lang="en-US" dirty="0"/>
          </a:p>
          <a:p>
            <a:r>
              <a:rPr lang="en-US" dirty="0"/>
              <a:t>Evaluation metrics</a:t>
            </a:r>
          </a:p>
          <a:p>
            <a:pPr marL="114300" indent="0">
              <a:buNone/>
            </a:pPr>
            <a:r>
              <a:rPr lang="en-US" sz="1900" dirty="0"/>
              <a:t>1. Accuracy | 2. Confusion Metrics | 3. Classification Report | 4. AUC-ROC Score</a:t>
            </a:r>
          </a:p>
          <a:p>
            <a:pPr marL="11430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87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B1C7-C18F-E5E0-099B-E798CC78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8B7EE-1643-48FC-64AB-3F8FDA29DD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model is selected primarily based on :</a:t>
            </a:r>
          </a:p>
          <a:p>
            <a:pPr marL="628650" indent="-514350">
              <a:buAutoNum type="arabicPeriod"/>
            </a:pPr>
            <a:r>
              <a:rPr lang="en-US" dirty="0"/>
              <a:t>ROC-AUC Score</a:t>
            </a:r>
          </a:p>
          <a:p>
            <a:pPr marL="628650" indent="-514350">
              <a:buAutoNum type="arabicPeriod"/>
            </a:pPr>
            <a:r>
              <a:rPr lang="en-US" dirty="0"/>
              <a:t>Accuracy on test data</a:t>
            </a:r>
          </a:p>
          <a:p>
            <a:pPr marL="628650" indent="-514350">
              <a:buAutoNum type="arabicPeriod"/>
            </a:pPr>
            <a:r>
              <a:rPr lang="en-US" dirty="0"/>
              <a:t>Cross validation scores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00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FCF3C-813A-1968-9C0F-CAE26E70B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900" y="1127125"/>
            <a:ext cx="10515600" cy="4351338"/>
          </a:xfrm>
        </p:spPr>
        <p:txBody>
          <a:bodyPr anchor="ctr">
            <a:normAutofit/>
          </a:bodyPr>
          <a:lstStyle/>
          <a:p>
            <a:pPr marL="114300" indent="0" algn="ctr">
              <a:buNone/>
            </a:pPr>
            <a:r>
              <a:rPr lang="en-US" sz="4400" b="1" dirty="0"/>
              <a:t>Best Models</a:t>
            </a:r>
          </a:p>
          <a:p>
            <a:pPr marL="114300" indent="0" algn="ctr">
              <a:buNone/>
            </a:pPr>
            <a:r>
              <a:rPr lang="en-US" sz="4400" b="1" dirty="0"/>
              <a:t>For classification of users on basis of accepting coupons by Mechanical Turks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35995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CCBA-CDA0-D2CF-425E-E0C84272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3675B9-F344-EE2F-6897-9C6345E9FD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020923"/>
            <a:ext cx="4416594" cy="28161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Accuracy: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Training Data: 0.98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Test Data: 0.74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Cross Validation: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The min accuracy of the model is:  0.64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The mean accuracy of the model is:  0.66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The max accuracy of the model is:  0.67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roc_auc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_score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– 0.73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7358DC8A-956C-F6E6-A660-49F43853B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01763"/>
            <a:ext cx="2552700" cy="209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AAB84EEC-09AB-0C5D-1570-855FD5079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820" y="1253333"/>
            <a:ext cx="2595388" cy="224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CE46AD8F-3683-954B-B116-88F865C0F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921" y="3531054"/>
            <a:ext cx="3726677" cy="29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615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CCBA-CDA0-D2CF-425E-E0C84272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ExtraTrees</a:t>
            </a:r>
            <a:r>
              <a:rPr lang="en-US" dirty="0"/>
              <a:t> Classifier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3675B9-F344-EE2F-6897-9C6345E9FD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020923"/>
            <a:ext cx="4416594" cy="28161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Accuracy: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Training Data: 0.98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Test Data: 0.73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Cross Validation: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The min accuracy of the model is:  0.63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The mean accuracy of the model is:  0.65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The max accuracy of the model is:  0.67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roc_auc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_score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– 0.72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503254F-3B80-5B7F-5B96-B14B3519E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00" y="1909763"/>
            <a:ext cx="2794000" cy="194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E9D08D4B-1C4C-7C19-084F-01143A49C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065" y="1884363"/>
            <a:ext cx="2376735" cy="194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C85B6A5C-2364-8122-2595-C197BC744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194" y="3729002"/>
            <a:ext cx="2912350" cy="229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821420-01C8-D79C-B668-8A4696CB8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411" y="1782763"/>
            <a:ext cx="2794000" cy="194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4CC0E94-A7C2-EE15-27F0-1E97901C0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176" y="1757363"/>
            <a:ext cx="2376735" cy="194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137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CCBA-CDA0-D2CF-425E-E0C84272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AdaBoost Classifier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3675B9-F344-EE2F-6897-9C6345E9FD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020923"/>
            <a:ext cx="4416594" cy="28161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Accuracy: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Training Data: 0.98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Test Data: 0.73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Cross Validation: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The min accuracy of the model is:  0.65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The mean accuracy of the model is:  0.66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The max accuracy of the model is:  0.67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roc_auc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_score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– 0.72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503254F-3B80-5B7F-5B96-B14B3519E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00" y="1909763"/>
            <a:ext cx="2794000" cy="194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E9D08D4B-1C4C-7C19-084F-01143A49C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065" y="1884363"/>
            <a:ext cx="2376735" cy="194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C85B6A5C-2364-8122-2595-C197BC744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194" y="3729002"/>
            <a:ext cx="2912350" cy="229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821420-01C8-D79C-B668-8A4696CB8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411" y="1782763"/>
            <a:ext cx="2794000" cy="194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4CC0E94-A7C2-EE15-27F0-1E97901C0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176" y="1757363"/>
            <a:ext cx="2376735" cy="194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992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05DC-F832-45CD-3932-EFD20216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565CC-3F0F-7B6E-FD5D-B0D4C96B2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Provide coupons mostly on Weekends</a:t>
            </a:r>
            <a:r>
              <a:rPr lang="en-US" sz="1800" dirty="0">
                <a:solidFill>
                  <a:srgbClr val="FF0000"/>
                </a:solidFill>
              </a:rPr>
              <a:t> : </a:t>
            </a:r>
            <a:r>
              <a:rPr lang="en-US" sz="1800" dirty="0"/>
              <a:t>More people likely to accept coupon when out on a leisure day, compared to while shuttling between work and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Summer season can be used to roll out offers and discounts to maximize the acceptance and utilization of coupons: </a:t>
            </a:r>
            <a:r>
              <a:rPr lang="en-US" sz="1800" dirty="0"/>
              <a:t>More people likely to accept coupon when “weather” is sunny, compared to Snowy or Rainy. Same can also be verified from temperature column; most coupon accepted when temperature is ~80F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High expiry time of coupon may lead to more conversions: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More people likely to accept coupon when the expiry date is 1 day, compared to 2 hour limit</a:t>
            </a: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FF0000"/>
                </a:solidFill>
              </a:rPr>
              <a:t>Promotional activities at Schools/Colleges/</a:t>
            </a:r>
            <a:r>
              <a:rPr lang="en-IN" sz="1800" b="1" dirty="0" err="1">
                <a:solidFill>
                  <a:srgbClr val="FF0000"/>
                </a:solidFill>
              </a:rPr>
              <a:t>TechParks</a:t>
            </a:r>
            <a:r>
              <a:rPr lang="en-IN" sz="1800" b="1" dirty="0">
                <a:solidFill>
                  <a:srgbClr val="FF0000"/>
                </a:solidFill>
              </a:rPr>
              <a:t>/Social Circuits where gathering of Young masses may lead to more number of conversions:</a:t>
            </a:r>
            <a:r>
              <a:rPr lang="en-IN" sz="1800" dirty="0"/>
              <a:t> On income distribution ranging from $12500 to $100,000: most coupon accepted by user in range $12500 to $ 62500.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Age group 22 ~ 31 most likely to accept the coupon, which can also be verified as the number of users in Undergraduate &amp; Graduate is significantly more compared to postgraduates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Coupons should be provided for Bar/</a:t>
            </a:r>
            <a:r>
              <a:rPr lang="en-US" sz="1800" b="1" dirty="0" err="1">
                <a:solidFill>
                  <a:srgbClr val="FF0000"/>
                </a:solidFill>
              </a:rPr>
              <a:t>CoffeeHouse</a:t>
            </a:r>
            <a:r>
              <a:rPr lang="en-US" sz="1800" b="1" dirty="0">
                <a:solidFill>
                  <a:srgbClr val="FF0000"/>
                </a:solidFill>
              </a:rPr>
              <a:t>/Restaurants which are less than 25mins travel: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User is unlikely to accept coupon when </a:t>
            </a:r>
            <a:r>
              <a:rPr lang="en-IN" sz="1800" dirty="0"/>
              <a:t>driving distance to the restaurant/cafe/bar for using the coupon is &gt; 25 minutes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02786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142F5-438C-3330-96DF-FD89E03B0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114300" indent="0" algn="ctr">
              <a:buNone/>
            </a:pPr>
            <a:r>
              <a:rPr lang="en-US" sz="9600" b="1" dirty="0"/>
              <a:t>Thank You !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11856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122E-9A28-24E1-EE8B-AB95D21D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ym typeface="Arial Black"/>
              </a:rPr>
              <a:t>Coupon Recommendation</a:t>
            </a:r>
            <a:br>
              <a:rPr lang="en-IN" dirty="0">
                <a:sym typeface="Arial Black"/>
              </a:rPr>
            </a:br>
            <a:br>
              <a:rPr lang="en-IN" dirty="0">
                <a:sym typeface="Arial Black"/>
              </a:rPr>
            </a:br>
            <a:r>
              <a:rPr lang="en-IN" sz="1600" b="1" dirty="0">
                <a:sym typeface="Arial Black"/>
              </a:rPr>
              <a:t>Classification Problem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4E16E-3F58-FC55-EDF1-19330A3F8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the Problem</a:t>
            </a:r>
          </a:p>
          <a:p>
            <a:r>
              <a:rPr lang="en-US" dirty="0"/>
              <a:t>Understanding the data</a:t>
            </a:r>
          </a:p>
          <a:p>
            <a:r>
              <a:rPr lang="en-US" dirty="0"/>
              <a:t>Data Preprocessing &amp; Feature Selection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EDA &amp; Insights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89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C898-84D8-D4C5-7F48-13B06AAC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Problem Statement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7D79D-191A-487E-83FA-A7656AF8F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Problem Statement:</a:t>
            </a:r>
          </a:p>
          <a:p>
            <a:pPr marL="114300" indent="0">
              <a:buNone/>
            </a:pPr>
            <a:r>
              <a:rPr lang="en-US" dirty="0" err="1"/>
              <a:t>Ecom</a:t>
            </a:r>
            <a:r>
              <a:rPr lang="en-US" dirty="0"/>
              <a:t> website- </a:t>
            </a:r>
            <a:r>
              <a:rPr lang="en-US" i="1" dirty="0"/>
              <a:t>Mechanical Turk </a:t>
            </a:r>
            <a:r>
              <a:rPr lang="en-US" dirty="0"/>
              <a:t>wants to create a coupon recommendation ML model to classify the users; whether the user will accept the coupon or not !!!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Understanding Data:</a:t>
            </a:r>
          </a:p>
          <a:p>
            <a:pPr marL="114300" indent="0">
              <a:buNone/>
            </a:pPr>
            <a:r>
              <a:rPr lang="en-US" dirty="0"/>
              <a:t>Data is collected via survey on Mechanical Turk’s website. The information collected describes various scenarios detailing Individual attributes, Demographic, Transit , Weather conditions, Contextual attributes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IN" dirty="0">
                <a:solidFill>
                  <a:srgbClr val="FF0000"/>
                </a:solidFill>
              </a:rPr>
              <a:t>Supervised ML: Classification of Users on the basis of acceptance of Coupon</a:t>
            </a:r>
          </a:p>
        </p:txBody>
      </p:sp>
    </p:spTree>
    <p:extLst>
      <p:ext uri="{BB962C8B-B14F-4D97-AF65-F5344CB8AC3E}">
        <p14:creationId xmlns:p14="http://schemas.microsoft.com/office/powerpoint/2010/main" val="29548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AD41-D767-958C-98D8-DBF15E1C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the data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175F9-EE91-2CD6-B584-0276BB97F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0" y="1647824"/>
            <a:ext cx="11366500" cy="4587875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Independent Features: </a:t>
            </a:r>
            <a:r>
              <a:rPr lang="en-US" sz="1800" u="sng" dirty="0"/>
              <a:t>12684 data points &amp; 25 features(includes 1 target column)</a:t>
            </a:r>
            <a:endParaRPr lang="en-US" sz="1800" b="1" u="sng" dirty="0"/>
          </a:p>
          <a:p>
            <a:pPr marL="114300" indent="0">
              <a:buNone/>
            </a:pPr>
            <a:r>
              <a:rPr lang="en-US" sz="1800" dirty="0"/>
              <a:t>destination, passenger, weather, temperature, coupon, expiration, gender, age, </a:t>
            </a:r>
            <a:r>
              <a:rPr lang="en-US" sz="1800" dirty="0" err="1"/>
              <a:t>maritalStatus</a:t>
            </a:r>
            <a:r>
              <a:rPr lang="en-US" sz="1800" dirty="0"/>
              <a:t>, </a:t>
            </a:r>
            <a:r>
              <a:rPr lang="en-US" sz="1800" dirty="0" err="1"/>
              <a:t>has_children</a:t>
            </a:r>
            <a:r>
              <a:rPr lang="en-US" sz="1800" dirty="0"/>
              <a:t>, education, occupation, income, car, Bar, </a:t>
            </a:r>
            <a:r>
              <a:rPr lang="en-US" sz="1800" dirty="0" err="1"/>
              <a:t>CoffeeHouse</a:t>
            </a:r>
            <a:r>
              <a:rPr lang="en-US" sz="1800" dirty="0"/>
              <a:t>, </a:t>
            </a:r>
            <a:r>
              <a:rPr lang="en-US" sz="1800" dirty="0" err="1"/>
              <a:t>CarryAway</a:t>
            </a:r>
            <a:r>
              <a:rPr lang="en-US" sz="1800" dirty="0"/>
              <a:t>, RestaurantLessThan20, Restaurant20To50, toCoupon_GEQ5min, toCoupon_GEQ15min, toCoupon_GEQ25min, </a:t>
            </a:r>
            <a:r>
              <a:rPr lang="en-US" sz="1800" dirty="0" err="1"/>
              <a:t>direction_same</a:t>
            </a:r>
            <a:r>
              <a:rPr lang="en-US" sz="1800" dirty="0"/>
              <a:t>, </a:t>
            </a:r>
            <a:r>
              <a:rPr lang="en-US" sz="1800" dirty="0" err="1"/>
              <a:t>direction_opp</a:t>
            </a:r>
            <a:endParaRPr lang="en-US" sz="1800" dirty="0"/>
          </a:p>
          <a:p>
            <a:r>
              <a:rPr lang="en-US" sz="1800" b="1" dirty="0"/>
              <a:t>Target Variable- </a:t>
            </a:r>
          </a:p>
          <a:p>
            <a:pPr marL="114300" indent="0">
              <a:buNone/>
            </a:pPr>
            <a:r>
              <a:rPr lang="en-US" sz="1800" dirty="0"/>
              <a:t>“Accept(Y/N)”? : Signifies if the user will accept the coupon or not</a:t>
            </a:r>
          </a:p>
          <a:p>
            <a:r>
              <a:rPr lang="en-US" sz="1800" b="1" dirty="0"/>
              <a:t>Datatypes-</a:t>
            </a:r>
            <a:r>
              <a:rPr lang="en-US" sz="1800" dirty="0"/>
              <a:t> </a:t>
            </a:r>
          </a:p>
          <a:p>
            <a:pPr marL="114300" indent="0">
              <a:buNone/>
            </a:pPr>
            <a:r>
              <a:rPr lang="en-US" sz="1800" dirty="0"/>
              <a:t>17 object &amp; 8 int type(all categorical variables) </a:t>
            </a:r>
          </a:p>
          <a:p>
            <a:r>
              <a:rPr lang="en-US" sz="1800" b="1" dirty="0"/>
              <a:t>Missing Values-</a:t>
            </a:r>
          </a:p>
          <a:p>
            <a:pPr marL="114300" indent="0">
              <a:buNone/>
            </a:pPr>
            <a:r>
              <a:rPr lang="en-US" sz="1800" dirty="0"/>
              <a:t>Car- 99.1% || Bar- 0.84% || CoffeeHouse-1.7% || CarryAway-1.2%</a:t>
            </a:r>
          </a:p>
          <a:p>
            <a:pPr marL="114300" indent="0">
              <a:buNone/>
            </a:pPr>
            <a:r>
              <a:rPr lang="en-US" sz="1800" dirty="0"/>
              <a:t>RestaurantLessThan20 - 1.02% || Restaurant20To50- 1.49%</a:t>
            </a:r>
          </a:p>
          <a:p>
            <a:r>
              <a:rPr lang="en-US" sz="1800" b="1" dirty="0"/>
              <a:t>Balanced/Imbalance Data-</a:t>
            </a:r>
            <a:r>
              <a:rPr lang="en-US" sz="1800" dirty="0"/>
              <a:t> </a:t>
            </a:r>
          </a:p>
          <a:p>
            <a:pPr marL="114300" indent="0">
              <a:buNone/>
            </a:pPr>
            <a:r>
              <a:rPr lang="en-US" sz="1800" dirty="0"/>
              <a:t>Balanced dataset(Class 1: 7210 &amp; Class 0: 5474 instances)</a:t>
            </a:r>
          </a:p>
          <a:p>
            <a:pPr marL="114300" indent="0">
              <a:buNone/>
            </a:pPr>
            <a:endParaRPr lang="en-US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6551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4CBF-5B14-7F5A-ABE1-8E55FAD4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Data pre-processing</a:t>
            </a:r>
            <a:endParaRPr lang="en-IN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032BB-39FF-A5F3-F9BB-E5C417C8C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733501"/>
          </a:xfrm>
        </p:spPr>
        <p:txBody>
          <a:bodyPr>
            <a:normAutofit/>
          </a:bodyPr>
          <a:lstStyle/>
          <a:p>
            <a:r>
              <a:rPr lang="en-US" sz="1800" b="1" dirty="0"/>
              <a:t>Renaming of 1 variable : </a:t>
            </a:r>
            <a:r>
              <a:rPr lang="en-US" sz="1800" dirty="0"/>
              <a:t>(</a:t>
            </a:r>
            <a:r>
              <a:rPr lang="en-US" sz="1800" dirty="0" err="1"/>
              <a:t>passanger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passenger)</a:t>
            </a:r>
          </a:p>
          <a:p>
            <a:r>
              <a:rPr lang="en-US" sz="1800" b="1" dirty="0"/>
              <a:t>Missing values :</a:t>
            </a:r>
            <a:r>
              <a:rPr lang="en-US" sz="1800" dirty="0"/>
              <a:t> Dropped the data points with missing values as the number of total missing value is low compared to dataset(6.25%)</a:t>
            </a:r>
          </a:p>
          <a:p>
            <a:r>
              <a:rPr lang="en-US" sz="1800" b="1" dirty="0"/>
              <a:t>Duplicate values :</a:t>
            </a:r>
            <a:r>
              <a:rPr lang="en-US" sz="1800" dirty="0"/>
              <a:t> Dropped the data points having duplicate values, while retaining the first occurrence of duplicates</a:t>
            </a:r>
          </a:p>
          <a:p>
            <a:endParaRPr lang="en-IN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51B4B9-AB5A-ABD0-6AE1-3A54F8B58A39}"/>
              </a:ext>
            </a:extLst>
          </p:cNvPr>
          <p:cNvSpPr txBox="1">
            <a:spLocks/>
          </p:cNvSpPr>
          <p:nvPr/>
        </p:nvSpPr>
        <p:spPr>
          <a:xfrm>
            <a:off x="838200" y="32874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/>
              <a:t>Feature Selection: Using </a:t>
            </a:r>
            <a:r>
              <a:rPr lang="en-US" sz="3600" b="1" dirty="0" err="1"/>
              <a:t>Chi_square</a:t>
            </a:r>
            <a:endParaRPr lang="en-IN" sz="3600" b="1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45D8FCC-2FEC-9B62-891D-7D8AA217D94A}"/>
              </a:ext>
            </a:extLst>
          </p:cNvPr>
          <p:cNvSpPr txBox="1">
            <a:spLocks/>
          </p:cNvSpPr>
          <p:nvPr/>
        </p:nvSpPr>
        <p:spPr>
          <a:xfrm>
            <a:off x="838200" y="4341397"/>
            <a:ext cx="10515600" cy="173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800" b="1" dirty="0"/>
              <a:t>Checking whether Predictor variables are related or unrelated with Target variable</a:t>
            </a:r>
            <a:endParaRPr lang="en-US" dirty="0"/>
          </a:p>
          <a:p>
            <a:r>
              <a:rPr lang="en-US" b="1" dirty="0"/>
              <a:t>Hypothesis :</a:t>
            </a:r>
            <a:r>
              <a:rPr lang="en-US" dirty="0"/>
              <a:t> The predictor variables do not have any effect on target variable</a:t>
            </a:r>
          </a:p>
          <a:p>
            <a:r>
              <a:rPr lang="en-US" b="1" dirty="0"/>
              <a:t>Confidence Interval :</a:t>
            </a:r>
            <a:r>
              <a:rPr lang="en-US" dirty="0"/>
              <a:t> 95%</a:t>
            </a:r>
          </a:p>
          <a:p>
            <a:r>
              <a:rPr lang="en-IN" b="1" dirty="0"/>
              <a:t>Not dependent variables(p&gt;0.05) :</a:t>
            </a:r>
            <a:r>
              <a:rPr lang="en-IN" dirty="0"/>
              <a:t> toCoupon_GEQ5min, </a:t>
            </a:r>
            <a:r>
              <a:rPr lang="en-IN" dirty="0" err="1"/>
              <a:t>direction_same</a:t>
            </a:r>
            <a:r>
              <a:rPr lang="en-IN" dirty="0"/>
              <a:t> &amp; </a:t>
            </a:r>
            <a:r>
              <a:rPr lang="en-IN" dirty="0" err="1"/>
              <a:t>direction_opp</a:t>
            </a:r>
            <a:endParaRPr lang="en-IN" dirty="0"/>
          </a:p>
          <a:p>
            <a:r>
              <a:rPr lang="en-IN" b="1" dirty="0"/>
              <a:t>Action :</a:t>
            </a:r>
            <a:r>
              <a:rPr lang="en-IN" dirty="0"/>
              <a:t> dropping the variables with p &gt; 0.05</a:t>
            </a:r>
          </a:p>
        </p:txBody>
      </p:sp>
    </p:spTree>
    <p:extLst>
      <p:ext uri="{BB962C8B-B14F-4D97-AF65-F5344CB8AC3E}">
        <p14:creationId xmlns:p14="http://schemas.microsoft.com/office/powerpoint/2010/main" val="414372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0DF0-D5B4-EE15-E6FA-AE1572FD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Engineering</a:t>
            </a:r>
            <a:br>
              <a:rPr lang="en-US" dirty="0"/>
            </a:br>
            <a:r>
              <a:rPr lang="en-US" sz="1800" dirty="0"/>
              <a:t>Objective: To reduce model complexity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9D35B-8AFE-73DF-3E06-2B533C4E9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3213100" cy="4351338"/>
          </a:xfrm>
        </p:spPr>
        <p:txBody>
          <a:bodyPr>
            <a:normAutofit fontScale="92500" lnSpcReduction="20000"/>
          </a:bodyPr>
          <a:lstStyle/>
          <a:p>
            <a:pPr marL="114300" indent="0" algn="ctr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destination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Urgent Place	5970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             	3085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		3024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OnSomeWork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LiesureDay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b="1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passanger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Alone		6969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Friend(s)		3148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Partner		1024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Kid(s)		938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Alone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WithCoPassenger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37BE32-C910-0FD2-DC4F-2405E0365673}"/>
              </a:ext>
            </a:extLst>
          </p:cNvPr>
          <p:cNvSpPr txBox="1">
            <a:spLocks/>
          </p:cNvSpPr>
          <p:nvPr/>
        </p:nvSpPr>
        <p:spPr>
          <a:xfrm>
            <a:off x="4254500" y="1822450"/>
            <a:ext cx="33909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ctr">
              <a:lnSpc>
                <a:spcPct val="100000"/>
              </a:lnSpc>
              <a:spcAft>
                <a:spcPts val="800"/>
              </a:spcAft>
              <a:buFont typeface="Arial"/>
              <a:buNone/>
            </a:pPr>
            <a:r>
              <a:rPr lang="en-IN" sz="18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weather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pl-PL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Sunny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l-PL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9601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pl-PL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Snowy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l-PL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1331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pl-PL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Rainy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l-PL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1147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pl-PL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</a:t>
            </a:r>
            <a:endParaRPr lang="pl-PL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pl-PL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Sunny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pl-PL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NotSunny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ctr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IN" sz="18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temperature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80		6222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55		3662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		2195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80F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Not80F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F32CB12-FF68-8512-11FA-252B3AC70FCF}"/>
              </a:ext>
            </a:extLst>
          </p:cNvPr>
          <p:cNvSpPr txBox="1">
            <a:spLocks/>
          </p:cNvSpPr>
          <p:nvPr/>
        </p:nvSpPr>
        <p:spPr>
          <a:xfrm>
            <a:off x="7848600" y="1876425"/>
            <a:ext cx="35179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ctr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1800" b="1" u="sng" dirty="0"/>
              <a:t>age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1800" dirty="0"/>
              <a:t>Below21	547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1800" dirty="0"/>
              <a:t>21		2653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1800" dirty="0"/>
              <a:t>26		2559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1800" dirty="0"/>
              <a:t>31		2039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1800" dirty="0"/>
              <a:t>36		1319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1800" dirty="0"/>
              <a:t>41		1093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1800" dirty="0"/>
              <a:t>46		686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1800" dirty="0"/>
              <a:t>50pl		1788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1800" dirty="0"/>
              <a:t>------------------------------------------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IN" sz="1800" b="1" dirty="0"/>
              <a:t># &lt;=21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IN" sz="1800" b="1" dirty="0"/>
              <a:t># 22~31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IN" sz="1800" b="1" dirty="0"/>
              <a:t># 32~41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IN" sz="1800" b="1" dirty="0"/>
              <a:t># &gt;=42</a:t>
            </a:r>
          </a:p>
        </p:txBody>
      </p:sp>
    </p:spTree>
    <p:extLst>
      <p:ext uri="{BB962C8B-B14F-4D97-AF65-F5344CB8AC3E}">
        <p14:creationId xmlns:p14="http://schemas.microsoft.com/office/powerpoint/2010/main" val="2886495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E866-ED8E-275E-D85F-A0CFDCAA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</a:t>
            </a:r>
            <a:r>
              <a:rPr lang="en-US" sz="2400" dirty="0"/>
              <a:t>contd.</a:t>
            </a:r>
            <a:endParaRPr lang="en-I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AD2EE2B-07D1-844E-004B-26522BBE4F40}"/>
              </a:ext>
            </a:extLst>
          </p:cNvPr>
          <p:cNvSpPr txBox="1">
            <a:spLocks/>
          </p:cNvSpPr>
          <p:nvPr/>
        </p:nvSpPr>
        <p:spPr>
          <a:xfrm>
            <a:off x="4203700" y="1825625"/>
            <a:ext cx="33909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ctr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1800" b="1" dirty="0" err="1"/>
              <a:t>maritalStatus</a:t>
            </a:r>
            <a:endParaRPr lang="en-US" sz="1800" b="1" dirty="0"/>
          </a:p>
          <a:p>
            <a:pPr marL="11430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1800" dirty="0"/>
              <a:t> Married partner		5100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1800" dirty="0"/>
              <a:t> Single			4752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1800" dirty="0"/>
              <a:t> Unmarried partner	2186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1800" dirty="0"/>
              <a:t> Divorced		516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1800" dirty="0"/>
              <a:t> Widowed		130 ===========================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1800" dirty="0"/>
              <a:t># </a:t>
            </a:r>
            <a:r>
              <a:rPr lang="en-US" sz="1800" dirty="0" err="1"/>
              <a:t>with_partner</a:t>
            </a:r>
            <a:r>
              <a:rPr lang="en-US" sz="1800" dirty="0"/>
              <a:t>		7286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1800" dirty="0"/>
              <a:t># </a:t>
            </a:r>
            <a:r>
              <a:rPr lang="en-US" sz="1800" dirty="0" err="1"/>
              <a:t>without_partner</a:t>
            </a:r>
            <a:r>
              <a:rPr lang="en-US" sz="1800" dirty="0"/>
              <a:t>		5398</a:t>
            </a:r>
            <a:endParaRPr lang="en-IN" sz="1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1D3B880-79D8-693D-33EE-F84A5938CA22}"/>
              </a:ext>
            </a:extLst>
          </p:cNvPr>
          <p:cNvSpPr txBox="1">
            <a:spLocks/>
          </p:cNvSpPr>
          <p:nvPr/>
        </p:nvSpPr>
        <p:spPr>
          <a:xfrm>
            <a:off x="7988300" y="1952625"/>
            <a:ext cx="33909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 than $12500    1042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$12500 - $24999     1831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$25000 - $37499     2013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$37500 - $49999     1805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$50000 - $62499     1659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$62500 - $74999      846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$75000 - $87499      857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$87500 - $99999      895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$100000 or More     1736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</a:t>
            </a:r>
          </a:p>
          <a:p>
            <a:pPr marL="11430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&lt;= $12500($)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12500 ~ 37499 ($)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37500 ~ 62499 ($)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62500 ~ 87499 ($)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87500 ~ 99999 ($)</a:t>
            </a:r>
          </a:p>
          <a:p>
            <a:pPr marL="11430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&gt;=$100000 ($)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938004B-FEDD-E98B-166E-C7DB7A2A5D1B}"/>
              </a:ext>
            </a:extLst>
          </p:cNvPr>
          <p:cNvSpPr txBox="1">
            <a:spLocks/>
          </p:cNvSpPr>
          <p:nvPr/>
        </p:nvSpPr>
        <p:spPr>
          <a:xfrm>
            <a:off x="406400" y="1952625"/>
            <a:ext cx="4114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ctr">
              <a:lnSpc>
                <a:spcPct val="100000"/>
              </a:lnSpc>
              <a:spcAft>
                <a:spcPts val="800"/>
              </a:spcAft>
              <a:buFont typeface="Arial"/>
              <a:buNone/>
            </a:pPr>
            <a:r>
              <a:rPr lang="en-IN" sz="18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expiration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2h : 0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1d : 1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IN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ctr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IN" sz="18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Undergrad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college-no degree/ High School Graduate / Some High School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Graduate :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Bachelors degree / Associates degree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en-US" sz="18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PostGraduate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Graduate degree (Masters or Doctorate)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62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FE97-49A8-A9F5-64C9-963A6214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35AF338-6ED5-D3AE-9507-27DF90F32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880" y="1419250"/>
            <a:ext cx="3274920" cy="260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9A0C9EC-CAB4-2070-0ADC-965557B7F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381" y="1527619"/>
            <a:ext cx="3525906" cy="249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A2472DBF-124B-8868-B786-D504BD92C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1458276"/>
            <a:ext cx="3067609" cy="260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97839E-A63E-4279-3715-E817D586D1E6}"/>
              </a:ext>
            </a:extLst>
          </p:cNvPr>
          <p:cNvSpPr txBox="1"/>
          <p:nvPr/>
        </p:nvSpPr>
        <p:spPr>
          <a:xfrm>
            <a:off x="838200" y="4378569"/>
            <a:ext cx="107395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people likely to accept coupon when out on a leisure day, compared to while shuttling between work and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people likely to accept coupon when “weather” is sunny, compared to Snowy or Rainy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can also be verified from temperature column; most coupon accepted when temperature is ~80F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1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840438C2-F54C-AD9A-82B9-3DA6F7A6F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986" y="941385"/>
            <a:ext cx="3617737" cy="278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58A1C9F7-FC94-C9ED-F76D-6D4323251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74" y="941385"/>
            <a:ext cx="3617736" cy="278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5E3055-D813-64D9-F988-12C6E0D216BD}"/>
              </a:ext>
            </a:extLst>
          </p:cNvPr>
          <p:cNvSpPr txBox="1"/>
          <p:nvPr/>
        </p:nvSpPr>
        <p:spPr>
          <a:xfrm>
            <a:off x="245574" y="4178300"/>
            <a:ext cx="11413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Insights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people likely to accept coupon when the expiry date is 1 day, compared to 2 hour limit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 income distribution ranging from $12500 to $100,000: most coupon accepted by user in range $12500 to $ 62500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group 22 ~ 31 most likely to accept the coupon, which can also be verified as the number of users in Undergraduate &amp; Graduate is significantly more compared to postgraduates 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D094C3E-DC4A-A0A1-23EF-08EF83ED1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09" y="963020"/>
            <a:ext cx="3288012" cy="275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01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1382</Words>
  <Application>Microsoft Office PowerPoint</Application>
  <PresentationFormat>Widescreen</PresentationFormat>
  <Paragraphs>196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 Unicode MS</vt:lpstr>
      <vt:lpstr>Arial</vt:lpstr>
      <vt:lpstr>Calibri</vt:lpstr>
      <vt:lpstr>Arial Black</vt:lpstr>
      <vt:lpstr>Office Theme</vt:lpstr>
      <vt:lpstr>PowerPoint Presentation</vt:lpstr>
      <vt:lpstr>Coupon Recommendation  Classification Problem</vt:lpstr>
      <vt:lpstr>Understanding Problem Statement</vt:lpstr>
      <vt:lpstr>Understanding the data</vt:lpstr>
      <vt:lpstr>Data pre-processing</vt:lpstr>
      <vt:lpstr>Feature Engineering Objective: To reduce model complexity</vt:lpstr>
      <vt:lpstr>Feature Engineering contd.</vt:lpstr>
      <vt:lpstr>EDA</vt:lpstr>
      <vt:lpstr>PowerPoint Presentation</vt:lpstr>
      <vt:lpstr>PowerPoint Presentation</vt:lpstr>
      <vt:lpstr>Model</vt:lpstr>
      <vt:lpstr>Approach</vt:lpstr>
      <vt:lpstr>PowerPoint Presentation</vt:lpstr>
      <vt:lpstr>Random Forest Classifier</vt:lpstr>
      <vt:lpstr>2. ExtraTrees Classifier</vt:lpstr>
      <vt:lpstr>2. AdaBoost Classifier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</dc:creator>
  <cp:lastModifiedBy>Akash Dash</cp:lastModifiedBy>
  <cp:revision>3</cp:revision>
  <dcterms:created xsi:type="dcterms:W3CDTF">2022-11-21T05:42:27Z</dcterms:created>
  <dcterms:modified xsi:type="dcterms:W3CDTF">2023-09-09T17:06:38Z</dcterms:modified>
</cp:coreProperties>
</file>