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NpaH+OQW1PwqegNu63/wFG5Mj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N9xe5QlQm6SlKVgtGoaPiX6sz779q4Dq?usp=drive_link" TargetMode="External"/><Relationship Id="rId4" Type="http://schemas.openxmlformats.org/officeDocument/2006/relationships/hyperlink" Target="mailto:ashishsom@learnbay.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11730" y="2274838"/>
            <a:ext cx="11368561" cy="33547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6000" u="none" cap="none" strike="noStrike">
                <a:solidFill>
                  <a:schemeClr val="accent1"/>
                </a:solidFill>
                <a:latin typeface="Arial Black"/>
                <a:ea typeface="Arial Black"/>
                <a:cs typeface="Arial Black"/>
                <a:sym typeface="Arial Black"/>
              </a:rPr>
              <a:t>In_drive</a:t>
            </a:r>
            <a:endParaRPr b="0" i="0" sz="6000" u="none" cap="none" strike="noStrike">
              <a:solidFill>
                <a:schemeClr val="accent1"/>
              </a:solidFill>
              <a:latin typeface="Arial Black"/>
              <a:ea typeface="Arial Black"/>
              <a:cs typeface="Arial Black"/>
              <a:sym typeface="Arial Black"/>
            </a:endParaRPr>
          </a:p>
          <a:p>
            <a:pPr indent="0" lvl="0" marL="0" marR="0" rtl="0" algn="ctr">
              <a:spcBef>
                <a:spcPts val="0"/>
              </a:spcBef>
              <a:spcAft>
                <a:spcPts val="0"/>
              </a:spcAft>
              <a:buNone/>
            </a:pPr>
            <a:r>
              <a:rPr b="0" i="0" lang="en-IN" sz="6000" u="none" cap="none" strike="noStrike">
                <a:solidFill>
                  <a:schemeClr val="accent1"/>
                </a:solidFill>
                <a:latin typeface="Arial Black"/>
                <a:ea typeface="Arial Black"/>
                <a:cs typeface="Arial Black"/>
                <a:sym typeface="Arial Black"/>
              </a:rPr>
              <a:t>Coupon Recommendation</a:t>
            </a:r>
            <a:endParaRPr/>
          </a:p>
          <a:p>
            <a:pPr indent="0" lvl="0" marL="0" marR="0" rtl="0" algn="ctr">
              <a:spcBef>
                <a:spcPts val="0"/>
              </a:spcBef>
              <a:spcAft>
                <a:spcPts val="0"/>
              </a:spcAft>
              <a:buNone/>
            </a:pPr>
            <a:r>
              <a:rPr b="0" i="0" lang="en-IN" sz="6000" u="none" cap="none" strike="noStrike">
                <a:solidFill>
                  <a:schemeClr val="accent1"/>
                </a:solidFill>
                <a:latin typeface="Arial Black"/>
                <a:ea typeface="Arial Black"/>
                <a:cs typeface="Arial Black"/>
                <a:sym typeface="Arial Black"/>
              </a:rPr>
              <a:t>Project 7 (repeated_batch)</a:t>
            </a:r>
            <a:endParaRPr/>
          </a:p>
          <a:p>
            <a:pPr indent="0" lvl="0" marL="0" marR="0" rtl="0" algn="ctr">
              <a:spcBef>
                <a:spcPts val="0"/>
              </a:spcBef>
              <a:spcAft>
                <a:spcPts val="0"/>
              </a:spcAft>
              <a:buNone/>
            </a:pPr>
            <a:r>
              <a:t/>
            </a:r>
            <a:endParaRPr b="0" i="0" sz="1600" u="none" cap="none" strike="noStrike">
              <a:solidFill>
                <a:srgbClr val="FF0000"/>
              </a:solidFill>
              <a:latin typeface="Arial Black"/>
              <a:ea typeface="Arial Black"/>
              <a:cs typeface="Arial Black"/>
              <a:sym typeface="Arial Black"/>
            </a:endParaRPr>
          </a:p>
          <a:p>
            <a:pPr indent="0" lvl="0" marL="0" marR="0" rtl="0" algn="ctr">
              <a:spcBef>
                <a:spcPts val="0"/>
              </a:spcBef>
              <a:spcAft>
                <a:spcPts val="0"/>
              </a:spcAft>
              <a:buNone/>
            </a:pPr>
            <a:r>
              <a:rPr b="0" i="0" lang="en-IN" sz="1600" u="none" cap="none" strike="noStrike">
                <a:solidFill>
                  <a:srgbClr val="FF0000"/>
                </a:solidFill>
                <a:latin typeface="Arial Black"/>
                <a:ea typeface="Arial Black"/>
                <a:cs typeface="Arial Black"/>
                <a:sym typeface="Arial Black"/>
              </a:rPr>
              <a:t>Date:</a:t>
            </a:r>
            <a:r>
              <a:rPr lang="en-IN" sz="1600">
                <a:solidFill>
                  <a:srgbClr val="FF0000"/>
                </a:solidFill>
                <a:latin typeface="Arial Black"/>
                <a:ea typeface="Arial Black"/>
                <a:cs typeface="Arial Black"/>
                <a:sym typeface="Arial Black"/>
              </a:rPr>
              <a:t>31</a:t>
            </a:r>
            <a:r>
              <a:rPr b="0" i="0" lang="en-IN" sz="1600" u="none" cap="none" strike="noStrike">
                <a:solidFill>
                  <a:srgbClr val="FF0000"/>
                </a:solidFill>
                <a:latin typeface="Arial Black"/>
                <a:ea typeface="Arial Black"/>
                <a:cs typeface="Arial Black"/>
                <a:sym typeface="Arial Black"/>
              </a:rPr>
              <a:t>-08-2023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This data was collected via a survey on the Ecom website Mechanical Turk. The survey describes different driving scenarios including the user’s destination, current time, weather, passenger, coupon attributes, user attributes, and contextual attributes, and then asks the user whether he/she will accept the coupon or not.</a:t>
            </a:r>
            <a:endParaRPr/>
          </a:p>
        </p:txBody>
      </p:sp>
      <p:sp>
        <p:nvSpPr>
          <p:cNvPr id="90" name="Google Shape;90;p2"/>
          <p:cNvSpPr/>
          <p:nvPr/>
        </p:nvSpPr>
        <p:spPr>
          <a:xfrm>
            <a:off x="2679117" y="224384"/>
            <a:ext cx="749365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Problem Statement</a:t>
            </a:r>
            <a:endParaRPr b="0" i="0" sz="5400" u="none" cap="none" strike="noStrik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1376165" y="1121790"/>
            <a:ext cx="10162243" cy="54958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1. Gender:</a:t>
            </a:r>
            <a:r>
              <a:rPr lang="en-IN"/>
              <a:t> Female, Male</a:t>
            </a:r>
            <a:br>
              <a:rPr lang="en-IN"/>
            </a:br>
            <a:r>
              <a:rPr b="1" lang="en-IN"/>
              <a:t>2. Age:</a:t>
            </a:r>
            <a:r>
              <a:rPr lang="en-IN"/>
              <a:t> 21, 46, 26, 31, 41, 50plus, 36, below21</a:t>
            </a:r>
            <a:br>
              <a:rPr lang="en-IN"/>
            </a:br>
            <a:r>
              <a:rPr b="1" lang="en-IN"/>
              <a:t>3. Marital Status:</a:t>
            </a:r>
            <a:r>
              <a:rPr lang="en-IN"/>
              <a:t> Unmarried partner, Single, Married partner, Divorced, Widowed</a:t>
            </a:r>
            <a:br>
              <a:rPr lang="en-IN"/>
            </a:br>
            <a:r>
              <a:rPr b="1" lang="en-IN"/>
              <a:t>4. has_Children:</a:t>
            </a:r>
            <a:r>
              <a:rPr lang="en-IN"/>
              <a:t> 1: has children, 0: No children</a:t>
            </a:r>
            <a:br>
              <a:rPr lang="en-IN"/>
            </a:br>
            <a:r>
              <a:rPr b="1" lang="en-IN"/>
              <a:t>5. Education:</a:t>
            </a:r>
            <a:r>
              <a:rPr lang="en-IN"/>
              <a:t> Some colleges — no degree, bachelor’s degree, Associates degree, High School Graduate, Graduate degree (Master or Doctorate), Some High School</a:t>
            </a:r>
            <a:br>
              <a:rPr lang="en-IN"/>
            </a:br>
            <a:r>
              <a:rPr b="1" lang="en-IN"/>
              <a:t>6. Occupation:</a:t>
            </a:r>
            <a:r>
              <a:rPr lang="en-IN"/>
              <a:t> Traveller’s occupation</a:t>
            </a:r>
            <a:r>
              <a:rPr b="1" lang="en-IN"/>
              <a:t> </a:t>
            </a:r>
            <a:endParaRPr/>
          </a:p>
          <a:p>
            <a:pPr indent="-228600" lvl="0" marL="228600" rtl="0" algn="l">
              <a:lnSpc>
                <a:spcPct val="90000"/>
              </a:lnSpc>
              <a:spcBef>
                <a:spcPts val="1000"/>
              </a:spcBef>
              <a:spcAft>
                <a:spcPts val="0"/>
              </a:spcAft>
              <a:buClr>
                <a:schemeClr val="dk1"/>
              </a:buClr>
              <a:buSzPts val="2800"/>
              <a:buChar char="•"/>
            </a:pPr>
            <a:r>
              <a:rPr b="1" lang="en-IN"/>
              <a:t>7. Income:</a:t>
            </a:r>
            <a:r>
              <a:rPr lang="en-IN"/>
              <a:t> income of the traveler</a:t>
            </a:r>
            <a:br>
              <a:rPr lang="en-IN"/>
            </a:br>
            <a:r>
              <a:rPr b="1" lang="en-IN"/>
              <a:t>8. Car:</a:t>
            </a:r>
            <a:r>
              <a:rPr lang="en-IN"/>
              <a:t> Description of vehicle driven by the traveller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3"/>
          <p:cNvSpPr txBox="1"/>
          <p:nvPr/>
        </p:nvSpPr>
        <p:spPr>
          <a:xfrm>
            <a:off x="1225485" y="490551"/>
            <a:ext cx="1051088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Data Dictionary</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Data Dictionary</a:t>
            </a:r>
            <a:endParaRPr b="1"/>
          </a:p>
        </p:txBody>
      </p:sp>
      <p:sp>
        <p:nvSpPr>
          <p:cNvPr id="102" name="Google Shape;102;p4"/>
          <p:cNvSpPr txBox="1"/>
          <p:nvPr>
            <p:ph idx="1" type="body"/>
          </p:nvPr>
        </p:nvSpPr>
        <p:spPr>
          <a:xfrm>
            <a:off x="838200" y="1357460"/>
            <a:ext cx="10515600" cy="528843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IN"/>
              <a:t>9. Bar:</a:t>
            </a:r>
            <a:r>
              <a:rPr lang="en-IN"/>
              <a:t> how many times does the traveler go to a bar every month? </a:t>
            </a:r>
            <a:r>
              <a:rPr b="1" lang="en-IN"/>
              <a:t>10. Coffee House:</a:t>
            </a:r>
            <a:r>
              <a:rPr lang="en-IN"/>
              <a:t> how many times does the user go to a coffeehouse every month? </a:t>
            </a:r>
            <a:br>
              <a:rPr lang="en-IN"/>
            </a:br>
            <a:r>
              <a:rPr b="1" lang="en-IN"/>
              <a:t>10. Carry Away:</a:t>
            </a:r>
            <a:r>
              <a:rPr lang="en-IN"/>
              <a:t> how many times does the user get takeaway food every month? </a:t>
            </a:r>
            <a:br>
              <a:rPr lang="en-IN"/>
            </a:br>
            <a:r>
              <a:rPr b="1" lang="en-IN"/>
              <a:t>11. RestaurantLessThan20:</a:t>
            </a:r>
            <a:r>
              <a:rPr lang="en-IN"/>
              <a:t> how many times does the user go to a restaurant with an average expense per person of less than $20 every month? </a:t>
            </a:r>
            <a:br>
              <a:rPr lang="en-IN"/>
            </a:br>
            <a:r>
              <a:rPr b="1" lang="en-IN"/>
              <a:t>12. Restaurant20To50:</a:t>
            </a:r>
            <a:r>
              <a:rPr lang="en-IN"/>
              <a:t> how many times does the user go to a restaurant with an average expense per person of $20 — $50 every month</a:t>
            </a:r>
            <a:endParaRPr/>
          </a:p>
          <a:p>
            <a:pPr indent="-228600" lvl="0" marL="228600" rtl="0" algn="l">
              <a:lnSpc>
                <a:spcPct val="90000"/>
              </a:lnSpc>
              <a:spcBef>
                <a:spcPts val="1000"/>
              </a:spcBef>
              <a:spcAft>
                <a:spcPts val="0"/>
              </a:spcAft>
              <a:buClr>
                <a:schemeClr val="dk1"/>
              </a:buClr>
              <a:buSzPct val="100000"/>
              <a:buChar char="•"/>
            </a:pPr>
            <a:r>
              <a:rPr b="1" lang="en-IN"/>
              <a:t>13. Destination:</a:t>
            </a:r>
            <a:r>
              <a:rPr lang="en-IN"/>
              <a:t> destination of traveler</a:t>
            </a:r>
            <a:br>
              <a:rPr lang="en-IN"/>
            </a:br>
            <a:r>
              <a:rPr b="1" lang="en-IN"/>
              <a:t>14. Passenger:</a:t>
            </a:r>
            <a:r>
              <a:rPr lang="en-IN"/>
              <a:t> who are the passengers in the car </a:t>
            </a:r>
            <a:endParaRPr/>
          </a:p>
          <a:p>
            <a:pPr indent="-228600" lvl="0" marL="228600" rtl="0" algn="l">
              <a:lnSpc>
                <a:spcPct val="90000"/>
              </a:lnSpc>
              <a:spcBef>
                <a:spcPts val="1000"/>
              </a:spcBef>
              <a:spcAft>
                <a:spcPts val="0"/>
              </a:spcAft>
              <a:buClr>
                <a:schemeClr val="dk1"/>
              </a:buClr>
              <a:buSzPct val="100000"/>
              <a:buChar char="•"/>
            </a:pPr>
            <a:r>
              <a:rPr b="1" lang="en-IN"/>
              <a:t>15. Weather:</a:t>
            </a:r>
            <a:r>
              <a:rPr lang="en-IN"/>
              <a:t> weather when the user is driving (Sunny, Rainy, Snowy)</a:t>
            </a:r>
            <a:br>
              <a:rPr lang="en-IN"/>
            </a:br>
            <a:r>
              <a:rPr b="1" lang="en-IN"/>
              <a:t>16. Temperature:</a:t>
            </a:r>
            <a:r>
              <a:rPr lang="en-IN"/>
              <a:t> temperature in Fahrenheit when the user is driving </a:t>
            </a:r>
            <a:endParaRPr/>
          </a:p>
          <a:p>
            <a:pPr indent="-228600" lvl="0" marL="228600" rtl="0" algn="l">
              <a:lnSpc>
                <a:spcPct val="90000"/>
              </a:lnSpc>
              <a:spcBef>
                <a:spcPts val="1000"/>
              </a:spcBef>
              <a:spcAft>
                <a:spcPts val="0"/>
              </a:spcAft>
              <a:buClr>
                <a:schemeClr val="dk1"/>
              </a:buClr>
              <a:buSzPct val="100000"/>
              <a:buChar char="•"/>
            </a:pPr>
            <a:r>
              <a:rPr b="1" lang="en-IN"/>
              <a:t>17. Cupon:</a:t>
            </a:r>
            <a:r>
              <a:rPr lang="en-IN"/>
              <a:t> Type of Cupon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Data Dictionary</a:t>
            </a:r>
            <a:endParaRPr b="1"/>
          </a:p>
        </p:txBody>
      </p:sp>
      <p:sp>
        <p:nvSpPr>
          <p:cNvPr id="108" name="Google Shape;108;p5"/>
          <p:cNvSpPr txBox="1"/>
          <p:nvPr>
            <p:ph idx="1" type="body"/>
          </p:nvPr>
        </p:nvSpPr>
        <p:spPr>
          <a:xfrm>
            <a:off x="838200" y="1357460"/>
            <a:ext cx="10515600" cy="528843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IN"/>
              <a:t>18. Expiration: </a:t>
            </a:r>
            <a:r>
              <a:rPr lang="en-IN"/>
              <a:t>Validity of Cupon</a:t>
            </a:r>
            <a:endParaRPr/>
          </a:p>
          <a:p>
            <a:pPr indent="-228600" lvl="0" marL="228600" rtl="0" algn="l">
              <a:lnSpc>
                <a:spcPct val="90000"/>
              </a:lnSpc>
              <a:spcBef>
                <a:spcPts val="1000"/>
              </a:spcBef>
              <a:spcAft>
                <a:spcPts val="0"/>
              </a:spcAft>
              <a:buClr>
                <a:schemeClr val="dk1"/>
              </a:buClr>
              <a:buSzPct val="100000"/>
              <a:buChar char="•"/>
            </a:pPr>
            <a:r>
              <a:rPr b="1" lang="en-IN"/>
              <a:t>19. toCoupon_GEQ5min:</a:t>
            </a:r>
            <a:r>
              <a:rPr lang="en-IN"/>
              <a:t> driving distance to the restaurant/cafe/bar for using the coupon is greater than 5 minutes (0,1)</a:t>
            </a:r>
            <a:endParaRPr/>
          </a:p>
          <a:p>
            <a:pPr indent="-228600" lvl="0" marL="228600" rtl="0" algn="l">
              <a:lnSpc>
                <a:spcPct val="90000"/>
              </a:lnSpc>
              <a:spcBef>
                <a:spcPts val="1000"/>
              </a:spcBef>
              <a:spcAft>
                <a:spcPts val="0"/>
              </a:spcAft>
              <a:buClr>
                <a:schemeClr val="dk1"/>
              </a:buClr>
              <a:buSzPct val="100000"/>
              <a:buChar char="•"/>
            </a:pPr>
            <a:r>
              <a:rPr b="1" lang="en-IN"/>
              <a:t>20. toCoupon_GEQ15min:</a:t>
            </a:r>
            <a:r>
              <a:rPr lang="en-IN"/>
              <a:t> driving distance to the restaurant/cafe/bar for using the coupon is greater than 15 minutes (0,1)</a:t>
            </a:r>
            <a:endParaRPr/>
          </a:p>
          <a:p>
            <a:pPr indent="-228600" lvl="0" marL="228600" rtl="0" algn="l">
              <a:lnSpc>
                <a:spcPct val="90000"/>
              </a:lnSpc>
              <a:spcBef>
                <a:spcPts val="1000"/>
              </a:spcBef>
              <a:spcAft>
                <a:spcPts val="0"/>
              </a:spcAft>
              <a:buClr>
                <a:schemeClr val="dk1"/>
              </a:buClr>
              <a:buSzPct val="100000"/>
              <a:buChar char="•"/>
            </a:pPr>
            <a:r>
              <a:rPr b="1" lang="en-IN"/>
              <a:t>21. toCoupon_GEQ25min:</a:t>
            </a:r>
            <a:r>
              <a:rPr lang="en-IN"/>
              <a:t> driving distance to the restaurant/cafe/bar for using the coupon is greater than 25 minutes (0,1)</a:t>
            </a:r>
            <a:endParaRPr/>
          </a:p>
          <a:p>
            <a:pPr indent="-228600" lvl="0" marL="228600" rtl="0" algn="l">
              <a:lnSpc>
                <a:spcPct val="90000"/>
              </a:lnSpc>
              <a:spcBef>
                <a:spcPts val="1000"/>
              </a:spcBef>
              <a:spcAft>
                <a:spcPts val="0"/>
              </a:spcAft>
              <a:buClr>
                <a:schemeClr val="dk1"/>
              </a:buClr>
              <a:buSzPct val="100000"/>
              <a:buChar char="•"/>
            </a:pPr>
            <a:r>
              <a:rPr b="1" lang="en-IN"/>
              <a:t>22. direction_same:</a:t>
            </a:r>
            <a:r>
              <a:rPr lang="en-IN"/>
              <a:t> whether the restaurant/cafe/bar is in the same direction as the traveler’s current destination (0,1)</a:t>
            </a:r>
            <a:endParaRPr/>
          </a:p>
          <a:p>
            <a:pPr indent="-228600" lvl="0" marL="228600" rtl="0" algn="l">
              <a:lnSpc>
                <a:spcPct val="90000"/>
              </a:lnSpc>
              <a:spcBef>
                <a:spcPts val="1000"/>
              </a:spcBef>
              <a:spcAft>
                <a:spcPts val="0"/>
              </a:spcAft>
              <a:buClr>
                <a:schemeClr val="dk1"/>
              </a:buClr>
              <a:buSzPct val="100000"/>
              <a:buChar char="•"/>
            </a:pPr>
            <a:r>
              <a:rPr b="1" lang="en-IN"/>
              <a:t>23. direction_opp:</a:t>
            </a:r>
            <a:r>
              <a:rPr lang="en-IN"/>
              <a:t> whether the restaurant/cafe/bar is in the opposite direction as the user’s current destination (0,1)</a:t>
            </a:r>
            <a:endParaRPr/>
          </a:p>
          <a:p>
            <a:pPr indent="-228600" lvl="0" marL="228600" rtl="0" algn="l">
              <a:lnSpc>
                <a:spcPct val="90000"/>
              </a:lnSpc>
              <a:spcBef>
                <a:spcPts val="1000"/>
              </a:spcBef>
              <a:spcAft>
                <a:spcPts val="0"/>
              </a:spcAft>
              <a:buClr>
                <a:srgbClr val="FF0000"/>
              </a:buClr>
              <a:buSzPct val="100000"/>
              <a:buChar char="•"/>
            </a:pPr>
            <a:r>
              <a:rPr lang="en-IN">
                <a:solidFill>
                  <a:srgbClr val="FF0000"/>
                </a:solidFill>
              </a:rPr>
              <a:t>23. Accept(Y/N?)- Target column( whether user will accept the coupon or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Arial Black"/>
                <a:ea typeface="Arial Black"/>
                <a:cs typeface="Arial Black"/>
                <a:sym typeface="Arial Black"/>
              </a:rPr>
              <a:t>No_of_columns – 24 Nos</a:t>
            </a:r>
            <a:endParaRPr/>
          </a:p>
          <a:p>
            <a:pPr indent="-50800" lvl="0" marL="228600" rtl="0" algn="l">
              <a:lnSpc>
                <a:spcPct val="90000"/>
              </a:lnSpc>
              <a:spcBef>
                <a:spcPts val="1000"/>
              </a:spcBef>
              <a:spcAft>
                <a:spcPts val="0"/>
              </a:spcAft>
              <a:buClr>
                <a:schemeClr val="dk1"/>
              </a:buClr>
              <a:buSzPts val="2800"/>
              <a:buNone/>
            </a:pPr>
            <a:r>
              <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Char char="•"/>
            </a:pPr>
            <a:r>
              <a:rPr lang="en-IN">
                <a:latin typeface="Arial Black"/>
                <a:ea typeface="Arial Black"/>
                <a:cs typeface="Arial Black"/>
                <a:sym typeface="Arial Black"/>
              </a:rPr>
              <a:t>No_of_Rows – 12684 Nos</a:t>
            </a:r>
            <a:endParaRPr>
              <a:latin typeface="Arial Black"/>
              <a:ea typeface="Arial Black"/>
              <a:cs typeface="Arial Black"/>
              <a:sym typeface="Arial Black"/>
            </a:endParaRPr>
          </a:p>
        </p:txBody>
      </p:sp>
      <p:sp>
        <p:nvSpPr>
          <p:cNvPr id="114" name="Google Shape;114;p6"/>
          <p:cNvSpPr/>
          <p:nvPr/>
        </p:nvSpPr>
        <p:spPr>
          <a:xfrm>
            <a:off x="3533226" y="224384"/>
            <a:ext cx="578543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3860231" y="804863"/>
            <a:ext cx="4785862" cy="84023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20" name="Google Shape;1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01930" lvl="0" marL="228600" rtl="0" algn="l">
              <a:lnSpc>
                <a:spcPct val="90000"/>
              </a:lnSpc>
              <a:spcBef>
                <a:spcPts val="0"/>
              </a:spcBef>
              <a:spcAft>
                <a:spcPts val="0"/>
              </a:spcAft>
              <a:buClr>
                <a:schemeClr val="dk1"/>
              </a:buClr>
              <a:buSzPct val="100000"/>
              <a:buChar char="•"/>
            </a:pPr>
            <a:r>
              <a:rPr lang="en-IN"/>
              <a:t>The dataset will be given through a drive link mentioned below</a:t>
            </a:r>
            <a:endParaRPr/>
          </a:p>
          <a:p>
            <a:pPr indent="-201930" lvl="0" marL="228600" rtl="0" algn="l">
              <a:lnSpc>
                <a:spcPct val="90000"/>
              </a:lnSpc>
              <a:spcBef>
                <a:spcPts val="1000"/>
              </a:spcBef>
              <a:spcAft>
                <a:spcPts val="0"/>
              </a:spcAft>
              <a:buClr>
                <a:schemeClr val="dk1"/>
              </a:buClr>
              <a:buSzPct val="100000"/>
              <a:buChar char="•"/>
            </a:pPr>
            <a:r>
              <a:rPr lang="en-IN" u="sng">
                <a:solidFill>
                  <a:schemeClr val="hlink"/>
                </a:solidFill>
                <a:hlinkClick r:id="rId3"/>
              </a:rPr>
              <a:t>https://drive.google.com/drive/folders/1N9xe5QlQm6SlKVgtGoaPiX6sz779q4Dq?usp=drive_link</a:t>
            </a:r>
            <a:endParaRPr/>
          </a:p>
          <a:p>
            <a:pPr indent="-201930" lvl="0" marL="228600" rtl="0" algn="l">
              <a:lnSpc>
                <a:spcPct val="90000"/>
              </a:lnSpc>
              <a:spcBef>
                <a:spcPts val="1000"/>
              </a:spcBef>
              <a:spcAft>
                <a:spcPts val="0"/>
              </a:spcAft>
              <a:buClr>
                <a:schemeClr val="dk1"/>
              </a:buClr>
              <a:buSzPct val="100000"/>
              <a:buChar char="•"/>
            </a:pPr>
            <a:r>
              <a:rPr lang="en-IN"/>
              <a:t>You have to submit the project with a Ppt presentation by Wednesday 9th  September 2023 by EOD.</a:t>
            </a:r>
            <a:endParaRPr/>
          </a:p>
          <a:p>
            <a:pPr indent="-201930" lvl="0" marL="228600" rtl="0" algn="l">
              <a:lnSpc>
                <a:spcPct val="90000"/>
              </a:lnSpc>
              <a:spcBef>
                <a:spcPts val="1000"/>
              </a:spcBef>
              <a:spcAft>
                <a:spcPts val="0"/>
              </a:spcAft>
              <a:buClr>
                <a:schemeClr val="dk1"/>
              </a:buClr>
              <a:buSzPct val="100000"/>
              <a:buChar char="•"/>
            </a:pPr>
            <a:r>
              <a:rPr lang="en-IN"/>
              <a:t>Kindly submit your ‘XYZ.ipynb’ file and ‘XYZ.ppt’ to sagar</a:t>
            </a:r>
            <a:r>
              <a:rPr lang="en-IN" u="sng">
                <a:solidFill>
                  <a:schemeClr val="hlink"/>
                </a:solidFill>
                <a:hlinkClick r:id="rId4"/>
              </a:rPr>
              <a:t>@learnbay.co</a:t>
            </a:r>
            <a:r>
              <a:rPr lang="en-IN"/>
              <a:t> within the timeframe, submission of the project after the due date will be considered disqualified. Late submission will be considered with a valid reason.</a:t>
            </a:r>
            <a:endParaRPr/>
          </a:p>
          <a:p>
            <a:pPr indent="-201930" lvl="0" marL="228600" rtl="0" algn="l">
              <a:lnSpc>
                <a:spcPct val="90000"/>
              </a:lnSpc>
              <a:spcBef>
                <a:spcPts val="1000"/>
              </a:spcBef>
              <a:spcAft>
                <a:spcPts val="0"/>
              </a:spcAft>
              <a:buClr>
                <a:schemeClr val="dk1"/>
              </a:buClr>
              <a:buSzPct val="100000"/>
              <a:buChar char="•"/>
            </a:pPr>
            <a:r>
              <a:rPr lang="en-IN"/>
              <a:t>After submission of the project you’ll get a link to book a time for the project presentation.</a:t>
            </a:r>
            <a:endParaRPr/>
          </a:p>
          <a:p>
            <a:pPr indent="-201930" lvl="0" marL="228600" rtl="0" algn="l">
              <a:lnSpc>
                <a:spcPct val="90000"/>
              </a:lnSpc>
              <a:spcBef>
                <a:spcPts val="1000"/>
              </a:spcBef>
              <a:spcAft>
                <a:spcPts val="0"/>
              </a:spcAft>
              <a:buClr>
                <a:schemeClr val="dk1"/>
              </a:buClr>
              <a:buSzPct val="100000"/>
              <a:buChar char="•"/>
            </a:pPr>
            <a:r>
              <a:rPr lang="en-IN"/>
              <a:t>If you missed your date of presentation, you will get the chance to present this current project in the next project slot.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