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6" r:id="rId10"/>
    <p:sldId id="264" r:id="rId11"/>
    <p:sldId id="265" r:id="rId12"/>
    <p:sldId id="277" r:id="rId13"/>
    <p:sldId id="278" r:id="rId14"/>
    <p:sldId id="271" r:id="rId15"/>
    <p:sldId id="280" r:id="rId16"/>
    <p:sldId id="279" r:id="rId17"/>
    <p:sldId id="281" r:id="rId18"/>
    <p:sldId id="282" r:id="rId19"/>
    <p:sldId id="275" r:id="rId20"/>
    <p:sldId id="269" r:id="rId21"/>
    <p:sldId id="270" r:id="rId22"/>
    <p:sldId id="272" r:id="rId23"/>
    <p:sldId id="274" r:id="rId24"/>
    <p:sldId id="273" r:id="rId25"/>
    <p:sldId id="283" r:id="rId26"/>
    <p:sldId id="284" r:id="rId27"/>
    <p:sldId id="285"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3T21:24:32.816"/>
    </inkml:context>
    <inkml:brush xml:id="br0">
      <inkml:brushProperty name="width" value="0.05" units="cm"/>
      <inkml:brushProperty name="height" value="0.05" units="cm"/>
    </inkml:brush>
  </inkml:definitions>
  <inkml:trace contextRef="#ctx0" brushRef="#br0">0 1 3616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E6D0B-145B-4C25-8E32-CE1CB13DFD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FC8CB4E-6E72-428C-8BC1-12213C0540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B5D132A-8D2A-4A59-8883-A1FEAE9B6745}"/>
              </a:ext>
            </a:extLst>
          </p:cNvPr>
          <p:cNvSpPr>
            <a:spLocks noGrp="1"/>
          </p:cNvSpPr>
          <p:nvPr>
            <p:ph type="dt" sz="half" idx="10"/>
          </p:nvPr>
        </p:nvSpPr>
        <p:spPr/>
        <p:txBody>
          <a:bodyPr/>
          <a:lstStyle/>
          <a:p>
            <a:fld id="{A59E8BB7-9466-4D2E-992B-95F211413881}" type="datetimeFigureOut">
              <a:rPr lang="en-CA" smtClean="0"/>
              <a:t>2021-12-04</a:t>
            </a:fld>
            <a:endParaRPr lang="en-CA"/>
          </a:p>
        </p:txBody>
      </p:sp>
      <p:sp>
        <p:nvSpPr>
          <p:cNvPr id="5" name="Footer Placeholder 4">
            <a:extLst>
              <a:ext uri="{FF2B5EF4-FFF2-40B4-BE49-F238E27FC236}">
                <a16:creationId xmlns:a16="http://schemas.microsoft.com/office/drawing/2014/main" id="{A48831CE-2B4F-4AF0-9C5C-872B596E7A2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9E21012-F9AB-4F81-8AED-399A0716269E}"/>
              </a:ext>
            </a:extLst>
          </p:cNvPr>
          <p:cNvSpPr>
            <a:spLocks noGrp="1"/>
          </p:cNvSpPr>
          <p:nvPr>
            <p:ph type="sldNum" sz="quarter" idx="12"/>
          </p:nvPr>
        </p:nvSpPr>
        <p:spPr/>
        <p:txBody>
          <a:bodyPr/>
          <a:lstStyle/>
          <a:p>
            <a:fld id="{33D0E89B-244A-4520-AB93-1A191F389404}" type="slidenum">
              <a:rPr lang="en-CA" smtClean="0"/>
              <a:t>‹#›</a:t>
            </a:fld>
            <a:endParaRPr lang="en-CA"/>
          </a:p>
        </p:txBody>
      </p:sp>
    </p:spTree>
    <p:extLst>
      <p:ext uri="{BB962C8B-B14F-4D97-AF65-F5344CB8AC3E}">
        <p14:creationId xmlns:p14="http://schemas.microsoft.com/office/powerpoint/2010/main" val="2987566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01504-3F54-4439-8357-EEF7581E4DE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73FCDDB-1260-4345-808D-5D18209037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8113C78-EA83-4AE8-9857-AE5F36F2E46B}"/>
              </a:ext>
            </a:extLst>
          </p:cNvPr>
          <p:cNvSpPr>
            <a:spLocks noGrp="1"/>
          </p:cNvSpPr>
          <p:nvPr>
            <p:ph type="dt" sz="half" idx="10"/>
          </p:nvPr>
        </p:nvSpPr>
        <p:spPr/>
        <p:txBody>
          <a:bodyPr/>
          <a:lstStyle/>
          <a:p>
            <a:fld id="{A59E8BB7-9466-4D2E-992B-95F211413881}" type="datetimeFigureOut">
              <a:rPr lang="en-CA" smtClean="0"/>
              <a:t>2021-12-04</a:t>
            </a:fld>
            <a:endParaRPr lang="en-CA"/>
          </a:p>
        </p:txBody>
      </p:sp>
      <p:sp>
        <p:nvSpPr>
          <p:cNvPr id="5" name="Footer Placeholder 4">
            <a:extLst>
              <a:ext uri="{FF2B5EF4-FFF2-40B4-BE49-F238E27FC236}">
                <a16:creationId xmlns:a16="http://schemas.microsoft.com/office/drawing/2014/main" id="{A4E13C90-D494-45AD-9AB7-EC98403B7EC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34D2700-580D-4AF6-8E3F-13CA2A61B851}"/>
              </a:ext>
            </a:extLst>
          </p:cNvPr>
          <p:cNvSpPr>
            <a:spLocks noGrp="1"/>
          </p:cNvSpPr>
          <p:nvPr>
            <p:ph type="sldNum" sz="quarter" idx="12"/>
          </p:nvPr>
        </p:nvSpPr>
        <p:spPr/>
        <p:txBody>
          <a:bodyPr/>
          <a:lstStyle/>
          <a:p>
            <a:fld id="{33D0E89B-244A-4520-AB93-1A191F389404}" type="slidenum">
              <a:rPr lang="en-CA" smtClean="0"/>
              <a:t>‹#›</a:t>
            </a:fld>
            <a:endParaRPr lang="en-CA"/>
          </a:p>
        </p:txBody>
      </p:sp>
    </p:spTree>
    <p:extLst>
      <p:ext uri="{BB962C8B-B14F-4D97-AF65-F5344CB8AC3E}">
        <p14:creationId xmlns:p14="http://schemas.microsoft.com/office/powerpoint/2010/main" val="2320542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187C-760B-46E4-BF2E-0858BE267B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63C2984-D6DA-42C3-85D4-E69A9AEC1A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FA0015B-B759-4339-8283-38FFE5361235}"/>
              </a:ext>
            </a:extLst>
          </p:cNvPr>
          <p:cNvSpPr>
            <a:spLocks noGrp="1"/>
          </p:cNvSpPr>
          <p:nvPr>
            <p:ph type="dt" sz="half" idx="10"/>
          </p:nvPr>
        </p:nvSpPr>
        <p:spPr/>
        <p:txBody>
          <a:bodyPr/>
          <a:lstStyle/>
          <a:p>
            <a:fld id="{A59E8BB7-9466-4D2E-992B-95F211413881}" type="datetimeFigureOut">
              <a:rPr lang="en-CA" smtClean="0"/>
              <a:t>2021-12-04</a:t>
            </a:fld>
            <a:endParaRPr lang="en-CA"/>
          </a:p>
        </p:txBody>
      </p:sp>
      <p:sp>
        <p:nvSpPr>
          <p:cNvPr id="5" name="Footer Placeholder 4">
            <a:extLst>
              <a:ext uri="{FF2B5EF4-FFF2-40B4-BE49-F238E27FC236}">
                <a16:creationId xmlns:a16="http://schemas.microsoft.com/office/drawing/2014/main" id="{36E0C353-5F15-4ACC-A7B3-A0EC56C5291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D1D2D44-F03A-4498-B7C1-FBF375125510}"/>
              </a:ext>
            </a:extLst>
          </p:cNvPr>
          <p:cNvSpPr>
            <a:spLocks noGrp="1"/>
          </p:cNvSpPr>
          <p:nvPr>
            <p:ph type="sldNum" sz="quarter" idx="12"/>
          </p:nvPr>
        </p:nvSpPr>
        <p:spPr/>
        <p:txBody>
          <a:bodyPr/>
          <a:lstStyle/>
          <a:p>
            <a:fld id="{33D0E89B-244A-4520-AB93-1A191F389404}" type="slidenum">
              <a:rPr lang="en-CA" smtClean="0"/>
              <a:t>‹#›</a:t>
            </a:fld>
            <a:endParaRPr lang="en-CA"/>
          </a:p>
        </p:txBody>
      </p:sp>
    </p:spTree>
    <p:extLst>
      <p:ext uri="{BB962C8B-B14F-4D97-AF65-F5344CB8AC3E}">
        <p14:creationId xmlns:p14="http://schemas.microsoft.com/office/powerpoint/2010/main" val="42144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4D2CF-167E-4596-AF6C-AF357212A7C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753011F-7548-41E4-8E6A-55ECAAC78B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0F5B57F-C7CF-4739-8ADF-5C634730C97E}"/>
              </a:ext>
            </a:extLst>
          </p:cNvPr>
          <p:cNvSpPr>
            <a:spLocks noGrp="1"/>
          </p:cNvSpPr>
          <p:nvPr>
            <p:ph type="dt" sz="half" idx="10"/>
          </p:nvPr>
        </p:nvSpPr>
        <p:spPr/>
        <p:txBody>
          <a:bodyPr/>
          <a:lstStyle/>
          <a:p>
            <a:fld id="{A59E8BB7-9466-4D2E-992B-95F211413881}" type="datetimeFigureOut">
              <a:rPr lang="en-CA" smtClean="0"/>
              <a:t>2021-12-04</a:t>
            </a:fld>
            <a:endParaRPr lang="en-CA"/>
          </a:p>
        </p:txBody>
      </p:sp>
      <p:sp>
        <p:nvSpPr>
          <p:cNvPr id="5" name="Footer Placeholder 4">
            <a:extLst>
              <a:ext uri="{FF2B5EF4-FFF2-40B4-BE49-F238E27FC236}">
                <a16:creationId xmlns:a16="http://schemas.microsoft.com/office/drawing/2014/main" id="{2B76CA1E-0552-4E5E-96C0-B7955FD52E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A4F0CE2-734D-49CC-A85F-B8E202A68CAA}"/>
              </a:ext>
            </a:extLst>
          </p:cNvPr>
          <p:cNvSpPr>
            <a:spLocks noGrp="1"/>
          </p:cNvSpPr>
          <p:nvPr>
            <p:ph type="sldNum" sz="quarter" idx="12"/>
          </p:nvPr>
        </p:nvSpPr>
        <p:spPr/>
        <p:txBody>
          <a:bodyPr/>
          <a:lstStyle/>
          <a:p>
            <a:fld id="{33D0E89B-244A-4520-AB93-1A191F389404}" type="slidenum">
              <a:rPr lang="en-CA" smtClean="0"/>
              <a:t>‹#›</a:t>
            </a:fld>
            <a:endParaRPr lang="en-CA"/>
          </a:p>
        </p:txBody>
      </p:sp>
    </p:spTree>
    <p:extLst>
      <p:ext uri="{BB962C8B-B14F-4D97-AF65-F5344CB8AC3E}">
        <p14:creationId xmlns:p14="http://schemas.microsoft.com/office/powerpoint/2010/main" val="363904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ED3EF-F41F-41EF-B7E1-5D55BBCAB0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EB94969-CBBA-4E83-B86C-A6BDBBB2A3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938C2B-8DA5-4E26-ADBF-18C03AF011F4}"/>
              </a:ext>
            </a:extLst>
          </p:cNvPr>
          <p:cNvSpPr>
            <a:spLocks noGrp="1"/>
          </p:cNvSpPr>
          <p:nvPr>
            <p:ph type="dt" sz="half" idx="10"/>
          </p:nvPr>
        </p:nvSpPr>
        <p:spPr/>
        <p:txBody>
          <a:bodyPr/>
          <a:lstStyle/>
          <a:p>
            <a:fld id="{A59E8BB7-9466-4D2E-992B-95F211413881}" type="datetimeFigureOut">
              <a:rPr lang="en-CA" smtClean="0"/>
              <a:t>2021-12-04</a:t>
            </a:fld>
            <a:endParaRPr lang="en-CA"/>
          </a:p>
        </p:txBody>
      </p:sp>
      <p:sp>
        <p:nvSpPr>
          <p:cNvPr id="5" name="Footer Placeholder 4">
            <a:extLst>
              <a:ext uri="{FF2B5EF4-FFF2-40B4-BE49-F238E27FC236}">
                <a16:creationId xmlns:a16="http://schemas.microsoft.com/office/drawing/2014/main" id="{DFCC0DB3-E053-4049-9FB3-7D9CAAF7257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FB73DFE-4B4F-4101-B0D2-91384FAB7DD3}"/>
              </a:ext>
            </a:extLst>
          </p:cNvPr>
          <p:cNvSpPr>
            <a:spLocks noGrp="1"/>
          </p:cNvSpPr>
          <p:nvPr>
            <p:ph type="sldNum" sz="quarter" idx="12"/>
          </p:nvPr>
        </p:nvSpPr>
        <p:spPr/>
        <p:txBody>
          <a:bodyPr/>
          <a:lstStyle/>
          <a:p>
            <a:fld id="{33D0E89B-244A-4520-AB93-1A191F389404}" type="slidenum">
              <a:rPr lang="en-CA" smtClean="0"/>
              <a:t>‹#›</a:t>
            </a:fld>
            <a:endParaRPr lang="en-CA"/>
          </a:p>
        </p:txBody>
      </p:sp>
    </p:spTree>
    <p:extLst>
      <p:ext uri="{BB962C8B-B14F-4D97-AF65-F5344CB8AC3E}">
        <p14:creationId xmlns:p14="http://schemas.microsoft.com/office/powerpoint/2010/main" val="52326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F6FE6-A5E2-4801-98CB-675A10003DA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31C2E4F-793F-4190-AEA4-028B5188F8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92E1100-B953-4222-88EC-A6DD9B3B42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4A107F3-CF74-4F15-99B3-DBF62E9AE099}"/>
              </a:ext>
            </a:extLst>
          </p:cNvPr>
          <p:cNvSpPr>
            <a:spLocks noGrp="1"/>
          </p:cNvSpPr>
          <p:nvPr>
            <p:ph type="dt" sz="half" idx="10"/>
          </p:nvPr>
        </p:nvSpPr>
        <p:spPr/>
        <p:txBody>
          <a:bodyPr/>
          <a:lstStyle/>
          <a:p>
            <a:fld id="{A59E8BB7-9466-4D2E-992B-95F211413881}" type="datetimeFigureOut">
              <a:rPr lang="en-CA" smtClean="0"/>
              <a:t>2021-12-04</a:t>
            </a:fld>
            <a:endParaRPr lang="en-CA"/>
          </a:p>
        </p:txBody>
      </p:sp>
      <p:sp>
        <p:nvSpPr>
          <p:cNvPr id="6" name="Footer Placeholder 5">
            <a:extLst>
              <a:ext uri="{FF2B5EF4-FFF2-40B4-BE49-F238E27FC236}">
                <a16:creationId xmlns:a16="http://schemas.microsoft.com/office/drawing/2014/main" id="{44A839BF-2C61-4621-B449-E4B895D33DF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74785A9-CB71-4D6E-9AB5-62AF25DD00DF}"/>
              </a:ext>
            </a:extLst>
          </p:cNvPr>
          <p:cNvSpPr>
            <a:spLocks noGrp="1"/>
          </p:cNvSpPr>
          <p:nvPr>
            <p:ph type="sldNum" sz="quarter" idx="12"/>
          </p:nvPr>
        </p:nvSpPr>
        <p:spPr/>
        <p:txBody>
          <a:bodyPr/>
          <a:lstStyle/>
          <a:p>
            <a:fld id="{33D0E89B-244A-4520-AB93-1A191F389404}" type="slidenum">
              <a:rPr lang="en-CA" smtClean="0"/>
              <a:t>‹#›</a:t>
            </a:fld>
            <a:endParaRPr lang="en-CA"/>
          </a:p>
        </p:txBody>
      </p:sp>
    </p:spTree>
    <p:extLst>
      <p:ext uri="{BB962C8B-B14F-4D97-AF65-F5344CB8AC3E}">
        <p14:creationId xmlns:p14="http://schemas.microsoft.com/office/powerpoint/2010/main" val="2100587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50615-8C95-4EF8-9C4C-8F53F50B1F0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E516994-E245-45A5-9FB8-92D24A96EA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D4F2F2-26E7-498D-9A59-42A10214DA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84776E3-3371-4988-9CAB-D7DB8B5DC4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5CF4C8-4B96-4F28-99C6-79573CC7A9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E157DA4-575D-4703-B46E-A8D4F5B28C36}"/>
              </a:ext>
            </a:extLst>
          </p:cNvPr>
          <p:cNvSpPr>
            <a:spLocks noGrp="1"/>
          </p:cNvSpPr>
          <p:nvPr>
            <p:ph type="dt" sz="half" idx="10"/>
          </p:nvPr>
        </p:nvSpPr>
        <p:spPr/>
        <p:txBody>
          <a:bodyPr/>
          <a:lstStyle/>
          <a:p>
            <a:fld id="{A59E8BB7-9466-4D2E-992B-95F211413881}" type="datetimeFigureOut">
              <a:rPr lang="en-CA" smtClean="0"/>
              <a:t>2021-12-04</a:t>
            </a:fld>
            <a:endParaRPr lang="en-CA"/>
          </a:p>
        </p:txBody>
      </p:sp>
      <p:sp>
        <p:nvSpPr>
          <p:cNvPr id="8" name="Footer Placeholder 7">
            <a:extLst>
              <a:ext uri="{FF2B5EF4-FFF2-40B4-BE49-F238E27FC236}">
                <a16:creationId xmlns:a16="http://schemas.microsoft.com/office/drawing/2014/main" id="{B97C1B4D-BE1B-4052-8519-B20B226E1EC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8FF8002-03C2-46A5-85DE-A433D24941EF}"/>
              </a:ext>
            </a:extLst>
          </p:cNvPr>
          <p:cNvSpPr>
            <a:spLocks noGrp="1"/>
          </p:cNvSpPr>
          <p:nvPr>
            <p:ph type="sldNum" sz="quarter" idx="12"/>
          </p:nvPr>
        </p:nvSpPr>
        <p:spPr/>
        <p:txBody>
          <a:bodyPr/>
          <a:lstStyle/>
          <a:p>
            <a:fld id="{33D0E89B-244A-4520-AB93-1A191F389404}" type="slidenum">
              <a:rPr lang="en-CA" smtClean="0"/>
              <a:t>‹#›</a:t>
            </a:fld>
            <a:endParaRPr lang="en-CA"/>
          </a:p>
        </p:txBody>
      </p:sp>
    </p:spTree>
    <p:extLst>
      <p:ext uri="{BB962C8B-B14F-4D97-AF65-F5344CB8AC3E}">
        <p14:creationId xmlns:p14="http://schemas.microsoft.com/office/powerpoint/2010/main" val="1402846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1934-D6F4-442C-93AA-46C3AE395B4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AA7EBD5-DDA7-404A-92E4-8B9A16297429}"/>
              </a:ext>
            </a:extLst>
          </p:cNvPr>
          <p:cNvSpPr>
            <a:spLocks noGrp="1"/>
          </p:cNvSpPr>
          <p:nvPr>
            <p:ph type="dt" sz="half" idx="10"/>
          </p:nvPr>
        </p:nvSpPr>
        <p:spPr/>
        <p:txBody>
          <a:bodyPr/>
          <a:lstStyle/>
          <a:p>
            <a:fld id="{A59E8BB7-9466-4D2E-992B-95F211413881}" type="datetimeFigureOut">
              <a:rPr lang="en-CA" smtClean="0"/>
              <a:t>2021-12-04</a:t>
            </a:fld>
            <a:endParaRPr lang="en-CA"/>
          </a:p>
        </p:txBody>
      </p:sp>
      <p:sp>
        <p:nvSpPr>
          <p:cNvPr id="4" name="Footer Placeholder 3">
            <a:extLst>
              <a:ext uri="{FF2B5EF4-FFF2-40B4-BE49-F238E27FC236}">
                <a16:creationId xmlns:a16="http://schemas.microsoft.com/office/drawing/2014/main" id="{CB2AF480-8F91-447D-A98B-E679A286168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BE86EA6-BF4A-4A57-8293-14DF5A97CFC0}"/>
              </a:ext>
            </a:extLst>
          </p:cNvPr>
          <p:cNvSpPr>
            <a:spLocks noGrp="1"/>
          </p:cNvSpPr>
          <p:nvPr>
            <p:ph type="sldNum" sz="quarter" idx="12"/>
          </p:nvPr>
        </p:nvSpPr>
        <p:spPr/>
        <p:txBody>
          <a:bodyPr/>
          <a:lstStyle/>
          <a:p>
            <a:fld id="{33D0E89B-244A-4520-AB93-1A191F389404}" type="slidenum">
              <a:rPr lang="en-CA" smtClean="0"/>
              <a:t>‹#›</a:t>
            </a:fld>
            <a:endParaRPr lang="en-CA"/>
          </a:p>
        </p:txBody>
      </p:sp>
    </p:spTree>
    <p:extLst>
      <p:ext uri="{BB962C8B-B14F-4D97-AF65-F5344CB8AC3E}">
        <p14:creationId xmlns:p14="http://schemas.microsoft.com/office/powerpoint/2010/main" val="287847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11F5A0-59D2-4E34-B193-8B257045BCA7}"/>
              </a:ext>
            </a:extLst>
          </p:cNvPr>
          <p:cNvSpPr>
            <a:spLocks noGrp="1"/>
          </p:cNvSpPr>
          <p:nvPr>
            <p:ph type="dt" sz="half" idx="10"/>
          </p:nvPr>
        </p:nvSpPr>
        <p:spPr/>
        <p:txBody>
          <a:bodyPr/>
          <a:lstStyle/>
          <a:p>
            <a:fld id="{A59E8BB7-9466-4D2E-992B-95F211413881}" type="datetimeFigureOut">
              <a:rPr lang="en-CA" smtClean="0"/>
              <a:t>2021-12-04</a:t>
            </a:fld>
            <a:endParaRPr lang="en-CA"/>
          </a:p>
        </p:txBody>
      </p:sp>
      <p:sp>
        <p:nvSpPr>
          <p:cNvPr id="3" name="Footer Placeholder 2">
            <a:extLst>
              <a:ext uri="{FF2B5EF4-FFF2-40B4-BE49-F238E27FC236}">
                <a16:creationId xmlns:a16="http://schemas.microsoft.com/office/drawing/2014/main" id="{B2BCCF2B-3CA9-4B5D-97A8-C1B50C47641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E756722-C66F-4C31-8CEC-76F4095A0BF9}"/>
              </a:ext>
            </a:extLst>
          </p:cNvPr>
          <p:cNvSpPr>
            <a:spLocks noGrp="1"/>
          </p:cNvSpPr>
          <p:nvPr>
            <p:ph type="sldNum" sz="quarter" idx="12"/>
          </p:nvPr>
        </p:nvSpPr>
        <p:spPr/>
        <p:txBody>
          <a:bodyPr/>
          <a:lstStyle/>
          <a:p>
            <a:fld id="{33D0E89B-244A-4520-AB93-1A191F389404}" type="slidenum">
              <a:rPr lang="en-CA" smtClean="0"/>
              <a:t>‹#›</a:t>
            </a:fld>
            <a:endParaRPr lang="en-CA"/>
          </a:p>
        </p:txBody>
      </p:sp>
    </p:spTree>
    <p:extLst>
      <p:ext uri="{BB962C8B-B14F-4D97-AF65-F5344CB8AC3E}">
        <p14:creationId xmlns:p14="http://schemas.microsoft.com/office/powerpoint/2010/main" val="4092423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7AE21-6970-490C-B470-CFD95B20A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09CB59D-1C43-456D-AB41-A612F053D0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44881B7-7051-4A87-8721-655C0BCF6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6973CB-DA11-4827-9A5C-868770CA3940}"/>
              </a:ext>
            </a:extLst>
          </p:cNvPr>
          <p:cNvSpPr>
            <a:spLocks noGrp="1"/>
          </p:cNvSpPr>
          <p:nvPr>
            <p:ph type="dt" sz="half" idx="10"/>
          </p:nvPr>
        </p:nvSpPr>
        <p:spPr/>
        <p:txBody>
          <a:bodyPr/>
          <a:lstStyle/>
          <a:p>
            <a:fld id="{A59E8BB7-9466-4D2E-992B-95F211413881}" type="datetimeFigureOut">
              <a:rPr lang="en-CA" smtClean="0"/>
              <a:t>2021-12-04</a:t>
            </a:fld>
            <a:endParaRPr lang="en-CA"/>
          </a:p>
        </p:txBody>
      </p:sp>
      <p:sp>
        <p:nvSpPr>
          <p:cNvPr id="6" name="Footer Placeholder 5">
            <a:extLst>
              <a:ext uri="{FF2B5EF4-FFF2-40B4-BE49-F238E27FC236}">
                <a16:creationId xmlns:a16="http://schemas.microsoft.com/office/drawing/2014/main" id="{8B7D20B3-C2B1-4060-A03B-6042B3427AA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121CD26-ADC0-4485-9801-C0E55B98BFA8}"/>
              </a:ext>
            </a:extLst>
          </p:cNvPr>
          <p:cNvSpPr>
            <a:spLocks noGrp="1"/>
          </p:cNvSpPr>
          <p:nvPr>
            <p:ph type="sldNum" sz="quarter" idx="12"/>
          </p:nvPr>
        </p:nvSpPr>
        <p:spPr/>
        <p:txBody>
          <a:bodyPr/>
          <a:lstStyle/>
          <a:p>
            <a:fld id="{33D0E89B-244A-4520-AB93-1A191F389404}" type="slidenum">
              <a:rPr lang="en-CA" smtClean="0"/>
              <a:t>‹#›</a:t>
            </a:fld>
            <a:endParaRPr lang="en-CA"/>
          </a:p>
        </p:txBody>
      </p:sp>
    </p:spTree>
    <p:extLst>
      <p:ext uri="{BB962C8B-B14F-4D97-AF65-F5344CB8AC3E}">
        <p14:creationId xmlns:p14="http://schemas.microsoft.com/office/powerpoint/2010/main" val="736201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FF3D4-E646-4CE9-9772-1C759F10F7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4ACBD06-1BD3-4C99-802B-1DA66B2199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872E716-F4F0-4180-B11F-ED502EF43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52EB00-4446-41C8-AF56-3EA5514487D7}"/>
              </a:ext>
            </a:extLst>
          </p:cNvPr>
          <p:cNvSpPr>
            <a:spLocks noGrp="1"/>
          </p:cNvSpPr>
          <p:nvPr>
            <p:ph type="dt" sz="half" idx="10"/>
          </p:nvPr>
        </p:nvSpPr>
        <p:spPr/>
        <p:txBody>
          <a:bodyPr/>
          <a:lstStyle/>
          <a:p>
            <a:fld id="{A59E8BB7-9466-4D2E-992B-95F211413881}" type="datetimeFigureOut">
              <a:rPr lang="en-CA" smtClean="0"/>
              <a:t>2021-12-04</a:t>
            </a:fld>
            <a:endParaRPr lang="en-CA"/>
          </a:p>
        </p:txBody>
      </p:sp>
      <p:sp>
        <p:nvSpPr>
          <p:cNvPr id="6" name="Footer Placeholder 5">
            <a:extLst>
              <a:ext uri="{FF2B5EF4-FFF2-40B4-BE49-F238E27FC236}">
                <a16:creationId xmlns:a16="http://schemas.microsoft.com/office/drawing/2014/main" id="{061EBD7C-03A9-42D4-8762-FBCFD82D111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54667F1-847B-441D-BCF1-8F05F3D57471}"/>
              </a:ext>
            </a:extLst>
          </p:cNvPr>
          <p:cNvSpPr>
            <a:spLocks noGrp="1"/>
          </p:cNvSpPr>
          <p:nvPr>
            <p:ph type="sldNum" sz="quarter" idx="12"/>
          </p:nvPr>
        </p:nvSpPr>
        <p:spPr/>
        <p:txBody>
          <a:bodyPr/>
          <a:lstStyle/>
          <a:p>
            <a:fld id="{33D0E89B-244A-4520-AB93-1A191F389404}" type="slidenum">
              <a:rPr lang="en-CA" smtClean="0"/>
              <a:t>‹#›</a:t>
            </a:fld>
            <a:endParaRPr lang="en-CA"/>
          </a:p>
        </p:txBody>
      </p:sp>
    </p:spTree>
    <p:extLst>
      <p:ext uri="{BB962C8B-B14F-4D97-AF65-F5344CB8AC3E}">
        <p14:creationId xmlns:p14="http://schemas.microsoft.com/office/powerpoint/2010/main" val="1809280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51F0D4-5165-4D81-B5B8-900B7D0636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23FF60B-7F10-4581-87FA-33456C8FD6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AAC1EE4-CF7F-49F0-BAA2-7FDAF4DAE9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9E8BB7-9466-4D2E-992B-95F211413881}" type="datetimeFigureOut">
              <a:rPr lang="en-CA" smtClean="0"/>
              <a:t>2021-12-04</a:t>
            </a:fld>
            <a:endParaRPr lang="en-CA"/>
          </a:p>
        </p:txBody>
      </p:sp>
      <p:sp>
        <p:nvSpPr>
          <p:cNvPr id="5" name="Footer Placeholder 4">
            <a:extLst>
              <a:ext uri="{FF2B5EF4-FFF2-40B4-BE49-F238E27FC236}">
                <a16:creationId xmlns:a16="http://schemas.microsoft.com/office/drawing/2014/main" id="{6E1A209D-B325-4CB8-85FE-F0855B81D7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AC1D32E-D157-4596-8C97-D0F997EBFD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0E89B-244A-4520-AB93-1A191F389404}" type="slidenum">
              <a:rPr lang="en-CA" smtClean="0"/>
              <a:t>‹#›</a:t>
            </a:fld>
            <a:endParaRPr lang="en-CA"/>
          </a:p>
        </p:txBody>
      </p:sp>
    </p:spTree>
    <p:extLst>
      <p:ext uri="{BB962C8B-B14F-4D97-AF65-F5344CB8AC3E}">
        <p14:creationId xmlns:p14="http://schemas.microsoft.com/office/powerpoint/2010/main" val="2285593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ata.world/city-of-tempe/7556b322-1b7d-4f65-87b8-598d11ef50fb/workspace/file?filename=crash-data-1.csv"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A42E9D-6F1F-4585-9BC9-EF9B759BB2ED}"/>
              </a:ext>
            </a:extLst>
          </p:cNvPr>
          <p:cNvSpPr>
            <a:spLocks noGrp="1"/>
          </p:cNvSpPr>
          <p:nvPr>
            <p:ph type="ctrTitle"/>
          </p:nvPr>
        </p:nvSpPr>
        <p:spPr>
          <a:xfrm>
            <a:off x="1115568" y="548640"/>
            <a:ext cx="10168128" cy="1179576"/>
          </a:xfrm>
        </p:spPr>
        <p:txBody>
          <a:bodyPr vert="horz" lIns="91440" tIns="45720" rIns="91440" bIns="45720" rtlCol="0" anchor="ctr">
            <a:normAutofit/>
          </a:bodyPr>
          <a:lstStyle/>
          <a:p>
            <a:pPr algn="l"/>
            <a:r>
              <a:rPr lang="en-US" sz="4000" kern="1200">
                <a:solidFill>
                  <a:schemeClr val="tx1"/>
                </a:solidFill>
                <a:latin typeface="+mj-lt"/>
                <a:ea typeface="+mj-ea"/>
                <a:cs typeface="+mj-cs"/>
              </a:rPr>
              <a:t>Team Introduction</a:t>
            </a: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0755EDDD-FA33-4A9D-A7E4-89E04FD6E557}"/>
              </a:ext>
            </a:extLst>
          </p:cNvPr>
          <p:cNvSpPr>
            <a:spLocks noGrp="1"/>
          </p:cNvSpPr>
          <p:nvPr>
            <p:ph type="subTitle" idx="1"/>
          </p:nvPr>
        </p:nvSpPr>
        <p:spPr>
          <a:xfrm>
            <a:off x="1115568" y="2481943"/>
            <a:ext cx="10168128" cy="3695020"/>
          </a:xfrm>
        </p:spPr>
        <p:txBody>
          <a:bodyPr vert="horz" lIns="91440" tIns="45720" rIns="91440" bIns="45720" rtlCol="0">
            <a:normAutofit/>
          </a:bodyPr>
          <a:lstStyle/>
          <a:p>
            <a:pPr indent="-228600" algn="l">
              <a:buFont typeface="Arial" panose="020B0604020202020204" pitchFamily="34" charset="0"/>
              <a:buChar char="•"/>
            </a:pPr>
            <a:r>
              <a:rPr lang="en-US" sz="2200"/>
              <a:t>Group Number 7</a:t>
            </a:r>
          </a:p>
          <a:p>
            <a:pPr indent="-228600" algn="l">
              <a:buFont typeface="Arial" panose="020B0604020202020204" pitchFamily="34" charset="0"/>
              <a:buChar char="•"/>
            </a:pPr>
            <a:r>
              <a:rPr lang="en-US" sz="2200"/>
              <a:t>Section Number : DAB 002</a:t>
            </a:r>
          </a:p>
          <a:p>
            <a:pPr indent="-228600" algn="l">
              <a:buFont typeface="Arial" panose="020B0604020202020204" pitchFamily="34" charset="0"/>
              <a:buChar char="•"/>
            </a:pPr>
            <a:r>
              <a:rPr lang="en-US" sz="2200"/>
              <a:t>Team Members:</a:t>
            </a:r>
          </a:p>
          <a:p>
            <a:pPr indent="-228600" algn="l">
              <a:buFont typeface="Arial" panose="020B0604020202020204" pitchFamily="34" charset="0"/>
              <a:buChar char="•"/>
            </a:pPr>
            <a:r>
              <a:rPr lang="en-US" sz="2200"/>
              <a:t>Akashkumar Dave </a:t>
            </a:r>
          </a:p>
          <a:p>
            <a:pPr indent="-228600" algn="l">
              <a:buFont typeface="Arial" panose="020B0604020202020204" pitchFamily="34" charset="0"/>
              <a:buChar char="•"/>
            </a:pPr>
            <a:r>
              <a:rPr lang="en-US" sz="2200"/>
              <a:t>Akshitha Steefal Fernandes </a:t>
            </a:r>
          </a:p>
          <a:p>
            <a:pPr indent="-228600" algn="l">
              <a:buFont typeface="Arial" panose="020B0604020202020204" pitchFamily="34" charset="0"/>
              <a:buChar char="•"/>
            </a:pPr>
            <a:r>
              <a:rPr lang="en-US" sz="2200"/>
              <a:t>Alysia Vency Rebello </a:t>
            </a:r>
          </a:p>
          <a:p>
            <a:pPr indent="-228600" algn="l">
              <a:buFont typeface="Arial" panose="020B0604020202020204" pitchFamily="34" charset="0"/>
              <a:buChar char="•"/>
            </a:pPr>
            <a:r>
              <a:rPr lang="en-US" sz="2200"/>
              <a:t>Ankita Agnes Dsouza </a:t>
            </a:r>
          </a:p>
          <a:p>
            <a:pPr indent="-228600" algn="l">
              <a:buFont typeface="Arial" panose="020B0604020202020204" pitchFamily="34" charset="0"/>
              <a:buChar char="•"/>
            </a:pPr>
            <a:r>
              <a:rPr lang="en-US" sz="2200" b="0" i="0">
                <a:effectLst/>
              </a:rPr>
              <a:t>Rajasekhar Gollamudi </a:t>
            </a:r>
            <a:endParaRPr lang="en-US" sz="220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100553B-A899-428C-A349-7459EAE1D682}"/>
                  </a:ext>
                </a:extLst>
              </p14:cNvPr>
              <p14:cNvContentPartPr/>
              <p14:nvPr/>
            </p14:nvContentPartPr>
            <p14:xfrm>
              <a:off x="7679901" y="4073139"/>
              <a:ext cx="360" cy="360"/>
            </p14:xfrm>
          </p:contentPart>
        </mc:Choice>
        <mc:Fallback xmlns="">
          <p:pic>
            <p:nvPicPr>
              <p:cNvPr id="4" name="Ink 3">
                <a:extLst>
                  <a:ext uri="{FF2B5EF4-FFF2-40B4-BE49-F238E27FC236}">
                    <a16:creationId xmlns:a16="http://schemas.microsoft.com/office/drawing/2014/main" id="{9100553B-A899-428C-A349-7459EAE1D682}"/>
                  </a:ext>
                </a:extLst>
              </p:cNvPr>
              <p:cNvPicPr/>
              <p:nvPr/>
            </p:nvPicPr>
            <p:blipFill>
              <a:blip r:embed="rId3"/>
              <a:stretch>
                <a:fillRect/>
              </a:stretch>
            </p:blipFill>
            <p:spPr>
              <a:xfrm>
                <a:off x="7670901" y="4064499"/>
                <a:ext cx="18000" cy="18000"/>
              </a:xfrm>
              <a:prstGeom prst="rect">
                <a:avLst/>
              </a:prstGeom>
            </p:spPr>
          </p:pic>
        </mc:Fallback>
      </mc:AlternateContent>
    </p:spTree>
    <p:extLst>
      <p:ext uri="{BB962C8B-B14F-4D97-AF65-F5344CB8AC3E}">
        <p14:creationId xmlns:p14="http://schemas.microsoft.com/office/powerpoint/2010/main" val="1991874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F7BD19-03E9-4727-8643-BDF44C183581}"/>
              </a:ext>
            </a:extLst>
          </p:cNvPr>
          <p:cNvSpPr>
            <a:spLocks noGrp="1"/>
          </p:cNvSpPr>
          <p:nvPr>
            <p:ph type="title"/>
          </p:nvPr>
        </p:nvSpPr>
        <p:spPr>
          <a:xfrm>
            <a:off x="411480" y="991443"/>
            <a:ext cx="4443154" cy="1087819"/>
          </a:xfrm>
        </p:spPr>
        <p:txBody>
          <a:bodyPr anchor="b">
            <a:normAutofit/>
          </a:bodyPr>
          <a:lstStyle/>
          <a:p>
            <a:r>
              <a:rPr lang="en-CA" sz="3400"/>
              <a:t>Data Cleaning</a:t>
            </a:r>
          </a:p>
        </p:txBody>
      </p:sp>
      <p:sp>
        <p:nvSpPr>
          <p:cNvPr id="16" name="Rectangle 15">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ADCABBE-0BB0-4840-A79C-26A459A251CF}"/>
              </a:ext>
            </a:extLst>
          </p:cNvPr>
          <p:cNvSpPr>
            <a:spLocks noGrp="1"/>
          </p:cNvSpPr>
          <p:nvPr>
            <p:ph idx="1"/>
          </p:nvPr>
        </p:nvSpPr>
        <p:spPr>
          <a:xfrm>
            <a:off x="411480" y="2684095"/>
            <a:ext cx="4443154" cy="3492868"/>
          </a:xfrm>
        </p:spPr>
        <p:txBody>
          <a:bodyPr>
            <a:normAutofit/>
          </a:bodyPr>
          <a:lstStyle/>
          <a:p>
            <a:r>
              <a:rPr lang="en-CA" sz="1800"/>
              <a:t>Incident id has been removed because they comprise of unique values that is not helpful for the analysis. </a:t>
            </a:r>
          </a:p>
          <a:p>
            <a:endParaRPr lang="en-CA" sz="1800"/>
          </a:p>
        </p:txBody>
      </p:sp>
      <p:pic>
        <p:nvPicPr>
          <p:cNvPr id="9" name="Picture 8">
            <a:extLst>
              <a:ext uri="{FF2B5EF4-FFF2-40B4-BE49-F238E27FC236}">
                <a16:creationId xmlns:a16="http://schemas.microsoft.com/office/drawing/2014/main" id="{CF12B442-AD90-4622-B550-D8554054A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5816" y="905658"/>
            <a:ext cx="6440424" cy="4991329"/>
          </a:xfrm>
          <a:prstGeom prst="rect">
            <a:avLst/>
          </a:prstGeom>
        </p:spPr>
      </p:pic>
    </p:spTree>
    <p:extLst>
      <p:ext uri="{BB962C8B-B14F-4D97-AF65-F5344CB8AC3E}">
        <p14:creationId xmlns:p14="http://schemas.microsoft.com/office/powerpoint/2010/main" val="1013566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BD91BB-F51F-40A3-875D-03E2E0A59F95}"/>
              </a:ext>
            </a:extLst>
          </p:cNvPr>
          <p:cNvSpPr>
            <a:spLocks noGrp="1"/>
          </p:cNvSpPr>
          <p:nvPr>
            <p:ph type="title"/>
          </p:nvPr>
        </p:nvSpPr>
        <p:spPr>
          <a:xfrm>
            <a:off x="411480" y="991443"/>
            <a:ext cx="4443154" cy="1087819"/>
          </a:xfrm>
        </p:spPr>
        <p:txBody>
          <a:bodyPr anchor="b">
            <a:normAutofit/>
          </a:bodyPr>
          <a:lstStyle/>
          <a:p>
            <a:r>
              <a:rPr lang="en-CA" sz="3400"/>
              <a:t>Data Cleaning</a:t>
            </a:r>
          </a:p>
        </p:txBody>
      </p:sp>
      <p:sp>
        <p:nvSpPr>
          <p:cNvPr id="12"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006DEFD-67AB-4CC4-8F5B-D51F598421BA}"/>
              </a:ext>
            </a:extLst>
          </p:cNvPr>
          <p:cNvSpPr>
            <a:spLocks noGrp="1"/>
          </p:cNvSpPr>
          <p:nvPr>
            <p:ph idx="1"/>
          </p:nvPr>
        </p:nvSpPr>
        <p:spPr>
          <a:xfrm>
            <a:off x="411480" y="2684095"/>
            <a:ext cx="4443154" cy="3492868"/>
          </a:xfrm>
        </p:spPr>
        <p:txBody>
          <a:bodyPr>
            <a:normAutofit/>
          </a:bodyPr>
          <a:lstStyle/>
          <a:p>
            <a:r>
              <a:rPr lang="en-CA" sz="1800" dirty="0"/>
              <a:t>Longitude and latitude columns are removed because the values are clustered together and its difficult to interpret a map from it.  </a:t>
            </a:r>
          </a:p>
          <a:p>
            <a:endParaRPr lang="en-CA" sz="1800" dirty="0"/>
          </a:p>
        </p:txBody>
      </p:sp>
      <p:pic>
        <p:nvPicPr>
          <p:cNvPr id="5" name="Picture 4">
            <a:extLst>
              <a:ext uri="{FF2B5EF4-FFF2-40B4-BE49-F238E27FC236}">
                <a16:creationId xmlns:a16="http://schemas.microsoft.com/office/drawing/2014/main" id="{9C249756-E835-4DA7-B501-EDFBF04D1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1461" y="625683"/>
            <a:ext cx="3289134" cy="5551280"/>
          </a:xfrm>
          <a:prstGeom prst="rect">
            <a:avLst/>
          </a:prstGeom>
        </p:spPr>
      </p:pic>
    </p:spTree>
    <p:extLst>
      <p:ext uri="{BB962C8B-B14F-4D97-AF65-F5344CB8AC3E}">
        <p14:creationId xmlns:p14="http://schemas.microsoft.com/office/powerpoint/2010/main" val="3719950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33">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BD91BB-F51F-40A3-875D-03E2E0A59F95}"/>
              </a:ext>
            </a:extLst>
          </p:cNvPr>
          <p:cNvSpPr>
            <a:spLocks noGrp="1"/>
          </p:cNvSpPr>
          <p:nvPr>
            <p:ph type="title"/>
          </p:nvPr>
        </p:nvSpPr>
        <p:spPr>
          <a:xfrm>
            <a:off x="1115568" y="548640"/>
            <a:ext cx="10168128" cy="1179576"/>
          </a:xfrm>
        </p:spPr>
        <p:txBody>
          <a:bodyPr>
            <a:normAutofit/>
          </a:bodyPr>
          <a:lstStyle/>
          <a:p>
            <a:r>
              <a:rPr lang="en-CA" sz="4000" dirty="0"/>
              <a:t>Data Cleaning</a:t>
            </a:r>
          </a:p>
        </p:txBody>
      </p:sp>
      <p:sp>
        <p:nvSpPr>
          <p:cNvPr id="36" name="Rectangle 35">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006DEFD-67AB-4CC4-8F5B-D51F598421BA}"/>
              </a:ext>
            </a:extLst>
          </p:cNvPr>
          <p:cNvSpPr>
            <a:spLocks noGrp="1"/>
          </p:cNvSpPr>
          <p:nvPr>
            <p:ph idx="1"/>
          </p:nvPr>
        </p:nvSpPr>
        <p:spPr>
          <a:xfrm>
            <a:off x="7971089" y="2712603"/>
            <a:ext cx="3406602" cy="1432794"/>
          </a:xfrm>
        </p:spPr>
        <p:txBody>
          <a:bodyPr anchor="ctr">
            <a:normAutofit/>
          </a:bodyPr>
          <a:lstStyle/>
          <a:p>
            <a:r>
              <a:rPr lang="en-CA" sz="1800" dirty="0"/>
              <a:t>The data set that comprised of outliers has been cleaned and removed. </a:t>
            </a:r>
          </a:p>
          <a:p>
            <a:pPr marL="0" indent="0">
              <a:buNone/>
            </a:pPr>
            <a:endParaRPr lang="en-CA" sz="1800" dirty="0"/>
          </a:p>
        </p:txBody>
      </p:sp>
      <p:pic>
        <p:nvPicPr>
          <p:cNvPr id="3074" name="Picture 2">
            <a:extLst>
              <a:ext uri="{FF2B5EF4-FFF2-40B4-BE49-F238E27FC236}">
                <a16:creationId xmlns:a16="http://schemas.microsoft.com/office/drawing/2014/main" id="{6AE1806B-44B4-44EA-877E-7AAB72EDB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5" y="2442655"/>
            <a:ext cx="7546105" cy="3954235"/>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2D985DBC-E2E4-4EE2-ACBE-816A72D67425}"/>
              </a:ext>
            </a:extLst>
          </p:cNvPr>
          <p:cNvCxnSpPr>
            <a:cxnSpLocks/>
          </p:cNvCxnSpPr>
          <p:nvPr/>
        </p:nvCxnSpPr>
        <p:spPr>
          <a:xfrm flipV="1">
            <a:off x="3933627" y="4145398"/>
            <a:ext cx="1524000" cy="1290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9785BCC-1699-4B01-B15D-8410EB34AC3B}"/>
              </a:ext>
            </a:extLst>
          </p:cNvPr>
          <p:cNvCxnSpPr>
            <a:cxnSpLocks/>
          </p:cNvCxnSpPr>
          <p:nvPr/>
        </p:nvCxnSpPr>
        <p:spPr>
          <a:xfrm flipH="1" flipV="1">
            <a:off x="5457628" y="4208151"/>
            <a:ext cx="1721094" cy="1455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4C1515D-BC5C-4A0A-B89E-49EC5483B5D9}"/>
              </a:ext>
            </a:extLst>
          </p:cNvPr>
          <p:cNvSpPr txBox="1"/>
          <p:nvPr/>
        </p:nvSpPr>
        <p:spPr>
          <a:xfrm>
            <a:off x="4982497" y="3782182"/>
            <a:ext cx="968189" cy="369332"/>
          </a:xfrm>
          <a:prstGeom prst="rect">
            <a:avLst/>
          </a:prstGeom>
          <a:noFill/>
        </p:spPr>
        <p:txBody>
          <a:bodyPr wrap="square" rtlCol="0">
            <a:spAutoFit/>
          </a:bodyPr>
          <a:lstStyle/>
          <a:p>
            <a:r>
              <a:rPr lang="en-CA" dirty="0"/>
              <a:t>Outliers</a:t>
            </a:r>
          </a:p>
        </p:txBody>
      </p:sp>
    </p:spTree>
    <p:extLst>
      <p:ext uri="{BB962C8B-B14F-4D97-AF65-F5344CB8AC3E}">
        <p14:creationId xmlns:p14="http://schemas.microsoft.com/office/powerpoint/2010/main" val="1520047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33">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BD91BB-F51F-40A3-875D-03E2E0A59F95}"/>
              </a:ext>
            </a:extLst>
          </p:cNvPr>
          <p:cNvSpPr>
            <a:spLocks noGrp="1"/>
          </p:cNvSpPr>
          <p:nvPr>
            <p:ph type="title"/>
          </p:nvPr>
        </p:nvSpPr>
        <p:spPr>
          <a:xfrm>
            <a:off x="1115568" y="548640"/>
            <a:ext cx="10168128" cy="1179576"/>
          </a:xfrm>
        </p:spPr>
        <p:txBody>
          <a:bodyPr>
            <a:normAutofit/>
          </a:bodyPr>
          <a:lstStyle/>
          <a:p>
            <a:r>
              <a:rPr lang="en-CA" sz="4000" dirty="0"/>
              <a:t>Data Cleaning</a:t>
            </a:r>
          </a:p>
        </p:txBody>
      </p:sp>
      <p:sp>
        <p:nvSpPr>
          <p:cNvPr id="36" name="Rectangle 35">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006DEFD-67AB-4CC4-8F5B-D51F598421BA}"/>
              </a:ext>
            </a:extLst>
          </p:cNvPr>
          <p:cNvSpPr>
            <a:spLocks noGrp="1"/>
          </p:cNvSpPr>
          <p:nvPr>
            <p:ph idx="1"/>
          </p:nvPr>
        </p:nvSpPr>
        <p:spPr>
          <a:xfrm>
            <a:off x="7971089" y="2712603"/>
            <a:ext cx="3406602" cy="1432794"/>
          </a:xfrm>
        </p:spPr>
        <p:txBody>
          <a:bodyPr anchor="ctr">
            <a:normAutofit/>
          </a:bodyPr>
          <a:lstStyle/>
          <a:p>
            <a:r>
              <a:rPr lang="en-US" sz="1800" dirty="0"/>
              <a:t>Replaced “</a:t>
            </a:r>
            <a:r>
              <a:rPr lang="en-US" sz="1800" dirty="0" err="1"/>
              <a:t>NaN</a:t>
            </a:r>
            <a:r>
              <a:rPr lang="en-US" sz="1800" dirty="0"/>
              <a:t>” with “unknown” to deal with the missing value.</a:t>
            </a:r>
          </a:p>
        </p:txBody>
      </p:sp>
      <p:pic>
        <p:nvPicPr>
          <p:cNvPr id="12" name="Picture 11">
            <a:extLst>
              <a:ext uri="{FF2B5EF4-FFF2-40B4-BE49-F238E27FC236}">
                <a16:creationId xmlns:a16="http://schemas.microsoft.com/office/drawing/2014/main" id="{8891B65E-8059-4581-A9FF-84E4EA391D9F}"/>
              </a:ext>
            </a:extLst>
          </p:cNvPr>
          <p:cNvPicPr>
            <a:picLocks noChangeAspect="1"/>
          </p:cNvPicPr>
          <p:nvPr/>
        </p:nvPicPr>
        <p:blipFill>
          <a:blip r:embed="rId2"/>
          <a:stretch>
            <a:fillRect/>
          </a:stretch>
        </p:blipFill>
        <p:spPr>
          <a:xfrm>
            <a:off x="5801325" y="2486819"/>
            <a:ext cx="2009775" cy="3238500"/>
          </a:xfrm>
          <a:prstGeom prst="rect">
            <a:avLst/>
          </a:prstGeom>
        </p:spPr>
      </p:pic>
      <p:pic>
        <p:nvPicPr>
          <p:cNvPr id="13" name="Picture 12">
            <a:extLst>
              <a:ext uri="{FF2B5EF4-FFF2-40B4-BE49-F238E27FC236}">
                <a16:creationId xmlns:a16="http://schemas.microsoft.com/office/drawing/2014/main" id="{B6F6635F-6BA2-478D-9A08-EDEA4E943E6F}"/>
              </a:ext>
            </a:extLst>
          </p:cNvPr>
          <p:cNvPicPr>
            <a:picLocks noChangeAspect="1"/>
          </p:cNvPicPr>
          <p:nvPr/>
        </p:nvPicPr>
        <p:blipFill>
          <a:blip r:embed="rId3"/>
          <a:stretch>
            <a:fillRect/>
          </a:stretch>
        </p:blipFill>
        <p:spPr>
          <a:xfrm>
            <a:off x="1408936" y="2486819"/>
            <a:ext cx="1990725" cy="3028950"/>
          </a:xfrm>
          <a:prstGeom prst="rect">
            <a:avLst/>
          </a:prstGeom>
        </p:spPr>
      </p:pic>
      <p:cxnSp>
        <p:nvCxnSpPr>
          <p:cNvPr id="14" name="Straight Arrow Connector 13">
            <a:extLst>
              <a:ext uri="{FF2B5EF4-FFF2-40B4-BE49-F238E27FC236}">
                <a16:creationId xmlns:a16="http://schemas.microsoft.com/office/drawing/2014/main" id="{3EF750D0-99D3-43AB-B8DA-2B3BDEDEF3D9}"/>
              </a:ext>
            </a:extLst>
          </p:cNvPr>
          <p:cNvCxnSpPr/>
          <p:nvPr/>
        </p:nvCxnSpPr>
        <p:spPr>
          <a:xfrm>
            <a:off x="3559946" y="4001294"/>
            <a:ext cx="1979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4163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78E102-F7C0-45D9-96C6-9C72121E9851}"/>
              </a:ext>
            </a:extLst>
          </p:cNvPr>
          <p:cNvSpPr>
            <a:spLocks noGrp="1"/>
          </p:cNvSpPr>
          <p:nvPr>
            <p:ph type="title"/>
          </p:nvPr>
        </p:nvSpPr>
        <p:spPr>
          <a:xfrm>
            <a:off x="371094" y="1161288"/>
            <a:ext cx="3438144" cy="1239012"/>
          </a:xfrm>
        </p:spPr>
        <p:txBody>
          <a:bodyPr anchor="ctr">
            <a:normAutofit/>
          </a:bodyPr>
          <a:lstStyle/>
          <a:p>
            <a:r>
              <a:rPr lang="en-CA" sz="2800"/>
              <a:t>Data Cleaning</a:t>
            </a:r>
          </a:p>
        </p:txBody>
      </p:sp>
      <p:sp>
        <p:nvSpPr>
          <p:cNvPr id="21"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26D8C5B-3BC9-4CC2-B47B-6BCD1FE69364}"/>
              </a:ext>
            </a:extLst>
          </p:cNvPr>
          <p:cNvSpPr>
            <a:spLocks noGrp="1"/>
          </p:cNvSpPr>
          <p:nvPr>
            <p:ph idx="1"/>
          </p:nvPr>
        </p:nvSpPr>
        <p:spPr>
          <a:xfrm>
            <a:off x="371094" y="2718054"/>
            <a:ext cx="3438906" cy="3207258"/>
          </a:xfrm>
        </p:spPr>
        <p:txBody>
          <a:bodyPr anchor="t">
            <a:normAutofit/>
          </a:bodyPr>
          <a:lstStyle/>
          <a:p>
            <a:r>
              <a:rPr lang="en-CA" sz="1700"/>
              <a:t>Removed insufficient observations of year 2018.</a:t>
            </a:r>
          </a:p>
          <a:p>
            <a:endParaRPr lang="en-CA" sz="1700"/>
          </a:p>
        </p:txBody>
      </p:sp>
      <p:pic>
        <p:nvPicPr>
          <p:cNvPr id="4" name="Picture 3">
            <a:extLst>
              <a:ext uri="{FF2B5EF4-FFF2-40B4-BE49-F238E27FC236}">
                <a16:creationId xmlns:a16="http://schemas.microsoft.com/office/drawing/2014/main" id="{78EDEF21-B8C4-4DE0-B3A2-A4023D396BF8}"/>
              </a:ext>
            </a:extLst>
          </p:cNvPr>
          <p:cNvPicPr>
            <a:picLocks noChangeAspect="1"/>
          </p:cNvPicPr>
          <p:nvPr/>
        </p:nvPicPr>
        <p:blipFill>
          <a:blip r:embed="rId2"/>
          <a:stretch>
            <a:fillRect/>
          </a:stretch>
        </p:blipFill>
        <p:spPr>
          <a:xfrm>
            <a:off x="4329631" y="1517987"/>
            <a:ext cx="7786249" cy="4068315"/>
          </a:xfrm>
          <a:prstGeom prst="rect">
            <a:avLst/>
          </a:prstGeom>
        </p:spPr>
      </p:pic>
    </p:spTree>
    <p:extLst>
      <p:ext uri="{BB962C8B-B14F-4D97-AF65-F5344CB8AC3E}">
        <p14:creationId xmlns:p14="http://schemas.microsoft.com/office/powerpoint/2010/main" val="2527641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D5C6DEA-C0C7-437F-A85F-79C2207EE8BA}"/>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dirty="0">
                <a:solidFill>
                  <a:schemeClr val="tx1"/>
                </a:solidFill>
                <a:latin typeface="+mj-lt"/>
                <a:ea typeface="+mj-ea"/>
                <a:cs typeface="+mj-cs"/>
              </a:rPr>
              <a:t>Data </a:t>
            </a:r>
            <a:r>
              <a:rPr lang="en-US" sz="8000" dirty="0"/>
              <a:t>Transformation</a:t>
            </a:r>
            <a:endParaRPr lang="en-US" sz="8000" kern="1200" dirty="0">
              <a:solidFill>
                <a:schemeClr val="tx1"/>
              </a:solidFill>
              <a:latin typeface="+mj-lt"/>
              <a:ea typeface="+mj-ea"/>
              <a:cs typeface="+mj-cs"/>
            </a:endParaRPr>
          </a:p>
        </p:txBody>
      </p:sp>
      <p:sp>
        <p:nvSpPr>
          <p:cNvPr id="11" name="Rectangle 10">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9333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33">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BD91BB-F51F-40A3-875D-03E2E0A59F95}"/>
              </a:ext>
            </a:extLst>
          </p:cNvPr>
          <p:cNvSpPr>
            <a:spLocks noGrp="1"/>
          </p:cNvSpPr>
          <p:nvPr>
            <p:ph type="title"/>
          </p:nvPr>
        </p:nvSpPr>
        <p:spPr>
          <a:xfrm>
            <a:off x="1115568" y="548640"/>
            <a:ext cx="10168128" cy="1179576"/>
          </a:xfrm>
        </p:spPr>
        <p:txBody>
          <a:bodyPr>
            <a:normAutofit/>
          </a:bodyPr>
          <a:lstStyle/>
          <a:p>
            <a:r>
              <a:rPr lang="en-CA" sz="4000" dirty="0"/>
              <a:t>Data Transformation – Split </a:t>
            </a:r>
            <a:r>
              <a:rPr lang="en-CA" sz="4000" dirty="0" err="1"/>
              <a:t>DateTime</a:t>
            </a:r>
            <a:r>
              <a:rPr lang="en-CA" sz="4000" dirty="0"/>
              <a:t> Column</a:t>
            </a:r>
          </a:p>
        </p:txBody>
      </p:sp>
      <p:sp>
        <p:nvSpPr>
          <p:cNvPr id="36" name="Rectangle 35">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006DEFD-67AB-4CC4-8F5B-D51F598421BA}"/>
              </a:ext>
            </a:extLst>
          </p:cNvPr>
          <p:cNvSpPr>
            <a:spLocks noGrp="1"/>
          </p:cNvSpPr>
          <p:nvPr>
            <p:ph idx="1"/>
          </p:nvPr>
        </p:nvSpPr>
        <p:spPr>
          <a:xfrm>
            <a:off x="7971089" y="2712603"/>
            <a:ext cx="3406602" cy="1432794"/>
          </a:xfrm>
        </p:spPr>
        <p:txBody>
          <a:bodyPr anchor="ctr">
            <a:normAutofit/>
          </a:bodyPr>
          <a:lstStyle/>
          <a:p>
            <a:r>
              <a:rPr lang="en-US" sz="1800" dirty="0"/>
              <a:t>Since the date and time column is merged, we’re splitting the date and time column for a better understanding on when the accident happens the most.</a:t>
            </a:r>
          </a:p>
        </p:txBody>
      </p:sp>
      <p:sp>
        <p:nvSpPr>
          <p:cNvPr id="11" name="AutoShape 2">
            <a:extLst>
              <a:ext uri="{FF2B5EF4-FFF2-40B4-BE49-F238E27FC236}">
                <a16:creationId xmlns:a16="http://schemas.microsoft.com/office/drawing/2014/main" id="{9A0E6CE9-1CF9-4C4A-8ECB-69263A71424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15" name="AutoShape 4">
            <a:extLst>
              <a:ext uri="{FF2B5EF4-FFF2-40B4-BE49-F238E27FC236}">
                <a16:creationId xmlns:a16="http://schemas.microsoft.com/office/drawing/2014/main" id="{4FFB804A-D4CA-4F23-A6A3-0F7E3010A69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6" name="Picture 15">
            <a:extLst>
              <a:ext uri="{FF2B5EF4-FFF2-40B4-BE49-F238E27FC236}">
                <a16:creationId xmlns:a16="http://schemas.microsoft.com/office/drawing/2014/main" id="{3A9D83F7-7BB3-4EBD-A37E-73B43EC598F6}"/>
              </a:ext>
            </a:extLst>
          </p:cNvPr>
          <p:cNvPicPr>
            <a:picLocks noChangeAspect="1"/>
          </p:cNvPicPr>
          <p:nvPr/>
        </p:nvPicPr>
        <p:blipFill>
          <a:blip r:embed="rId2"/>
          <a:stretch>
            <a:fillRect/>
          </a:stretch>
        </p:blipFill>
        <p:spPr>
          <a:xfrm>
            <a:off x="1247312" y="3276600"/>
            <a:ext cx="1922755" cy="2208182"/>
          </a:xfrm>
          <a:prstGeom prst="rect">
            <a:avLst/>
          </a:prstGeom>
        </p:spPr>
      </p:pic>
      <p:pic>
        <p:nvPicPr>
          <p:cNvPr id="17" name="Picture 16">
            <a:extLst>
              <a:ext uri="{FF2B5EF4-FFF2-40B4-BE49-F238E27FC236}">
                <a16:creationId xmlns:a16="http://schemas.microsoft.com/office/drawing/2014/main" id="{BA75BCED-022E-4B49-B78A-26EB56274201}"/>
              </a:ext>
            </a:extLst>
          </p:cNvPr>
          <p:cNvPicPr>
            <a:picLocks noChangeAspect="1"/>
          </p:cNvPicPr>
          <p:nvPr/>
        </p:nvPicPr>
        <p:blipFill>
          <a:blip r:embed="rId3"/>
          <a:stretch>
            <a:fillRect/>
          </a:stretch>
        </p:blipFill>
        <p:spPr>
          <a:xfrm>
            <a:off x="5300245" y="3276600"/>
            <a:ext cx="2032709" cy="2208182"/>
          </a:xfrm>
          <a:prstGeom prst="rect">
            <a:avLst/>
          </a:prstGeom>
        </p:spPr>
      </p:pic>
      <p:cxnSp>
        <p:nvCxnSpPr>
          <p:cNvPr id="18" name="Straight Arrow Connector 17">
            <a:extLst>
              <a:ext uri="{FF2B5EF4-FFF2-40B4-BE49-F238E27FC236}">
                <a16:creationId xmlns:a16="http://schemas.microsoft.com/office/drawing/2014/main" id="{A57349D6-B128-4A3A-8731-3ACA9670C86F}"/>
              </a:ext>
            </a:extLst>
          </p:cNvPr>
          <p:cNvCxnSpPr/>
          <p:nvPr/>
        </p:nvCxnSpPr>
        <p:spPr>
          <a:xfrm>
            <a:off x="3053918" y="4483224"/>
            <a:ext cx="20773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033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33">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BD91BB-F51F-40A3-875D-03E2E0A59F95}"/>
              </a:ext>
            </a:extLst>
          </p:cNvPr>
          <p:cNvSpPr>
            <a:spLocks noGrp="1"/>
          </p:cNvSpPr>
          <p:nvPr>
            <p:ph type="title"/>
          </p:nvPr>
        </p:nvSpPr>
        <p:spPr>
          <a:xfrm>
            <a:off x="1115568" y="548640"/>
            <a:ext cx="10168128" cy="1179576"/>
          </a:xfrm>
        </p:spPr>
        <p:txBody>
          <a:bodyPr>
            <a:normAutofit fontScale="90000"/>
          </a:bodyPr>
          <a:lstStyle/>
          <a:p>
            <a:r>
              <a:rPr lang="en-CA" sz="4000" dirty="0"/>
              <a:t>Data Transformation – Hours and Minutes to Hours</a:t>
            </a:r>
          </a:p>
        </p:txBody>
      </p:sp>
      <p:sp>
        <p:nvSpPr>
          <p:cNvPr id="36" name="Rectangle 35">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006DEFD-67AB-4CC4-8F5B-D51F598421BA}"/>
              </a:ext>
            </a:extLst>
          </p:cNvPr>
          <p:cNvSpPr>
            <a:spLocks noGrp="1"/>
          </p:cNvSpPr>
          <p:nvPr>
            <p:ph idx="1"/>
          </p:nvPr>
        </p:nvSpPr>
        <p:spPr>
          <a:xfrm>
            <a:off x="7819317" y="3581400"/>
            <a:ext cx="3406602" cy="1432794"/>
          </a:xfrm>
        </p:spPr>
        <p:txBody>
          <a:bodyPr anchor="ctr">
            <a:normAutofit/>
          </a:bodyPr>
          <a:lstStyle/>
          <a:p>
            <a:r>
              <a:rPr lang="en-US" sz="2400" dirty="0"/>
              <a:t>To look at the bigger time frame here we are disregarding minutes</a:t>
            </a:r>
          </a:p>
        </p:txBody>
      </p:sp>
      <p:sp>
        <p:nvSpPr>
          <p:cNvPr id="11" name="AutoShape 2">
            <a:extLst>
              <a:ext uri="{FF2B5EF4-FFF2-40B4-BE49-F238E27FC236}">
                <a16:creationId xmlns:a16="http://schemas.microsoft.com/office/drawing/2014/main" id="{9A0E6CE9-1CF9-4C4A-8ECB-69263A71424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15" name="AutoShape 4">
            <a:extLst>
              <a:ext uri="{FF2B5EF4-FFF2-40B4-BE49-F238E27FC236}">
                <a16:creationId xmlns:a16="http://schemas.microsoft.com/office/drawing/2014/main" id="{4FFB804A-D4CA-4F23-A6A3-0F7E3010A69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7" name="Picture 16">
            <a:extLst>
              <a:ext uri="{FF2B5EF4-FFF2-40B4-BE49-F238E27FC236}">
                <a16:creationId xmlns:a16="http://schemas.microsoft.com/office/drawing/2014/main" id="{BA75BCED-022E-4B49-B78A-26EB56274201}"/>
              </a:ext>
            </a:extLst>
          </p:cNvPr>
          <p:cNvPicPr>
            <a:picLocks noChangeAspect="1"/>
          </p:cNvPicPr>
          <p:nvPr/>
        </p:nvPicPr>
        <p:blipFill>
          <a:blip r:embed="rId2"/>
          <a:stretch>
            <a:fillRect/>
          </a:stretch>
        </p:blipFill>
        <p:spPr>
          <a:xfrm>
            <a:off x="1158022" y="3334312"/>
            <a:ext cx="2032709" cy="2208182"/>
          </a:xfrm>
          <a:prstGeom prst="rect">
            <a:avLst/>
          </a:prstGeom>
        </p:spPr>
      </p:pic>
      <p:cxnSp>
        <p:nvCxnSpPr>
          <p:cNvPr id="18" name="Straight Arrow Connector 17">
            <a:extLst>
              <a:ext uri="{FF2B5EF4-FFF2-40B4-BE49-F238E27FC236}">
                <a16:creationId xmlns:a16="http://schemas.microsoft.com/office/drawing/2014/main" id="{A57349D6-B128-4A3A-8731-3ACA9670C86F}"/>
              </a:ext>
            </a:extLst>
          </p:cNvPr>
          <p:cNvCxnSpPr/>
          <p:nvPr/>
        </p:nvCxnSpPr>
        <p:spPr>
          <a:xfrm>
            <a:off x="3354168" y="4496872"/>
            <a:ext cx="20773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4097A2C-94E5-4882-ABB4-1508B19FB05E}"/>
              </a:ext>
            </a:extLst>
          </p:cNvPr>
          <p:cNvPicPr>
            <a:picLocks noChangeAspect="1"/>
          </p:cNvPicPr>
          <p:nvPr/>
        </p:nvPicPr>
        <p:blipFill>
          <a:blip r:embed="rId3"/>
          <a:stretch>
            <a:fillRect/>
          </a:stretch>
        </p:blipFill>
        <p:spPr>
          <a:xfrm>
            <a:off x="5643562" y="2813679"/>
            <a:ext cx="1209675" cy="3228975"/>
          </a:xfrm>
          <a:prstGeom prst="rect">
            <a:avLst/>
          </a:prstGeom>
        </p:spPr>
      </p:pic>
    </p:spTree>
    <p:extLst>
      <p:ext uri="{BB962C8B-B14F-4D97-AF65-F5344CB8AC3E}">
        <p14:creationId xmlns:p14="http://schemas.microsoft.com/office/powerpoint/2010/main" val="808613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33">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BD91BB-F51F-40A3-875D-03E2E0A59F95}"/>
              </a:ext>
            </a:extLst>
          </p:cNvPr>
          <p:cNvSpPr>
            <a:spLocks noGrp="1"/>
          </p:cNvSpPr>
          <p:nvPr>
            <p:ph type="title"/>
          </p:nvPr>
        </p:nvSpPr>
        <p:spPr>
          <a:xfrm>
            <a:off x="1115568" y="548640"/>
            <a:ext cx="10168128" cy="1179576"/>
          </a:xfrm>
        </p:spPr>
        <p:txBody>
          <a:bodyPr>
            <a:normAutofit fontScale="90000"/>
          </a:bodyPr>
          <a:lstStyle/>
          <a:p>
            <a:r>
              <a:rPr lang="en-CA" sz="4000" dirty="0"/>
              <a:t>Data Transformation – Derive new column for months</a:t>
            </a:r>
          </a:p>
        </p:txBody>
      </p:sp>
      <p:sp>
        <p:nvSpPr>
          <p:cNvPr id="36" name="Rectangle 35">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006DEFD-67AB-4CC4-8F5B-D51F598421BA}"/>
              </a:ext>
            </a:extLst>
          </p:cNvPr>
          <p:cNvSpPr>
            <a:spLocks noGrp="1"/>
          </p:cNvSpPr>
          <p:nvPr>
            <p:ph idx="1"/>
          </p:nvPr>
        </p:nvSpPr>
        <p:spPr>
          <a:xfrm>
            <a:off x="7819317" y="3581400"/>
            <a:ext cx="3406602" cy="1432794"/>
          </a:xfrm>
        </p:spPr>
        <p:txBody>
          <a:bodyPr anchor="ctr">
            <a:normAutofit/>
          </a:bodyPr>
          <a:lstStyle/>
          <a:p>
            <a:r>
              <a:rPr lang="en-US" sz="2400" dirty="0"/>
              <a:t>Derived new column “</a:t>
            </a:r>
            <a:r>
              <a:rPr lang="en-US" sz="2400" dirty="0" err="1"/>
              <a:t>MonthofYear</a:t>
            </a:r>
            <a:r>
              <a:rPr lang="en-US" sz="2400" dirty="0"/>
              <a:t>”</a:t>
            </a:r>
          </a:p>
        </p:txBody>
      </p:sp>
      <p:sp>
        <p:nvSpPr>
          <p:cNvPr id="11" name="AutoShape 2">
            <a:extLst>
              <a:ext uri="{FF2B5EF4-FFF2-40B4-BE49-F238E27FC236}">
                <a16:creationId xmlns:a16="http://schemas.microsoft.com/office/drawing/2014/main" id="{9A0E6CE9-1CF9-4C4A-8ECB-69263A71424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15" name="AutoShape 4">
            <a:extLst>
              <a:ext uri="{FF2B5EF4-FFF2-40B4-BE49-F238E27FC236}">
                <a16:creationId xmlns:a16="http://schemas.microsoft.com/office/drawing/2014/main" id="{4FFB804A-D4CA-4F23-A6A3-0F7E3010A69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cxnSp>
        <p:nvCxnSpPr>
          <p:cNvPr id="18" name="Straight Arrow Connector 17">
            <a:extLst>
              <a:ext uri="{FF2B5EF4-FFF2-40B4-BE49-F238E27FC236}">
                <a16:creationId xmlns:a16="http://schemas.microsoft.com/office/drawing/2014/main" id="{A57349D6-B128-4A3A-8731-3ACA9670C86F}"/>
              </a:ext>
            </a:extLst>
          </p:cNvPr>
          <p:cNvCxnSpPr/>
          <p:nvPr/>
        </p:nvCxnSpPr>
        <p:spPr>
          <a:xfrm>
            <a:off x="3354168" y="4496872"/>
            <a:ext cx="20773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E34A2EA-24FD-4E76-9912-F762BD99D417}"/>
              </a:ext>
            </a:extLst>
          </p:cNvPr>
          <p:cNvPicPr>
            <a:picLocks noChangeAspect="1"/>
          </p:cNvPicPr>
          <p:nvPr/>
        </p:nvPicPr>
        <p:blipFill>
          <a:blip r:embed="rId2"/>
          <a:stretch>
            <a:fillRect/>
          </a:stretch>
        </p:blipFill>
        <p:spPr>
          <a:xfrm>
            <a:off x="1740387" y="2688072"/>
            <a:ext cx="1295400" cy="3219450"/>
          </a:xfrm>
          <a:prstGeom prst="rect">
            <a:avLst/>
          </a:prstGeom>
        </p:spPr>
      </p:pic>
      <p:pic>
        <p:nvPicPr>
          <p:cNvPr id="8" name="Picture 7">
            <a:extLst>
              <a:ext uri="{FF2B5EF4-FFF2-40B4-BE49-F238E27FC236}">
                <a16:creationId xmlns:a16="http://schemas.microsoft.com/office/drawing/2014/main" id="{966AFB94-8C35-43BC-8CB6-AA3323635887}"/>
              </a:ext>
            </a:extLst>
          </p:cNvPr>
          <p:cNvPicPr>
            <a:picLocks noChangeAspect="1"/>
          </p:cNvPicPr>
          <p:nvPr/>
        </p:nvPicPr>
        <p:blipFill>
          <a:blip r:embed="rId3"/>
          <a:stretch>
            <a:fillRect/>
          </a:stretch>
        </p:blipFill>
        <p:spPr>
          <a:xfrm>
            <a:off x="5543550" y="2688072"/>
            <a:ext cx="1409700" cy="3190875"/>
          </a:xfrm>
          <a:prstGeom prst="rect">
            <a:avLst/>
          </a:prstGeom>
        </p:spPr>
      </p:pic>
    </p:spTree>
    <p:extLst>
      <p:ext uri="{BB962C8B-B14F-4D97-AF65-F5344CB8AC3E}">
        <p14:creationId xmlns:p14="http://schemas.microsoft.com/office/powerpoint/2010/main" val="640310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12F6C2C-F9CA-4F83-A7E9-4015EF7181C7}"/>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Data Analysis</a:t>
            </a:r>
          </a:p>
        </p:txBody>
      </p:sp>
      <p:sp>
        <p:nvSpPr>
          <p:cNvPr id="11" name="Rectangle 10">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487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59A618-1A1E-4DC8-AD12-64DAFD31D4F8}"/>
              </a:ext>
            </a:extLst>
          </p:cNvPr>
          <p:cNvSpPr>
            <a:spLocks noGrp="1"/>
          </p:cNvSpPr>
          <p:nvPr>
            <p:ph type="title"/>
          </p:nvPr>
        </p:nvSpPr>
        <p:spPr>
          <a:xfrm>
            <a:off x="1115568" y="548640"/>
            <a:ext cx="10168128" cy="1179576"/>
          </a:xfrm>
        </p:spPr>
        <p:txBody>
          <a:bodyPr>
            <a:normAutofit/>
          </a:bodyPr>
          <a:lstStyle/>
          <a:p>
            <a:r>
              <a:rPr lang="en-CA" sz="4000"/>
              <a:t>Background/ Motivation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3222882-1C7D-4718-B033-EEC95DA3EBBD}"/>
              </a:ext>
            </a:extLst>
          </p:cNvPr>
          <p:cNvSpPr>
            <a:spLocks noGrp="1"/>
          </p:cNvSpPr>
          <p:nvPr>
            <p:ph idx="1"/>
          </p:nvPr>
        </p:nvSpPr>
        <p:spPr>
          <a:xfrm>
            <a:off x="1115568" y="2481943"/>
            <a:ext cx="10168128" cy="3695020"/>
          </a:xfrm>
        </p:spPr>
        <p:txBody>
          <a:bodyPr>
            <a:normAutofit/>
          </a:bodyPr>
          <a:lstStyle/>
          <a:p>
            <a:r>
              <a:rPr lang="en-US" sz="2200"/>
              <a:t>Tempe  is a city in Maricopa County, Arizona, United States, with the Census Bureau reporting a 2020 population of 180,587.While there are 55,000 accidents reported annually.</a:t>
            </a:r>
          </a:p>
          <a:p>
            <a:r>
              <a:rPr lang="en-US" sz="2200"/>
              <a:t>In United States, more than 5.8 million motor vehicle accidents occur every year. Of these, around 23 percent are weather related, which means, around 1.3 million accidents occur due to bad weather conditions. A majority of these accidents happen when the roadways are wet.</a:t>
            </a:r>
            <a:r>
              <a:rPr lang="en-CA" sz="2200"/>
              <a:t> </a:t>
            </a:r>
            <a:r>
              <a:rPr lang="en-US" sz="2200"/>
              <a:t>In cities like California, where wet weather conditions cause accidents, Tempe, on the other hand, has dry weather conditions and is more prone to accidents.</a:t>
            </a:r>
          </a:p>
          <a:p>
            <a:r>
              <a:rPr lang="en-US" sz="2200"/>
              <a:t>Because of the high number of accidents in Tempe, it is critical that we understand the causes and factors that influence these accidents and find a solution.</a:t>
            </a:r>
          </a:p>
          <a:p>
            <a:endParaRPr lang="en-CA" sz="2200"/>
          </a:p>
        </p:txBody>
      </p:sp>
    </p:spTree>
    <p:extLst>
      <p:ext uri="{BB962C8B-B14F-4D97-AF65-F5344CB8AC3E}">
        <p14:creationId xmlns:p14="http://schemas.microsoft.com/office/powerpoint/2010/main" val="2022284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Rectangle 7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8D8F3F-1610-4410-ABB2-D712A94530E1}"/>
              </a:ext>
            </a:extLst>
          </p:cNvPr>
          <p:cNvSpPr>
            <a:spLocks noGrp="1"/>
          </p:cNvSpPr>
          <p:nvPr>
            <p:ph type="title"/>
          </p:nvPr>
        </p:nvSpPr>
        <p:spPr>
          <a:xfrm>
            <a:off x="1115568" y="548640"/>
            <a:ext cx="10168128" cy="1179576"/>
          </a:xfrm>
        </p:spPr>
        <p:txBody>
          <a:bodyPr>
            <a:normAutofit/>
          </a:bodyPr>
          <a:lstStyle/>
          <a:p>
            <a:r>
              <a:rPr lang="en-US" sz="4000" dirty="0"/>
              <a:t>Analysis - Gender</a:t>
            </a:r>
            <a:endParaRPr lang="en-CA" sz="4000" dirty="0"/>
          </a:p>
        </p:txBody>
      </p:sp>
      <p:sp>
        <p:nvSpPr>
          <p:cNvPr id="77" name="Rectangle 7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Chart, bar chart&#10;&#10;Description automatically generated">
            <a:extLst>
              <a:ext uri="{FF2B5EF4-FFF2-40B4-BE49-F238E27FC236}">
                <a16:creationId xmlns:a16="http://schemas.microsoft.com/office/drawing/2014/main" id="{B2A3F0D5-CEF5-4DB9-8679-C8AF2F0D74E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09" r="3875" b="1"/>
          <a:stretch/>
        </p:blipFill>
        <p:spPr bwMode="auto">
          <a:xfrm>
            <a:off x="376206" y="2285852"/>
            <a:ext cx="6854588" cy="421342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C4E2EACA-51AB-49A8-8D5D-305FAFEECD82}"/>
              </a:ext>
            </a:extLst>
          </p:cNvPr>
          <p:cNvSpPr>
            <a:spLocks noGrp="1"/>
          </p:cNvSpPr>
          <p:nvPr>
            <p:ph idx="1"/>
          </p:nvPr>
        </p:nvSpPr>
        <p:spPr>
          <a:xfrm>
            <a:off x="8079375" y="2766780"/>
            <a:ext cx="3422686" cy="3047545"/>
          </a:xfrm>
        </p:spPr>
        <p:txBody>
          <a:bodyPr anchor="ctr">
            <a:normAutofit/>
          </a:bodyPr>
          <a:lstStyle/>
          <a:p>
            <a:r>
              <a:rPr lang="en-US" sz="2000" dirty="0"/>
              <a:t>Here we can see that males tend to get into more accidents than females.  </a:t>
            </a:r>
          </a:p>
          <a:p>
            <a:endParaRPr lang="en-CA" sz="2000" dirty="0"/>
          </a:p>
        </p:txBody>
      </p:sp>
    </p:spTree>
    <p:extLst>
      <p:ext uri="{BB962C8B-B14F-4D97-AF65-F5344CB8AC3E}">
        <p14:creationId xmlns:p14="http://schemas.microsoft.com/office/powerpoint/2010/main" val="555225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Rectangle 7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BD4861-127F-4F8C-B11D-AD596BB2B6F5}"/>
              </a:ext>
            </a:extLst>
          </p:cNvPr>
          <p:cNvSpPr>
            <a:spLocks noGrp="1"/>
          </p:cNvSpPr>
          <p:nvPr>
            <p:ph type="title"/>
          </p:nvPr>
        </p:nvSpPr>
        <p:spPr>
          <a:xfrm>
            <a:off x="1115568" y="548640"/>
            <a:ext cx="10168128" cy="1179576"/>
          </a:xfrm>
        </p:spPr>
        <p:txBody>
          <a:bodyPr>
            <a:normAutofit/>
          </a:bodyPr>
          <a:lstStyle/>
          <a:p>
            <a:r>
              <a:rPr lang="en-US" sz="4000" dirty="0"/>
              <a:t>Analysis – Time Frames</a:t>
            </a:r>
            <a:endParaRPr lang="en-CA" sz="4000" dirty="0"/>
          </a:p>
        </p:txBody>
      </p:sp>
      <p:sp>
        <p:nvSpPr>
          <p:cNvPr id="77" name="Rectangle 7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a:extLst>
              <a:ext uri="{FF2B5EF4-FFF2-40B4-BE49-F238E27FC236}">
                <a16:creationId xmlns:a16="http://schemas.microsoft.com/office/drawing/2014/main" id="{CE73B1F6-84A7-4491-B39E-043823B731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76" r="1" b="1"/>
          <a:stretch/>
        </p:blipFill>
        <p:spPr bwMode="auto">
          <a:xfrm>
            <a:off x="479315" y="2478024"/>
            <a:ext cx="6702156" cy="4119724"/>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1445BE43-D62F-4557-B61F-3D5FFD21A073}"/>
              </a:ext>
            </a:extLst>
          </p:cNvPr>
          <p:cNvSpPr>
            <a:spLocks noGrp="1"/>
          </p:cNvSpPr>
          <p:nvPr>
            <p:ph idx="1"/>
          </p:nvPr>
        </p:nvSpPr>
        <p:spPr>
          <a:xfrm>
            <a:off x="7411453" y="2478024"/>
            <a:ext cx="3872243" cy="3694176"/>
          </a:xfrm>
        </p:spPr>
        <p:txBody>
          <a:bodyPr anchor="ctr">
            <a:normAutofit/>
          </a:bodyPr>
          <a:lstStyle/>
          <a:p>
            <a:r>
              <a:rPr lang="en-US" sz="1800"/>
              <a:t>It can be observed that most of the accidents are happening during late noon and early evenings between 14:00 to 18:00 hours.</a:t>
            </a:r>
          </a:p>
          <a:p>
            <a:endParaRPr lang="en-CA" sz="1800"/>
          </a:p>
        </p:txBody>
      </p:sp>
    </p:spTree>
    <p:extLst>
      <p:ext uri="{BB962C8B-B14F-4D97-AF65-F5344CB8AC3E}">
        <p14:creationId xmlns:p14="http://schemas.microsoft.com/office/powerpoint/2010/main" val="673867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10FCA3-D391-49DE-99FD-8DDD1CA0E29C}"/>
              </a:ext>
            </a:extLst>
          </p:cNvPr>
          <p:cNvSpPr>
            <a:spLocks noGrp="1"/>
          </p:cNvSpPr>
          <p:nvPr>
            <p:ph type="title"/>
          </p:nvPr>
        </p:nvSpPr>
        <p:spPr>
          <a:xfrm>
            <a:off x="1115568" y="548640"/>
            <a:ext cx="10168128" cy="1179576"/>
          </a:xfrm>
        </p:spPr>
        <p:txBody>
          <a:bodyPr>
            <a:normAutofit/>
          </a:bodyPr>
          <a:lstStyle/>
          <a:p>
            <a:r>
              <a:rPr lang="en-CA" sz="4000" dirty="0"/>
              <a:t>Analysis – Events</a:t>
            </a:r>
          </a:p>
        </p:txBody>
      </p:sp>
      <p:sp>
        <p:nvSpPr>
          <p:cNvPr id="18" name="Rectangle 17">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F4767354-E644-4DFF-9CA1-AB12013A84B2}"/>
              </a:ext>
            </a:extLst>
          </p:cNvPr>
          <p:cNvPicPr>
            <a:picLocks noChangeAspect="1"/>
          </p:cNvPicPr>
          <p:nvPr/>
        </p:nvPicPr>
        <p:blipFill rotWithShape="1">
          <a:blip r:embed="rId2"/>
          <a:srcRect l="4703" r="2974" b="1"/>
          <a:stretch/>
        </p:blipFill>
        <p:spPr>
          <a:xfrm>
            <a:off x="626850" y="2276856"/>
            <a:ext cx="7234664" cy="4447049"/>
          </a:xfrm>
          <a:prstGeom prst="rect">
            <a:avLst/>
          </a:prstGeom>
        </p:spPr>
      </p:pic>
      <p:sp>
        <p:nvSpPr>
          <p:cNvPr id="6" name="Content Placeholder 5">
            <a:extLst>
              <a:ext uri="{FF2B5EF4-FFF2-40B4-BE49-F238E27FC236}">
                <a16:creationId xmlns:a16="http://schemas.microsoft.com/office/drawing/2014/main" id="{CA71DE4A-0EC8-4BFE-9398-4739C1A8389A}"/>
              </a:ext>
            </a:extLst>
          </p:cNvPr>
          <p:cNvSpPr>
            <a:spLocks noGrp="1"/>
          </p:cNvSpPr>
          <p:nvPr>
            <p:ph idx="1"/>
          </p:nvPr>
        </p:nvSpPr>
        <p:spPr>
          <a:xfrm>
            <a:off x="8142968" y="2478024"/>
            <a:ext cx="3872243" cy="3694176"/>
          </a:xfrm>
        </p:spPr>
        <p:txBody>
          <a:bodyPr anchor="ctr">
            <a:normAutofit/>
          </a:bodyPr>
          <a:lstStyle/>
          <a:p>
            <a:r>
              <a:rPr lang="en-CA" sz="1800" dirty="0"/>
              <a:t>It can be observed that most of the accidents occurred in the month of September, whereas the month of July recorded the least number of accidents.</a:t>
            </a:r>
          </a:p>
          <a:p>
            <a:endParaRPr lang="en-CA" sz="1800" dirty="0"/>
          </a:p>
        </p:txBody>
      </p:sp>
    </p:spTree>
    <p:extLst>
      <p:ext uri="{BB962C8B-B14F-4D97-AF65-F5344CB8AC3E}">
        <p14:creationId xmlns:p14="http://schemas.microsoft.com/office/powerpoint/2010/main" val="1046159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Rectangle 7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06A7EC-D69F-4871-A52B-B9BC628C26F7}"/>
              </a:ext>
            </a:extLst>
          </p:cNvPr>
          <p:cNvSpPr>
            <a:spLocks noGrp="1"/>
          </p:cNvSpPr>
          <p:nvPr>
            <p:ph type="title"/>
          </p:nvPr>
        </p:nvSpPr>
        <p:spPr>
          <a:xfrm>
            <a:off x="1115568" y="548640"/>
            <a:ext cx="10168128" cy="1179576"/>
          </a:xfrm>
        </p:spPr>
        <p:txBody>
          <a:bodyPr>
            <a:normAutofit/>
          </a:bodyPr>
          <a:lstStyle/>
          <a:p>
            <a:r>
              <a:rPr lang="en-CA" sz="4000" dirty="0"/>
              <a:t>Analysis - Injuries</a:t>
            </a:r>
          </a:p>
        </p:txBody>
      </p:sp>
      <p:sp>
        <p:nvSpPr>
          <p:cNvPr id="77" name="Rectangle 7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a:extLst>
              <a:ext uri="{FF2B5EF4-FFF2-40B4-BE49-F238E27FC236}">
                <a16:creationId xmlns:a16="http://schemas.microsoft.com/office/drawing/2014/main" id="{D2554CCF-3382-4529-9AA1-B9165312F2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13" r="6576" b="-2"/>
          <a:stretch/>
        </p:blipFill>
        <p:spPr bwMode="auto">
          <a:xfrm>
            <a:off x="908304" y="2478024"/>
            <a:ext cx="6009855" cy="369417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C630CB4-6EC2-4C5B-876F-F8234615E30C}"/>
              </a:ext>
            </a:extLst>
          </p:cNvPr>
          <p:cNvSpPr>
            <a:spLocks noGrp="1"/>
          </p:cNvSpPr>
          <p:nvPr>
            <p:ph idx="1"/>
          </p:nvPr>
        </p:nvSpPr>
        <p:spPr>
          <a:xfrm>
            <a:off x="7411453" y="2478024"/>
            <a:ext cx="3872243" cy="3694176"/>
          </a:xfrm>
        </p:spPr>
        <p:txBody>
          <a:bodyPr anchor="ctr">
            <a:normAutofit/>
          </a:bodyPr>
          <a:lstStyle/>
          <a:p>
            <a:r>
              <a:rPr lang="en-CA" sz="1800"/>
              <a:t>It is observed that number of injuries somewhat follows the pattern of number of crashes.</a:t>
            </a:r>
          </a:p>
        </p:txBody>
      </p:sp>
    </p:spTree>
    <p:extLst>
      <p:ext uri="{BB962C8B-B14F-4D97-AF65-F5344CB8AC3E}">
        <p14:creationId xmlns:p14="http://schemas.microsoft.com/office/powerpoint/2010/main" val="49928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06A7EC-D69F-4871-A52B-B9BC628C26F7}"/>
              </a:ext>
            </a:extLst>
          </p:cNvPr>
          <p:cNvSpPr>
            <a:spLocks noGrp="1"/>
          </p:cNvSpPr>
          <p:nvPr>
            <p:ph type="title"/>
          </p:nvPr>
        </p:nvSpPr>
        <p:spPr>
          <a:xfrm>
            <a:off x="1115568" y="548640"/>
            <a:ext cx="10168128" cy="1179576"/>
          </a:xfrm>
        </p:spPr>
        <p:txBody>
          <a:bodyPr>
            <a:normAutofit/>
          </a:bodyPr>
          <a:lstStyle/>
          <a:p>
            <a:r>
              <a:rPr lang="en-CA" sz="4000" dirty="0"/>
              <a:t>Analysis – Collision Manner</a:t>
            </a:r>
          </a:p>
        </p:txBody>
      </p:sp>
      <p:sp>
        <p:nvSpPr>
          <p:cNvPr id="15" name="Rectangle 14">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B4AD4AD7-33B3-408E-A71D-191AE8182E23}"/>
              </a:ext>
            </a:extLst>
          </p:cNvPr>
          <p:cNvPicPr>
            <a:picLocks noChangeAspect="1"/>
          </p:cNvPicPr>
          <p:nvPr/>
        </p:nvPicPr>
        <p:blipFill rotWithShape="1">
          <a:blip r:embed="rId2"/>
          <a:srcRect r="13373" b="3"/>
          <a:stretch/>
        </p:blipFill>
        <p:spPr>
          <a:xfrm>
            <a:off x="558209" y="2290833"/>
            <a:ext cx="7767410" cy="4543537"/>
          </a:xfrm>
          <a:prstGeom prst="rect">
            <a:avLst/>
          </a:prstGeom>
        </p:spPr>
      </p:pic>
      <p:sp>
        <p:nvSpPr>
          <p:cNvPr id="3" name="Content Placeholder 2">
            <a:extLst>
              <a:ext uri="{FF2B5EF4-FFF2-40B4-BE49-F238E27FC236}">
                <a16:creationId xmlns:a16="http://schemas.microsoft.com/office/drawing/2014/main" id="{FC630CB4-6EC2-4C5B-876F-F8234615E30C}"/>
              </a:ext>
            </a:extLst>
          </p:cNvPr>
          <p:cNvSpPr>
            <a:spLocks noGrp="1"/>
          </p:cNvSpPr>
          <p:nvPr>
            <p:ph idx="1"/>
          </p:nvPr>
        </p:nvSpPr>
        <p:spPr>
          <a:xfrm>
            <a:off x="8325619" y="3214213"/>
            <a:ext cx="3631685" cy="1348388"/>
          </a:xfrm>
        </p:spPr>
        <p:txBody>
          <a:bodyPr anchor="ctr">
            <a:normAutofit/>
          </a:bodyPr>
          <a:lstStyle/>
          <a:p>
            <a:r>
              <a:rPr lang="en-CA" sz="1800" dirty="0"/>
              <a:t>Here we can see that most of the collisions in the accidents were on the rear end.</a:t>
            </a:r>
          </a:p>
          <a:p>
            <a:endParaRPr lang="en-CA" sz="1800" dirty="0"/>
          </a:p>
        </p:txBody>
      </p:sp>
    </p:spTree>
    <p:extLst>
      <p:ext uri="{BB962C8B-B14F-4D97-AF65-F5344CB8AC3E}">
        <p14:creationId xmlns:p14="http://schemas.microsoft.com/office/powerpoint/2010/main" val="1737025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06A7EC-D69F-4871-A52B-B9BC628C26F7}"/>
              </a:ext>
            </a:extLst>
          </p:cNvPr>
          <p:cNvSpPr>
            <a:spLocks noGrp="1"/>
          </p:cNvSpPr>
          <p:nvPr>
            <p:ph type="title"/>
          </p:nvPr>
        </p:nvSpPr>
        <p:spPr>
          <a:xfrm>
            <a:off x="1115568" y="548640"/>
            <a:ext cx="10168128" cy="1179576"/>
          </a:xfrm>
        </p:spPr>
        <p:txBody>
          <a:bodyPr>
            <a:normAutofit/>
          </a:bodyPr>
          <a:lstStyle/>
          <a:p>
            <a:r>
              <a:rPr lang="en-CA" sz="4000" dirty="0"/>
              <a:t>Analysis – Actions</a:t>
            </a:r>
          </a:p>
        </p:txBody>
      </p:sp>
      <p:sp>
        <p:nvSpPr>
          <p:cNvPr id="15" name="Rectangle 14">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630CB4-6EC2-4C5B-876F-F8234615E30C}"/>
              </a:ext>
            </a:extLst>
          </p:cNvPr>
          <p:cNvSpPr>
            <a:spLocks noGrp="1"/>
          </p:cNvSpPr>
          <p:nvPr>
            <p:ph idx="1"/>
          </p:nvPr>
        </p:nvSpPr>
        <p:spPr>
          <a:xfrm>
            <a:off x="8325619" y="3214213"/>
            <a:ext cx="3631685" cy="1348388"/>
          </a:xfrm>
        </p:spPr>
        <p:txBody>
          <a:bodyPr anchor="ctr">
            <a:normAutofit fontScale="92500" lnSpcReduction="10000"/>
          </a:bodyPr>
          <a:lstStyle/>
          <a:p>
            <a:r>
              <a:rPr lang="en-CA" sz="1800" dirty="0"/>
              <a:t>Highest number of accidents happened while going straight</a:t>
            </a:r>
          </a:p>
          <a:p>
            <a:r>
              <a:rPr lang="en-CA" sz="1800" dirty="0"/>
              <a:t>It is interesting to note that ‘Making Left Turn’ was the second highest accident causing action for Driver 1</a:t>
            </a:r>
          </a:p>
          <a:p>
            <a:endParaRPr lang="en-CA" sz="1800" dirty="0"/>
          </a:p>
        </p:txBody>
      </p:sp>
      <p:pic>
        <p:nvPicPr>
          <p:cNvPr id="4098" name="Picture 2">
            <a:extLst>
              <a:ext uri="{FF2B5EF4-FFF2-40B4-BE49-F238E27FC236}">
                <a16:creationId xmlns:a16="http://schemas.microsoft.com/office/drawing/2014/main" id="{96E698B6-6230-4DB8-A79F-650ACFA618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39" y="2499015"/>
            <a:ext cx="8281359" cy="4400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018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06A7EC-D69F-4871-A52B-B9BC628C26F7}"/>
              </a:ext>
            </a:extLst>
          </p:cNvPr>
          <p:cNvSpPr>
            <a:spLocks noGrp="1"/>
          </p:cNvSpPr>
          <p:nvPr>
            <p:ph type="title"/>
          </p:nvPr>
        </p:nvSpPr>
        <p:spPr>
          <a:xfrm>
            <a:off x="1115568" y="548640"/>
            <a:ext cx="10168128" cy="1179576"/>
          </a:xfrm>
        </p:spPr>
        <p:txBody>
          <a:bodyPr>
            <a:normAutofit/>
          </a:bodyPr>
          <a:lstStyle/>
          <a:p>
            <a:r>
              <a:rPr lang="en-CA" sz="4000" dirty="0"/>
              <a:t>Analysis – Actions</a:t>
            </a:r>
          </a:p>
        </p:txBody>
      </p:sp>
      <p:sp>
        <p:nvSpPr>
          <p:cNvPr id="15" name="Rectangle 14">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630CB4-6EC2-4C5B-876F-F8234615E30C}"/>
              </a:ext>
            </a:extLst>
          </p:cNvPr>
          <p:cNvSpPr>
            <a:spLocks noGrp="1"/>
          </p:cNvSpPr>
          <p:nvPr>
            <p:ph idx="1"/>
          </p:nvPr>
        </p:nvSpPr>
        <p:spPr>
          <a:xfrm>
            <a:off x="8325619" y="3214212"/>
            <a:ext cx="3631685" cy="3095147"/>
          </a:xfrm>
        </p:spPr>
        <p:txBody>
          <a:bodyPr anchor="ctr">
            <a:normAutofit/>
          </a:bodyPr>
          <a:lstStyle/>
          <a:p>
            <a:r>
              <a:rPr lang="en-CA" sz="1800" dirty="0"/>
              <a:t>Highest number of accidents happened while going straight</a:t>
            </a:r>
          </a:p>
          <a:p>
            <a:r>
              <a:rPr lang="en-CA" sz="1800" dirty="0"/>
              <a:t>It is interesting to note that ‘Stopped in Traffic way’ was the second highest accident causing action for Driver 2</a:t>
            </a:r>
          </a:p>
          <a:p>
            <a:r>
              <a:rPr lang="en-CA" sz="1800" dirty="0"/>
              <a:t>Hence from the previous and current slide it is seen that most accidents happened while one of the vehicle was stationery</a:t>
            </a:r>
          </a:p>
          <a:p>
            <a:endParaRPr lang="en-CA" sz="1800" dirty="0"/>
          </a:p>
        </p:txBody>
      </p:sp>
      <p:pic>
        <p:nvPicPr>
          <p:cNvPr id="5122" name="Picture 2">
            <a:extLst>
              <a:ext uri="{FF2B5EF4-FFF2-40B4-BE49-F238E27FC236}">
                <a16:creationId xmlns:a16="http://schemas.microsoft.com/office/drawing/2014/main" id="{2F56A7D4-3807-4FD8-9005-BCF0354EA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16" y="2224226"/>
            <a:ext cx="8012503" cy="4257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485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06A7EC-D69F-4871-A52B-B9BC628C26F7}"/>
              </a:ext>
            </a:extLst>
          </p:cNvPr>
          <p:cNvSpPr>
            <a:spLocks noGrp="1"/>
          </p:cNvSpPr>
          <p:nvPr>
            <p:ph type="title"/>
          </p:nvPr>
        </p:nvSpPr>
        <p:spPr>
          <a:xfrm>
            <a:off x="1115568" y="548640"/>
            <a:ext cx="10168128" cy="1179576"/>
          </a:xfrm>
        </p:spPr>
        <p:txBody>
          <a:bodyPr>
            <a:normAutofit/>
          </a:bodyPr>
          <a:lstStyle/>
          <a:p>
            <a:r>
              <a:rPr lang="en-CA" sz="4000" dirty="0"/>
              <a:t>Analysis – Violations</a:t>
            </a:r>
          </a:p>
        </p:txBody>
      </p:sp>
      <p:sp>
        <p:nvSpPr>
          <p:cNvPr id="15" name="Rectangle 14">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630CB4-6EC2-4C5B-876F-F8234615E30C}"/>
              </a:ext>
            </a:extLst>
          </p:cNvPr>
          <p:cNvSpPr>
            <a:spLocks noGrp="1"/>
          </p:cNvSpPr>
          <p:nvPr>
            <p:ph idx="1"/>
          </p:nvPr>
        </p:nvSpPr>
        <p:spPr>
          <a:xfrm>
            <a:off x="8325619" y="3214212"/>
            <a:ext cx="3631685" cy="3095147"/>
          </a:xfrm>
        </p:spPr>
        <p:txBody>
          <a:bodyPr anchor="ctr">
            <a:normAutofit/>
          </a:bodyPr>
          <a:lstStyle/>
          <a:p>
            <a:r>
              <a:rPr lang="en-CA" sz="1800" dirty="0"/>
              <a:t>Highest number of violations broken was speedy driving</a:t>
            </a:r>
          </a:p>
          <a:p>
            <a:r>
              <a:rPr lang="en-CA" sz="1800" dirty="0"/>
              <a:t>It is interesting to note that ‘Failed to yield Right of Way’ was the second highest accident causing violation for Driver 1 and it is steadily increasing over the years</a:t>
            </a:r>
          </a:p>
        </p:txBody>
      </p:sp>
      <p:pic>
        <p:nvPicPr>
          <p:cNvPr id="6146" name="Picture 2">
            <a:extLst>
              <a:ext uri="{FF2B5EF4-FFF2-40B4-BE49-F238E27FC236}">
                <a16:creationId xmlns:a16="http://schemas.microsoft.com/office/drawing/2014/main" id="{514366A9-41CC-4D9C-800D-A2FFF361ED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50" y="2276856"/>
            <a:ext cx="7259496" cy="3857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801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06A7EC-D69F-4871-A52B-B9BC628C26F7}"/>
              </a:ext>
            </a:extLst>
          </p:cNvPr>
          <p:cNvSpPr>
            <a:spLocks noGrp="1"/>
          </p:cNvSpPr>
          <p:nvPr>
            <p:ph type="title"/>
          </p:nvPr>
        </p:nvSpPr>
        <p:spPr>
          <a:xfrm>
            <a:off x="1115568" y="548640"/>
            <a:ext cx="10168128" cy="1179576"/>
          </a:xfrm>
        </p:spPr>
        <p:txBody>
          <a:bodyPr>
            <a:normAutofit/>
          </a:bodyPr>
          <a:lstStyle/>
          <a:p>
            <a:r>
              <a:rPr lang="en-CA" sz="4000" dirty="0"/>
              <a:t>Analysis – Junctions</a:t>
            </a:r>
          </a:p>
        </p:txBody>
      </p:sp>
      <p:sp>
        <p:nvSpPr>
          <p:cNvPr id="15" name="Rectangle 14">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630CB4-6EC2-4C5B-876F-F8234615E30C}"/>
              </a:ext>
            </a:extLst>
          </p:cNvPr>
          <p:cNvSpPr>
            <a:spLocks noGrp="1"/>
          </p:cNvSpPr>
          <p:nvPr>
            <p:ph idx="1"/>
          </p:nvPr>
        </p:nvSpPr>
        <p:spPr>
          <a:xfrm>
            <a:off x="8283416" y="2440489"/>
            <a:ext cx="3631685" cy="3095147"/>
          </a:xfrm>
        </p:spPr>
        <p:txBody>
          <a:bodyPr anchor="ctr">
            <a:normAutofit/>
          </a:bodyPr>
          <a:lstStyle/>
          <a:p>
            <a:r>
              <a:rPr lang="en-CA" sz="1800" dirty="0"/>
              <a:t>It can be seen from the graph that most of accidents happened were somewhat related to intersection and driveway</a:t>
            </a:r>
          </a:p>
          <a:p>
            <a:r>
              <a:rPr lang="en-CA" sz="1800" dirty="0"/>
              <a:t>It is also interesting to note that most accidents were not related to junctions</a:t>
            </a:r>
          </a:p>
        </p:txBody>
      </p:sp>
      <p:pic>
        <p:nvPicPr>
          <p:cNvPr id="8194" name="Picture 2">
            <a:extLst>
              <a:ext uri="{FF2B5EF4-FFF2-40B4-BE49-F238E27FC236}">
                <a16:creationId xmlns:a16="http://schemas.microsoft.com/office/drawing/2014/main" id="{B8215D69-9186-460B-8C05-03535B700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682" y="2276856"/>
            <a:ext cx="7596440" cy="4032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987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A02755-A8C3-4779-92C2-29050601436C}"/>
              </a:ext>
            </a:extLst>
          </p:cNvPr>
          <p:cNvSpPr>
            <a:spLocks noGrp="1"/>
          </p:cNvSpPr>
          <p:nvPr>
            <p:ph type="title"/>
          </p:nvPr>
        </p:nvSpPr>
        <p:spPr>
          <a:xfrm>
            <a:off x="1115568" y="548640"/>
            <a:ext cx="10168128" cy="1179576"/>
          </a:xfrm>
        </p:spPr>
        <p:txBody>
          <a:bodyPr>
            <a:normAutofit/>
          </a:bodyPr>
          <a:lstStyle/>
          <a:p>
            <a:r>
              <a:rPr lang="en-CA" sz="4000"/>
              <a:t>Problem Statement</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3A68B93-5143-4044-8487-9FB88B58D75C}"/>
              </a:ext>
            </a:extLst>
          </p:cNvPr>
          <p:cNvSpPr>
            <a:spLocks noGrp="1"/>
          </p:cNvSpPr>
          <p:nvPr>
            <p:ph idx="1"/>
          </p:nvPr>
        </p:nvSpPr>
        <p:spPr>
          <a:xfrm>
            <a:off x="1115568" y="2481943"/>
            <a:ext cx="10168128" cy="3695020"/>
          </a:xfrm>
        </p:spPr>
        <p:txBody>
          <a:bodyPr>
            <a:normAutofit/>
          </a:bodyPr>
          <a:lstStyle/>
          <a:p>
            <a:r>
              <a:rPr lang="en-US" sz="2200" dirty="0"/>
              <a:t>A road traffic accident is caused by a mix of factors relating to the system's components, which include roads, the environment, cars, and road users, as well as how they interact. Some elements play a role in the incidence of a collision and so contribute to crash causation. </a:t>
            </a:r>
          </a:p>
          <a:p>
            <a:r>
              <a:rPr lang="en-US" sz="2200" dirty="0"/>
              <a:t>As a result, we're trying to figure out which factors play a role in causing accidents so that we may strive to reduce them.</a:t>
            </a:r>
            <a:endParaRPr lang="en-CA" sz="2200" dirty="0"/>
          </a:p>
        </p:txBody>
      </p:sp>
    </p:spTree>
    <p:extLst>
      <p:ext uri="{BB962C8B-B14F-4D97-AF65-F5344CB8AC3E}">
        <p14:creationId xmlns:p14="http://schemas.microsoft.com/office/powerpoint/2010/main" val="1018196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36D513-EA33-497E-9521-3F36AD0E52B1}"/>
              </a:ext>
            </a:extLst>
          </p:cNvPr>
          <p:cNvSpPr>
            <a:spLocks noGrp="1"/>
          </p:cNvSpPr>
          <p:nvPr>
            <p:ph type="title"/>
          </p:nvPr>
        </p:nvSpPr>
        <p:spPr>
          <a:xfrm>
            <a:off x="1115568" y="548640"/>
            <a:ext cx="10168128" cy="1179576"/>
          </a:xfrm>
        </p:spPr>
        <p:txBody>
          <a:bodyPr>
            <a:normAutofit/>
          </a:bodyPr>
          <a:lstStyle/>
          <a:p>
            <a:r>
              <a:rPr lang="en-CA" sz="4000" dirty="0"/>
              <a:t>Project Proposal</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DC6E02F-7A2D-4215-AEE3-CCE596852F5B}"/>
              </a:ext>
            </a:extLst>
          </p:cNvPr>
          <p:cNvSpPr>
            <a:spLocks noGrp="1"/>
          </p:cNvSpPr>
          <p:nvPr>
            <p:ph idx="1"/>
          </p:nvPr>
        </p:nvSpPr>
        <p:spPr>
          <a:xfrm>
            <a:off x="1115568" y="2481943"/>
            <a:ext cx="10168128" cy="3695020"/>
          </a:xfrm>
        </p:spPr>
        <p:txBody>
          <a:bodyPr>
            <a:normAutofit/>
          </a:bodyPr>
          <a:lstStyle/>
          <a:p>
            <a:r>
              <a:rPr lang="en-CA" sz="2200"/>
              <a:t>Our Project team will create an analytical framework that can be used to identify the risk factors involved in road traffic injuries and decrease the number of accidents happening.</a:t>
            </a:r>
          </a:p>
        </p:txBody>
      </p:sp>
    </p:spTree>
    <p:extLst>
      <p:ext uri="{BB962C8B-B14F-4D97-AF65-F5344CB8AC3E}">
        <p14:creationId xmlns:p14="http://schemas.microsoft.com/office/powerpoint/2010/main" val="3986450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98393E-3677-4F93-A200-9A06DF1F5759}"/>
              </a:ext>
            </a:extLst>
          </p:cNvPr>
          <p:cNvSpPr>
            <a:spLocks noGrp="1"/>
          </p:cNvSpPr>
          <p:nvPr>
            <p:ph type="title"/>
          </p:nvPr>
        </p:nvSpPr>
        <p:spPr>
          <a:xfrm>
            <a:off x="1115568" y="548640"/>
            <a:ext cx="10168128" cy="1179576"/>
          </a:xfrm>
        </p:spPr>
        <p:txBody>
          <a:bodyPr>
            <a:normAutofit/>
          </a:bodyPr>
          <a:lstStyle/>
          <a:p>
            <a:r>
              <a:rPr lang="en-CA" sz="4000" dirty="0"/>
              <a:t>Analysis questions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2B2CBD9-D006-49CD-B9F2-D16D44585AF4}"/>
              </a:ext>
            </a:extLst>
          </p:cNvPr>
          <p:cNvSpPr>
            <a:spLocks noGrp="1"/>
          </p:cNvSpPr>
          <p:nvPr>
            <p:ph idx="1"/>
          </p:nvPr>
        </p:nvSpPr>
        <p:spPr>
          <a:xfrm>
            <a:off x="1115568" y="2481943"/>
            <a:ext cx="10168128" cy="3695020"/>
          </a:xfrm>
        </p:spPr>
        <p:txBody>
          <a:bodyPr>
            <a:normAutofit/>
          </a:bodyPr>
          <a:lstStyle/>
          <a:p>
            <a:r>
              <a:rPr lang="en-CA" sz="2200" dirty="0"/>
              <a:t>What is the major cause of accident on a dry road ?</a:t>
            </a:r>
          </a:p>
          <a:p>
            <a:r>
              <a:rPr lang="en-CA" sz="2200" dirty="0"/>
              <a:t>Which driving actions and road violations influence the road accidents ?</a:t>
            </a:r>
          </a:p>
          <a:p>
            <a:r>
              <a:rPr lang="en-CA" sz="2200" dirty="0"/>
              <a:t>At which locations did most of the accidents occur ?</a:t>
            </a:r>
          </a:p>
          <a:p>
            <a:r>
              <a:rPr lang="en-CA" sz="2200" dirty="0"/>
              <a:t>What are the time frames when most of the accidents happen?</a:t>
            </a:r>
          </a:p>
          <a:p>
            <a:endParaRPr lang="en-CA" sz="2200" dirty="0"/>
          </a:p>
        </p:txBody>
      </p:sp>
    </p:spTree>
    <p:extLst>
      <p:ext uri="{BB962C8B-B14F-4D97-AF65-F5344CB8AC3E}">
        <p14:creationId xmlns:p14="http://schemas.microsoft.com/office/powerpoint/2010/main" val="3850042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3EED43-35C4-4F2E-806C-CFA5CF1737D9}"/>
              </a:ext>
            </a:extLst>
          </p:cNvPr>
          <p:cNvSpPr>
            <a:spLocks noGrp="1"/>
          </p:cNvSpPr>
          <p:nvPr>
            <p:ph type="title"/>
          </p:nvPr>
        </p:nvSpPr>
        <p:spPr>
          <a:xfrm>
            <a:off x="1115568" y="548640"/>
            <a:ext cx="10168128" cy="1179576"/>
          </a:xfrm>
        </p:spPr>
        <p:txBody>
          <a:bodyPr>
            <a:normAutofit/>
          </a:bodyPr>
          <a:lstStyle/>
          <a:p>
            <a:r>
              <a:rPr lang="en-CA" sz="4000"/>
              <a:t>Dataset Descriptions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0476D69-FCB4-4817-8D24-1BA98C7A803F}"/>
              </a:ext>
            </a:extLst>
          </p:cNvPr>
          <p:cNvSpPr>
            <a:spLocks noGrp="1"/>
          </p:cNvSpPr>
          <p:nvPr>
            <p:ph idx="1"/>
          </p:nvPr>
        </p:nvSpPr>
        <p:spPr>
          <a:xfrm>
            <a:off x="1115568" y="2481943"/>
            <a:ext cx="10168128" cy="3695020"/>
          </a:xfrm>
        </p:spPr>
        <p:txBody>
          <a:bodyPr>
            <a:normAutofit/>
          </a:bodyPr>
          <a:lstStyle/>
          <a:p>
            <a:pPr marL="0" indent="0">
              <a:buNone/>
            </a:pPr>
            <a:r>
              <a:rPr lang="en-CA" sz="2200"/>
              <a:t>Name : </a:t>
            </a:r>
            <a:r>
              <a:rPr lang="en-US" sz="2200"/>
              <a:t>High Severity Traffic Crashes (Performance Measure 1.08)</a:t>
            </a:r>
            <a:endParaRPr lang="en-CA" sz="2200"/>
          </a:p>
          <a:p>
            <a:pPr marL="0" indent="0">
              <a:buNone/>
            </a:pPr>
            <a:r>
              <a:rPr lang="en-CA" sz="2200"/>
              <a:t>Link : </a:t>
            </a:r>
            <a:r>
              <a:rPr lang="en-CA" sz="2200">
                <a:hlinkClick r:id="rId2"/>
              </a:rPr>
              <a:t>https://data.world/city-of-tempe/7556b322-1b7d-4f65-87b8-598d11ef50fb/workspace/file?filename=crash-data-1.csv</a:t>
            </a:r>
            <a:endParaRPr lang="en-CA" sz="2200"/>
          </a:p>
          <a:p>
            <a:r>
              <a:rPr lang="en-CA" sz="2200"/>
              <a:t>The dataset consists of 33 columns and 28839 rows in table.</a:t>
            </a:r>
          </a:p>
          <a:p>
            <a:r>
              <a:rPr lang="en-US" sz="2200"/>
              <a:t>This dataset is used in Traffic Engineering and Transportation to improve safety in Tempe.</a:t>
            </a:r>
            <a:endParaRPr lang="en-CA" sz="2200"/>
          </a:p>
          <a:p>
            <a:endParaRPr lang="en-CA" sz="2200"/>
          </a:p>
        </p:txBody>
      </p:sp>
    </p:spTree>
    <p:extLst>
      <p:ext uri="{BB962C8B-B14F-4D97-AF65-F5344CB8AC3E}">
        <p14:creationId xmlns:p14="http://schemas.microsoft.com/office/powerpoint/2010/main" val="1607777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B8F56-F57B-43E0-9E6E-D888E16032CA}"/>
              </a:ext>
            </a:extLst>
          </p:cNvPr>
          <p:cNvSpPr>
            <a:spLocks noGrp="1"/>
          </p:cNvSpPr>
          <p:nvPr>
            <p:ph type="title"/>
          </p:nvPr>
        </p:nvSpPr>
        <p:spPr/>
        <p:txBody>
          <a:bodyPr/>
          <a:lstStyle/>
          <a:p>
            <a:r>
              <a:rPr lang="en-CA" dirty="0"/>
              <a:t>Age distribution</a:t>
            </a:r>
          </a:p>
        </p:txBody>
      </p:sp>
      <p:pic>
        <p:nvPicPr>
          <p:cNvPr id="1028" name="Picture 4">
            <a:extLst>
              <a:ext uri="{FF2B5EF4-FFF2-40B4-BE49-F238E27FC236}">
                <a16:creationId xmlns:a16="http://schemas.microsoft.com/office/drawing/2014/main" id="{90782091-E3EE-4AA0-9EB4-D9010D2AEE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8958" y="1839578"/>
            <a:ext cx="8622767" cy="4351338"/>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a:extLst>
              <a:ext uri="{FF2B5EF4-FFF2-40B4-BE49-F238E27FC236}">
                <a16:creationId xmlns:a16="http://schemas.microsoft.com/office/drawing/2014/main" id="{FC012202-930F-4244-80FC-3F679E57BB10}"/>
              </a:ext>
            </a:extLst>
          </p:cNvPr>
          <p:cNvCxnSpPr/>
          <p:nvPr/>
        </p:nvCxnSpPr>
        <p:spPr>
          <a:xfrm flipV="1">
            <a:off x="6095999" y="3899647"/>
            <a:ext cx="1210236" cy="1604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C935784-19C6-4496-B812-43FAA53CFCC6}"/>
              </a:ext>
            </a:extLst>
          </p:cNvPr>
          <p:cNvCxnSpPr/>
          <p:nvPr/>
        </p:nvCxnSpPr>
        <p:spPr>
          <a:xfrm flipH="1" flipV="1">
            <a:off x="7388839" y="3874391"/>
            <a:ext cx="2375647" cy="1918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BAE42D7-CC12-4EFE-81B2-952B34CDC2D1}"/>
              </a:ext>
            </a:extLst>
          </p:cNvPr>
          <p:cNvSpPr txBox="1"/>
          <p:nvPr/>
        </p:nvSpPr>
        <p:spPr>
          <a:xfrm>
            <a:off x="6831105" y="3505059"/>
            <a:ext cx="2545977" cy="369332"/>
          </a:xfrm>
          <a:prstGeom prst="rect">
            <a:avLst/>
          </a:prstGeom>
          <a:noFill/>
        </p:spPr>
        <p:txBody>
          <a:bodyPr wrap="square" rtlCol="0">
            <a:spAutoFit/>
          </a:bodyPr>
          <a:lstStyle/>
          <a:p>
            <a:r>
              <a:rPr lang="en-CA" dirty="0"/>
              <a:t>outliers</a:t>
            </a:r>
          </a:p>
        </p:txBody>
      </p:sp>
      <p:sp>
        <p:nvSpPr>
          <p:cNvPr id="21" name="TextBox 20">
            <a:extLst>
              <a:ext uri="{FF2B5EF4-FFF2-40B4-BE49-F238E27FC236}">
                <a16:creationId xmlns:a16="http://schemas.microsoft.com/office/drawing/2014/main" id="{E4148ECF-8BC8-468B-93AB-D4DB25931176}"/>
              </a:ext>
            </a:extLst>
          </p:cNvPr>
          <p:cNvSpPr txBox="1"/>
          <p:nvPr/>
        </p:nvSpPr>
        <p:spPr>
          <a:xfrm>
            <a:off x="8104093" y="2814918"/>
            <a:ext cx="3775264" cy="1200329"/>
          </a:xfrm>
          <a:prstGeom prst="rect">
            <a:avLst/>
          </a:prstGeom>
          <a:noFill/>
        </p:spPr>
        <p:txBody>
          <a:bodyPr wrap="none" rtlCol="0">
            <a:spAutoFit/>
          </a:bodyPr>
          <a:lstStyle/>
          <a:p>
            <a:r>
              <a:rPr lang="en-CA" dirty="0"/>
              <a:t>Here we can observe that most of the </a:t>
            </a:r>
          </a:p>
          <a:p>
            <a:r>
              <a:rPr lang="en-CA" dirty="0"/>
              <a:t>accidents occur between the</a:t>
            </a:r>
          </a:p>
          <a:p>
            <a:r>
              <a:rPr lang="en-CA" dirty="0"/>
              <a:t> age group 17 to 85</a:t>
            </a:r>
          </a:p>
          <a:p>
            <a:endParaRPr lang="en-CA" dirty="0"/>
          </a:p>
        </p:txBody>
      </p:sp>
    </p:spTree>
    <p:extLst>
      <p:ext uri="{BB962C8B-B14F-4D97-AF65-F5344CB8AC3E}">
        <p14:creationId xmlns:p14="http://schemas.microsoft.com/office/powerpoint/2010/main" val="262614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60C1-92AD-447B-B512-8293BA610567}"/>
              </a:ext>
            </a:extLst>
          </p:cNvPr>
          <p:cNvSpPr>
            <a:spLocks noGrp="1"/>
          </p:cNvSpPr>
          <p:nvPr>
            <p:ph type="title"/>
          </p:nvPr>
        </p:nvSpPr>
        <p:spPr/>
        <p:txBody>
          <a:bodyPr/>
          <a:lstStyle/>
          <a:p>
            <a:r>
              <a:rPr lang="en-CA"/>
              <a:t>Gender distribution</a:t>
            </a:r>
            <a:endParaRPr lang="en-CA" dirty="0"/>
          </a:p>
        </p:txBody>
      </p:sp>
      <p:pic>
        <p:nvPicPr>
          <p:cNvPr id="2050" name="Picture 2">
            <a:extLst>
              <a:ext uri="{FF2B5EF4-FFF2-40B4-BE49-F238E27FC236}">
                <a16:creationId xmlns:a16="http://schemas.microsoft.com/office/drawing/2014/main" id="{05A1FE2C-D90B-4E91-BEF5-327164E817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0455" y="1825625"/>
            <a:ext cx="919109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770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D5C6DEA-C0C7-437F-A85F-79C2207EE8BA}"/>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Data Cleaning</a:t>
            </a:r>
          </a:p>
        </p:txBody>
      </p:sp>
      <p:sp>
        <p:nvSpPr>
          <p:cNvPr id="11" name="Rectangle 10">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5288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6080</TotalTime>
  <Words>860</Words>
  <Application>Microsoft Office PowerPoint</Application>
  <PresentationFormat>Widescreen</PresentationFormat>
  <Paragraphs>77</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Team Introduction</vt:lpstr>
      <vt:lpstr>Background/ Motivation</vt:lpstr>
      <vt:lpstr>Problem Statement</vt:lpstr>
      <vt:lpstr>Project Proposal</vt:lpstr>
      <vt:lpstr>Analysis questions</vt:lpstr>
      <vt:lpstr>Dataset Descriptions</vt:lpstr>
      <vt:lpstr>Age distribution</vt:lpstr>
      <vt:lpstr>Gender distribution</vt:lpstr>
      <vt:lpstr>Data Cleaning</vt:lpstr>
      <vt:lpstr>Data Cleaning</vt:lpstr>
      <vt:lpstr>Data Cleaning</vt:lpstr>
      <vt:lpstr>Data Cleaning</vt:lpstr>
      <vt:lpstr>Data Cleaning</vt:lpstr>
      <vt:lpstr>Data Cleaning</vt:lpstr>
      <vt:lpstr>Data Transformation</vt:lpstr>
      <vt:lpstr>Data Transformation – Split DateTime Column</vt:lpstr>
      <vt:lpstr>Data Transformation – Hours and Minutes to Hours</vt:lpstr>
      <vt:lpstr>Data Transformation – Derive new column for months</vt:lpstr>
      <vt:lpstr>Data Analysis</vt:lpstr>
      <vt:lpstr>Analysis - Gender</vt:lpstr>
      <vt:lpstr>Analysis – Time Frames</vt:lpstr>
      <vt:lpstr>Analysis – Events</vt:lpstr>
      <vt:lpstr>Analysis - Injuries</vt:lpstr>
      <vt:lpstr>Analysis – Collision Manner</vt:lpstr>
      <vt:lpstr>Analysis – Actions</vt:lpstr>
      <vt:lpstr>Analysis – Actions</vt:lpstr>
      <vt:lpstr>Analysis – Violations</vt:lpstr>
      <vt:lpstr>Analysis – Junctions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Introduction</dc:title>
  <dc:creator>alysiarebello.2000@gmail.com</dc:creator>
  <cp:lastModifiedBy>Akashkumar Harishbhai Dave</cp:lastModifiedBy>
  <cp:revision>12</cp:revision>
  <dcterms:created xsi:type="dcterms:W3CDTF">2021-11-12T00:07:59Z</dcterms:created>
  <dcterms:modified xsi:type="dcterms:W3CDTF">2021-12-04T11:38:16Z</dcterms:modified>
</cp:coreProperties>
</file>