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7"/>
  </p:notesMasterIdLst>
  <p:sldIdLst>
    <p:sldId id="256" r:id="rId2"/>
    <p:sldId id="295" r:id="rId3"/>
    <p:sldId id="296" r:id="rId4"/>
    <p:sldId id="297" r:id="rId5"/>
    <p:sldId id="298" r:id="rId6"/>
    <p:sldId id="299" r:id="rId7"/>
    <p:sldId id="300" r:id="rId8"/>
    <p:sldId id="301" r:id="rId9"/>
    <p:sldId id="302" r:id="rId10"/>
    <p:sldId id="303" r:id="rId11"/>
    <p:sldId id="304"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5" r:id="rId31"/>
    <p:sldId id="338" r:id="rId32"/>
    <p:sldId id="340" r:id="rId33"/>
    <p:sldId id="326" r:id="rId34"/>
    <p:sldId id="339" r:id="rId35"/>
    <p:sldId id="328" r:id="rId36"/>
    <p:sldId id="329" r:id="rId37"/>
    <p:sldId id="330" r:id="rId38"/>
    <p:sldId id="331" r:id="rId39"/>
    <p:sldId id="332" r:id="rId40"/>
    <p:sldId id="333" r:id="rId41"/>
    <p:sldId id="334" r:id="rId42"/>
    <p:sldId id="336" r:id="rId43"/>
    <p:sldId id="337" r:id="rId44"/>
    <p:sldId id="327" r:id="rId45"/>
    <p:sldId id="341" r:id="rId46"/>
  </p:sldIdLst>
  <p:sldSz cx="9144000" cy="5143500" type="screen16x9"/>
  <p:notesSz cx="6858000" cy="9144000"/>
  <p:embeddedFontLst>
    <p:embeddedFont>
      <p:font typeface="Oswald" panose="00000500000000000000" pitchFamily="2" charset="0"/>
      <p:regular r:id="rId48"/>
      <p:bold r:id="rId49"/>
    </p:embeddedFont>
    <p:embeddedFont>
      <p:font typeface="Source Sans Pro" panose="020B0503030403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74106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1993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6476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0" r:id="rId3"/>
    <p:sldLayoutId id="214748366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75034" y="2836069"/>
            <a:ext cx="8593932" cy="148713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HIGH SEVERITY TRAFFIC CRASHES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1EC6-3C30-4C83-82D5-8AA15AD24107}"/>
              </a:ext>
            </a:extLst>
          </p:cNvPr>
          <p:cNvSpPr>
            <a:spLocks noGrp="1"/>
          </p:cNvSpPr>
          <p:nvPr>
            <p:ph type="ctrTitle"/>
          </p:nvPr>
        </p:nvSpPr>
        <p:spPr>
          <a:xfrm>
            <a:off x="3262313" y="2867149"/>
            <a:ext cx="5610300" cy="1159800"/>
          </a:xfrm>
        </p:spPr>
        <p:txBody>
          <a:bodyPr/>
          <a:lstStyle/>
          <a:p>
            <a:r>
              <a:rPr lang="en-US" sz="4800" kern="1200" dirty="0">
                <a:solidFill>
                  <a:schemeClr val="bg1"/>
                </a:solidFill>
                <a:latin typeface="+mj-lt"/>
                <a:ea typeface="+mj-ea"/>
                <a:cs typeface="+mj-cs"/>
              </a:rPr>
              <a:t>Data Cleaning</a:t>
            </a:r>
            <a:endParaRPr lang="en-CA" dirty="0">
              <a:solidFill>
                <a:schemeClr val="bg1"/>
              </a:solidFill>
            </a:endParaRPr>
          </a:p>
        </p:txBody>
      </p:sp>
    </p:spTree>
    <p:extLst>
      <p:ext uri="{BB962C8B-B14F-4D97-AF65-F5344CB8AC3E}">
        <p14:creationId xmlns:p14="http://schemas.microsoft.com/office/powerpoint/2010/main" val="246013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25C2-7720-4A90-81EC-A4BAA823817F}"/>
              </a:ext>
            </a:extLst>
          </p:cNvPr>
          <p:cNvSpPr>
            <a:spLocks noGrp="1"/>
          </p:cNvSpPr>
          <p:nvPr>
            <p:ph type="title"/>
          </p:nvPr>
        </p:nvSpPr>
        <p:spPr>
          <a:xfrm>
            <a:off x="255701" y="115741"/>
            <a:ext cx="6996600" cy="715800"/>
          </a:xfrm>
        </p:spPr>
        <p:txBody>
          <a:bodyPr/>
          <a:lstStyle/>
          <a:p>
            <a:pPr algn="l"/>
            <a:r>
              <a:rPr lang="en-US" sz="3600" dirty="0">
                <a:solidFill>
                  <a:schemeClr val="accent4">
                    <a:lumMod val="60000"/>
                    <a:lumOff val="40000"/>
                  </a:schemeClr>
                </a:solidFill>
              </a:rPr>
              <a:t>Data Cleaning</a:t>
            </a:r>
            <a:endParaRPr lang="en-CA" sz="3600" dirty="0">
              <a:solidFill>
                <a:schemeClr val="accent4">
                  <a:lumMod val="60000"/>
                  <a:lumOff val="40000"/>
                </a:schemeClr>
              </a:solidFill>
            </a:endParaRPr>
          </a:p>
        </p:txBody>
      </p:sp>
      <p:sp>
        <p:nvSpPr>
          <p:cNvPr id="6" name="Text Placeholder 5">
            <a:extLst>
              <a:ext uri="{FF2B5EF4-FFF2-40B4-BE49-F238E27FC236}">
                <a16:creationId xmlns:a16="http://schemas.microsoft.com/office/drawing/2014/main" id="{EBA9A466-B6EB-421A-BA94-2948AA710E97}"/>
              </a:ext>
            </a:extLst>
          </p:cNvPr>
          <p:cNvSpPr>
            <a:spLocks noGrp="1"/>
          </p:cNvSpPr>
          <p:nvPr>
            <p:ph type="body" idx="2"/>
          </p:nvPr>
        </p:nvSpPr>
        <p:spPr/>
        <p:txBody>
          <a:bodyPr/>
          <a:lstStyle/>
          <a:p>
            <a:endParaRPr lang="en-US"/>
          </a:p>
        </p:txBody>
      </p:sp>
      <p:pic>
        <p:nvPicPr>
          <p:cNvPr id="3" name="Picture 2">
            <a:extLst>
              <a:ext uri="{FF2B5EF4-FFF2-40B4-BE49-F238E27FC236}">
                <a16:creationId xmlns:a16="http://schemas.microsoft.com/office/drawing/2014/main" id="{CF12B442-AD90-4622-B550-D8554054A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057" y="985837"/>
            <a:ext cx="6720650" cy="4103009"/>
          </a:xfrm>
          <a:prstGeom prst="rect">
            <a:avLst/>
          </a:prstGeom>
        </p:spPr>
      </p:pic>
      <p:sp>
        <p:nvSpPr>
          <p:cNvPr id="4" name="TextBox 3">
            <a:extLst>
              <a:ext uri="{FF2B5EF4-FFF2-40B4-BE49-F238E27FC236}">
                <a16:creationId xmlns:a16="http://schemas.microsoft.com/office/drawing/2014/main" id="{DA184F23-9427-472B-85D0-12596DE2E740}"/>
              </a:ext>
            </a:extLst>
          </p:cNvPr>
          <p:cNvSpPr txBox="1"/>
          <p:nvPr/>
        </p:nvSpPr>
        <p:spPr>
          <a:xfrm>
            <a:off x="141457" y="1771531"/>
            <a:ext cx="2121694" cy="1600438"/>
          </a:xfrm>
          <a:prstGeom prst="rect">
            <a:avLst/>
          </a:prstGeom>
          <a:noFill/>
        </p:spPr>
        <p:txBody>
          <a:bodyPr wrap="square" rtlCol="0">
            <a:spAutoFit/>
          </a:bodyPr>
          <a:lstStyle/>
          <a:p>
            <a:pPr marL="285750" indent="-285750">
              <a:buFont typeface="Arial" panose="020B0604020202020204" pitchFamily="34" charset="0"/>
              <a:buChar char="•"/>
            </a:pPr>
            <a:r>
              <a:rPr lang="en-CA" sz="1400" dirty="0"/>
              <a:t>Incident id has been removed because they comprise of unique values that is not helpful for the analysis. </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48103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D669-E188-4CBB-85AA-22FFD988F7A0}"/>
              </a:ext>
            </a:extLst>
          </p:cNvPr>
          <p:cNvSpPr>
            <a:spLocks noGrp="1"/>
          </p:cNvSpPr>
          <p:nvPr>
            <p:ph type="ctrTitle"/>
          </p:nvPr>
        </p:nvSpPr>
        <p:spPr>
          <a:xfrm>
            <a:off x="490538" y="0"/>
            <a:ext cx="5610300" cy="1159800"/>
          </a:xfrm>
        </p:spPr>
        <p:txBody>
          <a:bodyPr/>
          <a:lstStyle/>
          <a:p>
            <a:pPr algn="l"/>
            <a:r>
              <a:rPr lang="en-US" sz="3600" dirty="0">
                <a:solidFill>
                  <a:schemeClr val="accent4">
                    <a:lumMod val="60000"/>
                    <a:lumOff val="40000"/>
                  </a:schemeClr>
                </a:solidFill>
              </a:rPr>
              <a:t>Data Cleaning</a:t>
            </a:r>
            <a:endParaRPr lang="en-CA" sz="3600" dirty="0"/>
          </a:p>
        </p:txBody>
      </p:sp>
      <p:pic>
        <p:nvPicPr>
          <p:cNvPr id="3" name="Picture 2">
            <a:extLst>
              <a:ext uri="{FF2B5EF4-FFF2-40B4-BE49-F238E27FC236}">
                <a16:creationId xmlns:a16="http://schemas.microsoft.com/office/drawing/2014/main" id="{9C249756-E835-4DA7-B501-EDFBF04D1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40" y="942976"/>
            <a:ext cx="3780548" cy="4121943"/>
          </a:xfrm>
          <a:prstGeom prst="rect">
            <a:avLst/>
          </a:prstGeom>
        </p:spPr>
      </p:pic>
      <p:sp>
        <p:nvSpPr>
          <p:cNvPr id="4" name="TextBox 3">
            <a:extLst>
              <a:ext uri="{FF2B5EF4-FFF2-40B4-BE49-F238E27FC236}">
                <a16:creationId xmlns:a16="http://schemas.microsoft.com/office/drawing/2014/main" id="{C066A773-A9AC-40D0-A6F4-853D9C6D48E3}"/>
              </a:ext>
            </a:extLst>
          </p:cNvPr>
          <p:cNvSpPr txBox="1"/>
          <p:nvPr/>
        </p:nvSpPr>
        <p:spPr>
          <a:xfrm>
            <a:off x="4986338" y="2921794"/>
            <a:ext cx="2828925" cy="1384995"/>
          </a:xfrm>
          <a:prstGeom prst="rect">
            <a:avLst/>
          </a:prstGeom>
          <a:noFill/>
        </p:spPr>
        <p:txBody>
          <a:bodyPr wrap="square" rtlCol="0">
            <a:spAutoFit/>
          </a:bodyPr>
          <a:lstStyle/>
          <a:p>
            <a:pPr marL="285750" indent="-285750">
              <a:buFont typeface="Arial" panose="020B0604020202020204" pitchFamily="34" charset="0"/>
              <a:buChar char="•"/>
            </a:pPr>
            <a:r>
              <a:rPr lang="en-CA" sz="1400" dirty="0"/>
              <a:t>Longitude and latitude columns are removed because the values are clustered together and its difficult to interpret a map from it.  </a:t>
            </a:r>
          </a:p>
        </p:txBody>
      </p:sp>
    </p:spTree>
    <p:extLst>
      <p:ext uri="{BB962C8B-B14F-4D97-AF65-F5344CB8AC3E}">
        <p14:creationId xmlns:p14="http://schemas.microsoft.com/office/powerpoint/2010/main" val="193314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C8CA-20ED-45C9-BC05-07648C6128EF}"/>
              </a:ext>
            </a:extLst>
          </p:cNvPr>
          <p:cNvSpPr>
            <a:spLocks noGrp="1"/>
          </p:cNvSpPr>
          <p:nvPr>
            <p:ph type="ctrTitle"/>
          </p:nvPr>
        </p:nvSpPr>
        <p:spPr>
          <a:xfrm>
            <a:off x="583406" y="0"/>
            <a:ext cx="5610300" cy="1159800"/>
          </a:xfrm>
        </p:spPr>
        <p:txBody>
          <a:bodyPr/>
          <a:lstStyle/>
          <a:p>
            <a:r>
              <a:rPr lang="en-US" sz="3600" dirty="0">
                <a:solidFill>
                  <a:schemeClr val="accent4">
                    <a:lumMod val="60000"/>
                    <a:lumOff val="40000"/>
                  </a:schemeClr>
                </a:solidFill>
              </a:rPr>
              <a:t>Data Cleaning</a:t>
            </a:r>
            <a:endParaRPr lang="en-CA" sz="3600" dirty="0"/>
          </a:p>
        </p:txBody>
      </p:sp>
      <p:pic>
        <p:nvPicPr>
          <p:cNvPr id="3" name="Picture 2">
            <a:extLst>
              <a:ext uri="{FF2B5EF4-FFF2-40B4-BE49-F238E27FC236}">
                <a16:creationId xmlns:a16="http://schemas.microsoft.com/office/drawing/2014/main" id="{6AE1806B-44B4-44EA-877E-7AAB72EDB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529" y="1257300"/>
            <a:ext cx="6980597" cy="372733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A553F88-D683-4356-BE2B-C7F792D9DF4A}"/>
              </a:ext>
            </a:extLst>
          </p:cNvPr>
          <p:cNvCxnSpPr/>
          <p:nvPr/>
        </p:nvCxnSpPr>
        <p:spPr>
          <a:xfrm flipV="1">
            <a:off x="5429250" y="3436144"/>
            <a:ext cx="1293019" cy="814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7496B83-4D70-42FB-AD7A-7C3057F32610}"/>
              </a:ext>
            </a:extLst>
          </p:cNvPr>
          <p:cNvCxnSpPr/>
          <p:nvPr/>
        </p:nvCxnSpPr>
        <p:spPr>
          <a:xfrm flipH="1" flipV="1">
            <a:off x="6707981" y="3421856"/>
            <a:ext cx="1593057" cy="107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1058B1F-4F81-492C-94C8-55810448EA34}"/>
              </a:ext>
            </a:extLst>
          </p:cNvPr>
          <p:cNvSpPr txBox="1"/>
          <p:nvPr/>
        </p:nvSpPr>
        <p:spPr>
          <a:xfrm>
            <a:off x="6400800" y="2993231"/>
            <a:ext cx="900113" cy="307777"/>
          </a:xfrm>
          <a:prstGeom prst="rect">
            <a:avLst/>
          </a:prstGeom>
          <a:noFill/>
        </p:spPr>
        <p:txBody>
          <a:bodyPr wrap="square" rtlCol="0">
            <a:spAutoFit/>
          </a:bodyPr>
          <a:lstStyle/>
          <a:p>
            <a:r>
              <a:rPr lang="en-US" dirty="0"/>
              <a:t>Outliers</a:t>
            </a:r>
            <a:endParaRPr lang="en-CA" dirty="0"/>
          </a:p>
        </p:txBody>
      </p:sp>
      <p:sp>
        <p:nvSpPr>
          <p:cNvPr id="9" name="TextBox 8">
            <a:extLst>
              <a:ext uri="{FF2B5EF4-FFF2-40B4-BE49-F238E27FC236}">
                <a16:creationId xmlns:a16="http://schemas.microsoft.com/office/drawing/2014/main" id="{E4A67069-AD9B-4C5A-9AAF-9F34A09CF63E}"/>
              </a:ext>
            </a:extLst>
          </p:cNvPr>
          <p:cNvSpPr txBox="1"/>
          <p:nvPr/>
        </p:nvSpPr>
        <p:spPr>
          <a:xfrm>
            <a:off x="142875" y="3071813"/>
            <a:ext cx="1700212" cy="1384995"/>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The data set that comprised of outliers has been cleaned and removed. </a:t>
            </a:r>
          </a:p>
          <a:p>
            <a:endParaRPr lang="en-CA" dirty="0">
              <a:solidFill>
                <a:schemeClr val="bg1"/>
              </a:solidFill>
            </a:endParaRPr>
          </a:p>
        </p:txBody>
      </p:sp>
    </p:spTree>
    <p:extLst>
      <p:ext uri="{BB962C8B-B14F-4D97-AF65-F5344CB8AC3E}">
        <p14:creationId xmlns:p14="http://schemas.microsoft.com/office/powerpoint/2010/main" val="399973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D26B-9FC9-4A2F-870E-04346053D373}"/>
              </a:ext>
            </a:extLst>
          </p:cNvPr>
          <p:cNvSpPr>
            <a:spLocks noGrp="1"/>
          </p:cNvSpPr>
          <p:nvPr>
            <p:ph type="ctrTitle"/>
          </p:nvPr>
        </p:nvSpPr>
        <p:spPr>
          <a:xfrm>
            <a:off x="447675" y="0"/>
            <a:ext cx="5610300" cy="1159800"/>
          </a:xfrm>
        </p:spPr>
        <p:txBody>
          <a:bodyPr/>
          <a:lstStyle/>
          <a:p>
            <a:r>
              <a:rPr lang="en-US" sz="3600" dirty="0">
                <a:solidFill>
                  <a:schemeClr val="accent4">
                    <a:lumMod val="60000"/>
                    <a:lumOff val="40000"/>
                  </a:schemeClr>
                </a:solidFill>
              </a:rPr>
              <a:t>Data Cleaning</a:t>
            </a:r>
            <a:endParaRPr lang="en-CA" sz="3600" dirty="0"/>
          </a:p>
        </p:txBody>
      </p:sp>
      <p:pic>
        <p:nvPicPr>
          <p:cNvPr id="3" name="Picture 2">
            <a:extLst>
              <a:ext uri="{FF2B5EF4-FFF2-40B4-BE49-F238E27FC236}">
                <a16:creationId xmlns:a16="http://schemas.microsoft.com/office/drawing/2014/main" id="{B6F6635F-6BA2-478D-9A08-EDEA4E943E6F}"/>
              </a:ext>
            </a:extLst>
          </p:cNvPr>
          <p:cNvPicPr>
            <a:picLocks noChangeAspect="1"/>
          </p:cNvPicPr>
          <p:nvPr/>
        </p:nvPicPr>
        <p:blipFill>
          <a:blip r:embed="rId2"/>
          <a:stretch>
            <a:fillRect/>
          </a:stretch>
        </p:blipFill>
        <p:spPr>
          <a:xfrm>
            <a:off x="447675" y="1921668"/>
            <a:ext cx="1990725" cy="3028950"/>
          </a:xfrm>
          <a:prstGeom prst="rect">
            <a:avLst/>
          </a:prstGeom>
        </p:spPr>
      </p:pic>
      <p:pic>
        <p:nvPicPr>
          <p:cNvPr id="4" name="Picture 3">
            <a:extLst>
              <a:ext uri="{FF2B5EF4-FFF2-40B4-BE49-F238E27FC236}">
                <a16:creationId xmlns:a16="http://schemas.microsoft.com/office/drawing/2014/main" id="{8891B65E-8059-4581-A9FF-84E4EA391D9F}"/>
              </a:ext>
            </a:extLst>
          </p:cNvPr>
          <p:cNvPicPr>
            <a:picLocks noChangeAspect="1"/>
          </p:cNvPicPr>
          <p:nvPr/>
        </p:nvPicPr>
        <p:blipFill>
          <a:blip r:embed="rId3"/>
          <a:stretch>
            <a:fillRect/>
          </a:stretch>
        </p:blipFill>
        <p:spPr>
          <a:xfrm>
            <a:off x="3788570" y="1921666"/>
            <a:ext cx="2009775" cy="3028951"/>
          </a:xfrm>
          <a:prstGeom prst="rect">
            <a:avLst/>
          </a:prstGeom>
        </p:spPr>
      </p:pic>
      <p:cxnSp>
        <p:nvCxnSpPr>
          <p:cNvPr id="6" name="Straight Arrow Connector 5">
            <a:extLst>
              <a:ext uri="{FF2B5EF4-FFF2-40B4-BE49-F238E27FC236}">
                <a16:creationId xmlns:a16="http://schemas.microsoft.com/office/drawing/2014/main" id="{A0F51C7E-381E-4B88-8A50-502DBA16422C}"/>
              </a:ext>
            </a:extLst>
          </p:cNvPr>
          <p:cNvCxnSpPr/>
          <p:nvPr/>
        </p:nvCxnSpPr>
        <p:spPr>
          <a:xfrm>
            <a:off x="2514600" y="3736181"/>
            <a:ext cx="10858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6285E1E-1F72-4CAE-9194-CEE7AAE1E3C1}"/>
              </a:ext>
            </a:extLst>
          </p:cNvPr>
          <p:cNvSpPr txBox="1"/>
          <p:nvPr/>
        </p:nvSpPr>
        <p:spPr>
          <a:xfrm>
            <a:off x="6357938" y="3014663"/>
            <a:ext cx="2338387" cy="954107"/>
          </a:xfrm>
          <a:prstGeom prst="rect">
            <a:avLst/>
          </a:prstGeom>
          <a:noFill/>
        </p:spPr>
        <p:txBody>
          <a:bodyPr wrap="square" rtlCol="0">
            <a:spAutoFit/>
          </a:bodyPr>
          <a:lstStyle/>
          <a:p>
            <a:r>
              <a:rPr lang="en-US" sz="1400" dirty="0">
                <a:solidFill>
                  <a:schemeClr val="bg1"/>
                </a:solidFill>
              </a:rPr>
              <a:t>Replaced “</a:t>
            </a:r>
            <a:r>
              <a:rPr lang="en-US" sz="1400" dirty="0" err="1">
                <a:solidFill>
                  <a:schemeClr val="bg1"/>
                </a:solidFill>
              </a:rPr>
              <a:t>NaN</a:t>
            </a:r>
            <a:r>
              <a:rPr lang="en-US" sz="1400" dirty="0">
                <a:solidFill>
                  <a:schemeClr val="bg1"/>
                </a:solidFill>
              </a:rPr>
              <a:t>” with “unknown” to deal with the missing value.</a:t>
            </a:r>
          </a:p>
          <a:p>
            <a:endParaRPr lang="en-CA" dirty="0">
              <a:solidFill>
                <a:schemeClr val="bg1"/>
              </a:solidFill>
            </a:endParaRPr>
          </a:p>
        </p:txBody>
      </p:sp>
    </p:spTree>
    <p:extLst>
      <p:ext uri="{BB962C8B-B14F-4D97-AF65-F5344CB8AC3E}">
        <p14:creationId xmlns:p14="http://schemas.microsoft.com/office/powerpoint/2010/main" val="120507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A5A3-E85B-4614-BA9B-37459FD984B2}"/>
              </a:ext>
            </a:extLst>
          </p:cNvPr>
          <p:cNvSpPr>
            <a:spLocks noGrp="1"/>
          </p:cNvSpPr>
          <p:nvPr>
            <p:ph type="ctrTitle"/>
          </p:nvPr>
        </p:nvSpPr>
        <p:spPr>
          <a:xfrm>
            <a:off x="190500" y="-79863"/>
            <a:ext cx="5610300" cy="1159800"/>
          </a:xfrm>
        </p:spPr>
        <p:txBody>
          <a:bodyPr/>
          <a:lstStyle/>
          <a:p>
            <a:r>
              <a:rPr lang="en-US" sz="3600" dirty="0">
                <a:solidFill>
                  <a:schemeClr val="accent4">
                    <a:lumMod val="60000"/>
                    <a:lumOff val="40000"/>
                  </a:schemeClr>
                </a:solidFill>
              </a:rPr>
              <a:t>Data Cleaning</a:t>
            </a:r>
            <a:endParaRPr lang="en-CA" sz="3600" dirty="0"/>
          </a:p>
        </p:txBody>
      </p:sp>
      <p:pic>
        <p:nvPicPr>
          <p:cNvPr id="3" name="Picture 2">
            <a:extLst>
              <a:ext uri="{FF2B5EF4-FFF2-40B4-BE49-F238E27FC236}">
                <a16:creationId xmlns:a16="http://schemas.microsoft.com/office/drawing/2014/main" id="{78EDEF21-B8C4-4DE0-B3A2-A4023D396BF8}"/>
              </a:ext>
            </a:extLst>
          </p:cNvPr>
          <p:cNvPicPr>
            <a:picLocks noChangeAspect="1"/>
          </p:cNvPicPr>
          <p:nvPr/>
        </p:nvPicPr>
        <p:blipFill>
          <a:blip r:embed="rId2"/>
          <a:stretch>
            <a:fillRect/>
          </a:stretch>
        </p:blipFill>
        <p:spPr>
          <a:xfrm>
            <a:off x="190500" y="1316261"/>
            <a:ext cx="6596063" cy="3827239"/>
          </a:xfrm>
          <a:prstGeom prst="rect">
            <a:avLst/>
          </a:prstGeom>
        </p:spPr>
      </p:pic>
      <p:sp>
        <p:nvSpPr>
          <p:cNvPr id="4" name="TextBox 3">
            <a:extLst>
              <a:ext uri="{FF2B5EF4-FFF2-40B4-BE49-F238E27FC236}">
                <a16:creationId xmlns:a16="http://schemas.microsoft.com/office/drawing/2014/main" id="{651399BE-8610-41B7-BCDE-8EA274077670}"/>
              </a:ext>
            </a:extLst>
          </p:cNvPr>
          <p:cNvSpPr txBox="1"/>
          <p:nvPr/>
        </p:nvSpPr>
        <p:spPr>
          <a:xfrm>
            <a:off x="7186613" y="2986088"/>
            <a:ext cx="1714500" cy="954107"/>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Removed insufficient observations of year 2018.</a:t>
            </a:r>
          </a:p>
        </p:txBody>
      </p:sp>
    </p:spTree>
    <p:extLst>
      <p:ext uri="{BB962C8B-B14F-4D97-AF65-F5344CB8AC3E}">
        <p14:creationId xmlns:p14="http://schemas.microsoft.com/office/powerpoint/2010/main" val="181259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A7BA-DD33-47F2-86D3-C9858CE1BCAF}"/>
              </a:ext>
            </a:extLst>
          </p:cNvPr>
          <p:cNvSpPr>
            <a:spLocks noGrp="1"/>
          </p:cNvSpPr>
          <p:nvPr>
            <p:ph type="ctrTitle"/>
          </p:nvPr>
        </p:nvSpPr>
        <p:spPr>
          <a:xfrm>
            <a:off x="3403293" y="3070531"/>
            <a:ext cx="5610300" cy="1159800"/>
          </a:xfrm>
        </p:spPr>
        <p:txBody>
          <a:bodyPr/>
          <a:lstStyle/>
          <a:p>
            <a:r>
              <a:rPr lang="en-US" sz="4800" kern="1200" dirty="0">
                <a:solidFill>
                  <a:schemeClr val="bg1"/>
                </a:solidFill>
                <a:latin typeface="+mj-lt"/>
                <a:ea typeface="+mj-ea"/>
                <a:cs typeface="+mj-cs"/>
              </a:rPr>
              <a:t>Data </a:t>
            </a:r>
            <a:r>
              <a:rPr lang="en-US" sz="4800" dirty="0">
                <a:solidFill>
                  <a:schemeClr val="bg1"/>
                </a:solidFill>
              </a:rPr>
              <a:t>Transformation</a:t>
            </a:r>
            <a:endParaRPr lang="en-CA" dirty="0">
              <a:solidFill>
                <a:schemeClr val="bg1"/>
              </a:solidFill>
            </a:endParaRPr>
          </a:p>
        </p:txBody>
      </p:sp>
    </p:spTree>
    <p:extLst>
      <p:ext uri="{BB962C8B-B14F-4D97-AF65-F5344CB8AC3E}">
        <p14:creationId xmlns:p14="http://schemas.microsoft.com/office/powerpoint/2010/main" val="262346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3FD9-E77E-4F61-8339-AE3EA5648DB0}"/>
              </a:ext>
            </a:extLst>
          </p:cNvPr>
          <p:cNvSpPr>
            <a:spLocks noGrp="1"/>
          </p:cNvSpPr>
          <p:nvPr>
            <p:ph type="ctrTitle"/>
          </p:nvPr>
        </p:nvSpPr>
        <p:spPr>
          <a:xfrm>
            <a:off x="200025" y="55869"/>
            <a:ext cx="8415338" cy="1159800"/>
          </a:xfrm>
        </p:spPr>
        <p:txBody>
          <a:bodyPr/>
          <a:lstStyle/>
          <a:p>
            <a:r>
              <a:rPr lang="en-US" sz="3200" kern="1200" dirty="0">
                <a:solidFill>
                  <a:schemeClr val="accent4">
                    <a:lumMod val="60000"/>
                    <a:lumOff val="40000"/>
                  </a:schemeClr>
                </a:solidFill>
                <a:latin typeface="+mj-lt"/>
                <a:ea typeface="+mj-ea"/>
                <a:cs typeface="+mj-cs"/>
              </a:rPr>
              <a:t>Data </a:t>
            </a:r>
            <a:r>
              <a:rPr lang="en-US" sz="3200" dirty="0">
                <a:solidFill>
                  <a:schemeClr val="accent4">
                    <a:lumMod val="60000"/>
                    <a:lumOff val="40000"/>
                  </a:schemeClr>
                </a:solidFill>
              </a:rPr>
              <a:t>Transformation </a:t>
            </a:r>
            <a:r>
              <a:rPr lang="en-CA" sz="3200" dirty="0">
                <a:solidFill>
                  <a:schemeClr val="accent4">
                    <a:lumMod val="60000"/>
                    <a:lumOff val="40000"/>
                  </a:schemeClr>
                </a:solidFill>
              </a:rPr>
              <a:t>– Split </a:t>
            </a:r>
            <a:r>
              <a:rPr lang="en-CA" sz="3200" dirty="0" err="1">
                <a:solidFill>
                  <a:schemeClr val="accent4">
                    <a:lumMod val="60000"/>
                    <a:lumOff val="40000"/>
                  </a:schemeClr>
                </a:solidFill>
              </a:rPr>
              <a:t>DateTime</a:t>
            </a:r>
            <a:r>
              <a:rPr lang="en-CA" sz="3200" dirty="0">
                <a:solidFill>
                  <a:schemeClr val="accent4">
                    <a:lumMod val="60000"/>
                    <a:lumOff val="40000"/>
                  </a:schemeClr>
                </a:solidFill>
              </a:rPr>
              <a:t> Column</a:t>
            </a:r>
          </a:p>
        </p:txBody>
      </p:sp>
      <p:pic>
        <p:nvPicPr>
          <p:cNvPr id="3" name="Picture 2">
            <a:extLst>
              <a:ext uri="{FF2B5EF4-FFF2-40B4-BE49-F238E27FC236}">
                <a16:creationId xmlns:a16="http://schemas.microsoft.com/office/drawing/2014/main" id="{3A9D83F7-7BB3-4EBD-A37E-73B43EC598F6}"/>
              </a:ext>
            </a:extLst>
          </p:cNvPr>
          <p:cNvPicPr>
            <a:picLocks noChangeAspect="1"/>
          </p:cNvPicPr>
          <p:nvPr/>
        </p:nvPicPr>
        <p:blipFill>
          <a:blip r:embed="rId2"/>
          <a:stretch>
            <a:fillRect/>
          </a:stretch>
        </p:blipFill>
        <p:spPr>
          <a:xfrm>
            <a:off x="538809" y="2739247"/>
            <a:ext cx="1922755" cy="2208182"/>
          </a:xfrm>
          <a:prstGeom prst="rect">
            <a:avLst/>
          </a:prstGeom>
        </p:spPr>
      </p:pic>
      <p:pic>
        <p:nvPicPr>
          <p:cNvPr id="4" name="Picture 3">
            <a:extLst>
              <a:ext uri="{FF2B5EF4-FFF2-40B4-BE49-F238E27FC236}">
                <a16:creationId xmlns:a16="http://schemas.microsoft.com/office/drawing/2014/main" id="{BA75BCED-022E-4B49-B78A-26EB56274201}"/>
              </a:ext>
            </a:extLst>
          </p:cNvPr>
          <p:cNvPicPr>
            <a:picLocks noChangeAspect="1"/>
          </p:cNvPicPr>
          <p:nvPr/>
        </p:nvPicPr>
        <p:blipFill>
          <a:blip r:embed="rId3"/>
          <a:stretch>
            <a:fillRect/>
          </a:stretch>
        </p:blipFill>
        <p:spPr>
          <a:xfrm>
            <a:off x="4198584" y="2739247"/>
            <a:ext cx="2032709" cy="2208182"/>
          </a:xfrm>
          <a:prstGeom prst="rect">
            <a:avLst/>
          </a:prstGeom>
        </p:spPr>
      </p:pic>
      <p:cxnSp>
        <p:nvCxnSpPr>
          <p:cNvPr id="6" name="Straight Arrow Connector 5">
            <a:extLst>
              <a:ext uri="{FF2B5EF4-FFF2-40B4-BE49-F238E27FC236}">
                <a16:creationId xmlns:a16="http://schemas.microsoft.com/office/drawing/2014/main" id="{6E3E3545-B5FC-44BA-8F62-06D93AB80199}"/>
              </a:ext>
            </a:extLst>
          </p:cNvPr>
          <p:cNvCxnSpPr>
            <a:cxnSpLocks/>
          </p:cNvCxnSpPr>
          <p:nvPr/>
        </p:nvCxnSpPr>
        <p:spPr>
          <a:xfrm>
            <a:off x="2550319" y="3957638"/>
            <a:ext cx="14073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F1C67F5-9991-4F7B-AD5B-AA1433C6B898}"/>
              </a:ext>
            </a:extLst>
          </p:cNvPr>
          <p:cNvSpPr txBox="1"/>
          <p:nvPr/>
        </p:nvSpPr>
        <p:spPr>
          <a:xfrm>
            <a:off x="6607968" y="2930487"/>
            <a:ext cx="2403829" cy="1600438"/>
          </a:xfrm>
          <a:prstGeom prst="rect">
            <a:avLst/>
          </a:prstGeom>
          <a:noFill/>
        </p:spPr>
        <p:txBody>
          <a:bodyPr wrap="square" rtlCol="0">
            <a:spAutoFit/>
          </a:bodyPr>
          <a:lstStyle/>
          <a:p>
            <a:r>
              <a:rPr lang="en-US" sz="1400" dirty="0">
                <a:solidFill>
                  <a:schemeClr val="bg1"/>
                </a:solidFill>
              </a:rPr>
              <a:t>Since the date and time column is merged, we’re splitting the date and time column for a better understanding on when the accident happens the most.</a:t>
            </a:r>
          </a:p>
          <a:p>
            <a:endParaRPr lang="en-CA" dirty="0">
              <a:solidFill>
                <a:schemeClr val="bg1"/>
              </a:solidFill>
            </a:endParaRPr>
          </a:p>
        </p:txBody>
      </p:sp>
    </p:spTree>
    <p:extLst>
      <p:ext uri="{BB962C8B-B14F-4D97-AF65-F5344CB8AC3E}">
        <p14:creationId xmlns:p14="http://schemas.microsoft.com/office/powerpoint/2010/main" val="693656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CFF9-FEDE-440D-97DC-4C47D0ED373C}"/>
              </a:ext>
            </a:extLst>
          </p:cNvPr>
          <p:cNvSpPr>
            <a:spLocks noGrp="1"/>
          </p:cNvSpPr>
          <p:nvPr>
            <p:ph type="ctrTitle"/>
          </p:nvPr>
        </p:nvSpPr>
        <p:spPr>
          <a:xfrm>
            <a:off x="221457" y="242887"/>
            <a:ext cx="8615362" cy="1035844"/>
          </a:xfrm>
        </p:spPr>
        <p:txBody>
          <a:bodyPr/>
          <a:lstStyle/>
          <a:p>
            <a:r>
              <a:rPr lang="en-US" sz="3600" kern="1200" dirty="0">
                <a:solidFill>
                  <a:schemeClr val="accent4">
                    <a:lumMod val="60000"/>
                    <a:lumOff val="40000"/>
                  </a:schemeClr>
                </a:solidFill>
                <a:latin typeface="+mj-lt"/>
                <a:ea typeface="+mj-ea"/>
                <a:cs typeface="+mj-cs"/>
              </a:rPr>
              <a:t>Data </a:t>
            </a:r>
            <a:r>
              <a:rPr lang="en-US" sz="3600" dirty="0">
                <a:solidFill>
                  <a:schemeClr val="accent4">
                    <a:lumMod val="60000"/>
                    <a:lumOff val="40000"/>
                  </a:schemeClr>
                </a:solidFill>
              </a:rPr>
              <a:t>Transformation </a:t>
            </a:r>
            <a:r>
              <a:rPr lang="en-CA" sz="3600" dirty="0">
                <a:solidFill>
                  <a:schemeClr val="accent4">
                    <a:lumMod val="60000"/>
                    <a:lumOff val="40000"/>
                  </a:schemeClr>
                </a:solidFill>
              </a:rPr>
              <a:t>– Hours and Minutes to Hours</a:t>
            </a:r>
          </a:p>
        </p:txBody>
      </p:sp>
      <p:pic>
        <p:nvPicPr>
          <p:cNvPr id="3" name="Picture 2">
            <a:extLst>
              <a:ext uri="{FF2B5EF4-FFF2-40B4-BE49-F238E27FC236}">
                <a16:creationId xmlns:a16="http://schemas.microsoft.com/office/drawing/2014/main" id="{BA75BCED-022E-4B49-B78A-26EB56274201}"/>
              </a:ext>
            </a:extLst>
          </p:cNvPr>
          <p:cNvPicPr>
            <a:picLocks noChangeAspect="1"/>
          </p:cNvPicPr>
          <p:nvPr/>
        </p:nvPicPr>
        <p:blipFill>
          <a:blip r:embed="rId2"/>
          <a:stretch>
            <a:fillRect/>
          </a:stretch>
        </p:blipFill>
        <p:spPr>
          <a:xfrm>
            <a:off x="512408" y="2760678"/>
            <a:ext cx="2032709" cy="2208182"/>
          </a:xfrm>
          <a:prstGeom prst="rect">
            <a:avLst/>
          </a:prstGeom>
        </p:spPr>
      </p:pic>
      <p:pic>
        <p:nvPicPr>
          <p:cNvPr id="4" name="Picture 3">
            <a:extLst>
              <a:ext uri="{FF2B5EF4-FFF2-40B4-BE49-F238E27FC236}">
                <a16:creationId xmlns:a16="http://schemas.microsoft.com/office/drawing/2014/main" id="{54097A2C-94E5-4882-ABB4-1508B19FB05E}"/>
              </a:ext>
            </a:extLst>
          </p:cNvPr>
          <p:cNvPicPr>
            <a:picLocks noChangeAspect="1"/>
          </p:cNvPicPr>
          <p:nvPr/>
        </p:nvPicPr>
        <p:blipFill>
          <a:blip r:embed="rId3"/>
          <a:stretch>
            <a:fillRect/>
          </a:stretch>
        </p:blipFill>
        <p:spPr>
          <a:xfrm>
            <a:off x="4317206" y="1914525"/>
            <a:ext cx="1209675" cy="3228975"/>
          </a:xfrm>
          <a:prstGeom prst="rect">
            <a:avLst/>
          </a:prstGeom>
        </p:spPr>
      </p:pic>
      <p:cxnSp>
        <p:nvCxnSpPr>
          <p:cNvPr id="6" name="Straight Arrow Connector 5">
            <a:extLst>
              <a:ext uri="{FF2B5EF4-FFF2-40B4-BE49-F238E27FC236}">
                <a16:creationId xmlns:a16="http://schemas.microsoft.com/office/drawing/2014/main" id="{FEA9AC90-E648-4259-A0EA-4068CC304269}"/>
              </a:ext>
            </a:extLst>
          </p:cNvPr>
          <p:cNvCxnSpPr>
            <a:cxnSpLocks/>
          </p:cNvCxnSpPr>
          <p:nvPr/>
        </p:nvCxnSpPr>
        <p:spPr>
          <a:xfrm>
            <a:off x="2650331" y="3971925"/>
            <a:ext cx="1507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1F043FF-E05F-472C-82B7-40455220E3D6}"/>
              </a:ext>
            </a:extLst>
          </p:cNvPr>
          <p:cNvSpPr txBox="1"/>
          <p:nvPr/>
        </p:nvSpPr>
        <p:spPr>
          <a:xfrm>
            <a:off x="6179344" y="3193256"/>
            <a:ext cx="252888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To look at the bigger time frame here we are disregarding minutes</a:t>
            </a:r>
          </a:p>
        </p:txBody>
      </p:sp>
    </p:spTree>
    <p:extLst>
      <p:ext uri="{BB962C8B-B14F-4D97-AF65-F5344CB8AC3E}">
        <p14:creationId xmlns:p14="http://schemas.microsoft.com/office/powerpoint/2010/main" val="3080268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27E2-1D75-48C9-9916-78DEF543091C}"/>
              </a:ext>
            </a:extLst>
          </p:cNvPr>
          <p:cNvSpPr>
            <a:spLocks noGrp="1"/>
          </p:cNvSpPr>
          <p:nvPr>
            <p:ph type="ctrTitle"/>
          </p:nvPr>
        </p:nvSpPr>
        <p:spPr>
          <a:xfrm>
            <a:off x="100014" y="200025"/>
            <a:ext cx="8829674" cy="1159800"/>
          </a:xfrm>
        </p:spPr>
        <p:txBody>
          <a:bodyPr/>
          <a:lstStyle/>
          <a:p>
            <a:r>
              <a:rPr lang="en-US" sz="3600" kern="1200" dirty="0">
                <a:solidFill>
                  <a:schemeClr val="accent4">
                    <a:lumMod val="60000"/>
                    <a:lumOff val="40000"/>
                  </a:schemeClr>
                </a:solidFill>
                <a:latin typeface="+mj-lt"/>
                <a:ea typeface="+mj-ea"/>
                <a:cs typeface="+mj-cs"/>
              </a:rPr>
              <a:t>Data </a:t>
            </a:r>
            <a:r>
              <a:rPr lang="en-US" sz="3600" dirty="0">
                <a:solidFill>
                  <a:schemeClr val="accent4">
                    <a:lumMod val="60000"/>
                    <a:lumOff val="40000"/>
                  </a:schemeClr>
                </a:solidFill>
              </a:rPr>
              <a:t>Transformation </a:t>
            </a:r>
            <a:r>
              <a:rPr lang="en-CA" sz="3600" dirty="0">
                <a:solidFill>
                  <a:schemeClr val="accent4">
                    <a:lumMod val="60000"/>
                    <a:lumOff val="40000"/>
                  </a:schemeClr>
                </a:solidFill>
              </a:rPr>
              <a:t>– Derive new column for months</a:t>
            </a:r>
          </a:p>
        </p:txBody>
      </p:sp>
      <p:pic>
        <p:nvPicPr>
          <p:cNvPr id="3" name="Picture 2">
            <a:extLst>
              <a:ext uri="{FF2B5EF4-FFF2-40B4-BE49-F238E27FC236}">
                <a16:creationId xmlns:a16="http://schemas.microsoft.com/office/drawing/2014/main" id="{BE34A2EA-24FD-4E76-9912-F762BD99D417}"/>
              </a:ext>
            </a:extLst>
          </p:cNvPr>
          <p:cNvPicPr>
            <a:picLocks noChangeAspect="1"/>
          </p:cNvPicPr>
          <p:nvPr/>
        </p:nvPicPr>
        <p:blipFill>
          <a:blip r:embed="rId2"/>
          <a:stretch>
            <a:fillRect/>
          </a:stretch>
        </p:blipFill>
        <p:spPr>
          <a:xfrm>
            <a:off x="423863" y="1724025"/>
            <a:ext cx="1295400" cy="3219450"/>
          </a:xfrm>
          <a:prstGeom prst="rect">
            <a:avLst/>
          </a:prstGeom>
        </p:spPr>
      </p:pic>
      <p:pic>
        <p:nvPicPr>
          <p:cNvPr id="4" name="Picture 3">
            <a:extLst>
              <a:ext uri="{FF2B5EF4-FFF2-40B4-BE49-F238E27FC236}">
                <a16:creationId xmlns:a16="http://schemas.microsoft.com/office/drawing/2014/main" id="{966AFB94-8C35-43BC-8CB6-AA3323635887}"/>
              </a:ext>
            </a:extLst>
          </p:cNvPr>
          <p:cNvPicPr>
            <a:picLocks noChangeAspect="1"/>
          </p:cNvPicPr>
          <p:nvPr/>
        </p:nvPicPr>
        <p:blipFill>
          <a:blip r:embed="rId3"/>
          <a:stretch>
            <a:fillRect/>
          </a:stretch>
        </p:blipFill>
        <p:spPr>
          <a:xfrm>
            <a:off x="3581400" y="1724025"/>
            <a:ext cx="1409700" cy="3190875"/>
          </a:xfrm>
          <a:prstGeom prst="rect">
            <a:avLst/>
          </a:prstGeom>
        </p:spPr>
      </p:pic>
      <p:cxnSp>
        <p:nvCxnSpPr>
          <p:cNvPr id="6" name="Straight Arrow Connector 5">
            <a:extLst>
              <a:ext uri="{FF2B5EF4-FFF2-40B4-BE49-F238E27FC236}">
                <a16:creationId xmlns:a16="http://schemas.microsoft.com/office/drawing/2014/main" id="{9956FE5A-65FB-48FD-A8A1-3AC9DE63A53C}"/>
              </a:ext>
            </a:extLst>
          </p:cNvPr>
          <p:cNvCxnSpPr/>
          <p:nvPr/>
        </p:nvCxnSpPr>
        <p:spPr>
          <a:xfrm>
            <a:off x="1850231" y="3393281"/>
            <a:ext cx="1471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B59BC79-FF21-4B68-878E-F034A17E0B9F}"/>
              </a:ext>
            </a:extLst>
          </p:cNvPr>
          <p:cNvSpPr txBox="1"/>
          <p:nvPr/>
        </p:nvSpPr>
        <p:spPr>
          <a:xfrm>
            <a:off x="5957888" y="3186113"/>
            <a:ext cx="260746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Derived new column “</a:t>
            </a:r>
            <a:r>
              <a:rPr lang="en-US" sz="1400" dirty="0" err="1">
                <a:solidFill>
                  <a:schemeClr val="bg1"/>
                </a:solidFill>
              </a:rPr>
              <a:t>MonthofYear</a:t>
            </a:r>
            <a:r>
              <a:rPr lang="en-US" sz="1400" dirty="0">
                <a:solidFill>
                  <a:schemeClr val="bg1"/>
                </a:solidFill>
              </a:rPr>
              <a:t>”</a:t>
            </a:r>
          </a:p>
        </p:txBody>
      </p:sp>
    </p:spTree>
    <p:extLst>
      <p:ext uri="{BB962C8B-B14F-4D97-AF65-F5344CB8AC3E}">
        <p14:creationId xmlns:p14="http://schemas.microsoft.com/office/powerpoint/2010/main" val="360169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E693-DED0-4179-A779-8B73A37B5BE8}"/>
              </a:ext>
            </a:extLst>
          </p:cNvPr>
          <p:cNvSpPr>
            <a:spLocks noGrp="1"/>
          </p:cNvSpPr>
          <p:nvPr>
            <p:ph type="title"/>
          </p:nvPr>
        </p:nvSpPr>
        <p:spPr>
          <a:xfrm>
            <a:off x="1073700" y="94298"/>
            <a:ext cx="6996600" cy="715800"/>
          </a:xfrm>
        </p:spPr>
        <p:txBody>
          <a:bodyPr/>
          <a:lstStyle/>
          <a:p>
            <a:pPr algn="ctr"/>
            <a:r>
              <a:rPr lang="en-US" sz="3600" dirty="0">
                <a:solidFill>
                  <a:schemeClr val="accent4">
                    <a:lumMod val="60000"/>
                    <a:lumOff val="40000"/>
                  </a:schemeClr>
                </a:solidFill>
              </a:rPr>
              <a:t>THE TEAM</a:t>
            </a:r>
            <a:endParaRPr lang="en-CA" sz="3600" dirty="0">
              <a:solidFill>
                <a:schemeClr val="accent4">
                  <a:lumMod val="60000"/>
                  <a:lumOff val="40000"/>
                </a:schemeClr>
              </a:solidFill>
            </a:endParaRPr>
          </a:p>
        </p:txBody>
      </p:sp>
      <p:sp>
        <p:nvSpPr>
          <p:cNvPr id="4" name="Slide Number Placeholder 3">
            <a:extLst>
              <a:ext uri="{FF2B5EF4-FFF2-40B4-BE49-F238E27FC236}">
                <a16:creationId xmlns:a16="http://schemas.microsoft.com/office/drawing/2014/main" id="{E442FF94-72F5-4CD6-9B8B-EE5D67D021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16" name="Picture 15" descr="A person wearing glasses&#10;&#10;Description automatically generated with medium confidence">
            <a:extLst>
              <a:ext uri="{FF2B5EF4-FFF2-40B4-BE49-F238E27FC236}">
                <a16:creationId xmlns:a16="http://schemas.microsoft.com/office/drawing/2014/main" id="{B755CD73-960C-4C42-AA42-D043ECC24F9F}"/>
              </a:ext>
            </a:extLst>
          </p:cNvPr>
          <p:cNvPicPr>
            <a:picLocks noChangeAspect="1"/>
          </p:cNvPicPr>
          <p:nvPr/>
        </p:nvPicPr>
        <p:blipFill>
          <a:blip r:embed="rId2"/>
          <a:stretch>
            <a:fillRect/>
          </a:stretch>
        </p:blipFill>
        <p:spPr>
          <a:xfrm>
            <a:off x="414466" y="974648"/>
            <a:ext cx="1242190" cy="1597102"/>
          </a:xfrm>
          <a:prstGeom prst="rect">
            <a:avLst/>
          </a:prstGeom>
        </p:spPr>
      </p:pic>
      <p:pic>
        <p:nvPicPr>
          <p:cNvPr id="20" name="Picture 19" descr="A picture containing person, person, smiling, posing&#10;&#10;Description automatically generated">
            <a:extLst>
              <a:ext uri="{FF2B5EF4-FFF2-40B4-BE49-F238E27FC236}">
                <a16:creationId xmlns:a16="http://schemas.microsoft.com/office/drawing/2014/main" id="{989E34E4-6A13-4500-A8AA-328B85240BE5}"/>
              </a:ext>
            </a:extLst>
          </p:cNvPr>
          <p:cNvPicPr>
            <a:picLocks noChangeAspect="1"/>
          </p:cNvPicPr>
          <p:nvPr/>
        </p:nvPicPr>
        <p:blipFill>
          <a:blip r:embed="rId3"/>
          <a:stretch>
            <a:fillRect/>
          </a:stretch>
        </p:blipFill>
        <p:spPr>
          <a:xfrm>
            <a:off x="4133084" y="976204"/>
            <a:ext cx="1327352" cy="1609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descr="A picture containing person, smiling, posing&#10;&#10;Description automatically generated">
            <a:extLst>
              <a:ext uri="{FF2B5EF4-FFF2-40B4-BE49-F238E27FC236}">
                <a16:creationId xmlns:a16="http://schemas.microsoft.com/office/drawing/2014/main" id="{B5CB3E6C-F890-429F-B61E-D98748124CE6}"/>
              </a:ext>
            </a:extLst>
          </p:cNvPr>
          <p:cNvPicPr>
            <a:picLocks noChangeAspect="1"/>
          </p:cNvPicPr>
          <p:nvPr/>
        </p:nvPicPr>
        <p:blipFill>
          <a:blip r:embed="rId4"/>
          <a:stretch>
            <a:fillRect/>
          </a:stretch>
        </p:blipFill>
        <p:spPr>
          <a:xfrm>
            <a:off x="7616168" y="866036"/>
            <a:ext cx="1214957" cy="170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Picture 23" descr="A person wearing glasses&#10;&#10;Description automatically generated with medium confidence">
            <a:extLst>
              <a:ext uri="{FF2B5EF4-FFF2-40B4-BE49-F238E27FC236}">
                <a16:creationId xmlns:a16="http://schemas.microsoft.com/office/drawing/2014/main" id="{7088E1B8-81C5-4F59-91F3-0F4D57A2D362}"/>
              </a:ext>
            </a:extLst>
          </p:cNvPr>
          <p:cNvPicPr>
            <a:picLocks noChangeAspect="1"/>
          </p:cNvPicPr>
          <p:nvPr/>
        </p:nvPicPr>
        <p:blipFill rotWithShape="1">
          <a:blip r:embed="rId5"/>
          <a:srcRect r="22753"/>
          <a:stretch/>
        </p:blipFill>
        <p:spPr>
          <a:xfrm>
            <a:off x="5873541" y="2604816"/>
            <a:ext cx="1242190" cy="1608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Picture 24" descr="A person wearing glasses&#10;&#10;Description automatically generated with medium confidence">
            <a:extLst>
              <a:ext uri="{FF2B5EF4-FFF2-40B4-BE49-F238E27FC236}">
                <a16:creationId xmlns:a16="http://schemas.microsoft.com/office/drawing/2014/main" id="{D7EF4373-E926-44CB-90BE-03CDF7DAB2D5}"/>
              </a:ext>
            </a:extLst>
          </p:cNvPr>
          <p:cNvPicPr>
            <a:picLocks noChangeAspect="1"/>
          </p:cNvPicPr>
          <p:nvPr/>
        </p:nvPicPr>
        <p:blipFill>
          <a:blip r:embed="rId2"/>
          <a:stretch>
            <a:fillRect/>
          </a:stretch>
        </p:blipFill>
        <p:spPr>
          <a:xfrm>
            <a:off x="420199" y="974648"/>
            <a:ext cx="1242190" cy="1597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descr="A picture containing clothing, person&#10;&#10;Description automatically generated">
            <a:extLst>
              <a:ext uri="{FF2B5EF4-FFF2-40B4-BE49-F238E27FC236}">
                <a16:creationId xmlns:a16="http://schemas.microsoft.com/office/drawing/2014/main" id="{7790176C-831F-4A1B-AD0E-44E5959E6958}"/>
              </a:ext>
            </a:extLst>
          </p:cNvPr>
          <p:cNvPicPr>
            <a:picLocks noChangeAspect="1"/>
          </p:cNvPicPr>
          <p:nvPr/>
        </p:nvPicPr>
        <p:blipFill>
          <a:blip r:embed="rId6"/>
          <a:stretch>
            <a:fillRect/>
          </a:stretch>
        </p:blipFill>
        <p:spPr>
          <a:xfrm>
            <a:off x="2309602" y="2585971"/>
            <a:ext cx="1242190" cy="1608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7" name="TextBox 26">
            <a:extLst>
              <a:ext uri="{FF2B5EF4-FFF2-40B4-BE49-F238E27FC236}">
                <a16:creationId xmlns:a16="http://schemas.microsoft.com/office/drawing/2014/main" id="{FA1A45DF-59CF-4ED6-BA9E-46AEA4DB85DD}"/>
              </a:ext>
            </a:extLst>
          </p:cNvPr>
          <p:cNvSpPr txBox="1"/>
          <p:nvPr/>
        </p:nvSpPr>
        <p:spPr>
          <a:xfrm>
            <a:off x="414466" y="2974554"/>
            <a:ext cx="1313844" cy="307777"/>
          </a:xfrm>
          <a:prstGeom prst="rect">
            <a:avLst/>
          </a:prstGeom>
          <a:noFill/>
        </p:spPr>
        <p:txBody>
          <a:bodyPr wrap="square" rtlCol="0">
            <a:spAutoFit/>
          </a:bodyPr>
          <a:lstStyle/>
          <a:p>
            <a:r>
              <a:rPr lang="en-US" b="1" dirty="0" err="1"/>
              <a:t>Rajsekhar</a:t>
            </a:r>
            <a:endParaRPr lang="en-US" b="1" dirty="0"/>
          </a:p>
        </p:txBody>
      </p:sp>
      <p:sp>
        <p:nvSpPr>
          <p:cNvPr id="28" name="TextBox 27">
            <a:extLst>
              <a:ext uri="{FF2B5EF4-FFF2-40B4-BE49-F238E27FC236}">
                <a16:creationId xmlns:a16="http://schemas.microsoft.com/office/drawing/2014/main" id="{59B0960B-EFB5-431D-A05E-ECAC2565369D}"/>
              </a:ext>
            </a:extLst>
          </p:cNvPr>
          <p:cNvSpPr txBox="1"/>
          <p:nvPr/>
        </p:nvSpPr>
        <p:spPr>
          <a:xfrm>
            <a:off x="2569661" y="4226011"/>
            <a:ext cx="1313844" cy="307777"/>
          </a:xfrm>
          <a:prstGeom prst="rect">
            <a:avLst/>
          </a:prstGeom>
          <a:noFill/>
        </p:spPr>
        <p:txBody>
          <a:bodyPr wrap="square" rtlCol="0">
            <a:spAutoFit/>
          </a:bodyPr>
          <a:lstStyle/>
          <a:p>
            <a:r>
              <a:rPr lang="en-US" b="1" dirty="0"/>
              <a:t>Alysia</a:t>
            </a:r>
          </a:p>
        </p:txBody>
      </p:sp>
      <p:sp>
        <p:nvSpPr>
          <p:cNvPr id="29" name="TextBox 28">
            <a:extLst>
              <a:ext uri="{FF2B5EF4-FFF2-40B4-BE49-F238E27FC236}">
                <a16:creationId xmlns:a16="http://schemas.microsoft.com/office/drawing/2014/main" id="{0D090709-4ACE-4B1F-8852-F77128DD3C9E}"/>
              </a:ext>
            </a:extLst>
          </p:cNvPr>
          <p:cNvSpPr txBox="1"/>
          <p:nvPr/>
        </p:nvSpPr>
        <p:spPr>
          <a:xfrm>
            <a:off x="4278366" y="2820665"/>
            <a:ext cx="1042781" cy="307777"/>
          </a:xfrm>
          <a:prstGeom prst="rect">
            <a:avLst/>
          </a:prstGeom>
          <a:noFill/>
        </p:spPr>
        <p:txBody>
          <a:bodyPr wrap="square" rtlCol="0">
            <a:spAutoFit/>
          </a:bodyPr>
          <a:lstStyle/>
          <a:p>
            <a:r>
              <a:rPr lang="en-US" b="1" dirty="0" err="1"/>
              <a:t>Ankitha</a:t>
            </a:r>
            <a:endParaRPr lang="en-US" b="1" dirty="0"/>
          </a:p>
        </p:txBody>
      </p:sp>
      <p:sp>
        <p:nvSpPr>
          <p:cNvPr id="30" name="TextBox 29">
            <a:extLst>
              <a:ext uri="{FF2B5EF4-FFF2-40B4-BE49-F238E27FC236}">
                <a16:creationId xmlns:a16="http://schemas.microsoft.com/office/drawing/2014/main" id="{B7312CC2-74A7-463F-BEFD-149ED31A6CA9}"/>
              </a:ext>
            </a:extLst>
          </p:cNvPr>
          <p:cNvSpPr txBox="1"/>
          <p:nvPr/>
        </p:nvSpPr>
        <p:spPr>
          <a:xfrm>
            <a:off x="6118846" y="4226011"/>
            <a:ext cx="1313844" cy="307777"/>
          </a:xfrm>
          <a:prstGeom prst="rect">
            <a:avLst/>
          </a:prstGeom>
          <a:noFill/>
        </p:spPr>
        <p:txBody>
          <a:bodyPr wrap="square" rtlCol="0">
            <a:spAutoFit/>
          </a:bodyPr>
          <a:lstStyle/>
          <a:p>
            <a:r>
              <a:rPr lang="en-US" b="1" dirty="0"/>
              <a:t>Akash</a:t>
            </a:r>
          </a:p>
        </p:txBody>
      </p:sp>
      <p:sp>
        <p:nvSpPr>
          <p:cNvPr id="31" name="TextBox 30">
            <a:extLst>
              <a:ext uri="{FF2B5EF4-FFF2-40B4-BE49-F238E27FC236}">
                <a16:creationId xmlns:a16="http://schemas.microsoft.com/office/drawing/2014/main" id="{245FCCF4-166C-411F-A8E8-658002FF4FAD}"/>
              </a:ext>
            </a:extLst>
          </p:cNvPr>
          <p:cNvSpPr txBox="1"/>
          <p:nvPr/>
        </p:nvSpPr>
        <p:spPr>
          <a:xfrm>
            <a:off x="7793704" y="2750393"/>
            <a:ext cx="1313844" cy="307777"/>
          </a:xfrm>
          <a:prstGeom prst="rect">
            <a:avLst/>
          </a:prstGeom>
          <a:noFill/>
        </p:spPr>
        <p:txBody>
          <a:bodyPr wrap="square" rtlCol="0">
            <a:spAutoFit/>
          </a:bodyPr>
          <a:lstStyle/>
          <a:p>
            <a:r>
              <a:rPr lang="en-US" b="1" dirty="0" err="1"/>
              <a:t>Akshitha</a:t>
            </a:r>
            <a:endParaRPr lang="en-US" b="1" dirty="0"/>
          </a:p>
        </p:txBody>
      </p:sp>
    </p:spTree>
    <p:extLst>
      <p:ext uri="{BB962C8B-B14F-4D97-AF65-F5344CB8AC3E}">
        <p14:creationId xmlns:p14="http://schemas.microsoft.com/office/powerpoint/2010/main" val="3284572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8F82-09AB-4E72-9C95-49DFF7272318}"/>
              </a:ext>
            </a:extLst>
          </p:cNvPr>
          <p:cNvSpPr>
            <a:spLocks noGrp="1"/>
          </p:cNvSpPr>
          <p:nvPr>
            <p:ph type="ctrTitle"/>
          </p:nvPr>
        </p:nvSpPr>
        <p:spPr>
          <a:xfrm>
            <a:off x="3220999" y="3085680"/>
            <a:ext cx="5610300" cy="1159800"/>
          </a:xfrm>
        </p:spPr>
        <p:txBody>
          <a:bodyPr/>
          <a:lstStyle/>
          <a:p>
            <a:r>
              <a:rPr lang="en-US" sz="4800" kern="1200" dirty="0">
                <a:solidFill>
                  <a:schemeClr val="bg1"/>
                </a:solidFill>
                <a:latin typeface="+mj-lt"/>
                <a:ea typeface="+mj-ea"/>
                <a:cs typeface="+mj-cs"/>
              </a:rPr>
              <a:t>Data Analysis</a:t>
            </a:r>
            <a:endParaRPr lang="en-CA" dirty="0">
              <a:solidFill>
                <a:schemeClr val="bg1"/>
              </a:solidFill>
            </a:endParaRPr>
          </a:p>
        </p:txBody>
      </p:sp>
    </p:spTree>
    <p:extLst>
      <p:ext uri="{BB962C8B-B14F-4D97-AF65-F5344CB8AC3E}">
        <p14:creationId xmlns:p14="http://schemas.microsoft.com/office/powerpoint/2010/main" val="250845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0B6B-B649-45EB-828F-BA4C81115539}"/>
              </a:ext>
            </a:extLst>
          </p:cNvPr>
          <p:cNvSpPr>
            <a:spLocks noGrp="1"/>
          </p:cNvSpPr>
          <p:nvPr>
            <p:ph type="title" idx="4294967295"/>
          </p:nvPr>
        </p:nvSpPr>
        <p:spPr>
          <a:xfrm>
            <a:off x="1050467" y="82569"/>
            <a:ext cx="6996113" cy="715962"/>
          </a:xfrm>
        </p:spPr>
        <p:txBody>
          <a:bodyPr/>
          <a:lstStyle/>
          <a:p>
            <a:r>
              <a:rPr lang="en-US" sz="3600" dirty="0">
                <a:solidFill>
                  <a:schemeClr val="accent4">
                    <a:lumMod val="60000"/>
                    <a:lumOff val="40000"/>
                  </a:schemeClr>
                </a:solidFill>
              </a:rPr>
              <a:t>Analysis - Gender</a:t>
            </a:r>
            <a:endParaRPr lang="en-CA" sz="3600" dirty="0">
              <a:solidFill>
                <a:schemeClr val="accent4">
                  <a:lumMod val="60000"/>
                  <a:lumOff val="40000"/>
                </a:schemeClr>
              </a:solidFill>
            </a:endParaRPr>
          </a:p>
        </p:txBody>
      </p:sp>
      <p:sp>
        <p:nvSpPr>
          <p:cNvPr id="4" name="TextBox 3">
            <a:extLst>
              <a:ext uri="{FF2B5EF4-FFF2-40B4-BE49-F238E27FC236}">
                <a16:creationId xmlns:a16="http://schemas.microsoft.com/office/drawing/2014/main" id="{2B477E87-4958-4BF6-85F0-169A2F5A14FC}"/>
              </a:ext>
            </a:extLst>
          </p:cNvPr>
          <p:cNvSpPr txBox="1"/>
          <p:nvPr/>
        </p:nvSpPr>
        <p:spPr>
          <a:xfrm>
            <a:off x="6510969" y="2280493"/>
            <a:ext cx="246701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Here we can see that males tend to get into more accidents than females.  </a:t>
            </a:r>
          </a:p>
        </p:txBody>
      </p:sp>
      <p:pic>
        <p:nvPicPr>
          <p:cNvPr id="1026" name="Picture 2">
            <a:extLst>
              <a:ext uri="{FF2B5EF4-FFF2-40B4-BE49-F238E27FC236}">
                <a16:creationId xmlns:a16="http://schemas.microsoft.com/office/drawing/2014/main" id="{41F97779-5C21-42E1-A7B6-225F845E3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619480"/>
            <a:ext cx="6003195" cy="3385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30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7D6-5ACC-41B7-B58B-FBDDBE2680F4}"/>
              </a:ext>
            </a:extLst>
          </p:cNvPr>
          <p:cNvSpPr>
            <a:spLocks noGrp="1"/>
          </p:cNvSpPr>
          <p:nvPr>
            <p:ph type="ctrTitle" idx="4294967295"/>
          </p:nvPr>
        </p:nvSpPr>
        <p:spPr>
          <a:xfrm>
            <a:off x="1766887" y="0"/>
            <a:ext cx="5610225" cy="730805"/>
          </a:xfrm>
        </p:spPr>
        <p:txBody>
          <a:bodyPr/>
          <a:lstStyle/>
          <a:p>
            <a:r>
              <a:rPr lang="en-US" sz="3600" dirty="0">
                <a:solidFill>
                  <a:schemeClr val="accent4">
                    <a:lumMod val="60000"/>
                    <a:lumOff val="40000"/>
                  </a:schemeClr>
                </a:solidFill>
              </a:rPr>
              <a:t>Analysis – Time Frames</a:t>
            </a:r>
            <a:endParaRPr lang="en-CA" sz="3600" dirty="0">
              <a:solidFill>
                <a:schemeClr val="accent4">
                  <a:lumMod val="60000"/>
                  <a:lumOff val="40000"/>
                </a:schemeClr>
              </a:solidFill>
            </a:endParaRPr>
          </a:p>
        </p:txBody>
      </p:sp>
      <p:pic>
        <p:nvPicPr>
          <p:cNvPr id="3" name="Picture 2">
            <a:extLst>
              <a:ext uri="{FF2B5EF4-FFF2-40B4-BE49-F238E27FC236}">
                <a16:creationId xmlns:a16="http://schemas.microsoft.com/office/drawing/2014/main" id="{CE73B1F6-84A7-4491-B39E-043823B731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76" r="1" b="1"/>
          <a:stretch/>
        </p:blipFill>
        <p:spPr bwMode="auto">
          <a:xfrm>
            <a:off x="220799" y="1347201"/>
            <a:ext cx="6224068" cy="36487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B624C9-AFF2-44C1-A34E-D11F2F21011B}"/>
              </a:ext>
            </a:extLst>
          </p:cNvPr>
          <p:cNvSpPr txBox="1"/>
          <p:nvPr/>
        </p:nvSpPr>
        <p:spPr>
          <a:xfrm>
            <a:off x="6676222" y="2049138"/>
            <a:ext cx="238985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It can be observed that most of the accidents are happening during late noon and early evenings between 14:00 to 18:00 hours.</a:t>
            </a:r>
          </a:p>
          <a:p>
            <a:pPr marL="285750" indent="-285750">
              <a:buFont typeface="Arial" panose="020B0604020202020204" pitchFamily="34" charset="0"/>
              <a:buChar char="•"/>
            </a:pPr>
            <a:endParaRPr lang="en-CA" dirty="0">
              <a:solidFill>
                <a:schemeClr val="bg1"/>
              </a:solidFill>
            </a:endParaRPr>
          </a:p>
        </p:txBody>
      </p:sp>
    </p:spTree>
    <p:extLst>
      <p:ext uri="{BB962C8B-B14F-4D97-AF65-F5344CB8AC3E}">
        <p14:creationId xmlns:p14="http://schemas.microsoft.com/office/powerpoint/2010/main" val="3656520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E3DE-1162-4389-8788-A9A48D48780C}"/>
              </a:ext>
            </a:extLst>
          </p:cNvPr>
          <p:cNvSpPr>
            <a:spLocks noGrp="1"/>
          </p:cNvSpPr>
          <p:nvPr>
            <p:ph type="ctrTitle" idx="4294967295"/>
          </p:nvPr>
        </p:nvSpPr>
        <p:spPr>
          <a:xfrm>
            <a:off x="1766093" y="76763"/>
            <a:ext cx="5611813" cy="752839"/>
          </a:xfrm>
        </p:spPr>
        <p:txBody>
          <a:bodyPr/>
          <a:lstStyle/>
          <a:p>
            <a:r>
              <a:rPr lang="en-CA" sz="3600" dirty="0">
                <a:solidFill>
                  <a:schemeClr val="accent4">
                    <a:lumMod val="60000"/>
                    <a:lumOff val="40000"/>
                  </a:schemeClr>
                </a:solidFill>
              </a:rPr>
              <a:t>Analysis – Events</a:t>
            </a:r>
          </a:p>
        </p:txBody>
      </p:sp>
      <p:pic>
        <p:nvPicPr>
          <p:cNvPr id="3" name="Picture 2">
            <a:extLst>
              <a:ext uri="{FF2B5EF4-FFF2-40B4-BE49-F238E27FC236}">
                <a16:creationId xmlns:a16="http://schemas.microsoft.com/office/drawing/2014/main" id="{F4767354-E644-4DFF-9CA1-AB12013A84B2}"/>
              </a:ext>
            </a:extLst>
          </p:cNvPr>
          <p:cNvPicPr>
            <a:picLocks noChangeAspect="1"/>
          </p:cNvPicPr>
          <p:nvPr/>
        </p:nvPicPr>
        <p:blipFill rotWithShape="1">
          <a:blip r:embed="rId2"/>
          <a:srcRect l="4703" r="2974" b="1"/>
          <a:stretch/>
        </p:blipFill>
        <p:spPr>
          <a:xfrm>
            <a:off x="197430" y="1627633"/>
            <a:ext cx="5611813" cy="3439104"/>
          </a:xfrm>
          <a:prstGeom prst="rect">
            <a:avLst/>
          </a:prstGeom>
        </p:spPr>
      </p:pic>
      <p:sp>
        <p:nvSpPr>
          <p:cNvPr id="4" name="TextBox 3">
            <a:extLst>
              <a:ext uri="{FF2B5EF4-FFF2-40B4-BE49-F238E27FC236}">
                <a16:creationId xmlns:a16="http://schemas.microsoft.com/office/drawing/2014/main" id="{3E9454BD-FAB2-45A6-BF62-A67A75A6566B}"/>
              </a:ext>
            </a:extLst>
          </p:cNvPr>
          <p:cNvSpPr txBox="1"/>
          <p:nvPr/>
        </p:nvSpPr>
        <p:spPr>
          <a:xfrm>
            <a:off x="5960126" y="2115240"/>
            <a:ext cx="3169588" cy="1384995"/>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It can be observed that most of the accidents occurred in the month of September, whereas the month of July recorded the least number of accidents.</a:t>
            </a:r>
          </a:p>
          <a:p>
            <a:pPr marL="285750" indent="-285750">
              <a:buFont typeface="Arial" panose="020B0604020202020204" pitchFamily="34" charset="0"/>
              <a:buChar char="•"/>
            </a:pPr>
            <a:endParaRPr lang="en-CA" dirty="0">
              <a:solidFill>
                <a:schemeClr val="bg1"/>
              </a:solidFill>
            </a:endParaRPr>
          </a:p>
        </p:txBody>
      </p:sp>
    </p:spTree>
    <p:extLst>
      <p:ext uri="{BB962C8B-B14F-4D97-AF65-F5344CB8AC3E}">
        <p14:creationId xmlns:p14="http://schemas.microsoft.com/office/powerpoint/2010/main" val="20925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CAB1-1839-4FC1-ACF1-B829BF1372E8}"/>
              </a:ext>
            </a:extLst>
          </p:cNvPr>
          <p:cNvSpPr>
            <a:spLocks noGrp="1"/>
          </p:cNvSpPr>
          <p:nvPr>
            <p:ph type="ctrTitle" idx="4294967295"/>
          </p:nvPr>
        </p:nvSpPr>
        <p:spPr>
          <a:xfrm>
            <a:off x="1685581" y="0"/>
            <a:ext cx="5610225" cy="763856"/>
          </a:xfrm>
        </p:spPr>
        <p:txBody>
          <a:bodyPr/>
          <a:lstStyle/>
          <a:p>
            <a:r>
              <a:rPr lang="en-CA" sz="3600" dirty="0">
                <a:solidFill>
                  <a:schemeClr val="accent4">
                    <a:lumMod val="60000"/>
                    <a:lumOff val="40000"/>
                  </a:schemeClr>
                </a:solidFill>
              </a:rPr>
              <a:t>Analysis - Injuries</a:t>
            </a:r>
          </a:p>
        </p:txBody>
      </p:sp>
      <p:sp>
        <p:nvSpPr>
          <p:cNvPr id="4" name="TextBox 3">
            <a:extLst>
              <a:ext uri="{FF2B5EF4-FFF2-40B4-BE49-F238E27FC236}">
                <a16:creationId xmlns:a16="http://schemas.microsoft.com/office/drawing/2014/main" id="{2A95F4E9-C676-4A12-9D5C-B6ADD594E78C}"/>
              </a:ext>
            </a:extLst>
          </p:cNvPr>
          <p:cNvSpPr txBox="1"/>
          <p:nvPr/>
        </p:nvSpPr>
        <p:spPr>
          <a:xfrm>
            <a:off x="6779418" y="2056191"/>
            <a:ext cx="2364582" cy="1169551"/>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It is observed that number of injuries somewhat follows the pattern of number of crashes.</a:t>
            </a:r>
          </a:p>
        </p:txBody>
      </p:sp>
      <p:pic>
        <p:nvPicPr>
          <p:cNvPr id="2050" name="Picture 2">
            <a:extLst>
              <a:ext uri="{FF2B5EF4-FFF2-40B4-BE49-F238E27FC236}">
                <a16:creationId xmlns:a16="http://schemas.microsoft.com/office/drawing/2014/main" id="{9DF9082E-F5A5-497B-872C-C33A8C466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260"/>
            <a:ext cx="6653694" cy="349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814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8E39-3CAC-446B-A98D-CA239F9F01B5}"/>
              </a:ext>
            </a:extLst>
          </p:cNvPr>
          <p:cNvSpPr>
            <a:spLocks noGrp="1"/>
          </p:cNvSpPr>
          <p:nvPr>
            <p:ph type="ctrTitle" idx="4294967295"/>
          </p:nvPr>
        </p:nvSpPr>
        <p:spPr>
          <a:xfrm>
            <a:off x="1706294" y="0"/>
            <a:ext cx="5731411" cy="708771"/>
          </a:xfrm>
        </p:spPr>
        <p:txBody>
          <a:bodyPr/>
          <a:lstStyle/>
          <a:p>
            <a:r>
              <a:rPr lang="en-CA" sz="3600" dirty="0">
                <a:solidFill>
                  <a:schemeClr val="accent4">
                    <a:lumMod val="60000"/>
                    <a:lumOff val="40000"/>
                  </a:schemeClr>
                </a:solidFill>
              </a:rPr>
              <a:t>Analysis – Collision Manner</a:t>
            </a:r>
          </a:p>
        </p:txBody>
      </p:sp>
      <p:pic>
        <p:nvPicPr>
          <p:cNvPr id="3" name="Picture 2">
            <a:extLst>
              <a:ext uri="{FF2B5EF4-FFF2-40B4-BE49-F238E27FC236}">
                <a16:creationId xmlns:a16="http://schemas.microsoft.com/office/drawing/2014/main" id="{B4AD4AD7-33B3-408E-A71D-191AE8182E23}"/>
              </a:ext>
            </a:extLst>
          </p:cNvPr>
          <p:cNvPicPr>
            <a:picLocks noChangeAspect="1"/>
          </p:cNvPicPr>
          <p:nvPr/>
        </p:nvPicPr>
        <p:blipFill rotWithShape="1">
          <a:blip r:embed="rId2"/>
          <a:srcRect r="13373" b="3"/>
          <a:stretch/>
        </p:blipFill>
        <p:spPr>
          <a:xfrm>
            <a:off x="138227" y="1359926"/>
            <a:ext cx="5731411" cy="3586548"/>
          </a:xfrm>
          <a:prstGeom prst="rect">
            <a:avLst/>
          </a:prstGeom>
        </p:spPr>
      </p:pic>
      <p:sp>
        <p:nvSpPr>
          <p:cNvPr id="4" name="TextBox 3">
            <a:extLst>
              <a:ext uri="{FF2B5EF4-FFF2-40B4-BE49-F238E27FC236}">
                <a16:creationId xmlns:a16="http://schemas.microsoft.com/office/drawing/2014/main" id="{9B284C1D-8030-4FE3-986F-94D6ED233B74}"/>
              </a:ext>
            </a:extLst>
          </p:cNvPr>
          <p:cNvSpPr txBox="1"/>
          <p:nvPr/>
        </p:nvSpPr>
        <p:spPr>
          <a:xfrm>
            <a:off x="6367750" y="1883884"/>
            <a:ext cx="2638024" cy="954107"/>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Here we can see that most of the collisions in the accidents were on the rear end.</a:t>
            </a:r>
          </a:p>
        </p:txBody>
      </p:sp>
    </p:spTree>
    <p:extLst>
      <p:ext uri="{BB962C8B-B14F-4D97-AF65-F5344CB8AC3E}">
        <p14:creationId xmlns:p14="http://schemas.microsoft.com/office/powerpoint/2010/main" val="3508646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D438-4E07-4A8D-85FC-3FEB570A4D0E}"/>
              </a:ext>
            </a:extLst>
          </p:cNvPr>
          <p:cNvSpPr>
            <a:spLocks noGrp="1"/>
          </p:cNvSpPr>
          <p:nvPr>
            <p:ph type="ctrTitle" idx="4294967295"/>
          </p:nvPr>
        </p:nvSpPr>
        <p:spPr>
          <a:xfrm>
            <a:off x="1766887" y="0"/>
            <a:ext cx="5610225" cy="741822"/>
          </a:xfrm>
        </p:spPr>
        <p:txBody>
          <a:bodyPr/>
          <a:lstStyle/>
          <a:p>
            <a:r>
              <a:rPr lang="en-CA" sz="3600" dirty="0">
                <a:solidFill>
                  <a:schemeClr val="accent4">
                    <a:lumMod val="60000"/>
                    <a:lumOff val="40000"/>
                  </a:schemeClr>
                </a:solidFill>
              </a:rPr>
              <a:t>Analysis – Actions</a:t>
            </a:r>
          </a:p>
        </p:txBody>
      </p:sp>
      <p:pic>
        <p:nvPicPr>
          <p:cNvPr id="3" name="Picture 2">
            <a:extLst>
              <a:ext uri="{FF2B5EF4-FFF2-40B4-BE49-F238E27FC236}">
                <a16:creationId xmlns:a16="http://schemas.microsoft.com/office/drawing/2014/main" id="{96E698B6-6230-4DB8-A79F-650ACFA61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5" y="1498905"/>
            <a:ext cx="6520329" cy="34515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726EFC-AE5A-4E1F-A1C7-4B4B654E220D}"/>
              </a:ext>
            </a:extLst>
          </p:cNvPr>
          <p:cNvSpPr txBox="1"/>
          <p:nvPr/>
        </p:nvSpPr>
        <p:spPr>
          <a:xfrm>
            <a:off x="6819441" y="1762700"/>
            <a:ext cx="2224547" cy="2246769"/>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Highest number of accidents happened while going straight.</a:t>
            </a:r>
          </a:p>
          <a:p>
            <a:endParaRPr lang="en-CA" sz="1400" dirty="0">
              <a:solidFill>
                <a:schemeClr val="bg1"/>
              </a:solidFill>
            </a:endParaRPr>
          </a:p>
          <a:p>
            <a:pPr marL="285750" indent="-285750">
              <a:buFont typeface="Arial" panose="020B0604020202020204" pitchFamily="34" charset="0"/>
              <a:buChar char="•"/>
            </a:pPr>
            <a:r>
              <a:rPr lang="en-CA" sz="1400" dirty="0">
                <a:solidFill>
                  <a:schemeClr val="bg1"/>
                </a:solidFill>
              </a:rPr>
              <a:t>It is interesting to note that ‘Making Left Turn’ was the second highest accident causing action for Driver 1.</a:t>
            </a:r>
          </a:p>
        </p:txBody>
      </p:sp>
    </p:spTree>
    <p:extLst>
      <p:ext uri="{BB962C8B-B14F-4D97-AF65-F5344CB8AC3E}">
        <p14:creationId xmlns:p14="http://schemas.microsoft.com/office/powerpoint/2010/main" val="4139945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ED2E-6612-45B1-9E85-6EF84436CF8E}"/>
              </a:ext>
            </a:extLst>
          </p:cNvPr>
          <p:cNvSpPr>
            <a:spLocks noGrp="1"/>
          </p:cNvSpPr>
          <p:nvPr>
            <p:ph type="ctrTitle" idx="4294967295"/>
          </p:nvPr>
        </p:nvSpPr>
        <p:spPr>
          <a:xfrm>
            <a:off x="1910107" y="0"/>
            <a:ext cx="5096621" cy="752839"/>
          </a:xfrm>
        </p:spPr>
        <p:txBody>
          <a:bodyPr/>
          <a:lstStyle/>
          <a:p>
            <a:r>
              <a:rPr lang="en-CA" sz="3600" dirty="0">
                <a:solidFill>
                  <a:schemeClr val="accent4">
                    <a:lumMod val="60000"/>
                    <a:lumOff val="40000"/>
                  </a:schemeClr>
                </a:solidFill>
              </a:rPr>
              <a:t>Analysis – Actions</a:t>
            </a:r>
          </a:p>
        </p:txBody>
      </p:sp>
      <p:pic>
        <p:nvPicPr>
          <p:cNvPr id="3" name="Picture 2">
            <a:extLst>
              <a:ext uri="{FF2B5EF4-FFF2-40B4-BE49-F238E27FC236}">
                <a16:creationId xmlns:a16="http://schemas.microsoft.com/office/drawing/2014/main" id="{2F56A7D4-3807-4FD8-9005-BCF0354EA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2" y="1335803"/>
            <a:ext cx="5865863" cy="370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458045-C65B-4124-A989-B5E969E1C967}"/>
              </a:ext>
            </a:extLst>
          </p:cNvPr>
          <p:cNvSpPr txBox="1"/>
          <p:nvPr/>
        </p:nvSpPr>
        <p:spPr>
          <a:xfrm>
            <a:off x="6186488" y="1620148"/>
            <a:ext cx="2957512" cy="2893100"/>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Highest number of accidents happened while going straight.</a:t>
            </a:r>
          </a:p>
          <a:p>
            <a:endParaRPr lang="en-CA" sz="1400" dirty="0">
              <a:solidFill>
                <a:schemeClr val="bg1"/>
              </a:solidFill>
            </a:endParaRPr>
          </a:p>
          <a:p>
            <a:pPr marL="285750" indent="-285750">
              <a:buFont typeface="Arial" panose="020B0604020202020204" pitchFamily="34" charset="0"/>
              <a:buChar char="•"/>
            </a:pPr>
            <a:r>
              <a:rPr lang="en-CA" sz="1400" dirty="0">
                <a:solidFill>
                  <a:schemeClr val="bg1"/>
                </a:solidFill>
              </a:rPr>
              <a:t>It is interesting to note that ‘Stopped in Traffic way’ was the second highest accident causing action for Driver 2.</a:t>
            </a:r>
          </a:p>
          <a:p>
            <a:endParaRPr lang="en-CA" sz="1400" dirty="0">
              <a:solidFill>
                <a:schemeClr val="bg1"/>
              </a:solidFill>
            </a:endParaRPr>
          </a:p>
          <a:p>
            <a:pPr marL="285750" indent="-285750">
              <a:buFont typeface="Arial" panose="020B0604020202020204" pitchFamily="34" charset="0"/>
              <a:buChar char="•"/>
            </a:pPr>
            <a:r>
              <a:rPr lang="en-CA" sz="1400" dirty="0">
                <a:solidFill>
                  <a:schemeClr val="bg1"/>
                </a:solidFill>
              </a:rPr>
              <a:t>Hence from the previous and current slide it is seen that most accidents happened while one of the vehicle was stationery.</a:t>
            </a:r>
          </a:p>
        </p:txBody>
      </p:sp>
    </p:spTree>
    <p:extLst>
      <p:ext uri="{BB962C8B-B14F-4D97-AF65-F5344CB8AC3E}">
        <p14:creationId xmlns:p14="http://schemas.microsoft.com/office/powerpoint/2010/main" val="2018101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5BBF-CDF6-4D87-8153-0EE22BAE75DF}"/>
              </a:ext>
            </a:extLst>
          </p:cNvPr>
          <p:cNvSpPr>
            <a:spLocks noGrp="1"/>
          </p:cNvSpPr>
          <p:nvPr>
            <p:ph type="ctrTitle" idx="4294967295"/>
          </p:nvPr>
        </p:nvSpPr>
        <p:spPr>
          <a:xfrm>
            <a:off x="1766887" y="0"/>
            <a:ext cx="5610225" cy="675721"/>
          </a:xfrm>
        </p:spPr>
        <p:txBody>
          <a:bodyPr/>
          <a:lstStyle/>
          <a:p>
            <a:r>
              <a:rPr lang="en-CA" sz="3600" dirty="0">
                <a:solidFill>
                  <a:schemeClr val="accent4">
                    <a:lumMod val="60000"/>
                    <a:lumOff val="40000"/>
                  </a:schemeClr>
                </a:solidFill>
              </a:rPr>
              <a:t>Analysis – Violations</a:t>
            </a:r>
          </a:p>
        </p:txBody>
      </p:sp>
      <p:pic>
        <p:nvPicPr>
          <p:cNvPr id="3" name="Picture 2">
            <a:extLst>
              <a:ext uri="{FF2B5EF4-FFF2-40B4-BE49-F238E27FC236}">
                <a16:creationId xmlns:a16="http://schemas.microsoft.com/office/drawing/2014/main" id="{514366A9-41CC-4D9C-800D-A2FFF361E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52" y="1286256"/>
            <a:ext cx="6287222" cy="38572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A30CD3-8F54-4D3F-B315-08A0ECAAD248}"/>
              </a:ext>
            </a:extLst>
          </p:cNvPr>
          <p:cNvSpPr txBox="1"/>
          <p:nvPr/>
        </p:nvSpPr>
        <p:spPr>
          <a:xfrm>
            <a:off x="6429374" y="1754695"/>
            <a:ext cx="2664620" cy="2677656"/>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Highest number of violations broken was speedy driving.</a:t>
            </a:r>
          </a:p>
          <a:p>
            <a:pPr marL="285750" indent="-285750">
              <a:buFont typeface="Arial" panose="020B0604020202020204" pitchFamily="34" charset="0"/>
              <a:buChar char="•"/>
            </a:pPr>
            <a:endParaRPr lang="en-CA" dirty="0">
              <a:solidFill>
                <a:schemeClr val="bg1"/>
              </a:solidFill>
            </a:endParaRPr>
          </a:p>
          <a:p>
            <a:endParaRPr lang="en-CA" sz="1400" dirty="0">
              <a:solidFill>
                <a:schemeClr val="bg1"/>
              </a:solidFill>
            </a:endParaRPr>
          </a:p>
          <a:p>
            <a:pPr marL="285750" indent="-285750">
              <a:buFont typeface="Arial" panose="020B0604020202020204" pitchFamily="34" charset="0"/>
              <a:buChar char="•"/>
            </a:pPr>
            <a:r>
              <a:rPr lang="en-CA" sz="1400" dirty="0">
                <a:solidFill>
                  <a:schemeClr val="bg1"/>
                </a:solidFill>
              </a:rPr>
              <a:t>It is interesting to note that ‘Failed to yield Right of Way’ was the second highest accident causing violation for Driver 1 and it is steadily increasing over the years.</a:t>
            </a:r>
          </a:p>
        </p:txBody>
      </p:sp>
    </p:spTree>
    <p:extLst>
      <p:ext uri="{BB962C8B-B14F-4D97-AF65-F5344CB8AC3E}">
        <p14:creationId xmlns:p14="http://schemas.microsoft.com/office/powerpoint/2010/main" val="380348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DF2B-6FBB-43CE-81D4-53666ACA3A3B}"/>
              </a:ext>
            </a:extLst>
          </p:cNvPr>
          <p:cNvSpPr>
            <a:spLocks noGrp="1"/>
          </p:cNvSpPr>
          <p:nvPr>
            <p:ph type="ctrTitle" idx="4294967295"/>
          </p:nvPr>
        </p:nvSpPr>
        <p:spPr>
          <a:xfrm>
            <a:off x="2574131" y="0"/>
            <a:ext cx="3995737" cy="693738"/>
          </a:xfrm>
        </p:spPr>
        <p:txBody>
          <a:bodyPr/>
          <a:lstStyle/>
          <a:p>
            <a:r>
              <a:rPr lang="en-CA" sz="3600" dirty="0">
                <a:solidFill>
                  <a:schemeClr val="accent4">
                    <a:lumMod val="60000"/>
                    <a:lumOff val="40000"/>
                  </a:schemeClr>
                </a:solidFill>
              </a:rPr>
              <a:t>Analysis – Junctions</a:t>
            </a:r>
          </a:p>
        </p:txBody>
      </p:sp>
      <p:pic>
        <p:nvPicPr>
          <p:cNvPr id="3" name="Picture 2">
            <a:extLst>
              <a:ext uri="{FF2B5EF4-FFF2-40B4-BE49-F238E27FC236}">
                <a16:creationId xmlns:a16="http://schemas.microsoft.com/office/drawing/2014/main" id="{B8215D69-9186-460B-8C05-03535B700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5" y="1221582"/>
            <a:ext cx="6188995" cy="38609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EC4735-1AEC-4F91-B844-D1E1C3675904}"/>
              </a:ext>
            </a:extLst>
          </p:cNvPr>
          <p:cNvSpPr txBox="1"/>
          <p:nvPr/>
        </p:nvSpPr>
        <p:spPr>
          <a:xfrm>
            <a:off x="6324600" y="1663809"/>
            <a:ext cx="2759995" cy="2031325"/>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It can be seen from the graph that most of accidents happened were somewhat related to intersection and driveway.</a:t>
            </a:r>
          </a:p>
          <a:p>
            <a:pPr marL="285750" indent="-285750">
              <a:buFont typeface="Arial" panose="020B0604020202020204" pitchFamily="34" charset="0"/>
              <a:buChar char="•"/>
            </a:pPr>
            <a:endParaRPr lang="en-CA" sz="1400" dirty="0">
              <a:solidFill>
                <a:schemeClr val="bg1"/>
              </a:solidFill>
            </a:endParaRPr>
          </a:p>
          <a:p>
            <a:pPr marL="285750" indent="-285750">
              <a:buFont typeface="Arial" panose="020B0604020202020204" pitchFamily="34" charset="0"/>
              <a:buChar char="•"/>
            </a:pPr>
            <a:r>
              <a:rPr lang="en-CA" sz="1400" dirty="0">
                <a:solidFill>
                  <a:schemeClr val="bg1"/>
                </a:solidFill>
              </a:rPr>
              <a:t>It is also interesting to note that most accidents were not related to junctions.</a:t>
            </a:r>
          </a:p>
        </p:txBody>
      </p:sp>
    </p:spTree>
    <p:extLst>
      <p:ext uri="{BB962C8B-B14F-4D97-AF65-F5344CB8AC3E}">
        <p14:creationId xmlns:p14="http://schemas.microsoft.com/office/powerpoint/2010/main" val="299588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6FA9C8-9ADB-4C41-AD2A-DC19E59E63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2" name="Title 1">
            <a:extLst>
              <a:ext uri="{FF2B5EF4-FFF2-40B4-BE49-F238E27FC236}">
                <a16:creationId xmlns:a16="http://schemas.microsoft.com/office/drawing/2014/main" id="{4896D5DE-82F9-47C8-8F2B-8C8F35BA66C4}"/>
              </a:ext>
            </a:extLst>
          </p:cNvPr>
          <p:cNvSpPr>
            <a:spLocks noGrp="1"/>
          </p:cNvSpPr>
          <p:nvPr>
            <p:ph type="ctrTitle" idx="4294967295"/>
          </p:nvPr>
        </p:nvSpPr>
        <p:spPr>
          <a:xfrm>
            <a:off x="2082187" y="99152"/>
            <a:ext cx="4979625" cy="614861"/>
          </a:xfrm>
        </p:spPr>
        <p:txBody>
          <a:bodyPr/>
          <a:lstStyle/>
          <a:p>
            <a:pPr algn="ctr"/>
            <a:r>
              <a:rPr lang="en-CA" sz="3600" dirty="0">
                <a:solidFill>
                  <a:schemeClr val="accent4">
                    <a:lumMod val="60000"/>
                    <a:lumOff val="40000"/>
                  </a:schemeClr>
                </a:solidFill>
              </a:rPr>
              <a:t>Background/Motivation</a:t>
            </a:r>
            <a:endParaRPr lang="en-CA"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F17C1324-35CA-48A2-A9CA-24B7C4E0EC65}"/>
              </a:ext>
            </a:extLst>
          </p:cNvPr>
          <p:cNvSpPr>
            <a:spLocks noGrp="1"/>
          </p:cNvSpPr>
          <p:nvPr>
            <p:ph type="subTitle" idx="4294967295"/>
          </p:nvPr>
        </p:nvSpPr>
        <p:spPr>
          <a:xfrm>
            <a:off x="0" y="1674564"/>
            <a:ext cx="9105900" cy="2897436"/>
          </a:xfrm>
        </p:spPr>
        <p:txBody>
          <a:bodyPr/>
          <a:lstStyle/>
          <a:p>
            <a:pPr algn="just">
              <a:buFont typeface="Arial" panose="020B0604020202020204" pitchFamily="34" charset="0"/>
              <a:buChar char="•"/>
            </a:pPr>
            <a:r>
              <a:rPr lang="en-US" sz="1600" dirty="0">
                <a:solidFill>
                  <a:schemeClr val="bg1"/>
                </a:solidFill>
              </a:rPr>
              <a:t>Tempe  is a city in Maricopa County, Arizona, United States, with the Census Bureau reporting a 2020 population of 180,587.While there are 55,000 accidents reported annually.</a:t>
            </a:r>
          </a:p>
          <a:p>
            <a:pPr algn="just">
              <a:buFont typeface="Arial" panose="020B0604020202020204" pitchFamily="34" charset="0"/>
              <a:buChar char="•"/>
            </a:pPr>
            <a:r>
              <a:rPr lang="en-US" sz="1600" dirty="0">
                <a:solidFill>
                  <a:schemeClr val="bg1"/>
                </a:solidFill>
              </a:rPr>
              <a:t>In United States, more than 5.8 million motor vehicle accidents occur every year. Of these, around 23 percent are weather related, which means, around 1.3 million accidents occur due to bad weather conditions. </a:t>
            </a:r>
          </a:p>
          <a:p>
            <a:pPr algn="just">
              <a:buFont typeface="Arial" panose="020B0604020202020204" pitchFamily="34" charset="0"/>
              <a:buChar char="•"/>
            </a:pPr>
            <a:r>
              <a:rPr lang="en-US" sz="1600" dirty="0">
                <a:solidFill>
                  <a:schemeClr val="bg1"/>
                </a:solidFill>
              </a:rPr>
              <a:t>While most of these accidents happen when the roadways are wet.</a:t>
            </a:r>
            <a:r>
              <a:rPr lang="en-CA" sz="1600" dirty="0">
                <a:solidFill>
                  <a:schemeClr val="bg1"/>
                </a:solidFill>
              </a:rPr>
              <a:t> </a:t>
            </a:r>
            <a:r>
              <a:rPr lang="en-US" sz="1600" dirty="0">
                <a:solidFill>
                  <a:schemeClr val="bg1"/>
                </a:solidFill>
              </a:rPr>
              <a:t>In cities like California, where wet weather conditions cause accidents, Tempe, on the other hand, has dry weather conditions and is more prone to accidents.</a:t>
            </a:r>
          </a:p>
          <a:p>
            <a:pPr algn="just">
              <a:buFont typeface="Arial" panose="020B0604020202020204" pitchFamily="34" charset="0"/>
              <a:buChar char="•"/>
            </a:pPr>
            <a:r>
              <a:rPr lang="en-US" sz="1600" dirty="0">
                <a:solidFill>
                  <a:schemeClr val="bg1"/>
                </a:solidFill>
              </a:rPr>
              <a:t>Because of the high number of accidents in Tempe, it is critical that we understand the causes and factors that influence these accidents and find a solution.</a:t>
            </a:r>
          </a:p>
        </p:txBody>
      </p:sp>
    </p:spTree>
    <p:extLst>
      <p:ext uri="{BB962C8B-B14F-4D97-AF65-F5344CB8AC3E}">
        <p14:creationId xmlns:p14="http://schemas.microsoft.com/office/powerpoint/2010/main" val="37310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D4C159-B20B-4323-9F3D-0F280A0ED8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2" name="Title 1">
            <a:extLst>
              <a:ext uri="{FF2B5EF4-FFF2-40B4-BE49-F238E27FC236}">
                <a16:creationId xmlns:a16="http://schemas.microsoft.com/office/drawing/2014/main" id="{87419200-FBCF-4001-A077-69FE3B3DC6B2}"/>
              </a:ext>
            </a:extLst>
          </p:cNvPr>
          <p:cNvSpPr>
            <a:spLocks noGrp="1"/>
          </p:cNvSpPr>
          <p:nvPr>
            <p:ph type="ctrTitle" idx="4294967295"/>
          </p:nvPr>
        </p:nvSpPr>
        <p:spPr>
          <a:xfrm>
            <a:off x="6260239" y="1611720"/>
            <a:ext cx="2868345" cy="708771"/>
          </a:xfrm>
        </p:spPr>
        <p:txBody>
          <a:bodyPr/>
          <a:lstStyle/>
          <a:p>
            <a:r>
              <a:rPr lang="en-US" sz="3600" dirty="0">
                <a:solidFill>
                  <a:schemeClr val="bg1"/>
                </a:solidFill>
              </a:rPr>
              <a:t>Conclusion</a:t>
            </a:r>
            <a:endParaRPr lang="en-CA" dirty="0">
              <a:solidFill>
                <a:schemeClr val="bg1"/>
              </a:solidFill>
            </a:endParaRPr>
          </a:p>
        </p:txBody>
      </p:sp>
      <p:sp>
        <p:nvSpPr>
          <p:cNvPr id="3" name="Subtitle 2">
            <a:extLst>
              <a:ext uri="{FF2B5EF4-FFF2-40B4-BE49-F238E27FC236}">
                <a16:creationId xmlns:a16="http://schemas.microsoft.com/office/drawing/2014/main" id="{776DC09A-74AF-4A4A-9996-ED6572319946}"/>
              </a:ext>
            </a:extLst>
          </p:cNvPr>
          <p:cNvSpPr>
            <a:spLocks noGrp="1"/>
          </p:cNvSpPr>
          <p:nvPr>
            <p:ph type="subTitle" idx="4294967295"/>
          </p:nvPr>
        </p:nvSpPr>
        <p:spPr>
          <a:xfrm>
            <a:off x="0" y="2571750"/>
            <a:ext cx="8997950" cy="2254450"/>
          </a:xfrm>
        </p:spPr>
        <p:txBody>
          <a:bodyPr/>
          <a:lstStyle/>
          <a:p>
            <a:pPr algn="just">
              <a:buFont typeface="Arial" panose="020B0604020202020204" pitchFamily="34" charset="0"/>
              <a:buChar char="•"/>
            </a:pPr>
            <a:r>
              <a:rPr lang="en-US" sz="1800" dirty="0">
                <a:solidFill>
                  <a:schemeClr val="bg1"/>
                </a:solidFill>
              </a:rPr>
              <a:t>Following a thorough examination of the traffic-crash data. We can observe the patterns and connections between the crashes, their locations, and the frequency with which they occur.</a:t>
            </a:r>
          </a:p>
          <a:p>
            <a:pPr algn="just">
              <a:buFont typeface="Arial" panose="020B0604020202020204" pitchFamily="34" charset="0"/>
              <a:buChar char="•"/>
            </a:pPr>
            <a:r>
              <a:rPr lang="en-US" sz="1800" dirty="0">
                <a:solidFill>
                  <a:schemeClr val="bg1"/>
                </a:solidFill>
              </a:rPr>
              <a:t>Vehicles going straight ahead are one of the most common causes of crashes on the main road, and the most common violations are speeding and failing to yield right of way.</a:t>
            </a:r>
          </a:p>
          <a:p>
            <a:pPr algn="just">
              <a:buFont typeface="Arial" panose="020B0604020202020204" pitchFamily="34" charset="0"/>
              <a:buChar char="•"/>
            </a:pPr>
            <a:r>
              <a:rPr lang="en-US" sz="1800" dirty="0">
                <a:solidFill>
                  <a:schemeClr val="bg1"/>
                </a:solidFill>
              </a:rPr>
              <a:t>It can be noted that most of the collisions in the accidents were on the rear end.</a:t>
            </a:r>
          </a:p>
        </p:txBody>
      </p:sp>
    </p:spTree>
    <p:extLst>
      <p:ext uri="{BB962C8B-B14F-4D97-AF65-F5344CB8AC3E}">
        <p14:creationId xmlns:p14="http://schemas.microsoft.com/office/powerpoint/2010/main" val="305387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D4C159-B20B-4323-9F3D-0F280A0ED8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2" name="Title 1">
            <a:extLst>
              <a:ext uri="{FF2B5EF4-FFF2-40B4-BE49-F238E27FC236}">
                <a16:creationId xmlns:a16="http://schemas.microsoft.com/office/drawing/2014/main" id="{87419200-FBCF-4001-A077-69FE3B3DC6B2}"/>
              </a:ext>
            </a:extLst>
          </p:cNvPr>
          <p:cNvSpPr>
            <a:spLocks noGrp="1"/>
          </p:cNvSpPr>
          <p:nvPr>
            <p:ph type="ctrTitle" idx="4294967295"/>
          </p:nvPr>
        </p:nvSpPr>
        <p:spPr>
          <a:xfrm>
            <a:off x="6275655" y="1613941"/>
            <a:ext cx="2868345" cy="708771"/>
          </a:xfrm>
        </p:spPr>
        <p:txBody>
          <a:bodyPr/>
          <a:lstStyle/>
          <a:p>
            <a:r>
              <a:rPr lang="en-US" sz="3600" dirty="0">
                <a:solidFill>
                  <a:schemeClr val="bg1"/>
                </a:solidFill>
              </a:rPr>
              <a:t>Conclusion</a:t>
            </a:r>
            <a:endParaRPr lang="en-CA" dirty="0">
              <a:solidFill>
                <a:schemeClr val="bg1"/>
              </a:solidFill>
            </a:endParaRPr>
          </a:p>
        </p:txBody>
      </p:sp>
      <p:sp>
        <p:nvSpPr>
          <p:cNvPr id="3" name="Subtitle 2">
            <a:extLst>
              <a:ext uri="{FF2B5EF4-FFF2-40B4-BE49-F238E27FC236}">
                <a16:creationId xmlns:a16="http://schemas.microsoft.com/office/drawing/2014/main" id="{776DC09A-74AF-4A4A-9996-ED6572319946}"/>
              </a:ext>
            </a:extLst>
          </p:cNvPr>
          <p:cNvSpPr>
            <a:spLocks noGrp="1"/>
          </p:cNvSpPr>
          <p:nvPr>
            <p:ph type="subTitle" idx="4294967295"/>
          </p:nvPr>
        </p:nvSpPr>
        <p:spPr>
          <a:xfrm>
            <a:off x="0" y="2732183"/>
            <a:ext cx="8997950" cy="2094016"/>
          </a:xfrm>
        </p:spPr>
        <p:txBody>
          <a:bodyPr/>
          <a:lstStyle/>
          <a:p>
            <a:pPr algn="just">
              <a:buFont typeface="Arial" panose="020B0604020202020204" pitchFamily="34" charset="0"/>
              <a:buChar char="•"/>
            </a:pPr>
            <a:r>
              <a:rPr lang="en-US" sz="1800" dirty="0">
                <a:solidFill>
                  <a:schemeClr val="bg1"/>
                </a:solidFill>
              </a:rPr>
              <a:t>We can also see that the highest number of accident-causing actions for both Driver 1 and Driver 2 occurs while driving straight. While making a left turn is the second most accident-causing action for Driver 1, stopping in the traffic lane is the second most accident-causing action for Driver 2.</a:t>
            </a:r>
          </a:p>
        </p:txBody>
      </p:sp>
    </p:spTree>
    <p:extLst>
      <p:ext uri="{BB962C8B-B14F-4D97-AF65-F5344CB8AC3E}">
        <p14:creationId xmlns:p14="http://schemas.microsoft.com/office/powerpoint/2010/main" val="331000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D4C159-B20B-4323-9F3D-0F280A0ED8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2" name="Title 1">
            <a:extLst>
              <a:ext uri="{FF2B5EF4-FFF2-40B4-BE49-F238E27FC236}">
                <a16:creationId xmlns:a16="http://schemas.microsoft.com/office/drawing/2014/main" id="{87419200-FBCF-4001-A077-69FE3B3DC6B2}"/>
              </a:ext>
            </a:extLst>
          </p:cNvPr>
          <p:cNvSpPr>
            <a:spLocks noGrp="1"/>
          </p:cNvSpPr>
          <p:nvPr>
            <p:ph type="ctrTitle" idx="4294967295"/>
          </p:nvPr>
        </p:nvSpPr>
        <p:spPr>
          <a:xfrm>
            <a:off x="6275655" y="1613941"/>
            <a:ext cx="2868345" cy="708771"/>
          </a:xfrm>
        </p:spPr>
        <p:txBody>
          <a:bodyPr/>
          <a:lstStyle/>
          <a:p>
            <a:r>
              <a:rPr lang="en-US" sz="3600" dirty="0">
                <a:solidFill>
                  <a:schemeClr val="bg1"/>
                </a:solidFill>
              </a:rPr>
              <a:t>Conclusion</a:t>
            </a:r>
            <a:endParaRPr lang="en-CA" dirty="0">
              <a:solidFill>
                <a:schemeClr val="bg1"/>
              </a:solidFill>
            </a:endParaRPr>
          </a:p>
        </p:txBody>
      </p:sp>
      <p:sp>
        <p:nvSpPr>
          <p:cNvPr id="3" name="Subtitle 2">
            <a:extLst>
              <a:ext uri="{FF2B5EF4-FFF2-40B4-BE49-F238E27FC236}">
                <a16:creationId xmlns:a16="http://schemas.microsoft.com/office/drawing/2014/main" id="{776DC09A-74AF-4A4A-9996-ED6572319946}"/>
              </a:ext>
            </a:extLst>
          </p:cNvPr>
          <p:cNvSpPr>
            <a:spLocks noGrp="1"/>
          </p:cNvSpPr>
          <p:nvPr>
            <p:ph type="subTitle" idx="4294967295"/>
          </p:nvPr>
        </p:nvSpPr>
        <p:spPr>
          <a:xfrm>
            <a:off x="0" y="2322712"/>
            <a:ext cx="8997950" cy="2503487"/>
          </a:xfrm>
        </p:spPr>
        <p:txBody>
          <a:bodyPr/>
          <a:lstStyle/>
          <a:p>
            <a:pPr algn="just">
              <a:buFont typeface="Arial" panose="020B0604020202020204" pitchFamily="34" charset="0"/>
              <a:buChar char="•"/>
            </a:pPr>
            <a:r>
              <a:rPr lang="en-US" dirty="0">
                <a:solidFill>
                  <a:schemeClr val="bg1"/>
                </a:solidFill>
              </a:rPr>
              <a:t>It can be concluded that most of the collisions occurred at intersections and driveways; however, it is worth noting that the majority of the collisions were not caused by junctions.</a:t>
            </a:r>
          </a:p>
          <a:p>
            <a:pPr marL="101600" indent="0" algn="just">
              <a:buNone/>
            </a:pPr>
            <a:endParaRPr lang="en-US" dirty="0">
              <a:solidFill>
                <a:schemeClr val="bg1"/>
              </a:solidFill>
            </a:endParaRPr>
          </a:p>
          <a:p>
            <a:pPr algn="just">
              <a:buFont typeface="Arial" panose="020B0604020202020204" pitchFamily="34" charset="0"/>
              <a:buChar char="•"/>
            </a:pPr>
            <a:r>
              <a:rPr lang="en-US" dirty="0">
                <a:solidFill>
                  <a:schemeClr val="bg1"/>
                </a:solidFill>
              </a:rPr>
              <a:t>This analysis can assist the Arizona Traffic Department in acting appropriately and attempting to reduce the number of traffic accidents that occur on that particular road or street.</a:t>
            </a:r>
          </a:p>
        </p:txBody>
      </p:sp>
    </p:spTree>
    <p:extLst>
      <p:ext uri="{BB962C8B-B14F-4D97-AF65-F5344CB8AC3E}">
        <p14:creationId xmlns:p14="http://schemas.microsoft.com/office/powerpoint/2010/main" val="1869563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ACA977-8003-44D6-9288-9E63F4B4A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2" name="Title 1">
            <a:extLst>
              <a:ext uri="{FF2B5EF4-FFF2-40B4-BE49-F238E27FC236}">
                <a16:creationId xmlns:a16="http://schemas.microsoft.com/office/drawing/2014/main" id="{73FE18BE-3B63-4310-B175-E183178F8B5E}"/>
              </a:ext>
            </a:extLst>
          </p:cNvPr>
          <p:cNvSpPr>
            <a:spLocks noGrp="1"/>
          </p:cNvSpPr>
          <p:nvPr>
            <p:ph type="ctrTitle" idx="4294967295"/>
          </p:nvPr>
        </p:nvSpPr>
        <p:spPr>
          <a:xfrm>
            <a:off x="5187491" y="1388126"/>
            <a:ext cx="3880309" cy="664704"/>
          </a:xfrm>
        </p:spPr>
        <p:txBody>
          <a:bodyPr/>
          <a:lstStyle/>
          <a:p>
            <a:r>
              <a:rPr lang="en-US" sz="3600" dirty="0">
                <a:solidFill>
                  <a:schemeClr val="bg1"/>
                </a:solidFill>
              </a:rPr>
              <a:t>Recommendations</a:t>
            </a:r>
            <a:endParaRPr lang="en-CA" dirty="0">
              <a:solidFill>
                <a:schemeClr val="bg1"/>
              </a:solidFill>
            </a:endParaRPr>
          </a:p>
        </p:txBody>
      </p:sp>
      <p:sp>
        <p:nvSpPr>
          <p:cNvPr id="3" name="Subtitle 2">
            <a:extLst>
              <a:ext uri="{FF2B5EF4-FFF2-40B4-BE49-F238E27FC236}">
                <a16:creationId xmlns:a16="http://schemas.microsoft.com/office/drawing/2014/main" id="{230CA32E-F256-487C-B847-C21901DE21CA}"/>
              </a:ext>
            </a:extLst>
          </p:cNvPr>
          <p:cNvSpPr>
            <a:spLocks noGrp="1"/>
          </p:cNvSpPr>
          <p:nvPr>
            <p:ph type="subTitle" idx="4294967295"/>
          </p:nvPr>
        </p:nvSpPr>
        <p:spPr>
          <a:xfrm>
            <a:off x="0" y="2571750"/>
            <a:ext cx="9067800" cy="2571750"/>
          </a:xfrm>
        </p:spPr>
        <p:txBody>
          <a:bodyPr/>
          <a:lstStyle/>
          <a:p>
            <a:pPr algn="just">
              <a:buFont typeface="Arial" panose="020B0604020202020204" pitchFamily="34" charset="0"/>
              <a:buChar char="•"/>
            </a:pPr>
            <a:r>
              <a:rPr lang="en-CA" sz="2000" dirty="0">
                <a:solidFill>
                  <a:schemeClr val="bg1"/>
                </a:solidFill>
              </a:rPr>
              <a:t>Implement precise activities </a:t>
            </a:r>
            <a:r>
              <a:rPr lang="en-US" sz="2000" dirty="0">
                <a:solidFill>
                  <a:schemeClr val="bg1"/>
                </a:solidFill>
              </a:rPr>
              <a:t>such as defining and enforcing speed limits, allocating traffic lights and sign boards, and driving in prescribed roadways  to prevent road traffic crashes, reduce injuries and their consequences, and analyze the impact of these actions.</a:t>
            </a:r>
          </a:p>
        </p:txBody>
      </p:sp>
    </p:spTree>
    <p:extLst>
      <p:ext uri="{BB962C8B-B14F-4D97-AF65-F5344CB8AC3E}">
        <p14:creationId xmlns:p14="http://schemas.microsoft.com/office/powerpoint/2010/main" val="4097459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ACA977-8003-44D6-9288-9E63F4B4A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2" name="Title 1">
            <a:extLst>
              <a:ext uri="{FF2B5EF4-FFF2-40B4-BE49-F238E27FC236}">
                <a16:creationId xmlns:a16="http://schemas.microsoft.com/office/drawing/2014/main" id="{73FE18BE-3B63-4310-B175-E183178F8B5E}"/>
              </a:ext>
            </a:extLst>
          </p:cNvPr>
          <p:cNvSpPr>
            <a:spLocks noGrp="1"/>
          </p:cNvSpPr>
          <p:nvPr>
            <p:ph type="ctrTitle" idx="4294967295"/>
          </p:nvPr>
        </p:nvSpPr>
        <p:spPr>
          <a:xfrm>
            <a:off x="5187491" y="1388126"/>
            <a:ext cx="3880309" cy="664704"/>
          </a:xfrm>
        </p:spPr>
        <p:txBody>
          <a:bodyPr/>
          <a:lstStyle/>
          <a:p>
            <a:r>
              <a:rPr lang="en-US" sz="3600" dirty="0">
                <a:solidFill>
                  <a:schemeClr val="bg1"/>
                </a:solidFill>
              </a:rPr>
              <a:t>Recommendations</a:t>
            </a:r>
            <a:endParaRPr lang="en-CA" dirty="0">
              <a:solidFill>
                <a:schemeClr val="bg1"/>
              </a:solidFill>
            </a:endParaRPr>
          </a:p>
        </p:txBody>
      </p:sp>
      <p:sp>
        <p:nvSpPr>
          <p:cNvPr id="3" name="Subtitle 2">
            <a:extLst>
              <a:ext uri="{FF2B5EF4-FFF2-40B4-BE49-F238E27FC236}">
                <a16:creationId xmlns:a16="http://schemas.microsoft.com/office/drawing/2014/main" id="{230CA32E-F256-487C-B847-C21901DE21CA}"/>
              </a:ext>
            </a:extLst>
          </p:cNvPr>
          <p:cNvSpPr>
            <a:spLocks noGrp="1"/>
          </p:cNvSpPr>
          <p:nvPr>
            <p:ph type="subTitle" idx="4294967295"/>
          </p:nvPr>
        </p:nvSpPr>
        <p:spPr>
          <a:xfrm>
            <a:off x="0" y="2571750"/>
            <a:ext cx="9067800" cy="2571750"/>
          </a:xfrm>
        </p:spPr>
        <p:txBody>
          <a:bodyPr/>
          <a:lstStyle/>
          <a:p>
            <a:pPr algn="just">
              <a:buFont typeface="Arial" panose="020B0604020202020204" pitchFamily="34" charset="0"/>
              <a:buChar char="•"/>
            </a:pPr>
            <a:r>
              <a:rPr lang="en-US" sz="2000" dirty="0">
                <a:solidFill>
                  <a:schemeClr val="bg1"/>
                </a:solidFill>
              </a:rPr>
              <a:t>The traffic department should also take action against persons who ignore traffic signals, such as levying fines and suspending licenses.</a:t>
            </a:r>
          </a:p>
        </p:txBody>
      </p:sp>
    </p:spTree>
    <p:extLst>
      <p:ext uri="{BB962C8B-B14F-4D97-AF65-F5344CB8AC3E}">
        <p14:creationId xmlns:p14="http://schemas.microsoft.com/office/powerpoint/2010/main" val="2896977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B9A2-FA26-42F7-96BE-4078256D4955}"/>
              </a:ext>
            </a:extLst>
          </p:cNvPr>
          <p:cNvSpPr>
            <a:spLocks noGrp="1"/>
          </p:cNvSpPr>
          <p:nvPr>
            <p:ph type="ctrTitle"/>
          </p:nvPr>
        </p:nvSpPr>
        <p:spPr>
          <a:xfrm>
            <a:off x="2847975" y="3363425"/>
            <a:ext cx="5610300" cy="1159800"/>
          </a:xfrm>
        </p:spPr>
        <p:txBody>
          <a:bodyPr wrap="square" anchor="ctr">
            <a:normAutofit/>
          </a:bodyPr>
          <a:lstStyle/>
          <a:p>
            <a:r>
              <a:rPr lang="en-US" sz="4400" dirty="0"/>
              <a:t>Data Product - Tableau</a:t>
            </a:r>
            <a:endParaRPr lang="en-CA" sz="4400" dirty="0"/>
          </a:p>
        </p:txBody>
      </p:sp>
      <p:sp>
        <p:nvSpPr>
          <p:cNvPr id="4" name="Slide Number Placeholder 3" hidden="1">
            <a:extLst>
              <a:ext uri="{FF2B5EF4-FFF2-40B4-BE49-F238E27FC236}">
                <a16:creationId xmlns:a16="http://schemas.microsoft.com/office/drawing/2014/main" id="{B655ACA1-CAA9-4B93-9CE5-A96A2B39B61F}"/>
              </a:ext>
            </a:extLst>
          </p:cNvPr>
          <p:cNvSpPr>
            <a:spLocks noGrp="1"/>
          </p:cNvSpPr>
          <p:nvPr>
            <p:ph type="sldNum" idx="4294967295"/>
          </p:nvPr>
        </p:nvSpPr>
        <p:spPr>
          <a:xfrm>
            <a:off x="8556775" y="4826200"/>
            <a:ext cx="548700" cy="317400"/>
          </a:xfrm>
        </p:spPr>
        <p:txBody>
          <a:bodyPr/>
          <a:lstStyle/>
          <a:p>
            <a:pPr marL="0" lvl="0" indent="0" algn="r" rtl="0">
              <a:spcBef>
                <a:spcPts val="0"/>
              </a:spcBef>
              <a:spcAft>
                <a:spcPts val="600"/>
              </a:spcAft>
              <a:buNone/>
            </a:pPr>
            <a:fld id="{00000000-1234-1234-1234-123412341234}" type="slidenum">
              <a:rPr lang="en" smtClean="0"/>
              <a:pPr marL="0" lvl="0" indent="0" algn="r" rtl="0">
                <a:spcBef>
                  <a:spcPts val="0"/>
                </a:spcBef>
                <a:spcAft>
                  <a:spcPts val="600"/>
                </a:spcAft>
                <a:buNone/>
              </a:pPr>
              <a:t>35</a:t>
            </a:fld>
            <a:endParaRPr lang="en"/>
          </a:p>
        </p:txBody>
      </p:sp>
    </p:spTree>
    <p:extLst>
      <p:ext uri="{BB962C8B-B14F-4D97-AF65-F5344CB8AC3E}">
        <p14:creationId xmlns:p14="http://schemas.microsoft.com/office/powerpoint/2010/main" val="4291767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80C5-F091-44C6-A116-0DAC35E20A9D}"/>
              </a:ext>
            </a:extLst>
          </p:cNvPr>
          <p:cNvSpPr>
            <a:spLocks noGrp="1"/>
          </p:cNvSpPr>
          <p:nvPr>
            <p:ph type="ctrTitle"/>
          </p:nvPr>
        </p:nvSpPr>
        <p:spPr>
          <a:xfrm>
            <a:off x="600074" y="0"/>
            <a:ext cx="6631305" cy="919015"/>
          </a:xfrm>
        </p:spPr>
        <p:txBody>
          <a:bodyPr/>
          <a:lstStyle/>
          <a:p>
            <a:r>
              <a:rPr lang="en-US" sz="3600" dirty="0">
                <a:solidFill>
                  <a:schemeClr val="accent4"/>
                </a:solidFill>
              </a:rPr>
              <a:t>Cause of accident for driver 1</a:t>
            </a:r>
            <a:endParaRPr lang="en-CA" sz="3600" dirty="0">
              <a:solidFill>
                <a:schemeClr val="accent4"/>
              </a:solidFill>
            </a:endParaRPr>
          </a:p>
        </p:txBody>
      </p:sp>
      <p:pic>
        <p:nvPicPr>
          <p:cNvPr id="4" name="Picture 3">
            <a:extLst>
              <a:ext uri="{FF2B5EF4-FFF2-40B4-BE49-F238E27FC236}">
                <a16:creationId xmlns:a16="http://schemas.microsoft.com/office/drawing/2014/main" id="{26EECB39-1A52-4ECB-83CE-041DD3C8F019}"/>
              </a:ext>
            </a:extLst>
          </p:cNvPr>
          <p:cNvPicPr>
            <a:picLocks noChangeAspect="1"/>
          </p:cNvPicPr>
          <p:nvPr/>
        </p:nvPicPr>
        <p:blipFill>
          <a:blip r:embed="rId2"/>
          <a:stretch>
            <a:fillRect/>
          </a:stretch>
        </p:blipFill>
        <p:spPr>
          <a:xfrm>
            <a:off x="220980" y="1135380"/>
            <a:ext cx="5867400" cy="3870960"/>
          </a:xfrm>
          <a:prstGeom prst="rect">
            <a:avLst/>
          </a:prstGeom>
        </p:spPr>
      </p:pic>
      <p:sp>
        <p:nvSpPr>
          <p:cNvPr id="5" name="TextBox 4">
            <a:extLst>
              <a:ext uri="{FF2B5EF4-FFF2-40B4-BE49-F238E27FC236}">
                <a16:creationId xmlns:a16="http://schemas.microsoft.com/office/drawing/2014/main" id="{D60DEEF2-CDEC-4922-A8F0-928580565ED9}"/>
              </a:ext>
            </a:extLst>
          </p:cNvPr>
          <p:cNvSpPr txBox="1"/>
          <p:nvPr/>
        </p:nvSpPr>
        <p:spPr>
          <a:xfrm>
            <a:off x="6469380" y="2872740"/>
            <a:ext cx="250698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Most of the accidents took place on a clear day</a:t>
            </a:r>
            <a:r>
              <a:rPr lang="en-CA" dirty="0">
                <a:solidFill>
                  <a:schemeClr val="bg1"/>
                </a:solidFill>
              </a:rPr>
              <a:t>.</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The major cause of accidents for driver 1 was because of ‘over speeding’ followed by ‘Failed to yield right of way’  </a:t>
            </a:r>
            <a:endParaRPr lang="en-US" dirty="0">
              <a:solidFill>
                <a:schemeClr val="bg1"/>
              </a:solidFill>
            </a:endParaRPr>
          </a:p>
        </p:txBody>
      </p:sp>
    </p:spTree>
    <p:extLst>
      <p:ext uri="{BB962C8B-B14F-4D97-AF65-F5344CB8AC3E}">
        <p14:creationId xmlns:p14="http://schemas.microsoft.com/office/powerpoint/2010/main" val="2640422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F5C-BDA7-451F-98C3-43A77FC547C0}"/>
              </a:ext>
            </a:extLst>
          </p:cNvPr>
          <p:cNvSpPr>
            <a:spLocks noGrp="1"/>
          </p:cNvSpPr>
          <p:nvPr>
            <p:ph type="ctrTitle"/>
          </p:nvPr>
        </p:nvSpPr>
        <p:spPr>
          <a:xfrm>
            <a:off x="653414" y="-167640"/>
            <a:ext cx="6600825" cy="1159800"/>
          </a:xfrm>
        </p:spPr>
        <p:txBody>
          <a:bodyPr/>
          <a:lstStyle/>
          <a:p>
            <a:r>
              <a:rPr lang="en-US" sz="3600" dirty="0">
                <a:solidFill>
                  <a:schemeClr val="accent4"/>
                </a:solidFill>
              </a:rPr>
              <a:t>Cause of accident for driver 2</a:t>
            </a:r>
            <a:endParaRPr lang="en-CA" sz="3600" dirty="0"/>
          </a:p>
        </p:txBody>
      </p:sp>
      <p:pic>
        <p:nvPicPr>
          <p:cNvPr id="4" name="Picture 3">
            <a:extLst>
              <a:ext uri="{FF2B5EF4-FFF2-40B4-BE49-F238E27FC236}">
                <a16:creationId xmlns:a16="http://schemas.microsoft.com/office/drawing/2014/main" id="{2D9E0026-CA2F-4639-88FC-679318D83A54}"/>
              </a:ext>
            </a:extLst>
          </p:cNvPr>
          <p:cNvPicPr>
            <a:picLocks noChangeAspect="1"/>
          </p:cNvPicPr>
          <p:nvPr/>
        </p:nvPicPr>
        <p:blipFill>
          <a:blip r:embed="rId2"/>
          <a:stretch>
            <a:fillRect/>
          </a:stretch>
        </p:blipFill>
        <p:spPr>
          <a:xfrm>
            <a:off x="121920" y="1083600"/>
            <a:ext cx="6507480" cy="3808440"/>
          </a:xfrm>
          <a:prstGeom prst="rect">
            <a:avLst/>
          </a:prstGeom>
        </p:spPr>
      </p:pic>
      <p:sp>
        <p:nvSpPr>
          <p:cNvPr id="7" name="TextBox 6">
            <a:extLst>
              <a:ext uri="{FF2B5EF4-FFF2-40B4-BE49-F238E27FC236}">
                <a16:creationId xmlns:a16="http://schemas.microsoft.com/office/drawing/2014/main" id="{F1FDED67-8420-4321-9CC0-C969226AD3E1}"/>
              </a:ext>
            </a:extLst>
          </p:cNvPr>
          <p:cNvSpPr txBox="1"/>
          <p:nvPr/>
        </p:nvSpPr>
        <p:spPr>
          <a:xfrm>
            <a:off x="6887562" y="2987820"/>
            <a:ext cx="2057400"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From this data is it evident that only one of the drivers is involved in most of the crashes (No improper action).</a:t>
            </a:r>
            <a:endParaRPr lang="en-CA" dirty="0">
              <a:solidFill>
                <a:schemeClr val="bg1"/>
              </a:solidFill>
            </a:endParaRPr>
          </a:p>
        </p:txBody>
      </p:sp>
    </p:spTree>
    <p:extLst>
      <p:ext uri="{BB962C8B-B14F-4D97-AF65-F5344CB8AC3E}">
        <p14:creationId xmlns:p14="http://schemas.microsoft.com/office/powerpoint/2010/main" val="382638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0E39-C2BA-4A75-B1E5-F44988D37C1F}"/>
              </a:ext>
            </a:extLst>
          </p:cNvPr>
          <p:cNvSpPr>
            <a:spLocks noGrp="1"/>
          </p:cNvSpPr>
          <p:nvPr>
            <p:ph type="ctrTitle"/>
          </p:nvPr>
        </p:nvSpPr>
        <p:spPr>
          <a:xfrm>
            <a:off x="120014" y="0"/>
            <a:ext cx="8246745" cy="1159800"/>
          </a:xfrm>
        </p:spPr>
        <p:txBody>
          <a:bodyPr/>
          <a:lstStyle/>
          <a:p>
            <a:r>
              <a:rPr lang="en-US" sz="3600" dirty="0">
                <a:solidFill>
                  <a:schemeClr val="accent4"/>
                </a:solidFill>
              </a:rPr>
              <a:t>Actions responsible for crashes - Driver 1</a:t>
            </a:r>
            <a:endParaRPr lang="en-CA" sz="3600" dirty="0">
              <a:solidFill>
                <a:schemeClr val="accent4"/>
              </a:solidFill>
            </a:endParaRPr>
          </a:p>
        </p:txBody>
      </p:sp>
      <p:pic>
        <p:nvPicPr>
          <p:cNvPr id="4" name="Picture 3">
            <a:extLst>
              <a:ext uri="{FF2B5EF4-FFF2-40B4-BE49-F238E27FC236}">
                <a16:creationId xmlns:a16="http://schemas.microsoft.com/office/drawing/2014/main" id="{F3C3C312-465A-433A-A8A8-B6413ABF7962}"/>
              </a:ext>
            </a:extLst>
          </p:cNvPr>
          <p:cNvPicPr>
            <a:picLocks noChangeAspect="1"/>
          </p:cNvPicPr>
          <p:nvPr/>
        </p:nvPicPr>
        <p:blipFill>
          <a:blip r:embed="rId2"/>
          <a:stretch>
            <a:fillRect/>
          </a:stretch>
        </p:blipFill>
        <p:spPr>
          <a:xfrm>
            <a:off x="188768" y="944880"/>
            <a:ext cx="6128212" cy="4069080"/>
          </a:xfrm>
          <a:prstGeom prst="rect">
            <a:avLst/>
          </a:prstGeom>
        </p:spPr>
      </p:pic>
      <p:sp>
        <p:nvSpPr>
          <p:cNvPr id="5" name="TextBox 4">
            <a:extLst>
              <a:ext uri="{FF2B5EF4-FFF2-40B4-BE49-F238E27FC236}">
                <a16:creationId xmlns:a16="http://schemas.microsoft.com/office/drawing/2014/main" id="{3360BAE4-2741-492A-94EE-26FC44735D50}"/>
              </a:ext>
            </a:extLst>
          </p:cNvPr>
          <p:cNvSpPr txBox="1"/>
          <p:nvPr/>
        </p:nvSpPr>
        <p:spPr>
          <a:xfrm>
            <a:off x="6576060" y="2842260"/>
            <a:ext cx="2379172" cy="181588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Most of the accidents for driver 1 happen when they were going ‘straight ahead’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second being when they were making a ‘left turn’</a:t>
            </a:r>
            <a:endParaRPr lang="en-CA" dirty="0">
              <a:solidFill>
                <a:schemeClr val="bg1"/>
              </a:solidFill>
            </a:endParaRPr>
          </a:p>
        </p:txBody>
      </p:sp>
    </p:spTree>
    <p:extLst>
      <p:ext uri="{BB962C8B-B14F-4D97-AF65-F5344CB8AC3E}">
        <p14:creationId xmlns:p14="http://schemas.microsoft.com/office/powerpoint/2010/main" val="922601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EA7C-1D63-4FCC-969B-E9FF3EB812D5}"/>
              </a:ext>
            </a:extLst>
          </p:cNvPr>
          <p:cNvSpPr>
            <a:spLocks noGrp="1"/>
          </p:cNvSpPr>
          <p:nvPr>
            <p:ph type="ctrTitle"/>
          </p:nvPr>
        </p:nvSpPr>
        <p:spPr>
          <a:xfrm>
            <a:off x="241934" y="63965"/>
            <a:ext cx="8124825" cy="1159800"/>
          </a:xfrm>
        </p:spPr>
        <p:txBody>
          <a:bodyPr/>
          <a:lstStyle/>
          <a:p>
            <a:r>
              <a:rPr lang="en-US" sz="3600" dirty="0">
                <a:solidFill>
                  <a:schemeClr val="accent4"/>
                </a:solidFill>
              </a:rPr>
              <a:t>Actions responsible for crashes - Driver 2</a:t>
            </a:r>
            <a:endParaRPr lang="en-CA" sz="3600" dirty="0"/>
          </a:p>
        </p:txBody>
      </p:sp>
      <p:pic>
        <p:nvPicPr>
          <p:cNvPr id="4" name="Picture 3">
            <a:extLst>
              <a:ext uri="{FF2B5EF4-FFF2-40B4-BE49-F238E27FC236}">
                <a16:creationId xmlns:a16="http://schemas.microsoft.com/office/drawing/2014/main" id="{74F53606-8194-4E48-A1C6-3D8F31C8AB0B}"/>
              </a:ext>
            </a:extLst>
          </p:cNvPr>
          <p:cNvPicPr>
            <a:picLocks noChangeAspect="1"/>
          </p:cNvPicPr>
          <p:nvPr/>
        </p:nvPicPr>
        <p:blipFill>
          <a:blip r:embed="rId2"/>
          <a:stretch>
            <a:fillRect/>
          </a:stretch>
        </p:blipFill>
        <p:spPr>
          <a:xfrm>
            <a:off x="241934" y="1112703"/>
            <a:ext cx="6364606" cy="3966831"/>
          </a:xfrm>
          <a:prstGeom prst="rect">
            <a:avLst/>
          </a:prstGeom>
        </p:spPr>
      </p:pic>
      <p:sp>
        <p:nvSpPr>
          <p:cNvPr id="6" name="TextBox 5">
            <a:extLst>
              <a:ext uri="{FF2B5EF4-FFF2-40B4-BE49-F238E27FC236}">
                <a16:creationId xmlns:a16="http://schemas.microsoft.com/office/drawing/2014/main" id="{F7E5D6EF-D0EF-4FD9-B5DC-5152E1A779CF}"/>
              </a:ext>
            </a:extLst>
          </p:cNvPr>
          <p:cNvSpPr txBox="1"/>
          <p:nvPr/>
        </p:nvSpPr>
        <p:spPr>
          <a:xfrm>
            <a:off x="6873240" y="2743200"/>
            <a:ext cx="2125980" cy="224676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Most of the crashes happen when the driver 2 was going ‘straight ahead’</a:t>
            </a:r>
          </a:p>
          <a:p>
            <a:pPr marL="285750" indent="-285750">
              <a:buFont typeface="Arial" panose="020B0604020202020204" pitchFamily="34" charset="0"/>
              <a:buChar char="•"/>
            </a:pPr>
            <a:r>
              <a:rPr lang="en-US" dirty="0">
                <a:solidFill>
                  <a:schemeClr val="bg1"/>
                </a:solidFill>
              </a:rPr>
              <a:t>Different from driver 1, the second most crashes happen when driver 2 had ‘stopped in the trafficway’</a:t>
            </a:r>
            <a:endParaRPr lang="en-CA" dirty="0">
              <a:solidFill>
                <a:schemeClr val="bg1"/>
              </a:solidFill>
            </a:endParaRPr>
          </a:p>
        </p:txBody>
      </p:sp>
    </p:spTree>
    <p:extLst>
      <p:ext uri="{BB962C8B-B14F-4D97-AF65-F5344CB8AC3E}">
        <p14:creationId xmlns:p14="http://schemas.microsoft.com/office/powerpoint/2010/main" val="253833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2348-A129-417B-937A-46404E9019EF}"/>
              </a:ext>
            </a:extLst>
          </p:cNvPr>
          <p:cNvSpPr>
            <a:spLocks noGrp="1"/>
          </p:cNvSpPr>
          <p:nvPr>
            <p:ph type="title"/>
          </p:nvPr>
        </p:nvSpPr>
        <p:spPr/>
        <p:txBody>
          <a:bodyPr/>
          <a:lstStyle/>
          <a:p>
            <a:pPr algn="ctr"/>
            <a:r>
              <a:rPr lang="en-CA" sz="3600" dirty="0">
                <a:solidFill>
                  <a:schemeClr val="accent4">
                    <a:lumMod val="60000"/>
                    <a:lumOff val="40000"/>
                  </a:schemeClr>
                </a:solidFill>
              </a:rPr>
              <a:t>Problem Statement</a:t>
            </a:r>
            <a:br>
              <a:rPr lang="en-CA" dirty="0">
                <a:solidFill>
                  <a:schemeClr val="accent4">
                    <a:lumMod val="40000"/>
                    <a:lumOff val="60000"/>
                  </a:schemeClr>
                </a:solidFill>
              </a:rPr>
            </a:br>
            <a:endParaRPr lang="en-CA" dirty="0"/>
          </a:p>
        </p:txBody>
      </p:sp>
      <p:sp>
        <p:nvSpPr>
          <p:cNvPr id="3" name="Subtitle 2">
            <a:extLst>
              <a:ext uri="{FF2B5EF4-FFF2-40B4-BE49-F238E27FC236}">
                <a16:creationId xmlns:a16="http://schemas.microsoft.com/office/drawing/2014/main" id="{D51345F8-D368-495F-BD04-FD987E3C1D06}"/>
              </a:ext>
            </a:extLst>
          </p:cNvPr>
          <p:cNvSpPr>
            <a:spLocks noGrp="1"/>
          </p:cNvSpPr>
          <p:nvPr>
            <p:ph type="body" idx="1"/>
          </p:nvPr>
        </p:nvSpPr>
        <p:spPr>
          <a:xfrm>
            <a:off x="462708" y="1145325"/>
            <a:ext cx="8094067" cy="3041085"/>
          </a:xfrm>
        </p:spPr>
        <p:txBody>
          <a:bodyPr/>
          <a:lstStyle/>
          <a:p>
            <a:pPr algn="just">
              <a:buFont typeface="Arial" panose="020B0604020202020204" pitchFamily="34" charset="0"/>
              <a:buChar char="•"/>
            </a:pPr>
            <a:r>
              <a:rPr lang="en-US" sz="1600" dirty="0"/>
              <a:t>A road traffic accident is caused by a mix of factors relating to the system's components, which include roads, the environment, cars, and road users, as well as how they interact. </a:t>
            </a:r>
          </a:p>
          <a:p>
            <a:pPr algn="just">
              <a:buFont typeface="Arial" panose="020B0604020202020204" pitchFamily="34" charset="0"/>
              <a:buChar char="•"/>
            </a:pPr>
            <a:r>
              <a:rPr lang="en-US" sz="1600" dirty="0"/>
              <a:t>Some elements play a role in the incidence of a collision and so contribute to crash causation. </a:t>
            </a:r>
          </a:p>
          <a:p>
            <a:pPr algn="just">
              <a:buFont typeface="Arial" panose="020B0604020202020204" pitchFamily="34" charset="0"/>
              <a:buChar char="•"/>
            </a:pPr>
            <a:r>
              <a:rPr lang="en-US" sz="1600" dirty="0"/>
              <a:t>We cannot prevent accidents from occurring, but we may take precautions to avoid life-threatening injuries as a result of traffic accidents.</a:t>
            </a:r>
          </a:p>
          <a:p>
            <a:pPr algn="just">
              <a:buFont typeface="Arial" panose="020B0604020202020204" pitchFamily="34" charset="0"/>
              <a:buChar char="•"/>
            </a:pPr>
            <a:r>
              <a:rPr lang="en-US" sz="1600" dirty="0"/>
              <a:t>As a result, we're trying to figure out which factors play a role in causing accidents so that we may strive to reduce them.</a:t>
            </a:r>
            <a:endParaRPr lang="en-CA" sz="1600" dirty="0"/>
          </a:p>
        </p:txBody>
      </p:sp>
      <p:sp>
        <p:nvSpPr>
          <p:cNvPr id="4" name="Slide Number Placeholder 3">
            <a:extLst>
              <a:ext uri="{FF2B5EF4-FFF2-40B4-BE49-F238E27FC236}">
                <a16:creationId xmlns:a16="http://schemas.microsoft.com/office/drawing/2014/main" id="{C4A04CB2-F14A-46B8-BCA7-8919D9FA13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264786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CC01-270A-405E-B1BB-F3322A80902F}"/>
              </a:ext>
            </a:extLst>
          </p:cNvPr>
          <p:cNvSpPr>
            <a:spLocks noGrp="1"/>
          </p:cNvSpPr>
          <p:nvPr>
            <p:ph type="ctrTitle"/>
          </p:nvPr>
        </p:nvSpPr>
        <p:spPr>
          <a:xfrm>
            <a:off x="0" y="0"/>
            <a:ext cx="8465820" cy="1159800"/>
          </a:xfrm>
        </p:spPr>
        <p:txBody>
          <a:bodyPr/>
          <a:lstStyle/>
          <a:p>
            <a:r>
              <a:rPr lang="en-US" sz="3600" dirty="0">
                <a:solidFill>
                  <a:schemeClr val="accent4"/>
                </a:solidFill>
              </a:rPr>
              <a:t>Violations that caused accidents - driver 1</a:t>
            </a:r>
            <a:endParaRPr lang="en-CA" sz="3600" dirty="0">
              <a:solidFill>
                <a:schemeClr val="accent4"/>
              </a:solidFill>
            </a:endParaRPr>
          </a:p>
        </p:txBody>
      </p:sp>
      <p:pic>
        <p:nvPicPr>
          <p:cNvPr id="4" name="Picture 3">
            <a:extLst>
              <a:ext uri="{FF2B5EF4-FFF2-40B4-BE49-F238E27FC236}">
                <a16:creationId xmlns:a16="http://schemas.microsoft.com/office/drawing/2014/main" id="{F96B64F9-F219-4B16-9CB1-D88916ADCC83}"/>
              </a:ext>
            </a:extLst>
          </p:cNvPr>
          <p:cNvPicPr>
            <a:picLocks noChangeAspect="1"/>
          </p:cNvPicPr>
          <p:nvPr/>
        </p:nvPicPr>
        <p:blipFill>
          <a:blip r:embed="rId3"/>
          <a:stretch>
            <a:fillRect/>
          </a:stretch>
        </p:blipFill>
        <p:spPr>
          <a:xfrm>
            <a:off x="184785" y="1037880"/>
            <a:ext cx="6216015" cy="3983700"/>
          </a:xfrm>
          <a:prstGeom prst="rect">
            <a:avLst/>
          </a:prstGeom>
        </p:spPr>
      </p:pic>
      <p:sp>
        <p:nvSpPr>
          <p:cNvPr id="5" name="TextBox 4">
            <a:extLst>
              <a:ext uri="{FF2B5EF4-FFF2-40B4-BE49-F238E27FC236}">
                <a16:creationId xmlns:a16="http://schemas.microsoft.com/office/drawing/2014/main" id="{460B7A62-1ABD-42BD-AC6C-284106C141BE}"/>
              </a:ext>
            </a:extLst>
          </p:cNvPr>
          <p:cNvSpPr txBox="1"/>
          <p:nvPr/>
        </p:nvSpPr>
        <p:spPr>
          <a:xfrm>
            <a:off x="6697980" y="2910840"/>
            <a:ext cx="2261235"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‘Speeding’ was the violation that most of the driver 1 caused. </a:t>
            </a:r>
          </a:p>
          <a:p>
            <a:r>
              <a:rPr lang="en-US" sz="1600" dirty="0">
                <a:solidFill>
                  <a:schemeClr val="bg1"/>
                </a:solidFill>
              </a:rPr>
              <a:t> </a:t>
            </a:r>
            <a:endParaRPr lang="en-CA" sz="1600" dirty="0">
              <a:solidFill>
                <a:schemeClr val="bg1"/>
              </a:solidFill>
            </a:endParaRPr>
          </a:p>
        </p:txBody>
      </p:sp>
    </p:spTree>
    <p:extLst>
      <p:ext uri="{BB962C8B-B14F-4D97-AF65-F5344CB8AC3E}">
        <p14:creationId xmlns:p14="http://schemas.microsoft.com/office/powerpoint/2010/main" val="3109291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07D7-E2AE-471D-98EC-F3985DC6B82B}"/>
              </a:ext>
            </a:extLst>
          </p:cNvPr>
          <p:cNvSpPr>
            <a:spLocks noGrp="1"/>
          </p:cNvSpPr>
          <p:nvPr>
            <p:ph type="ctrTitle"/>
          </p:nvPr>
        </p:nvSpPr>
        <p:spPr>
          <a:xfrm>
            <a:off x="-558166" y="0"/>
            <a:ext cx="9031605" cy="1159800"/>
          </a:xfrm>
        </p:spPr>
        <p:txBody>
          <a:bodyPr/>
          <a:lstStyle/>
          <a:p>
            <a:r>
              <a:rPr lang="en-US" sz="3600" dirty="0">
                <a:solidFill>
                  <a:schemeClr val="accent4"/>
                </a:solidFill>
              </a:rPr>
              <a:t>Violations that caused accidents - driver 2</a:t>
            </a:r>
            <a:endParaRPr lang="en-CA" sz="3600" dirty="0"/>
          </a:p>
        </p:txBody>
      </p:sp>
      <p:pic>
        <p:nvPicPr>
          <p:cNvPr id="4" name="Picture 3">
            <a:extLst>
              <a:ext uri="{FF2B5EF4-FFF2-40B4-BE49-F238E27FC236}">
                <a16:creationId xmlns:a16="http://schemas.microsoft.com/office/drawing/2014/main" id="{C55B3416-23B5-4DAC-9D9E-587AF25D3D52}"/>
              </a:ext>
            </a:extLst>
          </p:cNvPr>
          <p:cNvPicPr>
            <a:picLocks noChangeAspect="1"/>
          </p:cNvPicPr>
          <p:nvPr/>
        </p:nvPicPr>
        <p:blipFill>
          <a:blip r:embed="rId2"/>
          <a:stretch>
            <a:fillRect/>
          </a:stretch>
        </p:blipFill>
        <p:spPr>
          <a:xfrm>
            <a:off x="270525" y="998220"/>
            <a:ext cx="6617955" cy="4038600"/>
          </a:xfrm>
          <a:prstGeom prst="rect">
            <a:avLst/>
          </a:prstGeom>
        </p:spPr>
      </p:pic>
      <p:sp>
        <p:nvSpPr>
          <p:cNvPr id="6" name="TextBox 5">
            <a:extLst>
              <a:ext uri="{FF2B5EF4-FFF2-40B4-BE49-F238E27FC236}">
                <a16:creationId xmlns:a16="http://schemas.microsoft.com/office/drawing/2014/main" id="{346F3AA6-21EB-4B44-A57D-D093262018AD}"/>
              </a:ext>
            </a:extLst>
          </p:cNvPr>
          <p:cNvSpPr txBox="1"/>
          <p:nvPr/>
        </p:nvSpPr>
        <p:spPr>
          <a:xfrm>
            <a:off x="7155180" y="2895600"/>
            <a:ext cx="185928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violations caused by driver </a:t>
            </a:r>
            <a:endParaRPr lang="en-CA" sz="1600" dirty="0">
              <a:solidFill>
                <a:schemeClr val="bg1"/>
              </a:solidFill>
            </a:endParaRPr>
          </a:p>
        </p:txBody>
      </p:sp>
    </p:spTree>
    <p:extLst>
      <p:ext uri="{BB962C8B-B14F-4D97-AF65-F5344CB8AC3E}">
        <p14:creationId xmlns:p14="http://schemas.microsoft.com/office/powerpoint/2010/main" val="1289402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001A-9B24-49C5-866F-FB28694B9336}"/>
              </a:ext>
            </a:extLst>
          </p:cNvPr>
          <p:cNvSpPr>
            <a:spLocks noGrp="1"/>
          </p:cNvSpPr>
          <p:nvPr>
            <p:ph type="ctrTitle"/>
          </p:nvPr>
        </p:nvSpPr>
        <p:spPr>
          <a:xfrm>
            <a:off x="86677" y="0"/>
            <a:ext cx="8970645" cy="1159800"/>
          </a:xfrm>
        </p:spPr>
        <p:txBody>
          <a:bodyPr/>
          <a:lstStyle/>
          <a:p>
            <a:r>
              <a:rPr lang="en-US" sz="3600" dirty="0">
                <a:solidFill>
                  <a:schemeClr val="accent4"/>
                </a:solidFill>
              </a:rPr>
              <a:t>Junction where most of the accidents occurred </a:t>
            </a:r>
            <a:endParaRPr lang="en-CA" sz="3600" dirty="0">
              <a:solidFill>
                <a:schemeClr val="accent4"/>
              </a:solidFill>
            </a:endParaRPr>
          </a:p>
        </p:txBody>
      </p:sp>
      <p:pic>
        <p:nvPicPr>
          <p:cNvPr id="4" name="Picture 3">
            <a:extLst>
              <a:ext uri="{FF2B5EF4-FFF2-40B4-BE49-F238E27FC236}">
                <a16:creationId xmlns:a16="http://schemas.microsoft.com/office/drawing/2014/main" id="{A55F03F5-D603-4FCA-8DA9-BA2998C1C11B}"/>
              </a:ext>
            </a:extLst>
          </p:cNvPr>
          <p:cNvPicPr>
            <a:picLocks noChangeAspect="1"/>
          </p:cNvPicPr>
          <p:nvPr/>
        </p:nvPicPr>
        <p:blipFill>
          <a:blip r:embed="rId2"/>
          <a:stretch>
            <a:fillRect/>
          </a:stretch>
        </p:blipFill>
        <p:spPr>
          <a:xfrm>
            <a:off x="198120" y="1249680"/>
            <a:ext cx="6195060" cy="3657599"/>
          </a:xfrm>
          <a:prstGeom prst="rect">
            <a:avLst/>
          </a:prstGeom>
        </p:spPr>
      </p:pic>
      <p:sp>
        <p:nvSpPr>
          <p:cNvPr id="5" name="TextBox 4">
            <a:extLst>
              <a:ext uri="{FF2B5EF4-FFF2-40B4-BE49-F238E27FC236}">
                <a16:creationId xmlns:a16="http://schemas.microsoft.com/office/drawing/2014/main" id="{B38561A0-C83A-4201-873B-CC4764224F61}"/>
              </a:ext>
            </a:extLst>
          </p:cNvPr>
          <p:cNvSpPr txBox="1"/>
          <p:nvPr/>
        </p:nvSpPr>
        <p:spPr>
          <a:xfrm>
            <a:off x="6682740" y="2880360"/>
            <a:ext cx="226314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Here we can see that most of the accidents that occurred are not junction related.</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But rather the accidents took place at the intersection and driveway</a:t>
            </a:r>
            <a:endParaRPr lang="en-CA" dirty="0">
              <a:solidFill>
                <a:schemeClr val="bg1"/>
              </a:solidFill>
            </a:endParaRPr>
          </a:p>
        </p:txBody>
      </p:sp>
    </p:spTree>
    <p:extLst>
      <p:ext uri="{BB962C8B-B14F-4D97-AF65-F5344CB8AC3E}">
        <p14:creationId xmlns:p14="http://schemas.microsoft.com/office/powerpoint/2010/main" val="3978906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B8D-1565-4348-A054-0F06E53EE181}"/>
              </a:ext>
            </a:extLst>
          </p:cNvPr>
          <p:cNvSpPr>
            <a:spLocks noGrp="1"/>
          </p:cNvSpPr>
          <p:nvPr>
            <p:ph type="ctrTitle"/>
          </p:nvPr>
        </p:nvSpPr>
        <p:spPr>
          <a:xfrm>
            <a:off x="0" y="0"/>
            <a:ext cx="8877300" cy="1159800"/>
          </a:xfrm>
        </p:spPr>
        <p:txBody>
          <a:bodyPr/>
          <a:lstStyle/>
          <a:p>
            <a:r>
              <a:rPr lang="en-US" sz="3600" dirty="0">
                <a:solidFill>
                  <a:schemeClr val="accent4"/>
                </a:solidFill>
              </a:rPr>
              <a:t>Number of accidents that took place over the years</a:t>
            </a:r>
            <a:endParaRPr lang="en-CA" sz="3600" dirty="0">
              <a:solidFill>
                <a:schemeClr val="accent4"/>
              </a:solidFill>
            </a:endParaRPr>
          </a:p>
        </p:txBody>
      </p:sp>
      <p:pic>
        <p:nvPicPr>
          <p:cNvPr id="4" name="Picture 3">
            <a:extLst>
              <a:ext uri="{FF2B5EF4-FFF2-40B4-BE49-F238E27FC236}">
                <a16:creationId xmlns:a16="http://schemas.microsoft.com/office/drawing/2014/main" id="{FAAE6390-AE87-44AE-B8FC-3FAFE8A69107}"/>
              </a:ext>
            </a:extLst>
          </p:cNvPr>
          <p:cNvPicPr>
            <a:picLocks noChangeAspect="1"/>
          </p:cNvPicPr>
          <p:nvPr/>
        </p:nvPicPr>
        <p:blipFill>
          <a:blip r:embed="rId2"/>
          <a:stretch>
            <a:fillRect/>
          </a:stretch>
        </p:blipFill>
        <p:spPr>
          <a:xfrm>
            <a:off x="266700" y="938820"/>
            <a:ext cx="6416040" cy="3835237"/>
          </a:xfrm>
          <a:prstGeom prst="rect">
            <a:avLst/>
          </a:prstGeom>
        </p:spPr>
      </p:pic>
      <p:sp>
        <p:nvSpPr>
          <p:cNvPr id="5" name="TextBox 4">
            <a:extLst>
              <a:ext uri="{FF2B5EF4-FFF2-40B4-BE49-F238E27FC236}">
                <a16:creationId xmlns:a16="http://schemas.microsoft.com/office/drawing/2014/main" id="{0DC6E8B8-8E2E-4EE3-9BCB-370033A4824E}"/>
              </a:ext>
            </a:extLst>
          </p:cNvPr>
          <p:cNvSpPr txBox="1"/>
          <p:nvPr/>
        </p:nvSpPr>
        <p:spPr>
          <a:xfrm>
            <a:off x="7025640" y="2819400"/>
            <a:ext cx="1943100"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Most of the accidents took place in the year 2017, with 4876 accidents.</a:t>
            </a:r>
            <a:endParaRPr lang="en-CA" dirty="0">
              <a:solidFill>
                <a:schemeClr val="bg1"/>
              </a:solidFill>
            </a:endParaRPr>
          </a:p>
        </p:txBody>
      </p:sp>
    </p:spTree>
    <p:extLst>
      <p:ext uri="{BB962C8B-B14F-4D97-AF65-F5344CB8AC3E}">
        <p14:creationId xmlns:p14="http://schemas.microsoft.com/office/powerpoint/2010/main" val="3406086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8AA0-B31E-440D-BCD8-4EB5E9C4A733}"/>
              </a:ext>
            </a:extLst>
          </p:cNvPr>
          <p:cNvSpPr>
            <a:spLocks noGrp="1"/>
          </p:cNvSpPr>
          <p:nvPr>
            <p:ph type="ctrTitle"/>
          </p:nvPr>
        </p:nvSpPr>
        <p:spPr>
          <a:xfrm>
            <a:off x="3233565" y="3374442"/>
            <a:ext cx="5610300" cy="1159800"/>
          </a:xfrm>
        </p:spPr>
        <p:txBody>
          <a:bodyPr wrap="square" anchor="ctr">
            <a:normAutofit/>
          </a:bodyPr>
          <a:lstStyle/>
          <a:p>
            <a:r>
              <a:rPr lang="en-US" sz="6000" dirty="0"/>
              <a:t>References</a:t>
            </a:r>
            <a:endParaRPr lang="en-CA" sz="6000" dirty="0"/>
          </a:p>
        </p:txBody>
      </p:sp>
      <p:sp>
        <p:nvSpPr>
          <p:cNvPr id="4" name="Slide Number Placeholder 3" hidden="1">
            <a:extLst>
              <a:ext uri="{FF2B5EF4-FFF2-40B4-BE49-F238E27FC236}">
                <a16:creationId xmlns:a16="http://schemas.microsoft.com/office/drawing/2014/main" id="{A522E82D-E780-4DB4-8BB5-75236108491E}"/>
              </a:ext>
            </a:extLst>
          </p:cNvPr>
          <p:cNvSpPr>
            <a:spLocks noGrp="1"/>
          </p:cNvSpPr>
          <p:nvPr>
            <p:ph type="sldNum" idx="4294967295"/>
          </p:nvPr>
        </p:nvSpPr>
        <p:spPr>
          <a:xfrm>
            <a:off x="8556775" y="4826200"/>
            <a:ext cx="548700" cy="317400"/>
          </a:xfrm>
        </p:spPr>
        <p:txBody>
          <a:bodyPr/>
          <a:lstStyle/>
          <a:p>
            <a:pPr marL="0" lvl="0" indent="0" algn="r" rtl="0">
              <a:spcBef>
                <a:spcPts val="0"/>
              </a:spcBef>
              <a:spcAft>
                <a:spcPts val="600"/>
              </a:spcAft>
              <a:buNone/>
            </a:pPr>
            <a:fld id="{00000000-1234-1234-1234-123412341234}" type="slidenum">
              <a:rPr lang="en" smtClean="0"/>
              <a:pPr marL="0" lvl="0" indent="0" algn="r" rtl="0">
                <a:spcBef>
                  <a:spcPts val="0"/>
                </a:spcBef>
                <a:spcAft>
                  <a:spcPts val="600"/>
                </a:spcAft>
                <a:buNone/>
              </a:pPr>
              <a:t>44</a:t>
            </a:fld>
            <a:endParaRPr lang="en"/>
          </a:p>
        </p:txBody>
      </p:sp>
    </p:spTree>
    <p:extLst>
      <p:ext uri="{BB962C8B-B14F-4D97-AF65-F5344CB8AC3E}">
        <p14:creationId xmlns:p14="http://schemas.microsoft.com/office/powerpoint/2010/main" val="1912760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58522-4E97-4666-B9D9-EA3DCE687307}"/>
              </a:ext>
            </a:extLst>
          </p:cNvPr>
          <p:cNvSpPr>
            <a:spLocks noGrp="1"/>
          </p:cNvSpPr>
          <p:nvPr>
            <p:ph type="sldNum" idx="12"/>
          </p:nvPr>
        </p:nvSpPr>
        <p:spPr/>
        <p:txBody>
          <a:bodyPr wrap="square" anchor="t">
            <a:normAutofit/>
          </a:bodyPr>
          <a:lstStyle/>
          <a:p>
            <a:pPr marL="0" lvl="0" indent="0" rtl="0">
              <a:lnSpc>
                <a:spcPct val="90000"/>
              </a:lnSpc>
              <a:spcBef>
                <a:spcPts val="0"/>
              </a:spcBef>
              <a:spcAft>
                <a:spcPts val="600"/>
              </a:spcAft>
              <a:buNone/>
            </a:pPr>
            <a:fld id="{00000000-1234-1234-1234-123412341234}" type="slidenum">
              <a:rPr lang="en" sz="400" smtClean="0"/>
              <a:pPr marL="0" lvl="0" indent="0" rtl="0">
                <a:lnSpc>
                  <a:spcPct val="90000"/>
                </a:lnSpc>
                <a:spcBef>
                  <a:spcPts val="0"/>
                </a:spcBef>
                <a:spcAft>
                  <a:spcPts val="600"/>
                </a:spcAft>
                <a:buNone/>
              </a:pPr>
              <a:t>45</a:t>
            </a:fld>
            <a:endParaRPr lang="en" sz="400"/>
          </a:p>
        </p:txBody>
      </p:sp>
      <p:pic>
        <p:nvPicPr>
          <p:cNvPr id="3074" name="Picture 2" descr="Spark Gets Closer Hooks to Pandas, SQL with Version 3.2">
            <a:extLst>
              <a:ext uri="{FF2B5EF4-FFF2-40B4-BE49-F238E27FC236}">
                <a16:creationId xmlns:a16="http://schemas.microsoft.com/office/drawing/2014/main" id="{46DD020A-C027-49A1-9D5A-2FF418269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63" y="316563"/>
            <a:ext cx="2543175" cy="18002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seaborn: statistical data visualization — seaborn 0.11.2 documentation">
            <a:extLst>
              <a:ext uri="{FF2B5EF4-FFF2-40B4-BE49-F238E27FC236}">
                <a16:creationId xmlns:a16="http://schemas.microsoft.com/office/drawing/2014/main" id="{5E484689-A35E-4A60-B893-55F1104DC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399" y="495758"/>
            <a:ext cx="2248474" cy="6424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Working with Matplotlib on OSX — Matplotlib 2.1.2 documentation">
            <a:extLst>
              <a:ext uri="{FF2B5EF4-FFF2-40B4-BE49-F238E27FC236}">
                <a16:creationId xmlns:a16="http://schemas.microsoft.com/office/drawing/2014/main" id="{214DFDFF-227C-4154-AEA7-2B6EC3763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969" y="1138179"/>
            <a:ext cx="3245156" cy="777706"/>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Link with solid fill">
            <a:extLst>
              <a:ext uri="{FF2B5EF4-FFF2-40B4-BE49-F238E27FC236}">
                <a16:creationId xmlns:a16="http://schemas.microsoft.com/office/drawing/2014/main" id="{871D1424-6715-4D5B-ABF2-9B0D1F4BF3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6266" y="2839082"/>
            <a:ext cx="375262" cy="375262"/>
          </a:xfrm>
          <a:prstGeom prst="rect">
            <a:avLst/>
          </a:prstGeom>
        </p:spPr>
      </p:pic>
      <p:sp>
        <p:nvSpPr>
          <p:cNvPr id="13" name="TextBox 12">
            <a:extLst>
              <a:ext uri="{FF2B5EF4-FFF2-40B4-BE49-F238E27FC236}">
                <a16:creationId xmlns:a16="http://schemas.microsoft.com/office/drawing/2014/main" id="{8AE69D87-3E23-4EC9-8921-645DFBDCA60B}"/>
              </a:ext>
            </a:extLst>
          </p:cNvPr>
          <p:cNvSpPr txBox="1"/>
          <p:nvPr/>
        </p:nvSpPr>
        <p:spPr>
          <a:xfrm>
            <a:off x="1201528" y="2872824"/>
            <a:ext cx="5673687" cy="307777"/>
          </a:xfrm>
          <a:prstGeom prst="rect">
            <a:avLst/>
          </a:prstGeom>
          <a:noFill/>
        </p:spPr>
        <p:txBody>
          <a:bodyPr wrap="square" rtlCol="0">
            <a:spAutoFit/>
          </a:bodyPr>
          <a:lstStyle/>
          <a:p>
            <a:r>
              <a:rPr lang="en-US" b="1" dirty="0"/>
              <a:t>https://seaborn.pydata.org/examples/index.html</a:t>
            </a:r>
          </a:p>
        </p:txBody>
      </p:sp>
      <p:pic>
        <p:nvPicPr>
          <p:cNvPr id="17" name="Graphic 16" descr="Link with solid fill">
            <a:extLst>
              <a:ext uri="{FF2B5EF4-FFF2-40B4-BE49-F238E27FC236}">
                <a16:creationId xmlns:a16="http://schemas.microsoft.com/office/drawing/2014/main" id="{E3CB213E-CF8A-426C-B0CA-4821AF1C9C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6266" y="3368253"/>
            <a:ext cx="375262" cy="375262"/>
          </a:xfrm>
          <a:prstGeom prst="rect">
            <a:avLst/>
          </a:prstGeom>
        </p:spPr>
      </p:pic>
      <p:sp>
        <p:nvSpPr>
          <p:cNvPr id="14" name="TextBox 13">
            <a:extLst>
              <a:ext uri="{FF2B5EF4-FFF2-40B4-BE49-F238E27FC236}">
                <a16:creationId xmlns:a16="http://schemas.microsoft.com/office/drawing/2014/main" id="{3634A4DE-64AD-452D-9429-D5D577F4E567}"/>
              </a:ext>
            </a:extLst>
          </p:cNvPr>
          <p:cNvSpPr txBox="1"/>
          <p:nvPr/>
        </p:nvSpPr>
        <p:spPr>
          <a:xfrm>
            <a:off x="1201528" y="3435738"/>
            <a:ext cx="4252511" cy="307777"/>
          </a:xfrm>
          <a:prstGeom prst="rect">
            <a:avLst/>
          </a:prstGeom>
          <a:noFill/>
        </p:spPr>
        <p:txBody>
          <a:bodyPr wrap="square" rtlCol="0">
            <a:spAutoFit/>
          </a:bodyPr>
          <a:lstStyle/>
          <a:p>
            <a:r>
              <a:rPr lang="en-US" b="1" dirty="0"/>
              <a:t>https://community.tableau.com</a:t>
            </a:r>
          </a:p>
        </p:txBody>
      </p:sp>
    </p:spTree>
    <p:extLst>
      <p:ext uri="{BB962C8B-B14F-4D97-AF65-F5344CB8AC3E}">
        <p14:creationId xmlns:p14="http://schemas.microsoft.com/office/powerpoint/2010/main" val="13106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D60F-E47E-40DE-B2C2-FD9537451D7F}"/>
              </a:ext>
            </a:extLst>
          </p:cNvPr>
          <p:cNvSpPr>
            <a:spLocks noGrp="1"/>
          </p:cNvSpPr>
          <p:nvPr>
            <p:ph type="ctrTitle"/>
          </p:nvPr>
        </p:nvSpPr>
        <p:spPr>
          <a:xfrm>
            <a:off x="382190" y="535781"/>
            <a:ext cx="8379619" cy="1276300"/>
          </a:xfrm>
        </p:spPr>
        <p:txBody>
          <a:bodyPr/>
          <a:lstStyle/>
          <a:p>
            <a:pPr algn="ctr"/>
            <a:br>
              <a:rPr lang="en-CA" sz="3600" dirty="0">
                <a:solidFill>
                  <a:schemeClr val="accent4">
                    <a:lumMod val="40000"/>
                    <a:lumOff val="60000"/>
                  </a:schemeClr>
                </a:solidFill>
              </a:rPr>
            </a:br>
            <a:br>
              <a:rPr lang="en-CA" dirty="0">
                <a:solidFill>
                  <a:schemeClr val="accent4">
                    <a:lumMod val="40000"/>
                    <a:lumOff val="60000"/>
                  </a:schemeClr>
                </a:solidFill>
              </a:rPr>
            </a:br>
            <a:r>
              <a:rPr lang="en-CA" sz="3600" dirty="0">
                <a:solidFill>
                  <a:schemeClr val="accent4">
                    <a:lumMod val="60000"/>
                    <a:lumOff val="40000"/>
                  </a:schemeClr>
                </a:solidFill>
              </a:rPr>
              <a:t>Project Proposal</a:t>
            </a:r>
            <a:endParaRPr lang="en-CA" dirty="0"/>
          </a:p>
        </p:txBody>
      </p:sp>
      <p:sp>
        <p:nvSpPr>
          <p:cNvPr id="3" name="Subtitle 2">
            <a:extLst>
              <a:ext uri="{FF2B5EF4-FFF2-40B4-BE49-F238E27FC236}">
                <a16:creationId xmlns:a16="http://schemas.microsoft.com/office/drawing/2014/main" id="{4D28F030-AA50-4649-A1F7-8804FA1FECBB}"/>
              </a:ext>
            </a:extLst>
          </p:cNvPr>
          <p:cNvSpPr>
            <a:spLocks noGrp="1"/>
          </p:cNvSpPr>
          <p:nvPr>
            <p:ph type="subTitle" idx="1"/>
          </p:nvPr>
        </p:nvSpPr>
        <p:spPr>
          <a:xfrm>
            <a:off x="135731" y="2628899"/>
            <a:ext cx="8779669" cy="2428875"/>
          </a:xfrm>
        </p:spPr>
        <p:txBody>
          <a:bodyPr/>
          <a:lstStyle/>
          <a:p>
            <a:pPr algn="just">
              <a:buFont typeface="Arial" panose="020B0604020202020204" pitchFamily="34" charset="0"/>
              <a:buChar char="•"/>
            </a:pPr>
            <a:r>
              <a:rPr lang="en-CA" sz="2000" dirty="0"/>
              <a:t>Our Project team will create an analytical framework that can be used to identify the risk factors involved in road traffic injuries and decrease the number of accidents happening.</a:t>
            </a:r>
          </a:p>
          <a:p>
            <a:pPr algn="just">
              <a:buFont typeface="Arial" panose="020B0604020202020204" pitchFamily="34" charset="0"/>
              <a:buChar char="•"/>
            </a:pPr>
            <a:endParaRPr lang="en-CA" dirty="0"/>
          </a:p>
          <a:p>
            <a:pPr algn="just">
              <a:buFont typeface="Arial" panose="020B0604020202020204" pitchFamily="34" charset="0"/>
              <a:buChar char="•"/>
            </a:pPr>
            <a:r>
              <a:rPr lang="en-CA" dirty="0"/>
              <a:t>We will also analyse at which location does most of the accidents occur and how we can prevent them</a:t>
            </a:r>
            <a:endParaRPr lang="en-CA" sz="2000" dirty="0"/>
          </a:p>
          <a:p>
            <a:pPr algn="just"/>
            <a:endParaRPr lang="en-CA" dirty="0">
              <a:solidFill>
                <a:schemeClr val="accent4">
                  <a:lumMod val="40000"/>
                  <a:lumOff val="60000"/>
                </a:schemeClr>
              </a:solidFill>
            </a:endParaRPr>
          </a:p>
        </p:txBody>
      </p:sp>
      <p:sp>
        <p:nvSpPr>
          <p:cNvPr id="4" name="Slide Number Placeholder 3">
            <a:extLst>
              <a:ext uri="{FF2B5EF4-FFF2-40B4-BE49-F238E27FC236}">
                <a16:creationId xmlns:a16="http://schemas.microsoft.com/office/drawing/2014/main" id="{FA94EFCF-65C9-4BEC-8658-1D94200B72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17296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D05B-5F4D-48EA-B2B0-67318EEFFAB6}"/>
              </a:ext>
            </a:extLst>
          </p:cNvPr>
          <p:cNvSpPr>
            <a:spLocks noGrp="1"/>
          </p:cNvSpPr>
          <p:nvPr>
            <p:ph type="ctrTitle"/>
          </p:nvPr>
        </p:nvSpPr>
        <p:spPr>
          <a:xfrm>
            <a:off x="771526" y="716576"/>
            <a:ext cx="7593805" cy="1159800"/>
          </a:xfrm>
        </p:spPr>
        <p:txBody>
          <a:bodyPr/>
          <a:lstStyle/>
          <a:p>
            <a:pPr algn="ctr"/>
            <a:r>
              <a:rPr lang="en-CA" sz="3600" dirty="0">
                <a:solidFill>
                  <a:schemeClr val="accent4">
                    <a:lumMod val="60000"/>
                    <a:lumOff val="40000"/>
                  </a:schemeClr>
                </a:solidFill>
              </a:rPr>
              <a:t>Analysis Questions</a:t>
            </a:r>
            <a:endParaRPr lang="en-CA" dirty="0"/>
          </a:p>
        </p:txBody>
      </p:sp>
      <p:sp>
        <p:nvSpPr>
          <p:cNvPr id="3" name="Subtitle 2">
            <a:extLst>
              <a:ext uri="{FF2B5EF4-FFF2-40B4-BE49-F238E27FC236}">
                <a16:creationId xmlns:a16="http://schemas.microsoft.com/office/drawing/2014/main" id="{49D57200-E466-4DCA-953F-F0EA6AB7000F}"/>
              </a:ext>
            </a:extLst>
          </p:cNvPr>
          <p:cNvSpPr>
            <a:spLocks noGrp="1"/>
          </p:cNvSpPr>
          <p:nvPr>
            <p:ph type="subTitle" idx="1"/>
          </p:nvPr>
        </p:nvSpPr>
        <p:spPr>
          <a:xfrm>
            <a:off x="128589" y="2775219"/>
            <a:ext cx="8879680" cy="2232550"/>
          </a:xfrm>
        </p:spPr>
        <p:txBody>
          <a:bodyPr/>
          <a:lstStyle/>
          <a:p>
            <a:pPr algn="just">
              <a:buFont typeface="Arial" panose="020B0604020202020204" pitchFamily="34" charset="0"/>
              <a:buChar char="•"/>
            </a:pPr>
            <a:r>
              <a:rPr lang="en-CA" sz="2000" dirty="0"/>
              <a:t>What is the major cause of accident on a dry road ?</a:t>
            </a:r>
          </a:p>
          <a:p>
            <a:pPr algn="just">
              <a:buFont typeface="Arial" panose="020B0604020202020204" pitchFamily="34" charset="0"/>
              <a:buChar char="•"/>
            </a:pPr>
            <a:endParaRPr lang="en-CA" sz="2000" dirty="0"/>
          </a:p>
          <a:p>
            <a:pPr algn="just">
              <a:buFont typeface="Arial" panose="020B0604020202020204" pitchFamily="34" charset="0"/>
              <a:buChar char="•"/>
            </a:pPr>
            <a:r>
              <a:rPr lang="en-CA" sz="2000" dirty="0"/>
              <a:t>Which driving actions and road violations influence the road accidents ?</a:t>
            </a:r>
          </a:p>
          <a:p>
            <a:pPr algn="just">
              <a:buFont typeface="Arial" panose="020B0604020202020204" pitchFamily="34" charset="0"/>
              <a:buChar char="•"/>
            </a:pPr>
            <a:endParaRPr lang="en-CA" sz="2000" dirty="0"/>
          </a:p>
          <a:p>
            <a:pPr algn="just">
              <a:buFont typeface="Arial" panose="020B0604020202020204" pitchFamily="34" charset="0"/>
              <a:buChar char="•"/>
            </a:pPr>
            <a:r>
              <a:rPr lang="en-CA" sz="2000" dirty="0"/>
              <a:t>At which locations did most of the accidents occur ?</a:t>
            </a:r>
          </a:p>
          <a:p>
            <a:pPr algn="just">
              <a:buFont typeface="Arial" panose="020B0604020202020204" pitchFamily="34" charset="0"/>
              <a:buChar char="•"/>
            </a:pPr>
            <a:endParaRPr lang="en-CA" sz="2000" dirty="0"/>
          </a:p>
          <a:p>
            <a:pPr algn="just">
              <a:buFont typeface="Arial" panose="020B0604020202020204" pitchFamily="34" charset="0"/>
              <a:buChar char="•"/>
            </a:pPr>
            <a:r>
              <a:rPr lang="en-CA" sz="2000" dirty="0"/>
              <a:t>What are the time frames when most of the accidents happen?</a:t>
            </a:r>
          </a:p>
          <a:p>
            <a:pPr marL="101600" indent="0"/>
            <a:endParaRPr lang="en-CA" dirty="0">
              <a:solidFill>
                <a:schemeClr val="accent4">
                  <a:lumMod val="40000"/>
                  <a:lumOff val="60000"/>
                </a:schemeClr>
              </a:solidFill>
            </a:endParaRPr>
          </a:p>
        </p:txBody>
      </p:sp>
      <p:sp>
        <p:nvSpPr>
          <p:cNvPr id="4" name="Slide Number Placeholder 3">
            <a:extLst>
              <a:ext uri="{FF2B5EF4-FFF2-40B4-BE49-F238E27FC236}">
                <a16:creationId xmlns:a16="http://schemas.microsoft.com/office/drawing/2014/main" id="{78CD7BBE-27CB-486B-9ED6-7BD2EB0DB4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48914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1259A7-6BC7-472B-A3E0-220071686B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2" name="Title 1">
            <a:extLst>
              <a:ext uri="{FF2B5EF4-FFF2-40B4-BE49-F238E27FC236}">
                <a16:creationId xmlns:a16="http://schemas.microsoft.com/office/drawing/2014/main" id="{4383EBDA-A275-4B60-A5B5-EAF8683139BC}"/>
              </a:ext>
            </a:extLst>
          </p:cNvPr>
          <p:cNvSpPr>
            <a:spLocks noGrp="1"/>
          </p:cNvSpPr>
          <p:nvPr>
            <p:ph type="ctrTitle" idx="4294967295"/>
          </p:nvPr>
        </p:nvSpPr>
        <p:spPr>
          <a:xfrm>
            <a:off x="143219" y="1411288"/>
            <a:ext cx="4552338" cy="1160462"/>
          </a:xfrm>
        </p:spPr>
        <p:txBody>
          <a:bodyPr/>
          <a:lstStyle/>
          <a:p>
            <a:r>
              <a:rPr lang="en-CA" sz="3600" dirty="0">
                <a:solidFill>
                  <a:schemeClr val="accent4">
                    <a:lumMod val="60000"/>
                    <a:lumOff val="40000"/>
                  </a:schemeClr>
                </a:solidFill>
              </a:rPr>
              <a:t>Dataset Description</a:t>
            </a:r>
            <a:br>
              <a:rPr lang="en-CA" dirty="0">
                <a:solidFill>
                  <a:schemeClr val="accent4">
                    <a:lumMod val="60000"/>
                    <a:lumOff val="40000"/>
                  </a:schemeClr>
                </a:solidFill>
              </a:rPr>
            </a:br>
            <a:endParaRPr lang="en-CA" dirty="0"/>
          </a:p>
        </p:txBody>
      </p:sp>
      <p:sp>
        <p:nvSpPr>
          <p:cNvPr id="3" name="Subtitle 2">
            <a:extLst>
              <a:ext uri="{FF2B5EF4-FFF2-40B4-BE49-F238E27FC236}">
                <a16:creationId xmlns:a16="http://schemas.microsoft.com/office/drawing/2014/main" id="{74298242-B902-4571-AD3E-2B892A8B149B}"/>
              </a:ext>
            </a:extLst>
          </p:cNvPr>
          <p:cNvSpPr>
            <a:spLocks noGrp="1"/>
          </p:cNvSpPr>
          <p:nvPr>
            <p:ph type="subTitle" idx="4294967295"/>
          </p:nvPr>
        </p:nvSpPr>
        <p:spPr>
          <a:xfrm>
            <a:off x="0" y="2725738"/>
            <a:ext cx="9067800" cy="2100462"/>
          </a:xfrm>
        </p:spPr>
        <p:txBody>
          <a:bodyPr/>
          <a:lstStyle/>
          <a:p>
            <a:pPr marL="0" indent="0" algn="just">
              <a:buNone/>
            </a:pPr>
            <a:endParaRPr lang="en-CA" sz="2000" dirty="0">
              <a:solidFill>
                <a:schemeClr val="bg1"/>
              </a:solidFill>
            </a:endParaRPr>
          </a:p>
          <a:p>
            <a:pPr marL="0" indent="0" algn="just">
              <a:buNone/>
            </a:pPr>
            <a:r>
              <a:rPr lang="en-CA" sz="2000" dirty="0">
                <a:solidFill>
                  <a:schemeClr val="bg1"/>
                </a:solidFill>
              </a:rPr>
              <a:t>Name : </a:t>
            </a:r>
            <a:r>
              <a:rPr lang="en-US" sz="2000" dirty="0">
                <a:solidFill>
                  <a:schemeClr val="bg1"/>
                </a:solidFill>
              </a:rPr>
              <a:t>High Severity Traffic Crashes (Performance Measure 1.08)</a:t>
            </a:r>
            <a:endParaRPr lang="en-CA" sz="2000" dirty="0">
              <a:solidFill>
                <a:schemeClr val="bg1"/>
              </a:solidFill>
            </a:endParaRPr>
          </a:p>
          <a:p>
            <a:pPr algn="just">
              <a:buFont typeface="Arial" panose="020B0604020202020204" pitchFamily="34" charset="0"/>
              <a:buChar char="•"/>
            </a:pPr>
            <a:r>
              <a:rPr lang="en-CA" sz="2000" dirty="0">
                <a:solidFill>
                  <a:schemeClr val="bg1"/>
                </a:solidFill>
              </a:rPr>
              <a:t>The dataset consists of 33 columns and 28839 rows in table.</a:t>
            </a:r>
          </a:p>
          <a:p>
            <a:pPr algn="just">
              <a:buFont typeface="Arial" panose="020B0604020202020204" pitchFamily="34" charset="0"/>
              <a:buChar char="•"/>
            </a:pPr>
            <a:r>
              <a:rPr lang="en-US" sz="2000" dirty="0">
                <a:solidFill>
                  <a:schemeClr val="bg1"/>
                </a:solidFill>
              </a:rPr>
              <a:t>This dataset is used in Traffic Engineering and Transportation to improve safety in Tempe.</a:t>
            </a:r>
            <a:endParaRPr lang="en-CA" dirty="0">
              <a:solidFill>
                <a:schemeClr val="bg1"/>
              </a:solidFill>
            </a:endParaRPr>
          </a:p>
        </p:txBody>
      </p:sp>
      <p:pic>
        <p:nvPicPr>
          <p:cNvPr id="6" name="Picture 5" descr="Qr code&#10;&#10;Description automatically generated">
            <a:extLst>
              <a:ext uri="{FF2B5EF4-FFF2-40B4-BE49-F238E27FC236}">
                <a16:creationId xmlns:a16="http://schemas.microsoft.com/office/drawing/2014/main" id="{DA246FF2-0E33-4434-BCC3-62C19E4FB0A8}"/>
              </a:ext>
            </a:extLst>
          </p:cNvPr>
          <p:cNvPicPr>
            <a:picLocks noChangeAspect="1"/>
          </p:cNvPicPr>
          <p:nvPr/>
        </p:nvPicPr>
        <p:blipFill>
          <a:blip r:embed="rId2"/>
          <a:stretch>
            <a:fillRect/>
          </a:stretch>
        </p:blipFill>
        <p:spPr>
          <a:xfrm>
            <a:off x="7162758" y="1411288"/>
            <a:ext cx="1668367" cy="1668367"/>
          </a:xfrm>
          <a:prstGeom prst="rect">
            <a:avLst/>
          </a:prstGeom>
        </p:spPr>
      </p:pic>
    </p:spTree>
    <p:extLst>
      <p:ext uri="{BB962C8B-B14F-4D97-AF65-F5344CB8AC3E}">
        <p14:creationId xmlns:p14="http://schemas.microsoft.com/office/powerpoint/2010/main" val="425949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F1E78E-44B2-4445-993D-478A28A2F6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2" name="Title 1">
            <a:extLst>
              <a:ext uri="{FF2B5EF4-FFF2-40B4-BE49-F238E27FC236}">
                <a16:creationId xmlns:a16="http://schemas.microsoft.com/office/drawing/2014/main" id="{D50B6DF2-FB56-463B-B1AB-D54B6BD20C0D}"/>
              </a:ext>
            </a:extLst>
          </p:cNvPr>
          <p:cNvSpPr>
            <a:spLocks noGrp="1"/>
          </p:cNvSpPr>
          <p:nvPr>
            <p:ph type="ctrTitle" idx="4294967295"/>
          </p:nvPr>
        </p:nvSpPr>
        <p:spPr>
          <a:xfrm>
            <a:off x="2748563" y="43689"/>
            <a:ext cx="4016968" cy="1026673"/>
          </a:xfrm>
        </p:spPr>
        <p:txBody>
          <a:bodyPr/>
          <a:lstStyle/>
          <a:p>
            <a:r>
              <a:rPr lang="en-CA" sz="3600" dirty="0">
                <a:solidFill>
                  <a:schemeClr val="accent4">
                    <a:lumMod val="60000"/>
                    <a:lumOff val="40000"/>
                  </a:schemeClr>
                </a:solidFill>
              </a:rPr>
              <a:t>Age Distribution</a:t>
            </a:r>
            <a:br>
              <a:rPr lang="en-CA" dirty="0">
                <a:solidFill>
                  <a:schemeClr val="accent4">
                    <a:lumMod val="60000"/>
                    <a:lumOff val="40000"/>
                  </a:schemeClr>
                </a:solidFill>
              </a:rPr>
            </a:br>
            <a:endParaRPr lang="en-CA" dirty="0"/>
          </a:p>
        </p:txBody>
      </p:sp>
      <p:pic>
        <p:nvPicPr>
          <p:cNvPr id="5" name="Picture 4">
            <a:extLst>
              <a:ext uri="{FF2B5EF4-FFF2-40B4-BE49-F238E27FC236}">
                <a16:creationId xmlns:a16="http://schemas.microsoft.com/office/drawing/2014/main" id="{90782091-E3EE-4AA0-9EB4-D9010D2AEE0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22" y="1594116"/>
            <a:ext cx="6175982" cy="35493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E36EA3C1-1803-40E9-956A-08238D2BD797}"/>
              </a:ext>
            </a:extLst>
          </p:cNvPr>
          <p:cNvCxnSpPr/>
          <p:nvPr/>
        </p:nvCxnSpPr>
        <p:spPr>
          <a:xfrm flipV="1">
            <a:off x="3300413" y="3514725"/>
            <a:ext cx="1185862" cy="94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46DCDE-A9F3-43DD-82AD-62905D722166}"/>
              </a:ext>
            </a:extLst>
          </p:cNvPr>
          <p:cNvCxnSpPr/>
          <p:nvPr/>
        </p:nvCxnSpPr>
        <p:spPr>
          <a:xfrm flipH="1" flipV="1">
            <a:off x="4486275" y="3514725"/>
            <a:ext cx="1420204" cy="1200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17E063F-F61C-47D2-B35C-BEC1E34460D8}"/>
              </a:ext>
            </a:extLst>
          </p:cNvPr>
          <p:cNvSpPr txBox="1"/>
          <p:nvPr/>
        </p:nvSpPr>
        <p:spPr>
          <a:xfrm>
            <a:off x="4086225" y="3186113"/>
            <a:ext cx="957263" cy="307777"/>
          </a:xfrm>
          <a:prstGeom prst="rect">
            <a:avLst/>
          </a:prstGeom>
          <a:noFill/>
        </p:spPr>
        <p:txBody>
          <a:bodyPr wrap="square" rtlCol="0">
            <a:spAutoFit/>
          </a:bodyPr>
          <a:lstStyle/>
          <a:p>
            <a:r>
              <a:rPr lang="en-US" dirty="0"/>
              <a:t>Outliers</a:t>
            </a:r>
            <a:endParaRPr lang="en-CA" dirty="0"/>
          </a:p>
        </p:txBody>
      </p:sp>
      <p:sp>
        <p:nvSpPr>
          <p:cNvPr id="12" name="TextBox 11">
            <a:extLst>
              <a:ext uri="{FF2B5EF4-FFF2-40B4-BE49-F238E27FC236}">
                <a16:creationId xmlns:a16="http://schemas.microsoft.com/office/drawing/2014/main" id="{04F4F157-7CD2-4A95-8EC1-71C8A182FA16}"/>
              </a:ext>
            </a:extLst>
          </p:cNvPr>
          <p:cNvSpPr txBox="1"/>
          <p:nvPr/>
        </p:nvSpPr>
        <p:spPr>
          <a:xfrm>
            <a:off x="6679406" y="3071813"/>
            <a:ext cx="2307432" cy="1169551"/>
          </a:xfrm>
          <a:prstGeom prst="rect">
            <a:avLst/>
          </a:prstGeom>
          <a:noFill/>
        </p:spPr>
        <p:txBody>
          <a:bodyPr wrap="square" rtlCol="0">
            <a:spAutoFit/>
          </a:bodyPr>
          <a:lstStyle/>
          <a:p>
            <a:r>
              <a:rPr lang="en-CA" dirty="0">
                <a:solidFill>
                  <a:schemeClr val="bg1"/>
                </a:solidFill>
              </a:rPr>
              <a:t>Here we can observe that most of the accidents occur between the age group 17 to 85</a:t>
            </a:r>
          </a:p>
          <a:p>
            <a:endParaRPr lang="en-CA" dirty="0">
              <a:solidFill>
                <a:schemeClr val="bg1"/>
              </a:solidFill>
            </a:endParaRPr>
          </a:p>
        </p:txBody>
      </p:sp>
    </p:spTree>
    <p:extLst>
      <p:ext uri="{BB962C8B-B14F-4D97-AF65-F5344CB8AC3E}">
        <p14:creationId xmlns:p14="http://schemas.microsoft.com/office/powerpoint/2010/main" val="324140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B6E3-62D9-417C-A423-34213054C34C}"/>
              </a:ext>
            </a:extLst>
          </p:cNvPr>
          <p:cNvSpPr>
            <a:spLocks noGrp="1"/>
          </p:cNvSpPr>
          <p:nvPr>
            <p:ph type="title"/>
          </p:nvPr>
        </p:nvSpPr>
        <p:spPr>
          <a:xfrm>
            <a:off x="1073699" y="91445"/>
            <a:ext cx="6996600" cy="715800"/>
          </a:xfrm>
        </p:spPr>
        <p:txBody>
          <a:bodyPr/>
          <a:lstStyle/>
          <a:p>
            <a:r>
              <a:rPr lang="en-CA" sz="3600" dirty="0">
                <a:solidFill>
                  <a:schemeClr val="accent4">
                    <a:lumMod val="60000"/>
                    <a:lumOff val="40000"/>
                  </a:schemeClr>
                </a:solidFill>
              </a:rPr>
              <a:t>Gender Distribution</a:t>
            </a:r>
          </a:p>
        </p:txBody>
      </p:sp>
      <p:pic>
        <p:nvPicPr>
          <p:cNvPr id="3" name="Picture 2">
            <a:extLst>
              <a:ext uri="{FF2B5EF4-FFF2-40B4-BE49-F238E27FC236}">
                <a16:creationId xmlns:a16="http://schemas.microsoft.com/office/drawing/2014/main" id="{05A1FE2C-D90B-4E91-BEF5-327164E817F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186" y="1189905"/>
            <a:ext cx="7265625" cy="3050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545874"/>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1427</Words>
  <Application>Microsoft Office PowerPoint</Application>
  <PresentationFormat>On-screen Show (16:9)</PresentationFormat>
  <Paragraphs>144</Paragraphs>
  <Slides>45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Oswald</vt:lpstr>
      <vt:lpstr>Arial</vt:lpstr>
      <vt:lpstr>Source Sans Pro</vt:lpstr>
      <vt:lpstr>Quince template</vt:lpstr>
      <vt:lpstr>HIGH SEVERITY TRAFFIC CRASHES</vt:lpstr>
      <vt:lpstr>THE TEAM</vt:lpstr>
      <vt:lpstr>Background/Motivation</vt:lpstr>
      <vt:lpstr>Problem Statement </vt:lpstr>
      <vt:lpstr>  Project Proposal</vt:lpstr>
      <vt:lpstr>Analysis Questions</vt:lpstr>
      <vt:lpstr>Dataset Description </vt:lpstr>
      <vt:lpstr>Age Distribution </vt:lpstr>
      <vt:lpstr>Gender Distribution</vt:lpstr>
      <vt:lpstr>Data Cleaning</vt:lpstr>
      <vt:lpstr>Data Cleaning</vt:lpstr>
      <vt:lpstr>Data Cleaning</vt:lpstr>
      <vt:lpstr>Data Cleaning</vt:lpstr>
      <vt:lpstr>Data Cleaning</vt:lpstr>
      <vt:lpstr>Data Cleaning</vt:lpstr>
      <vt:lpstr>Data Transformation</vt:lpstr>
      <vt:lpstr>Data Transformation – Split DateTime Column</vt:lpstr>
      <vt:lpstr>Data Transformation – Hours and Minutes to Hours</vt:lpstr>
      <vt:lpstr>Data Transformation – Derive new column for months</vt:lpstr>
      <vt:lpstr>Data Analysis</vt:lpstr>
      <vt:lpstr>Analysis - Gender</vt:lpstr>
      <vt:lpstr>Analysis – Time Frames</vt:lpstr>
      <vt:lpstr>Analysis – Events</vt:lpstr>
      <vt:lpstr>Analysis - Injuries</vt:lpstr>
      <vt:lpstr>Analysis – Collision Manner</vt:lpstr>
      <vt:lpstr>Analysis – Actions</vt:lpstr>
      <vt:lpstr>Analysis – Actions</vt:lpstr>
      <vt:lpstr>Analysis – Violations</vt:lpstr>
      <vt:lpstr>Analysis – Junctions</vt:lpstr>
      <vt:lpstr>Conclusion</vt:lpstr>
      <vt:lpstr>Conclusion</vt:lpstr>
      <vt:lpstr>Conclusion</vt:lpstr>
      <vt:lpstr>Recommendations</vt:lpstr>
      <vt:lpstr>Recommendations</vt:lpstr>
      <vt:lpstr>Data Product - Tableau</vt:lpstr>
      <vt:lpstr>Cause of accident for driver 1</vt:lpstr>
      <vt:lpstr>Cause of accident for driver 2</vt:lpstr>
      <vt:lpstr>Actions responsible for crashes - Driver 1</vt:lpstr>
      <vt:lpstr>Actions responsible for crashes - Driver 2</vt:lpstr>
      <vt:lpstr>Violations that caused accidents - driver 1</vt:lpstr>
      <vt:lpstr>Violations that caused accidents - driver 2</vt:lpstr>
      <vt:lpstr>Junction where most of the accidents occurred </vt:lpstr>
      <vt:lpstr>Number of accidents that took place over the years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SEVERITY TRAFFIC CRASHES</dc:title>
  <cp:lastModifiedBy>Akashkumar Harishbhai Dave</cp:lastModifiedBy>
  <cp:revision>5</cp:revision>
  <dcterms:modified xsi:type="dcterms:W3CDTF">2021-12-18T03:02:05Z</dcterms:modified>
</cp:coreProperties>
</file>